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679" r:id="rId3"/>
    <p:sldMasterId id="2147483691" r:id="rId4"/>
    <p:sldMasterId id="2147483696" r:id="rId5"/>
  </p:sldMasterIdLst>
  <p:notesMasterIdLst>
    <p:notesMasterId r:id="rId200"/>
  </p:notesMasterIdLst>
  <p:sldIdLst>
    <p:sldId id="256" r:id="rId6"/>
    <p:sldId id="261" r:id="rId7"/>
    <p:sldId id="260"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454" r:id="rId31"/>
    <p:sldId id="285" r:id="rId32"/>
    <p:sldId id="286" r:id="rId33"/>
    <p:sldId id="288" r:id="rId34"/>
    <p:sldId id="452" r:id="rId35"/>
    <p:sldId id="289" r:id="rId36"/>
    <p:sldId id="290" r:id="rId37"/>
    <p:sldId id="291" r:id="rId38"/>
    <p:sldId id="292" r:id="rId39"/>
    <p:sldId id="293" r:id="rId40"/>
    <p:sldId id="294" r:id="rId41"/>
    <p:sldId id="295" r:id="rId42"/>
    <p:sldId id="296" r:id="rId43"/>
    <p:sldId id="297" r:id="rId44"/>
    <p:sldId id="298" r:id="rId45"/>
    <p:sldId id="299" r:id="rId46"/>
    <p:sldId id="453"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451"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o123" initials="V" lastIdx="1" clrIdx="0">
    <p:extLst>
      <p:ext uri="{19B8F6BF-5375-455C-9EA6-DF929625EA0E}">
        <p15:presenceInfo xmlns:p15="http://schemas.microsoft.com/office/powerpoint/2012/main" userId="Vaio12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38" autoAdjust="0"/>
    <p:restoredTop sz="94660"/>
  </p:normalViewPr>
  <p:slideViewPr>
    <p:cSldViewPr>
      <p:cViewPr varScale="1">
        <p:scale>
          <a:sx n="90" d="100"/>
          <a:sy n="90" d="100"/>
        </p:scale>
        <p:origin x="117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205" Type="http://schemas.openxmlformats.org/officeDocument/2006/relationships/tableStyles" Target="tableStyle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slide" Target="slides/slide187.xml"/><Relationship Id="rId197" Type="http://schemas.openxmlformats.org/officeDocument/2006/relationships/slide" Target="slides/slide192.xml"/><Relationship Id="rId201" Type="http://schemas.openxmlformats.org/officeDocument/2006/relationships/commentAuthors" Target="commentAuthors.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172" Type="http://schemas.openxmlformats.org/officeDocument/2006/relationships/slide" Target="slides/slide167.xml"/><Relationship Id="rId193" Type="http://schemas.openxmlformats.org/officeDocument/2006/relationships/slide" Target="slides/slide188.xml"/><Relationship Id="rId202" Type="http://schemas.openxmlformats.org/officeDocument/2006/relationships/presProps" Target="pres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199" Type="http://schemas.openxmlformats.org/officeDocument/2006/relationships/slide" Target="slides/slide194.xml"/><Relationship Id="rId203"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slide" Target="slides/slide190.xml"/><Relationship Id="rId190" Type="http://schemas.openxmlformats.org/officeDocument/2006/relationships/slide" Target="slides/slide185.xml"/><Relationship Id="rId204" Type="http://schemas.openxmlformats.org/officeDocument/2006/relationships/theme" Target="theme/theme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31T09:21:28.784" idx="1">
    <p:pos x="1949" y="697"/>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4F6AF-4D84-458F-B5F1-5A48AFDFEDE5}"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5FA42-F25C-40C2-A62B-D8E9C4F23D5C}" type="slidenum">
              <a:rPr lang="en-US" smtClean="0"/>
              <a:t>‹#›</a:t>
            </a:fld>
            <a:endParaRPr lang="en-US"/>
          </a:p>
        </p:txBody>
      </p:sp>
    </p:spTree>
    <p:extLst>
      <p:ext uri="{BB962C8B-B14F-4D97-AF65-F5344CB8AC3E}">
        <p14:creationId xmlns:p14="http://schemas.microsoft.com/office/powerpoint/2010/main" val="382382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25FA42-F25C-40C2-A62B-D8E9C4F23D5C}" type="slidenum">
              <a:rPr lang="en-US" smtClean="0"/>
              <a:t>1</a:t>
            </a:fld>
            <a:endParaRPr lang="en-US"/>
          </a:p>
        </p:txBody>
      </p:sp>
    </p:spTree>
    <p:extLst>
      <p:ext uri="{BB962C8B-B14F-4D97-AF65-F5344CB8AC3E}">
        <p14:creationId xmlns:p14="http://schemas.microsoft.com/office/powerpoint/2010/main" val="81706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25FA42-F25C-40C2-A62B-D8E9C4F23D5C}" type="slidenum">
              <a:rPr lang="en-US" smtClean="0"/>
              <a:t>6</a:t>
            </a:fld>
            <a:endParaRPr lang="en-US"/>
          </a:p>
        </p:txBody>
      </p:sp>
    </p:spTree>
    <p:extLst>
      <p:ext uri="{BB962C8B-B14F-4D97-AF65-F5344CB8AC3E}">
        <p14:creationId xmlns:p14="http://schemas.microsoft.com/office/powerpoint/2010/main" val="112122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5"/>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678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a:t>Click to edit Master text styles</a:t>
            </a:r>
          </a:p>
        </p:txBody>
      </p:sp>
      <p:sp>
        <p:nvSpPr>
          <p:cNvPr id="5" name="Content Placeholder 2"/>
          <p:cNvSpPr>
            <a:spLocks noGrp="1"/>
          </p:cNvSpPr>
          <p:nvPr>
            <p:ph idx="10"/>
          </p:nvPr>
        </p:nvSpPr>
        <p:spPr>
          <a:xfrm>
            <a:off x="405880" y="1808263"/>
            <a:ext cx="8496944"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a:t>Click to edit Master text styles</a:t>
            </a:r>
          </a:p>
        </p:txBody>
      </p:sp>
    </p:spTree>
    <p:extLst>
      <p:ext uri="{BB962C8B-B14F-4D97-AF65-F5344CB8AC3E}">
        <p14:creationId xmlns:p14="http://schemas.microsoft.com/office/powerpoint/2010/main" val="65694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50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a:t>Click to edit Master text styles</a:t>
            </a:r>
          </a:p>
        </p:txBody>
      </p:sp>
      <p:sp>
        <p:nvSpPr>
          <p:cNvPr id="5" name="Content Placeholder 2"/>
          <p:cNvSpPr>
            <a:spLocks noGrp="1"/>
          </p:cNvSpPr>
          <p:nvPr>
            <p:ph idx="10"/>
          </p:nvPr>
        </p:nvSpPr>
        <p:spPr>
          <a:xfrm>
            <a:off x="1990056" y="1664247"/>
            <a:ext cx="6912768"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a:t>Click to edit Master text styles</a:t>
            </a:r>
          </a:p>
        </p:txBody>
      </p:sp>
    </p:spTree>
    <p:extLst>
      <p:ext uri="{BB962C8B-B14F-4D97-AF65-F5344CB8AC3E}">
        <p14:creationId xmlns:p14="http://schemas.microsoft.com/office/powerpoint/2010/main" val="172924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sz="1500" b="1"/>
            </a:lvl1pPr>
            <a:lvl2pPr>
              <a:defRPr sz="1351" b="1"/>
            </a:lvl2pPr>
            <a:lvl3pPr>
              <a:defRPr sz="1351" b="1"/>
            </a:lvl3pPr>
            <a:lvl4pPr>
              <a:defRPr sz="1351" b="1"/>
            </a:lvl4pPr>
            <a:lvl5pPr>
              <a:defRPr sz="1351" b="1"/>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CEFFBAF8-19EA-4414-A932-87700291B1F6}"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7F7DE-D780-41D9-9FC8-541B3DA3261A}" type="slidenum">
              <a:rPr lang="en-US" smtClean="0"/>
              <a:pPr/>
              <a:t>‹#›</a:t>
            </a:fld>
            <a:endParaRPr lang="en-US"/>
          </a:p>
        </p:txBody>
      </p:sp>
    </p:spTree>
    <p:extLst>
      <p:ext uri="{BB962C8B-B14F-4D97-AF65-F5344CB8AC3E}">
        <p14:creationId xmlns:p14="http://schemas.microsoft.com/office/powerpoint/2010/main" val="1873377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3"/>
            <a:ext cx="8496944"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50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7"/>
            <a:ext cx="6912768"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5"/>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1363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39592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40"/>
            <a:ext cx="7772400" cy="112553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451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39673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0938"/>
            <a:ext cx="4040188" cy="4810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631952"/>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0938"/>
            <a:ext cx="4041775" cy="4810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952"/>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971813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0130756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0171434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90"/>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5"/>
            <a:ext cx="3008313" cy="351790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394958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543930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475265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7928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40"/>
            <a:ext cx="7772400" cy="112553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0961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a:t>Click to edit Master text styles</a:t>
            </a:r>
          </a:p>
        </p:txBody>
      </p:sp>
      <p:sp>
        <p:nvSpPr>
          <p:cNvPr id="5" name="Content Placeholder 2"/>
          <p:cNvSpPr>
            <a:spLocks noGrp="1"/>
          </p:cNvSpPr>
          <p:nvPr>
            <p:ph idx="10"/>
          </p:nvPr>
        </p:nvSpPr>
        <p:spPr>
          <a:xfrm>
            <a:off x="405880" y="1808263"/>
            <a:ext cx="8496944"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a:t>Click to edit Master text styles</a:t>
            </a:r>
          </a:p>
        </p:txBody>
      </p:sp>
    </p:spTree>
    <p:extLst>
      <p:ext uri="{BB962C8B-B14F-4D97-AF65-F5344CB8AC3E}">
        <p14:creationId xmlns:p14="http://schemas.microsoft.com/office/powerpoint/2010/main" val="31429725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50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a:t>Click to edit Master text styles</a:t>
            </a:r>
          </a:p>
        </p:txBody>
      </p:sp>
      <p:sp>
        <p:nvSpPr>
          <p:cNvPr id="5" name="Content Placeholder 2"/>
          <p:cNvSpPr>
            <a:spLocks noGrp="1"/>
          </p:cNvSpPr>
          <p:nvPr>
            <p:ph idx="10"/>
          </p:nvPr>
        </p:nvSpPr>
        <p:spPr>
          <a:xfrm>
            <a:off x="1990056" y="1664247"/>
            <a:ext cx="6912768"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a:t>Click to edit Master text styles</a:t>
            </a:r>
          </a:p>
        </p:txBody>
      </p:sp>
    </p:spTree>
    <p:extLst>
      <p:ext uri="{BB962C8B-B14F-4D97-AF65-F5344CB8AC3E}">
        <p14:creationId xmlns:p14="http://schemas.microsoft.com/office/powerpoint/2010/main" val="36118242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5"/>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538030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39154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40"/>
            <a:ext cx="7772400" cy="112553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971812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435605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0938"/>
            <a:ext cx="4040188" cy="4810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631952"/>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0938"/>
            <a:ext cx="4041775" cy="4810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952"/>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53219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62258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563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90"/>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5"/>
            <a:ext cx="3008313" cy="351790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002371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399951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176014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6895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0938"/>
            <a:ext cx="4040188" cy="4810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631952"/>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0938"/>
            <a:ext cx="4041775" cy="4810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952"/>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90"/>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5"/>
            <a:ext cx="3008313" cy="351790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2"/>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5"/>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8/13/2020</a:t>
            </a:fld>
            <a:endParaRPr lang="en-US"/>
          </a:p>
        </p:txBody>
      </p:sp>
      <p:sp>
        <p:nvSpPr>
          <p:cNvPr id="5" name="Footer Placeholder 4"/>
          <p:cNvSpPr>
            <a:spLocks noGrp="1"/>
          </p:cNvSpPr>
          <p:nvPr>
            <p:ph type="ftr" sz="quarter" idx="3"/>
          </p:nvPr>
        </p:nvSpPr>
        <p:spPr>
          <a:xfrm>
            <a:off x="3124200" y="4767265"/>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2725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49" r:id="rId5"/>
    <p:sldLayoutId id="2147483650" r:id="rId6"/>
    <p:sldLayoutId id="2147483660" r:id="rId7"/>
  </p:sldLayoutIdLst>
  <p:txStyles>
    <p:titleStyle>
      <a:lvl1pPr algn="ctr" defTabSz="914377"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891" indent="-342891" algn="l" defTabSz="914377"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2"/>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5"/>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8/13/2020</a:t>
            </a:fld>
            <a:endParaRPr lang="en-US"/>
          </a:p>
        </p:txBody>
      </p:sp>
      <p:sp>
        <p:nvSpPr>
          <p:cNvPr id="5" name="Footer Placeholder 4"/>
          <p:cNvSpPr>
            <a:spLocks noGrp="1"/>
          </p:cNvSpPr>
          <p:nvPr>
            <p:ph type="ftr" sz="quarter" idx="3"/>
          </p:nvPr>
        </p:nvSpPr>
        <p:spPr>
          <a:xfrm>
            <a:off x="3124200" y="4767265"/>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62974914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42103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xStyles>
    <p:titleStyle>
      <a:lvl1pPr algn="ctr" defTabSz="914377"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891" indent="-342891" algn="l" defTabSz="914377"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2"/>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5"/>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8/13/2020</a:t>
            </a:fld>
            <a:endParaRPr lang="en-US"/>
          </a:p>
        </p:txBody>
      </p:sp>
      <p:sp>
        <p:nvSpPr>
          <p:cNvPr id="5" name="Footer Placeholder 4"/>
          <p:cNvSpPr>
            <a:spLocks noGrp="1"/>
          </p:cNvSpPr>
          <p:nvPr>
            <p:ph type="ftr" sz="quarter" idx="3"/>
          </p:nvPr>
        </p:nvSpPr>
        <p:spPr>
          <a:xfrm>
            <a:off x="3124200" y="4767265"/>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1883100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hyperlink" Target="mailto:msatutorp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3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3"/>
          </p:cNvPr>
          <p:cNvSpPr txBox="1"/>
          <p:nvPr/>
        </p:nvSpPr>
        <p:spPr>
          <a:xfrm>
            <a:off x="-467544" y="4522813"/>
            <a:ext cx="9611544" cy="584775"/>
          </a:xfrm>
          <a:prstGeom prst="rect">
            <a:avLst/>
          </a:prstGeom>
          <a:noFill/>
        </p:spPr>
        <p:txBody>
          <a:bodyPr wrap="square" rtlCol="0">
            <a:spAutoFit/>
          </a:bodyPr>
          <a:lstStyle/>
          <a:p>
            <a:pPr algn="ctr"/>
            <a:r>
              <a:rPr lang="en-US" altLang="ko-KR" sz="1600"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msatutorpy@gmail.com</a:t>
            </a:r>
            <a:r>
              <a:rPr lang="en-US" altLang="ko-KR" sz="1600" b="1" dirty="0">
                <a:latin typeface="Times New Roman" panose="02020603050405020304" pitchFamily="18" charset="0"/>
                <a:cs typeface="Times New Roman" panose="02020603050405020304" pitchFamily="18" charset="0"/>
              </a:rPr>
              <a:t>  / +91 9581766965</a:t>
            </a:r>
            <a:br>
              <a:rPr lang="en-US" altLang="ko-KR" sz="1600" b="1" dirty="0">
                <a:latin typeface="Times New Roman" panose="02020603050405020304" pitchFamily="18" charset="0"/>
                <a:cs typeface="Times New Roman" panose="02020603050405020304" pitchFamily="18" charset="0"/>
              </a:rPr>
            </a:br>
            <a:r>
              <a:rPr lang="en-US" altLang="ko-KR" sz="1600" b="1" dirty="0">
                <a:latin typeface="Times New Roman" panose="02020603050405020304" pitchFamily="18" charset="0"/>
                <a:cs typeface="Times New Roman" panose="02020603050405020304" pitchFamily="18" charset="0"/>
              </a:rPr>
              <a:t>Enrollment Form https://forms.gle/3xMz6beV7Bb9meHH6</a:t>
            </a:r>
            <a:endParaRPr lang="ko-KR" altLang="en-US" sz="1600" b="1" dirty="0">
              <a:latin typeface="Times New Roman" panose="02020603050405020304" pitchFamily="18" charset="0"/>
              <a:cs typeface="Times New Roman" panose="02020603050405020304" pitchFamily="18" charset="0"/>
            </a:endParaRPr>
          </a:p>
        </p:txBody>
      </p:sp>
      <p:sp>
        <p:nvSpPr>
          <p:cNvPr id="8" name="Round Same Side Corner Rectangle 7"/>
          <p:cNvSpPr/>
          <p:nvPr/>
        </p:nvSpPr>
        <p:spPr>
          <a:xfrm rot="10800000">
            <a:off x="4860032" y="0"/>
            <a:ext cx="3816424" cy="3507855"/>
          </a:xfrm>
          <a:prstGeom prst="round2SameRect">
            <a:avLst>
              <a:gd name="adj1" fmla="val 14350"/>
              <a:gd name="adj2" fmla="val 0"/>
            </a:avLst>
          </a:prstGeom>
          <a:solidFill>
            <a:schemeClr val="accent6">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4860032" y="2028597"/>
            <a:ext cx="3816424" cy="338554"/>
          </a:xfrm>
          <a:prstGeom prst="rect">
            <a:avLst/>
          </a:prstGeom>
          <a:noFill/>
        </p:spPr>
        <p:txBody>
          <a:bodyPr wrap="square">
            <a:spAutoFit/>
          </a:bodyPr>
          <a:lstStyle/>
          <a:p>
            <a:pPr algn="ctr">
              <a:defRPr/>
            </a:pPr>
            <a:r>
              <a:rPr lang="en-US" altLang="ko-KR" sz="1600" b="1" dirty="0">
                <a:solidFill>
                  <a:schemeClr val="bg1"/>
                </a:solidFill>
                <a:latin typeface="Times New Roman" panose="02020603050405020304" pitchFamily="18" charset="0"/>
                <a:cs typeface="Times New Roman" panose="02020603050405020304" pitchFamily="18" charset="0"/>
              </a:rPr>
              <a:t>COURSE - 2</a:t>
            </a:r>
          </a:p>
        </p:txBody>
      </p:sp>
      <p:sp>
        <p:nvSpPr>
          <p:cNvPr id="10" name="TextBox 1"/>
          <p:cNvSpPr txBox="1">
            <a:spLocks noChangeArrowheads="1"/>
          </p:cNvSpPr>
          <p:nvPr/>
        </p:nvSpPr>
        <p:spPr bwMode="auto">
          <a:xfrm>
            <a:off x="4860032" y="620687"/>
            <a:ext cx="3816424" cy="1015663"/>
          </a:xfrm>
          <a:prstGeom prst="rect">
            <a:avLst/>
          </a:prstGeom>
          <a:noFill/>
          <a:ln w="9525">
            <a:noFill/>
            <a:miter lim="800000"/>
            <a:headEnd/>
            <a:tailEnd/>
          </a:ln>
        </p:spPr>
        <p:txBody>
          <a:bodyPr wrap="square">
            <a:spAutoFit/>
          </a:bodyPr>
          <a:lstStyle/>
          <a:p>
            <a:pPr algn="ctr"/>
            <a:r>
              <a:rPr lang="en-US" altLang="ko-KR" sz="6000" b="1" dirty="0">
                <a:solidFill>
                  <a:schemeClr val="bg1"/>
                </a:solidFill>
                <a:latin typeface="Times New Roman" panose="02020603050405020304" pitchFamily="18" charset="0"/>
                <a:ea typeface="맑은 고딕" pitchFamily="50" charset="-127"/>
                <a:cs typeface="Times New Roman" panose="02020603050405020304" pitchFamily="18" charset="0"/>
              </a:rPr>
              <a:t>PYTHON</a:t>
            </a:r>
          </a:p>
        </p:txBody>
      </p:sp>
      <p:grpSp>
        <p:nvGrpSpPr>
          <p:cNvPr id="12" name="Group 11"/>
          <p:cNvGrpSpPr/>
          <p:nvPr/>
        </p:nvGrpSpPr>
        <p:grpSpPr>
          <a:xfrm>
            <a:off x="5184068" y="1786507"/>
            <a:ext cx="3168352" cy="144016"/>
            <a:chOff x="899592" y="1359873"/>
            <a:chExt cx="3168352" cy="144016"/>
          </a:xfrm>
        </p:grpSpPr>
        <p:sp>
          <p:nvSpPr>
            <p:cNvPr id="13" name="Rectangle 12"/>
            <p:cNvSpPr/>
            <p:nvPr/>
          </p:nvSpPr>
          <p:spPr>
            <a:xfrm>
              <a:off x="2430865" y="1359873"/>
              <a:ext cx="144016" cy="1440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p:nvSpPr>
          <p:spPr>
            <a:xfrm rot="2700000">
              <a:off x="2430865" y="1359873"/>
              <a:ext cx="144016" cy="1440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Group 14"/>
            <p:cNvGrpSpPr/>
            <p:nvPr/>
          </p:nvGrpSpPr>
          <p:grpSpPr>
            <a:xfrm>
              <a:off x="2771800" y="1408806"/>
              <a:ext cx="1296144" cy="46150"/>
              <a:chOff x="2771800" y="1410205"/>
              <a:chExt cx="1296144" cy="46150"/>
            </a:xfrm>
          </p:grpSpPr>
          <p:cxnSp>
            <p:nvCxnSpPr>
              <p:cNvPr id="19" name="Straight Connector 18"/>
              <p:cNvCxnSpPr/>
              <p:nvPr/>
            </p:nvCxnSpPr>
            <p:spPr>
              <a:xfrm>
                <a:off x="2771800" y="1410205"/>
                <a:ext cx="129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71800" y="1456355"/>
                <a:ext cx="927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a:off x="899592" y="1408806"/>
              <a:ext cx="1296144" cy="46150"/>
              <a:chOff x="2771800" y="1410205"/>
              <a:chExt cx="1296144" cy="46150"/>
            </a:xfrm>
          </p:grpSpPr>
          <p:cxnSp>
            <p:nvCxnSpPr>
              <p:cNvPr id="17" name="Straight Connector 16"/>
              <p:cNvCxnSpPr/>
              <p:nvPr/>
            </p:nvCxnSpPr>
            <p:spPr>
              <a:xfrm>
                <a:off x="2771800" y="1410205"/>
                <a:ext cx="129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71800" y="1456355"/>
                <a:ext cx="927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700" b="1" dirty="0">
                <a:latin typeface="Times New Roman" pitchFamily="18" charset="0"/>
                <a:cs typeface="Times New Roman" pitchFamily="18" charset="0"/>
              </a:rPr>
              <a:t>&gt;&gt; print(“hello world”)</a:t>
            </a:r>
          </a:p>
          <a:p>
            <a:r>
              <a:rPr lang="en-GB" sz="1700" b="1" dirty="0">
                <a:latin typeface="Times New Roman" pitchFamily="18" charset="0"/>
                <a:cs typeface="Times New Roman" pitchFamily="18" charset="0"/>
              </a:rPr>
              <a:t>&gt;&gt; </a:t>
            </a:r>
            <a:r>
              <a:rPr lang="en-GB" sz="1700" b="1" dirty="0" err="1">
                <a:latin typeface="Times New Roman" pitchFamily="18" charset="0"/>
                <a:cs typeface="Times New Roman" pitchFamily="18" charset="0"/>
              </a:rPr>
              <a:t>a,b</a:t>
            </a:r>
            <a:r>
              <a:rPr lang="en-GB" sz="1700" b="1" dirty="0">
                <a:latin typeface="Times New Roman" pitchFamily="18" charset="0"/>
                <a:cs typeface="Times New Roman" pitchFamily="18" charset="0"/>
              </a:rPr>
              <a:t>=10,20</a:t>
            </a:r>
          </a:p>
          <a:p>
            <a:r>
              <a:rPr lang="en-GB" sz="1700" b="1" dirty="0">
                <a:latin typeface="Times New Roman" pitchFamily="18" charset="0"/>
                <a:cs typeface="Times New Roman" pitchFamily="18" charset="0"/>
              </a:rPr>
              <a:t>&gt;&gt;print(</a:t>
            </a:r>
            <a:r>
              <a:rPr lang="en-GB" sz="1700" b="1" dirty="0" err="1">
                <a:latin typeface="Times New Roman" pitchFamily="18" charset="0"/>
                <a:cs typeface="Times New Roman" pitchFamily="18" charset="0"/>
              </a:rPr>
              <a:t>a+b</a:t>
            </a:r>
            <a:r>
              <a:rPr lang="en-GB" sz="1700" b="1" dirty="0">
                <a:latin typeface="Times New Roman" pitchFamily="18" charset="0"/>
                <a:cs typeface="Times New Roman" pitchFamily="18" charset="0"/>
              </a:rPr>
              <a:t>)</a:t>
            </a:r>
          </a:p>
          <a:p>
            <a:r>
              <a:rPr lang="en-GB" sz="1700" b="1" dirty="0">
                <a:latin typeface="Times New Roman" pitchFamily="18" charset="0"/>
                <a:cs typeface="Times New Roman" pitchFamily="18" charset="0"/>
              </a:rPr>
              <a:t>&gt;&gt; type(a)</a:t>
            </a:r>
          </a:p>
          <a:p>
            <a:r>
              <a:rPr lang="en-GB" sz="1700" b="1" dirty="0">
                <a:latin typeface="Times New Roman" pitchFamily="18" charset="0"/>
                <a:cs typeface="Times New Roman" pitchFamily="18" charset="0"/>
              </a:rPr>
              <a:t>&gt;&gt;a=True</a:t>
            </a:r>
          </a:p>
          <a:p>
            <a:r>
              <a:rPr lang="en-GB" sz="1700" b="1" dirty="0">
                <a:latin typeface="Times New Roman" pitchFamily="18" charset="0"/>
                <a:cs typeface="Times New Roman" pitchFamily="18" charset="0"/>
              </a:rPr>
              <a:t>&gt;&gt; type(a)</a:t>
            </a:r>
          </a:p>
          <a:p>
            <a:r>
              <a:rPr lang="en-GB" sz="1700" b="1" dirty="0">
                <a:latin typeface="Times New Roman" pitchFamily="18" charset="0"/>
                <a:cs typeface="Times New Roman" pitchFamily="18" charset="0"/>
              </a:rPr>
              <a:t>&gt;&gt; Bool</a:t>
            </a:r>
          </a:p>
          <a:p>
            <a:r>
              <a:rPr lang="en-GB" sz="1700" b="1" dirty="0">
                <a:latin typeface="Times New Roman" pitchFamily="18" charset="0"/>
                <a:cs typeface="Times New Roman" pitchFamily="18" charset="0"/>
              </a:rPr>
              <a:t>We need define data type in another programming languages.</a:t>
            </a:r>
          </a:p>
          <a:p>
            <a:r>
              <a:rPr lang="en-GB" sz="1700" b="1" dirty="0">
                <a:latin typeface="Times New Roman" pitchFamily="18" charset="0"/>
                <a:cs typeface="Times New Roman" pitchFamily="18" charset="0"/>
              </a:rPr>
              <a:t>Python is Dynamically Programming language.</a:t>
            </a:r>
          </a:p>
          <a:p>
            <a:endParaRPr lang="en-GB" sz="1700" b="1" dirty="0">
              <a:latin typeface="Times New Roman" pitchFamily="18" charset="0"/>
              <a:cs typeface="Times New Roman" pitchFamily="18" charset="0"/>
            </a:endParaRPr>
          </a:p>
          <a:p>
            <a:r>
              <a:rPr lang="en-GB" sz="1700" b="1" u="sng" dirty="0">
                <a:latin typeface="Times New Roman" pitchFamily="18" charset="0"/>
                <a:cs typeface="Times New Roman" pitchFamily="18" charset="0"/>
              </a:rPr>
              <a:t>Python is mix of </a:t>
            </a:r>
            <a:r>
              <a:rPr lang="en-GB" sz="1700" b="1" dirty="0">
                <a:latin typeface="Times New Roman" pitchFamily="18" charset="0"/>
                <a:cs typeface="Times New Roman" pitchFamily="18" charset="0"/>
              </a:rPr>
              <a:t>:-</a:t>
            </a:r>
          </a:p>
          <a:p>
            <a:pPr marL="285744" indent="-285744">
              <a:buFont typeface="Wingdings" panose="05000000000000000000" pitchFamily="2" charset="2"/>
              <a:buChar char="v"/>
            </a:pPr>
            <a:r>
              <a:rPr lang="en-GB" sz="1700" b="1" dirty="0">
                <a:latin typeface="Times New Roman" pitchFamily="18" charset="0"/>
                <a:cs typeface="Times New Roman" pitchFamily="18" charset="0"/>
              </a:rPr>
              <a:t>Functional Programming from C</a:t>
            </a:r>
          </a:p>
          <a:p>
            <a:pPr marL="285744" indent="-285744">
              <a:buFont typeface="Wingdings" panose="05000000000000000000" pitchFamily="2" charset="2"/>
              <a:buChar char="v"/>
            </a:pPr>
            <a:r>
              <a:rPr lang="en-GB" sz="1700" b="1" dirty="0">
                <a:latin typeface="Times New Roman" pitchFamily="18" charset="0"/>
                <a:cs typeface="Times New Roman" pitchFamily="18" charset="0"/>
              </a:rPr>
              <a:t>OOP’s from C++</a:t>
            </a:r>
          </a:p>
          <a:p>
            <a:pPr marL="285744" indent="-285744">
              <a:buFont typeface="Wingdings" panose="05000000000000000000" pitchFamily="2" charset="2"/>
              <a:buChar char="v"/>
            </a:pPr>
            <a:r>
              <a:rPr lang="en-GB" sz="1700" b="1" dirty="0">
                <a:latin typeface="Times New Roman" pitchFamily="18" charset="0"/>
                <a:cs typeface="Times New Roman" pitchFamily="18" charset="0"/>
              </a:rPr>
              <a:t>Scripting languages features from Perl and Shell Script.</a:t>
            </a:r>
          </a:p>
          <a:p>
            <a:pPr marL="285744" indent="-285744">
              <a:buFont typeface="Wingdings" panose="05000000000000000000" pitchFamily="2" charset="2"/>
              <a:buChar char="v"/>
            </a:pPr>
            <a:r>
              <a:rPr lang="en-GB" sz="1700" b="1" dirty="0">
                <a:latin typeface="Times New Roman" pitchFamily="18" charset="0"/>
                <a:cs typeface="Times New Roman" pitchFamily="18" charset="0"/>
              </a:rPr>
              <a:t>Modular Programming features from Modula -3 .</a:t>
            </a:r>
          </a:p>
          <a:p>
            <a:pPr marL="285744" indent="-285744">
              <a:buFont typeface="Wingdings" panose="05000000000000000000" pitchFamily="2" charset="2"/>
              <a:buChar char="v"/>
            </a:pPr>
            <a:r>
              <a:rPr lang="en-GB" sz="1700" b="1" dirty="0">
                <a:latin typeface="Times New Roman" pitchFamily="18" charset="0"/>
                <a:cs typeface="Times New Roman" pitchFamily="18" charset="0"/>
              </a:rPr>
              <a:t>Syntax from C and ABC languages.</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9086365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dirty="0"/>
              <a:t>Assignment :</a:t>
            </a:r>
          </a:p>
          <a:p>
            <a:endParaRPr lang="en-GB" b="1" dirty="0"/>
          </a:p>
          <a:p>
            <a:r>
              <a:rPr lang="en-GB" b="1" dirty="0"/>
              <a:t>WAP to find the area and perimeter of a rectangle using classes and objects .</a:t>
            </a:r>
          </a:p>
          <a:p>
            <a:endParaRPr lang="en-GB" b="1" dirty="0"/>
          </a:p>
          <a:p>
            <a:r>
              <a:rPr lang="en-GB" b="1" dirty="0"/>
              <a:t>Define a class to represent a bank account . Include the following details like name of the depositor, account number , </a:t>
            </a:r>
          </a:p>
          <a:p>
            <a:r>
              <a:rPr lang="en-GB" b="1" dirty="0"/>
              <a:t>type of account , balance amount in the account . Write methods to assign initial values to deposit an amount , withdraw an amount after checking the balance , to display name , account number , account type and balance .</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1117021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dirty="0"/>
              <a:t>WAP to implement the following . </a:t>
            </a:r>
          </a:p>
          <a:p>
            <a:r>
              <a:rPr lang="en-GB" b="1" dirty="0"/>
              <a:t>Create a base class called person consisting of name and code . Create 2 child classes </a:t>
            </a:r>
          </a:p>
          <a:p>
            <a:r>
              <a:rPr lang="en-GB" b="1" dirty="0"/>
              <a:t>A- Account with </a:t>
            </a:r>
            <a:r>
              <a:rPr lang="en-GB" b="1" dirty="0" err="1"/>
              <a:t>member_pay</a:t>
            </a:r>
            <a:r>
              <a:rPr lang="en-GB" b="1" dirty="0"/>
              <a:t> </a:t>
            </a:r>
          </a:p>
          <a:p>
            <a:r>
              <a:rPr lang="en-GB" b="1" dirty="0"/>
              <a:t>B- Admin with experience and inherit the base class .</a:t>
            </a:r>
          </a:p>
          <a:p>
            <a:r>
              <a:rPr lang="en-GB" b="1" dirty="0"/>
              <a:t>Create a class Employee with name , code , experience and </a:t>
            </a:r>
          </a:p>
          <a:p>
            <a:r>
              <a:rPr lang="en-GB" b="1" dirty="0"/>
              <a:t>pay by inheriting the above classes.</a:t>
            </a:r>
          </a:p>
          <a:p>
            <a:endParaRPr lang="en-GB" b="1" dirty="0"/>
          </a:p>
          <a:p>
            <a:r>
              <a:rPr lang="en-GB" b="1" dirty="0"/>
              <a:t>Explain the constructor with python example . </a:t>
            </a:r>
            <a:endParaRPr lang="en-US" b="1" dirty="0"/>
          </a:p>
          <a:p>
            <a:endParaRPr lang="en-US"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717729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t>EXCEPTION HANDLING :-</a:t>
            </a:r>
          </a:p>
          <a:p>
            <a:endParaRPr lang="en-GB" sz="1800" b="1" dirty="0"/>
          </a:p>
          <a:p>
            <a:r>
              <a:rPr lang="en-GB" sz="1800" b="1" dirty="0"/>
              <a:t>An Exception is an abnormal condition that is caused by a runtime error in the program . It disturbs the normal flow of the program .</a:t>
            </a:r>
          </a:p>
          <a:p>
            <a:r>
              <a:rPr lang="en-GB" sz="1800" b="1" dirty="0"/>
              <a:t>An example is divisible by 0  then interpreter will display error </a:t>
            </a:r>
          </a:p>
          <a:p>
            <a:r>
              <a:rPr lang="en-GB" sz="1800" b="1" dirty="0"/>
              <a:t>message.</a:t>
            </a:r>
          </a:p>
          <a:p>
            <a:endParaRPr lang="en-GB" sz="1800" b="1" dirty="0"/>
          </a:p>
          <a:p>
            <a:r>
              <a:rPr lang="en-GB" sz="1800" b="1" dirty="0"/>
              <a:t>If we want the program to continue with the execution of the remaining code then we should try to catch the exception object thrown by the error condition and then display appropriate messages for </a:t>
            </a:r>
          </a:p>
          <a:p>
            <a:r>
              <a:rPr lang="en-GB" sz="1800" b="1" dirty="0"/>
              <a:t>taking corrective actions .This process is known as exception </a:t>
            </a:r>
          </a:p>
          <a:p>
            <a:r>
              <a:rPr lang="en-GB" sz="1800" b="1" dirty="0"/>
              <a:t>Handling .</a:t>
            </a:r>
          </a:p>
          <a:p>
            <a:endParaRPr lang="en-GB" sz="1800" b="1" dirty="0"/>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10138394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Python has a collection of built in Exception classes .</a:t>
            </a:r>
          </a:p>
          <a:p>
            <a:r>
              <a:rPr lang="en-GB" b="1" dirty="0"/>
              <a:t> 	for example – assertion Error , Attribute Error , </a:t>
            </a:r>
          </a:p>
          <a:p>
            <a:r>
              <a:rPr lang="en-GB" b="1" dirty="0" err="1"/>
              <a:t>keyError</a:t>
            </a:r>
            <a:r>
              <a:rPr lang="en-GB" b="1" dirty="0"/>
              <a:t> , Keyboard Interrupt , Value Error , Arithmetic Error , </a:t>
            </a:r>
            <a:r>
              <a:rPr lang="en-GB" b="1" dirty="0" err="1"/>
              <a:t>IOError</a:t>
            </a:r>
            <a:r>
              <a:rPr lang="en-GB" b="1" dirty="0"/>
              <a:t> etc .</a:t>
            </a:r>
          </a:p>
          <a:p>
            <a:endParaRPr lang="en-GB" b="1" dirty="0"/>
          </a:p>
          <a:p>
            <a:r>
              <a:rPr lang="en-GB" b="1" dirty="0"/>
              <a:t>Every  try block be followed by </a:t>
            </a:r>
            <a:r>
              <a:rPr lang="en-GB" b="1" dirty="0" err="1"/>
              <a:t>atleast</a:t>
            </a:r>
            <a:r>
              <a:rPr lang="en-GB" b="1" dirty="0"/>
              <a:t> one except statement .</a:t>
            </a:r>
          </a:p>
          <a:p>
            <a:endParaRPr lang="en-GB" b="1" dirty="0"/>
          </a:p>
          <a:p>
            <a:r>
              <a:rPr lang="en-GB" b="1" dirty="0"/>
              <a:t>Try and one particular except .</a:t>
            </a:r>
          </a:p>
          <a:p>
            <a:r>
              <a:rPr lang="en-GB" b="1" dirty="0"/>
              <a:t>Try and generic except .</a:t>
            </a:r>
          </a:p>
          <a:p>
            <a:r>
              <a:rPr lang="en-GB" b="1" dirty="0"/>
              <a:t>Try and except clause with multiple exceptions .</a:t>
            </a:r>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9571415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Try  and Finally .</a:t>
            </a:r>
          </a:p>
          <a:p>
            <a:r>
              <a:rPr lang="en-GB" b="1" dirty="0"/>
              <a:t>Finally block can be used with try block . Finally block will </a:t>
            </a:r>
          </a:p>
          <a:p>
            <a:r>
              <a:rPr lang="en-GB" b="1" dirty="0"/>
              <a:t>execute for sure.</a:t>
            </a:r>
          </a:p>
          <a:p>
            <a:r>
              <a:rPr lang="en-GB" b="1" dirty="0"/>
              <a:t>We can’t use except clause and finally together .</a:t>
            </a:r>
          </a:p>
          <a:p>
            <a:r>
              <a:rPr lang="en-GB" b="1" dirty="0"/>
              <a:t>We can’t use else clause and finally together.</a:t>
            </a:r>
          </a:p>
          <a:p>
            <a:endParaRPr lang="en-GB" b="1" dirty="0"/>
          </a:p>
          <a:p>
            <a:r>
              <a:rPr lang="en-GB" b="1" dirty="0"/>
              <a:t>Only try and finally can be use together .</a:t>
            </a:r>
          </a:p>
          <a:p>
            <a:endParaRPr lang="en-GB" b="1" dirty="0"/>
          </a:p>
          <a:p>
            <a:r>
              <a:rPr lang="en-GB" b="1" dirty="0"/>
              <a:t>Exception with </a:t>
            </a:r>
            <a:r>
              <a:rPr lang="en-US" b="1" dirty="0"/>
              <a:t> Argument : Argument give more information about the exception .</a:t>
            </a:r>
          </a:p>
          <a:p>
            <a:endParaRPr lang="en-GB"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2356769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Raising and Exception :</a:t>
            </a:r>
          </a:p>
          <a:p>
            <a:endParaRPr lang="en-GB" sz="1800" b="1" dirty="0"/>
          </a:p>
          <a:p>
            <a:r>
              <a:rPr lang="en-GB" sz="1800" b="1" dirty="0"/>
              <a:t>It is also possible to define a new exception and raise it if needed .</a:t>
            </a:r>
            <a:r>
              <a:rPr lang="en-US" sz="1800" b="1" dirty="0"/>
              <a:t>This is done using raise statement .</a:t>
            </a:r>
          </a:p>
          <a:p>
            <a:endParaRPr lang="en-GB" sz="1800" b="1" dirty="0"/>
          </a:p>
          <a:p>
            <a:r>
              <a:rPr lang="en-GB" sz="1800" b="1" dirty="0"/>
              <a:t>This raise is equal to throw clause in java .</a:t>
            </a:r>
          </a:p>
          <a:p>
            <a:endParaRPr lang="en-GB" sz="1800" b="1" dirty="0"/>
          </a:p>
          <a:p>
            <a:r>
              <a:rPr lang="en-GB" sz="1800" b="1" dirty="0"/>
              <a:t>User – Define Exception :</a:t>
            </a:r>
          </a:p>
          <a:p>
            <a:endParaRPr lang="en-GB" sz="1800" b="1" dirty="0"/>
          </a:p>
          <a:p>
            <a:pPr lvl="1"/>
            <a:r>
              <a:rPr lang="en-GB" sz="1800" b="1" dirty="0"/>
              <a:t>Python also allows us to create our own exceptions by </a:t>
            </a:r>
          </a:p>
          <a:p>
            <a:pPr marL="457188" lvl="1" indent="0">
              <a:buNone/>
            </a:pPr>
            <a:r>
              <a:rPr lang="en-GB" sz="1800" b="1" dirty="0"/>
              <a:t>   deriving classes from the standard built in exceptions .This is </a:t>
            </a:r>
          </a:p>
          <a:p>
            <a:pPr marL="457188" lvl="1" indent="0">
              <a:buNone/>
            </a:pPr>
            <a:r>
              <a:rPr lang="en-GB" sz="1800" b="1" dirty="0"/>
              <a:t>    useful when we need to provide more specific information     when an exception is caught.</a:t>
            </a:r>
          </a:p>
          <a:p>
            <a:pPr lvl="1"/>
            <a:endParaRPr lang="en-GB" sz="1800" b="1" dirty="0"/>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24285596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dirty="0"/>
              <a:t>Assertion :</a:t>
            </a:r>
          </a:p>
          <a:p>
            <a:r>
              <a:rPr lang="en-GB" b="1" dirty="0"/>
              <a:t>Assertion is a checking in python that can be turned on or off while testing a program . In assertion an expression is tested and if the result is false , an exception is raised . </a:t>
            </a:r>
            <a:r>
              <a:rPr lang="en-GB" b="1" dirty="0" err="1"/>
              <a:t>i.e</a:t>
            </a:r>
            <a:r>
              <a:rPr lang="en-GB" b="1" dirty="0"/>
              <a:t> assert will become active .</a:t>
            </a:r>
          </a:p>
          <a:p>
            <a:endParaRPr lang="en-GB" b="1" dirty="0"/>
          </a:p>
          <a:p>
            <a:r>
              <a:rPr lang="en-GB" b="1" dirty="0"/>
              <a:t>Assert keyword is used . </a:t>
            </a:r>
          </a:p>
          <a:p>
            <a:r>
              <a:rPr lang="en-GB" b="1" dirty="0"/>
              <a:t>If the expression is evaluated to False , Python raises an </a:t>
            </a:r>
          </a:p>
          <a:p>
            <a:r>
              <a:rPr lang="en-GB" b="1" dirty="0" err="1"/>
              <a:t>AssertionError</a:t>
            </a:r>
            <a:r>
              <a:rPr lang="en-GB" b="1" dirty="0"/>
              <a:t> exception . Assertion Exception will be caught and performed using</a:t>
            </a:r>
          </a:p>
          <a:p>
            <a:r>
              <a:rPr lang="en-GB" b="1" dirty="0"/>
              <a:t> try – except , but if not handled then they will terminate </a:t>
            </a:r>
          </a:p>
          <a:p>
            <a:r>
              <a:rPr lang="en-GB" b="1" dirty="0"/>
              <a:t>the program and produce a trace back .</a:t>
            </a:r>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4331038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u="sng" dirty="0"/>
          </a:p>
          <a:p>
            <a:r>
              <a:rPr lang="en-GB" sz="1800" b="1" u="sng" dirty="0"/>
              <a:t>REGULAR EXPRESSIONS :</a:t>
            </a:r>
          </a:p>
          <a:p>
            <a:r>
              <a:rPr lang="en-GB" sz="1800" b="1" dirty="0"/>
              <a:t>A Regular Expression helps to match or find other strings or sets of strings , using a specialized syntax held in a pattern . Grep command widely used in </a:t>
            </a:r>
            <a:r>
              <a:rPr lang="en-GB" sz="1800" b="1" dirty="0" err="1"/>
              <a:t>linux</a:t>
            </a:r>
            <a:r>
              <a:rPr lang="en-GB" sz="1800" b="1" dirty="0"/>
              <a:t> .</a:t>
            </a:r>
          </a:p>
          <a:p>
            <a:r>
              <a:rPr lang="en-GB" sz="1800" b="1" dirty="0"/>
              <a:t>Re module is used for Regular Expressions .</a:t>
            </a:r>
          </a:p>
          <a:p>
            <a:r>
              <a:rPr lang="en-GB" sz="1800" b="1" dirty="0"/>
              <a:t>Re module raises the exception  </a:t>
            </a:r>
            <a:r>
              <a:rPr lang="en-GB" sz="1800" b="1" dirty="0" err="1"/>
              <a:t>re.error</a:t>
            </a:r>
            <a:r>
              <a:rPr lang="en-GB" sz="1800" b="1" dirty="0"/>
              <a:t>  if an error occurs while compiling or using a regular expression .</a:t>
            </a:r>
          </a:p>
          <a:p>
            <a:endParaRPr lang="en-GB" sz="1800" b="1" dirty="0"/>
          </a:p>
          <a:p>
            <a:r>
              <a:rPr lang="en-GB" sz="1800" b="1" dirty="0"/>
              <a:t>Match () function – It is to match Regular Expression pattern to string with </a:t>
            </a:r>
          </a:p>
          <a:p>
            <a:r>
              <a:rPr lang="en-GB" sz="1800" b="1" dirty="0"/>
              <a:t>Optional flags . </a:t>
            </a:r>
          </a:p>
          <a:p>
            <a:r>
              <a:rPr lang="en-GB" sz="1800" b="1" dirty="0"/>
              <a:t>Syntax :</a:t>
            </a:r>
          </a:p>
          <a:p>
            <a:pPr lvl="1"/>
            <a:r>
              <a:rPr lang="en-GB" sz="1800" b="1" dirty="0" err="1"/>
              <a:t>Re.match</a:t>
            </a:r>
            <a:r>
              <a:rPr lang="en-GB" sz="1800" b="1" dirty="0"/>
              <a:t> ( pattern , string , flags=0)</a:t>
            </a:r>
          </a:p>
          <a:p>
            <a:pPr lvl="1"/>
            <a:r>
              <a:rPr lang="en-GB" sz="1800" b="1" dirty="0"/>
              <a:t>Match () function search pattern  at beginning of string only .</a:t>
            </a:r>
          </a:p>
          <a:p>
            <a:pPr lvl="1"/>
            <a:r>
              <a:rPr lang="en-GB" sz="1800" b="1" dirty="0"/>
              <a:t>If pattern not found then NONE return .</a:t>
            </a:r>
            <a:endParaRPr lang="en-US" sz="1800" b="1" dirty="0"/>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22406303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Search () function :</a:t>
            </a:r>
          </a:p>
          <a:p>
            <a:r>
              <a:rPr lang="en-GB" sz="1800" b="1" dirty="0"/>
              <a:t>Different between Search () and Match () is that  Match () only search the pattern at the beginning of the string whereas Search () search the pattern in whole string .</a:t>
            </a:r>
          </a:p>
          <a:p>
            <a:endParaRPr lang="en-GB" sz="1800" b="1" dirty="0"/>
          </a:p>
          <a:p>
            <a:endParaRPr lang="en-GB" sz="1800" b="1" dirty="0"/>
          </a:p>
          <a:p>
            <a:r>
              <a:rPr lang="en-GB" sz="1800" b="1" dirty="0"/>
              <a:t>Search and Replace ()</a:t>
            </a:r>
          </a:p>
          <a:p>
            <a:r>
              <a:rPr lang="en-GB" sz="1800" b="1" dirty="0"/>
              <a:t>Search and replace is done in python with help of sub method in re module . </a:t>
            </a:r>
          </a:p>
          <a:p>
            <a:r>
              <a:rPr lang="en-GB" sz="1800" b="1" dirty="0"/>
              <a:t>Syntax :</a:t>
            </a:r>
          </a:p>
          <a:p>
            <a:endParaRPr lang="en-GB" sz="1800" b="1" dirty="0"/>
          </a:p>
          <a:p>
            <a:pPr lvl="1"/>
            <a:r>
              <a:rPr lang="en-GB" sz="1800" b="1" dirty="0" err="1"/>
              <a:t>Re.sub</a:t>
            </a:r>
            <a:r>
              <a:rPr lang="en-GB" sz="1800" b="1" dirty="0"/>
              <a:t> ( pattern , </a:t>
            </a:r>
            <a:r>
              <a:rPr lang="en-GB" sz="1800" b="1" dirty="0" err="1"/>
              <a:t>repl</a:t>
            </a:r>
            <a:r>
              <a:rPr lang="en-GB" sz="1800" b="1" dirty="0"/>
              <a:t> ,string , max=() )</a:t>
            </a:r>
          </a:p>
          <a:p>
            <a:pPr lvl="1"/>
            <a:endParaRPr lang="en-GB" sz="1800" b="1" dirty="0"/>
          </a:p>
          <a:p>
            <a:endParaRPr lang="en-GB" sz="1800" b="1" dirty="0"/>
          </a:p>
          <a:p>
            <a:endParaRPr lang="en-US" sz="1800" b="1" dirty="0"/>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2254049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D:\Sakib\python\programmes\regular expression flags.jpg">
            <a:extLst>
              <a:ext uri="{FF2B5EF4-FFF2-40B4-BE49-F238E27FC236}">
                <a16:creationId xmlns:a16="http://schemas.microsoft.com/office/drawing/2014/main" id="{E5DFB6DB-A954-4A8E-A6DA-A4EC390FFC4E}"/>
              </a:ext>
            </a:extLst>
          </p:cNvPr>
          <p:cNvPicPr>
            <a:picLocks noGrp="1" noChangeAspect="1" noChangeArrowheads="1"/>
          </p:cNvPicPr>
          <p:nvPr>
            <p:ph idx="1"/>
          </p:nvPr>
        </p:nvPicPr>
        <p:blipFill>
          <a:blip r:embed="rId2" cstate="print"/>
          <a:srcRect/>
          <a:stretch>
            <a:fillRect/>
          </a:stretch>
        </p:blipFill>
        <p:spPr bwMode="auto">
          <a:xfrm>
            <a:off x="2271712" y="290512"/>
            <a:ext cx="6692776" cy="4657502"/>
          </a:xfrm>
          <a:prstGeom prst="rect">
            <a:avLst/>
          </a:prstGeom>
          <a:noFill/>
        </p:spPr>
      </p:pic>
    </p:spTree>
    <p:extLst>
      <p:ext uri="{BB962C8B-B14F-4D97-AF65-F5344CB8AC3E}">
        <p14:creationId xmlns:p14="http://schemas.microsoft.com/office/powerpoint/2010/main" val="120107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700" b="1" dirty="0">
                <a:latin typeface="Times New Roman" pitchFamily="18" charset="0"/>
                <a:cs typeface="Times New Roman" pitchFamily="18" charset="0"/>
              </a:rPr>
              <a:t>A= 10</a:t>
            </a:r>
          </a:p>
          <a:p>
            <a:r>
              <a:rPr lang="en-GB" sz="1700" b="1" dirty="0">
                <a:latin typeface="Times New Roman" pitchFamily="18" charset="0"/>
                <a:cs typeface="Times New Roman" pitchFamily="18" charset="0"/>
              </a:rPr>
              <a:t>Print ( A )</a:t>
            </a:r>
          </a:p>
          <a:p>
            <a:r>
              <a:rPr lang="en-GB" sz="1700" b="1" dirty="0">
                <a:latin typeface="Times New Roman" pitchFamily="18" charset="0"/>
                <a:cs typeface="Times New Roman" pitchFamily="18" charset="0"/>
              </a:rPr>
              <a:t>Print (a)</a:t>
            </a:r>
          </a:p>
          <a:p>
            <a:r>
              <a:rPr lang="en-GB" sz="1700" b="1" dirty="0">
                <a:latin typeface="Times New Roman" pitchFamily="18" charset="0"/>
                <a:cs typeface="Times New Roman" pitchFamily="18" charset="0"/>
              </a:rPr>
              <a:t>Print ( “ number is :”,A)</a:t>
            </a:r>
          </a:p>
          <a:p>
            <a:endParaRPr lang="en-GB" sz="1700" b="1" dirty="0">
              <a:latin typeface="Times New Roman" pitchFamily="18" charset="0"/>
              <a:cs typeface="Times New Roman" pitchFamily="18" charset="0"/>
            </a:endParaRPr>
          </a:p>
          <a:p>
            <a:endParaRPr lang="en-GB" sz="1700" b="1" dirty="0">
              <a:latin typeface="Times New Roman" pitchFamily="18" charset="0"/>
              <a:cs typeface="Times New Roman" pitchFamily="18" charset="0"/>
            </a:endParaRPr>
          </a:p>
          <a:p>
            <a:r>
              <a:rPr lang="en-GB" sz="1700" b="1" dirty="0">
                <a:latin typeface="Times New Roman" pitchFamily="18" charset="0"/>
                <a:cs typeface="Times New Roman" pitchFamily="18" charset="0"/>
              </a:rPr>
              <a:t>X=2</a:t>
            </a:r>
          </a:p>
          <a:p>
            <a:r>
              <a:rPr lang="en-GB" sz="1700" b="1" dirty="0">
                <a:latin typeface="Times New Roman" pitchFamily="18" charset="0"/>
                <a:cs typeface="Times New Roman" pitchFamily="18" charset="0"/>
              </a:rPr>
              <a:t>def function1():</a:t>
            </a:r>
          </a:p>
          <a:p>
            <a:r>
              <a:rPr lang="en-GB" sz="1700" b="1" dirty="0">
                <a:latin typeface="Times New Roman" pitchFamily="18" charset="0"/>
                <a:cs typeface="Times New Roman" pitchFamily="18" charset="0"/>
              </a:rPr>
              <a:t>  	print(“inside function print ”,x)</a:t>
            </a:r>
          </a:p>
          <a:p>
            <a:r>
              <a:rPr lang="en-GB" sz="1700" b="1" dirty="0">
                <a:latin typeface="Times New Roman" pitchFamily="18" charset="0"/>
                <a:cs typeface="Times New Roman" pitchFamily="18" charset="0"/>
              </a:rPr>
              <a:t>function1()</a:t>
            </a:r>
          </a:p>
          <a:p>
            <a:r>
              <a:rPr lang="en-GB" sz="1700" b="1" dirty="0">
                <a:latin typeface="Times New Roman" pitchFamily="18" charset="0"/>
                <a:cs typeface="Times New Roman" pitchFamily="18" charset="0"/>
              </a:rPr>
              <a:t># without x variable and with x variable .</a:t>
            </a:r>
            <a:br>
              <a:rPr lang="en-GB" sz="1700" b="1" dirty="0">
                <a:latin typeface="Times New Roman" pitchFamily="18" charset="0"/>
                <a:cs typeface="Times New Roman" pitchFamily="18" charset="0"/>
              </a:rPr>
            </a:br>
            <a:endParaRPr lang="en-GB" sz="1700" b="1" dirty="0">
              <a:latin typeface="Times New Roman" pitchFamily="18" charset="0"/>
              <a:cs typeface="Times New Roman" pitchFamily="18" charset="0"/>
            </a:endParaRPr>
          </a:p>
          <a:p>
            <a:r>
              <a:rPr lang="en-GB" sz="1700" b="1" dirty="0">
                <a:latin typeface="Times New Roman" pitchFamily="18" charset="0"/>
                <a:cs typeface="Times New Roman" pitchFamily="18" charset="0"/>
              </a:rPr>
              <a:t>Modules </a:t>
            </a:r>
          </a:p>
          <a:p>
            <a:r>
              <a:rPr lang="en-GB" sz="1700" b="1" dirty="0">
                <a:latin typeface="Times New Roman" pitchFamily="18" charset="0"/>
                <a:cs typeface="Times New Roman" pitchFamily="18" charset="0"/>
              </a:rPr>
              <a:t>  import math</a:t>
            </a:r>
          </a:p>
          <a:p>
            <a:r>
              <a:rPr lang="en-GB" sz="1700" b="1" dirty="0">
                <a:latin typeface="Times New Roman" pitchFamily="18" charset="0"/>
                <a:cs typeface="Times New Roman" pitchFamily="18" charset="0"/>
              </a:rPr>
              <a:t>  print(</a:t>
            </a:r>
            <a:r>
              <a:rPr lang="en-GB" sz="1700" b="1" dirty="0" err="1">
                <a:latin typeface="Times New Roman" pitchFamily="18" charset="0"/>
                <a:cs typeface="Times New Roman" pitchFamily="18" charset="0"/>
              </a:rPr>
              <a:t>math.sqrt</a:t>
            </a:r>
            <a:r>
              <a:rPr lang="en-GB" sz="1700" b="1" dirty="0">
                <a:latin typeface="Times New Roman" pitchFamily="18" charset="0"/>
                <a:cs typeface="Times New Roman" pitchFamily="18" charset="0"/>
              </a:rPr>
              <a:t>(4))</a:t>
            </a:r>
          </a:p>
          <a:p>
            <a:r>
              <a:rPr lang="en-GB" sz="1700" b="1" dirty="0">
                <a:latin typeface="Times New Roman" pitchFamily="18" charset="0"/>
                <a:cs typeface="Times New Roman" pitchFamily="18" charset="0"/>
              </a:rPr>
              <a:t># Square root of 4 will be printed.</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853033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Find all () method :</a:t>
            </a:r>
          </a:p>
          <a:p>
            <a:endParaRPr lang="en-GB" b="1" dirty="0"/>
          </a:p>
          <a:p>
            <a:r>
              <a:rPr lang="en-GB" b="1" dirty="0"/>
              <a:t>It searches all patterns and returns a list. </a:t>
            </a:r>
          </a:p>
          <a:p>
            <a:endParaRPr lang="en-GB" b="1" dirty="0"/>
          </a:p>
          <a:p>
            <a:r>
              <a:rPr lang="en-GB" b="1" dirty="0"/>
              <a:t>Compile () method :</a:t>
            </a:r>
          </a:p>
          <a:p>
            <a:endParaRPr lang="en-GB" b="1" dirty="0"/>
          </a:p>
          <a:p>
            <a:r>
              <a:rPr lang="en-GB" b="1" dirty="0"/>
              <a:t>It compiles a regular expression pattern into a regular </a:t>
            </a:r>
          </a:p>
          <a:p>
            <a:r>
              <a:rPr lang="en-GB" b="1" dirty="0"/>
              <a:t>expression object , which can be use many times.</a:t>
            </a:r>
          </a:p>
          <a:p>
            <a:r>
              <a:rPr lang="en-GB" b="1" dirty="0" err="1"/>
              <a:t>Re.compile</a:t>
            </a:r>
            <a:r>
              <a:rPr lang="en-GB" b="1" dirty="0"/>
              <a:t>() and saving the resulting regular expression </a:t>
            </a:r>
          </a:p>
          <a:p>
            <a:r>
              <a:rPr lang="en-GB" b="1" dirty="0"/>
              <a:t>object for reuse is more efficient when the expression will be used several times in a single program.</a:t>
            </a:r>
          </a:p>
          <a:p>
            <a:endParaRPr lang="en-GB"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727249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Assignment :</a:t>
            </a:r>
          </a:p>
          <a:p>
            <a:endParaRPr lang="en-GB" sz="1800" b="1" dirty="0"/>
          </a:p>
          <a:p>
            <a:r>
              <a:rPr lang="en-GB" sz="1800" b="1" dirty="0"/>
              <a:t>Given a string like “1,3-6,23,133,143,18-20,32”, produce the list </a:t>
            </a:r>
          </a:p>
          <a:p>
            <a:r>
              <a:rPr lang="en-GB" sz="1800" b="1" dirty="0"/>
              <a:t> [1,3,4,5,6,23,133,143,18,19,20,32]</a:t>
            </a:r>
          </a:p>
          <a:p>
            <a:endParaRPr lang="en-GB" sz="1800" b="1" dirty="0"/>
          </a:p>
          <a:p>
            <a:r>
              <a:rPr lang="en-GB" sz="1800" b="1" dirty="0"/>
              <a:t>WAP to check the validity of password input by users . Validation (At least 1 letter between [a-z ] and 1 letter </a:t>
            </a:r>
            <a:r>
              <a:rPr lang="en-GB" sz="1800" dirty="0"/>
              <a:t>b</a:t>
            </a:r>
            <a:r>
              <a:rPr lang="en-GB" sz="1800" b="1" dirty="0"/>
              <a:t>etween [A-z] .</a:t>
            </a:r>
            <a:r>
              <a:rPr lang="en-GB" sz="1800" b="1" dirty="0" err="1"/>
              <a:t>Atleast</a:t>
            </a:r>
            <a:r>
              <a:rPr lang="en-GB" sz="1800" b="1" dirty="0"/>
              <a:t> 1 number between [0-9] . At least 1 character from [$#@] . Minimum length 6 characters. Maximum length 16 characters .</a:t>
            </a:r>
          </a:p>
          <a:p>
            <a:endParaRPr lang="en-GB" sz="1800" b="1" dirty="0"/>
          </a:p>
          <a:p>
            <a:r>
              <a:rPr lang="en-GB" sz="1800" b="1" dirty="0"/>
              <a:t>Create a file Test.txt . Write into file &amp; Retrieve all lines that contain “the”.</a:t>
            </a:r>
          </a:p>
          <a:p>
            <a:endParaRPr lang="en-GB" sz="1800" b="1" dirty="0"/>
          </a:p>
          <a:p>
            <a:r>
              <a:rPr lang="en-GB" sz="1800" b="1" dirty="0"/>
              <a:t>Retrieve lines that have two consecutive O’s .</a:t>
            </a:r>
          </a:p>
          <a:p>
            <a:endParaRPr lang="en-GB" sz="1800" b="1" dirty="0"/>
          </a:p>
          <a:p>
            <a:endParaRPr lang="en-US" sz="1800" b="1" dirty="0"/>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30601343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dirty="0"/>
              <a:t>Data Base Programming </a:t>
            </a:r>
            <a:r>
              <a:rPr lang="en-US" b="1" u="sng" dirty="0"/>
              <a:t>:</a:t>
            </a:r>
          </a:p>
          <a:p>
            <a:endParaRPr lang="en-GB" b="1" dirty="0"/>
          </a:p>
          <a:p>
            <a:r>
              <a:rPr lang="en-GB" b="1" dirty="0"/>
              <a:t>Python  ( Data base – Application Programming Interface ) . Supports a large number of database like Oracle , MS-SQL  </a:t>
            </a:r>
          </a:p>
          <a:p>
            <a:r>
              <a:rPr lang="en-GB" b="1" dirty="0"/>
              <a:t>Server 2000 , </a:t>
            </a:r>
            <a:r>
              <a:rPr lang="en-GB" b="1" dirty="0" err="1"/>
              <a:t>mySQL</a:t>
            </a:r>
            <a:r>
              <a:rPr lang="en-GB" b="1" dirty="0"/>
              <a:t> , Sybase etc . </a:t>
            </a:r>
          </a:p>
          <a:p>
            <a:endParaRPr lang="en-GB" b="1" dirty="0"/>
          </a:p>
          <a:p>
            <a:r>
              <a:rPr lang="en-GB" b="1" dirty="0"/>
              <a:t>Following steps for Data Base Programming :-</a:t>
            </a:r>
          </a:p>
          <a:p>
            <a:pPr lvl="1"/>
            <a:r>
              <a:rPr lang="en-GB" sz="2000" b="1" dirty="0"/>
              <a:t>1.  Connection  with  the database .</a:t>
            </a:r>
          </a:p>
          <a:p>
            <a:pPr lvl="1"/>
            <a:r>
              <a:rPr lang="en-GB" sz="2000" b="1" dirty="0"/>
              <a:t>2.  Issuing  SQL  Statements . </a:t>
            </a:r>
          </a:p>
          <a:p>
            <a:pPr lvl="1"/>
            <a:r>
              <a:rPr lang="en-GB" sz="2000" b="1" dirty="0"/>
              <a:t>3.  Stored  Procedure .</a:t>
            </a:r>
          </a:p>
          <a:p>
            <a:pPr lvl="1"/>
            <a:r>
              <a:rPr lang="en-GB" sz="2000" b="1" dirty="0"/>
              <a:t>4.  Closing  the  Connections .</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1463580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2400" b="1" dirty="0"/>
              <a:t>1. Connecting  to  a Data Base .</a:t>
            </a:r>
          </a:p>
          <a:p>
            <a:r>
              <a:rPr lang="en-GB" sz="2400" b="1" dirty="0"/>
              <a:t>2. Creating  Tables .</a:t>
            </a:r>
          </a:p>
          <a:p>
            <a:r>
              <a:rPr lang="en-GB" sz="2400" b="1" dirty="0"/>
              <a:t>3. Insert Operation .</a:t>
            </a:r>
          </a:p>
          <a:p>
            <a:r>
              <a:rPr lang="en-GB" sz="2400" b="1" dirty="0"/>
              <a:t>4. Update Operation .</a:t>
            </a:r>
          </a:p>
          <a:p>
            <a:r>
              <a:rPr lang="en-GB" sz="2400" b="1" dirty="0"/>
              <a:t>5. Delete Operation .</a:t>
            </a:r>
          </a:p>
          <a:p>
            <a:r>
              <a:rPr lang="en-GB" sz="2400" b="1" dirty="0"/>
              <a:t>6. Read Operation .</a:t>
            </a:r>
          </a:p>
          <a:p>
            <a:pPr lvl="1"/>
            <a:r>
              <a:rPr lang="en-GB" sz="2000" b="1" dirty="0"/>
              <a:t>Fetch one ()</a:t>
            </a:r>
          </a:p>
          <a:p>
            <a:pPr lvl="1"/>
            <a:r>
              <a:rPr lang="en-GB" sz="2000" b="1" dirty="0"/>
              <a:t>Fetch all ()</a:t>
            </a:r>
          </a:p>
          <a:p>
            <a:pPr lvl="1"/>
            <a:r>
              <a:rPr lang="en-GB" sz="2000" b="1" dirty="0"/>
              <a:t>Row count ()</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6301084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Exception  Handling  in   Databases  :</a:t>
            </a:r>
          </a:p>
          <a:p>
            <a:endParaRPr lang="en-GB" b="1" dirty="0"/>
          </a:p>
          <a:p>
            <a:r>
              <a:rPr lang="en-GB" b="1" dirty="0"/>
              <a:t>Data base Error  .</a:t>
            </a:r>
          </a:p>
          <a:p>
            <a:r>
              <a:rPr lang="en-GB" b="1" dirty="0"/>
              <a:t>Data Error  .</a:t>
            </a:r>
          </a:p>
          <a:p>
            <a:r>
              <a:rPr lang="en-GB" b="1" dirty="0"/>
              <a:t>Integrity Error  .</a:t>
            </a:r>
          </a:p>
          <a:p>
            <a:r>
              <a:rPr lang="en-GB" b="1" dirty="0"/>
              <a:t>Interface Error  .</a:t>
            </a:r>
          </a:p>
          <a:p>
            <a:r>
              <a:rPr lang="en-GB" b="1" dirty="0"/>
              <a:t>Not Supported Error .</a:t>
            </a:r>
          </a:p>
          <a:p>
            <a:r>
              <a:rPr lang="en-GB" b="1" dirty="0"/>
              <a:t>Etc</a:t>
            </a:r>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9702953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t>MULTI THREADING :-</a:t>
            </a:r>
          </a:p>
          <a:p>
            <a:r>
              <a:rPr lang="en-US" sz="1800" b="1" dirty="0"/>
              <a:t>A Thread or a Thread of Execution is defined in computer science as the smallest unit that can be scheduled in an operating system. </a:t>
            </a:r>
          </a:p>
          <a:p>
            <a:r>
              <a:rPr lang="en-US" sz="1800" b="1" dirty="0"/>
              <a:t>Threads are normally created by a fork of a computer script or </a:t>
            </a:r>
          </a:p>
          <a:p>
            <a:r>
              <a:rPr lang="en-US" sz="1800" b="1" dirty="0"/>
              <a:t>program in two or more parallel (which is implemented on a single processor by multitasking) tasks. Threads are usually contained in </a:t>
            </a:r>
          </a:p>
          <a:p>
            <a:r>
              <a:rPr lang="en-US" sz="1800" b="1" dirty="0"/>
              <a:t>processes. More than one thread can exist within the same process. These threads share the memory and the state of the process. In </a:t>
            </a:r>
          </a:p>
          <a:p>
            <a:r>
              <a:rPr lang="en-US" sz="1800" b="1" dirty="0"/>
              <a:t>other words: They share the code or instructions and the values </a:t>
            </a:r>
            <a:r>
              <a:rPr lang="en-US" sz="1800" b="1"/>
              <a:t>of </a:t>
            </a:r>
          </a:p>
          <a:p>
            <a:r>
              <a:rPr lang="en-US" sz="1800" b="1"/>
              <a:t>its </a:t>
            </a:r>
            <a:r>
              <a:rPr lang="en-US" sz="1800" b="1" dirty="0"/>
              <a:t>variables.</a:t>
            </a:r>
            <a:br>
              <a:rPr lang="en-US" sz="1800" b="1" dirty="0"/>
            </a:br>
            <a:br>
              <a:rPr lang="en-US" sz="1800" b="1" dirty="0"/>
            </a:br>
            <a:r>
              <a:rPr lang="en-US" sz="1800" b="1" dirty="0"/>
              <a:t>There are two different kind of threads:</a:t>
            </a:r>
          </a:p>
          <a:p>
            <a:r>
              <a:rPr lang="en-US" sz="1800" b="1" dirty="0"/>
              <a:t>Kernel threads</a:t>
            </a:r>
          </a:p>
          <a:p>
            <a:r>
              <a:rPr lang="en-US" sz="1800" b="1" dirty="0"/>
              <a:t>User-space Threads or user threads</a:t>
            </a:r>
          </a:p>
          <a:p>
            <a:endParaRPr lang="en-GB"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21361789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6E94211-1500-42B8-A7C1-B110A90F9B52}"/>
              </a:ext>
            </a:extLst>
          </p:cNvPr>
          <p:cNvPicPr>
            <a:picLocks noGrp="1" noChangeAspect="1"/>
          </p:cNvPicPr>
          <p:nvPr>
            <p:ph idx="1"/>
          </p:nvPr>
        </p:nvPicPr>
        <p:blipFill>
          <a:blip r:embed="rId2"/>
          <a:stretch>
            <a:fillRect/>
          </a:stretch>
        </p:blipFill>
        <p:spPr>
          <a:xfrm>
            <a:off x="1495425" y="555526"/>
            <a:ext cx="7629525" cy="3816424"/>
          </a:xfrm>
          <a:prstGeom prst="rect">
            <a:avLst/>
          </a:prstGeom>
        </p:spPr>
      </p:pic>
    </p:spTree>
    <p:extLst>
      <p:ext uri="{BB962C8B-B14F-4D97-AF65-F5344CB8AC3E}">
        <p14:creationId xmlns:p14="http://schemas.microsoft.com/office/powerpoint/2010/main" val="18327123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a:latin typeface="Times New Roman" pitchFamily="18" charset="0"/>
                <a:cs typeface="Times New Roman" pitchFamily="18" charset="0"/>
              </a:rPr>
              <a:t>Modules :</a:t>
            </a:r>
            <a:endParaRPr lang="en-GB" b="1" dirty="0">
              <a:latin typeface="Times New Roman" pitchFamily="18" charset="0"/>
              <a:cs typeface="Times New Roman" pitchFamily="18" charset="0"/>
            </a:endParaRPr>
          </a:p>
          <a:p>
            <a:pPr marL="342900" indent="-342900">
              <a:buFont typeface="Wingdings" panose="05000000000000000000" pitchFamily="2" charset="2"/>
              <a:buChar char="v"/>
            </a:pPr>
            <a:r>
              <a:rPr lang="en-GB" b="1" dirty="0" err="1">
                <a:latin typeface="Times New Roman" pitchFamily="18" charset="0"/>
                <a:cs typeface="Times New Roman" pitchFamily="18" charset="0"/>
              </a:rPr>
              <a:t>Numpy</a:t>
            </a:r>
            <a:r>
              <a:rPr lang="en-GB" b="1" dirty="0">
                <a:latin typeface="Times New Roman" pitchFamily="18" charset="0"/>
                <a:cs typeface="Times New Roman" pitchFamily="18" charset="0"/>
              </a:rPr>
              <a:t> .</a:t>
            </a:r>
          </a:p>
          <a:p>
            <a:pPr marL="342900" indent="-342900">
              <a:buFont typeface="Wingdings" panose="05000000000000000000" pitchFamily="2" charset="2"/>
              <a:buChar char="v"/>
            </a:pPr>
            <a:endParaRPr lang="en-GB" b="1" dirty="0">
              <a:latin typeface="Times New Roman" pitchFamily="18" charset="0"/>
              <a:cs typeface="Times New Roman" pitchFamily="18" charset="0"/>
            </a:endParaRPr>
          </a:p>
          <a:p>
            <a:pPr marL="342900" indent="-342900">
              <a:buFont typeface="Wingdings" panose="05000000000000000000" pitchFamily="2" charset="2"/>
              <a:buChar char="v"/>
            </a:pPr>
            <a:r>
              <a:rPr lang="en-GB" b="1" dirty="0">
                <a:latin typeface="Times New Roman" pitchFamily="18" charset="0"/>
                <a:cs typeface="Times New Roman" pitchFamily="18" charset="0"/>
              </a:rPr>
              <a:t>Pandas .</a:t>
            </a:r>
          </a:p>
          <a:p>
            <a:pPr marL="342900" indent="-342900">
              <a:buFont typeface="Wingdings" panose="05000000000000000000" pitchFamily="2" charset="2"/>
              <a:buChar char="v"/>
            </a:pPr>
            <a:endParaRPr lang="en-GB" b="1" dirty="0">
              <a:latin typeface="Times New Roman" pitchFamily="18" charset="0"/>
              <a:cs typeface="Times New Roman" pitchFamily="18" charset="0"/>
            </a:endParaRPr>
          </a:p>
          <a:p>
            <a:pPr marL="342900" indent="-342900">
              <a:buFont typeface="Wingdings" panose="05000000000000000000" pitchFamily="2" charset="2"/>
              <a:buChar char="v"/>
            </a:pPr>
            <a:r>
              <a:rPr lang="en-GB" b="1" dirty="0">
                <a:latin typeface="Times New Roman" pitchFamily="18" charset="0"/>
                <a:cs typeface="Times New Roman" pitchFamily="18" charset="0"/>
              </a:rPr>
              <a:t>Matplotlib ( Data Visualization )</a:t>
            </a:r>
          </a:p>
          <a:p>
            <a:endParaRPr lang="en-GB" b="1" dirty="0">
              <a:latin typeface="Times New Roman" pitchFamily="18" charset="0"/>
              <a:cs typeface="Times New Roman" pitchFamily="18" charset="0"/>
            </a:endParaRPr>
          </a:p>
          <a:p>
            <a:pPr marL="342900" indent="-342900">
              <a:buFont typeface="Wingdings" panose="05000000000000000000" pitchFamily="2" charset="2"/>
              <a:buChar char="v"/>
            </a:pPr>
            <a:r>
              <a:rPr lang="en-GB" b="1" dirty="0" err="1">
                <a:latin typeface="Times New Roman" pitchFamily="18" charset="0"/>
                <a:cs typeface="Times New Roman" pitchFamily="18" charset="0"/>
              </a:rPr>
              <a:t>Tkinter</a:t>
            </a:r>
            <a:r>
              <a:rPr lang="en-GB" b="1" dirty="0">
                <a:latin typeface="Times New Roman" pitchFamily="18" charset="0"/>
                <a:cs typeface="Times New Roman" pitchFamily="18" charset="0"/>
              </a:rPr>
              <a:t>.</a:t>
            </a:r>
          </a:p>
          <a:p>
            <a:pPr marL="342900" indent="-342900">
              <a:buFont typeface="Wingdings" panose="05000000000000000000" pitchFamily="2" charset="2"/>
              <a:buChar char="v"/>
            </a:pPr>
            <a:r>
              <a:rPr lang="en-GB" b="1" dirty="0" err="1">
                <a:latin typeface="Times New Roman" pitchFamily="18" charset="0"/>
                <a:cs typeface="Times New Roman" pitchFamily="18" charset="0"/>
              </a:rPr>
              <a:t>WebScraping</a:t>
            </a:r>
            <a:r>
              <a:rPr lang="en-GB" b="1" dirty="0">
                <a:latin typeface="Times New Roman" pitchFamily="18" charset="0"/>
                <a:cs typeface="Times New Roman" pitchFamily="18" charset="0"/>
              </a:rPr>
              <a:t>.</a:t>
            </a:r>
          </a:p>
          <a:p>
            <a:endParaRPr lang="en-GB" b="1" dirty="0">
              <a:latin typeface="Times New Roman" pitchFamily="18" charset="0"/>
              <a:cs typeface="Times New Roman" pitchFamily="18" charset="0"/>
            </a:endParaRPr>
          </a:p>
          <a:p>
            <a:pPr marL="342900" indent="-342900">
              <a:buFont typeface="Wingdings" panose="05000000000000000000" pitchFamily="2" charset="2"/>
              <a:buChar char="v"/>
            </a:pPr>
            <a:r>
              <a:rPr lang="en-GB" b="1" dirty="0">
                <a:latin typeface="Times New Roman" pitchFamily="18" charset="0"/>
                <a:cs typeface="Times New Roman" pitchFamily="18" charset="0"/>
              </a:rPr>
              <a:t>Django Web Application python .</a:t>
            </a:r>
          </a:p>
          <a:p>
            <a:pPr marL="342900" indent="-342900">
              <a:buFont typeface="Wingdings" panose="05000000000000000000" pitchFamily="2" charset="2"/>
              <a:buChar char="v"/>
            </a:pPr>
            <a:endParaRPr lang="en-GB" b="1" dirty="0">
              <a:latin typeface="Times New Roman" pitchFamily="18" charset="0"/>
              <a:cs typeface="Times New Roman" pitchFamily="18" charset="0"/>
            </a:endParaRPr>
          </a:p>
          <a:p>
            <a:pPr marL="342900" indent="-342900">
              <a:buFont typeface="Wingdings" panose="05000000000000000000" pitchFamily="2" charset="2"/>
              <a:buChar char="v"/>
            </a:pPr>
            <a:r>
              <a:rPr lang="en-GB" b="1" dirty="0">
                <a:latin typeface="Times New Roman" pitchFamily="18" charset="0"/>
                <a:cs typeface="Times New Roman" pitchFamily="18" charset="0"/>
              </a:rPr>
              <a:t>Data Science . </a:t>
            </a:r>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6153904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Django – Web Frame work .</a:t>
            </a:r>
          </a:p>
          <a:p>
            <a:endParaRPr lang="en-GB" b="1" dirty="0"/>
          </a:p>
          <a:p>
            <a:r>
              <a:rPr lang="en-GB" b="1" dirty="0"/>
              <a:t>MVT Patter – </a:t>
            </a:r>
          </a:p>
          <a:p>
            <a:r>
              <a:rPr lang="en-GB" b="1" dirty="0"/>
              <a:t>Model – contain  Data base .</a:t>
            </a:r>
          </a:p>
          <a:p>
            <a:r>
              <a:rPr lang="en-GB" b="1" dirty="0"/>
              <a:t>View – The controller Regular HTML file .</a:t>
            </a:r>
          </a:p>
          <a:p>
            <a:r>
              <a:rPr lang="en-GB" b="1" dirty="0"/>
              <a:t>Template – Pages which contain Dynamic element .</a:t>
            </a:r>
          </a:p>
          <a:p>
            <a:r>
              <a:rPr lang="en-GB" b="1" dirty="0"/>
              <a:t>Template is a simple text file . It  can create any text-based </a:t>
            </a:r>
          </a:p>
          <a:p>
            <a:r>
              <a:rPr lang="en-GB" b="1" dirty="0"/>
              <a:t>format like</a:t>
            </a:r>
          </a:p>
          <a:p>
            <a:r>
              <a:rPr lang="en-GB" b="1" dirty="0"/>
              <a:t>XML , CSV etc .</a:t>
            </a:r>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30353249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Users\walps\Desktop\django-mvt-based-control-flow.png">
            <a:extLst>
              <a:ext uri="{FF2B5EF4-FFF2-40B4-BE49-F238E27FC236}">
                <a16:creationId xmlns:a16="http://schemas.microsoft.com/office/drawing/2014/main" id="{A090CC3C-ACFA-4B2A-91AB-0F08F844A294}"/>
              </a:ext>
            </a:extLst>
          </p:cNvPr>
          <p:cNvPicPr>
            <a:picLocks noGrp="1" noChangeAspect="1" noChangeArrowheads="1"/>
          </p:cNvPicPr>
          <p:nvPr>
            <p:ph idx="1"/>
          </p:nvPr>
        </p:nvPicPr>
        <p:blipFill>
          <a:blip r:embed="rId2" cstate="print"/>
          <a:srcRect/>
          <a:stretch>
            <a:fillRect/>
          </a:stretch>
        </p:blipFill>
        <p:spPr bwMode="auto">
          <a:xfrm>
            <a:off x="1784115" y="915567"/>
            <a:ext cx="6748325" cy="3456384"/>
          </a:xfrm>
          <a:prstGeom prst="rect">
            <a:avLst/>
          </a:prstGeom>
          <a:noFill/>
        </p:spPr>
      </p:pic>
    </p:spTree>
    <p:extLst>
      <p:ext uri="{BB962C8B-B14F-4D97-AF65-F5344CB8AC3E}">
        <p14:creationId xmlns:p14="http://schemas.microsoft.com/office/powerpoint/2010/main" val="174079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dirty="0">
                <a:latin typeface="Times New Roman" pitchFamily="18" charset="0"/>
                <a:cs typeface="Times New Roman" pitchFamily="18" charset="0"/>
              </a:rPr>
              <a:t># Generating OTP in python.</a:t>
            </a:r>
          </a:p>
          <a:p>
            <a:endParaRPr lang="en-GB" b="1" dirty="0">
              <a:latin typeface="Times New Roman" pitchFamily="18" charset="0"/>
              <a:cs typeface="Times New Roman" pitchFamily="18" charset="0"/>
            </a:endParaRPr>
          </a:p>
          <a:p>
            <a:endParaRPr lang="en-GB" b="1" dirty="0">
              <a:latin typeface="Times New Roman" pitchFamily="18" charset="0"/>
              <a:cs typeface="Times New Roman" pitchFamily="18" charset="0"/>
            </a:endParaRPr>
          </a:p>
          <a:p>
            <a:r>
              <a:rPr lang="fr-FR" b="1" dirty="0">
                <a:latin typeface="Times New Roman" pitchFamily="18" charset="0"/>
                <a:cs typeface="Times New Roman" pitchFamily="18" charset="0"/>
              </a:rPr>
              <a:t>import </a:t>
            </a:r>
            <a:r>
              <a:rPr lang="fr-FR" b="1" dirty="0" err="1">
                <a:latin typeface="Times New Roman" pitchFamily="18" charset="0"/>
                <a:cs typeface="Times New Roman" pitchFamily="18" charset="0"/>
              </a:rPr>
              <a:t>random</a:t>
            </a:r>
            <a:br>
              <a:rPr lang="fr-FR" b="1" dirty="0">
                <a:latin typeface="Times New Roman" pitchFamily="18" charset="0"/>
                <a:cs typeface="Times New Roman" pitchFamily="18" charset="0"/>
              </a:rPr>
            </a:br>
            <a:br>
              <a:rPr lang="fr-FR" b="1" dirty="0">
                <a:latin typeface="Times New Roman" pitchFamily="18" charset="0"/>
                <a:cs typeface="Times New Roman" pitchFamily="18" charset="0"/>
              </a:rPr>
            </a:br>
            <a:r>
              <a:rPr lang="fr-FR" b="1" dirty="0" err="1">
                <a:latin typeface="Times New Roman" pitchFamily="18" charset="0"/>
                <a:cs typeface="Times New Roman" pitchFamily="18" charset="0"/>
              </a:rPr>
              <a:t>print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random.randint</a:t>
            </a:r>
            <a:r>
              <a:rPr lang="fr-FR" b="1" dirty="0">
                <a:latin typeface="Times New Roman" pitchFamily="18" charset="0"/>
                <a:cs typeface="Times New Roman" pitchFamily="18" charset="0"/>
              </a:rPr>
              <a:t>(0,9),</a:t>
            </a:r>
            <a:r>
              <a:rPr lang="fr-FR" b="1" dirty="0" err="1">
                <a:latin typeface="Times New Roman" pitchFamily="18" charset="0"/>
                <a:cs typeface="Times New Roman" pitchFamily="18" charset="0"/>
              </a:rPr>
              <a:t>random.randint</a:t>
            </a:r>
            <a:r>
              <a:rPr lang="fr-FR" b="1" dirty="0">
                <a:latin typeface="Times New Roman" pitchFamily="18" charset="0"/>
                <a:cs typeface="Times New Roman" pitchFamily="18" charset="0"/>
              </a:rPr>
              <a:t>(0,9),</a:t>
            </a:r>
            <a:r>
              <a:rPr lang="fr-FR" b="1" dirty="0" err="1">
                <a:latin typeface="Times New Roman" pitchFamily="18" charset="0"/>
                <a:cs typeface="Times New Roman" pitchFamily="18" charset="0"/>
              </a:rPr>
              <a:t>random.randint</a:t>
            </a:r>
            <a:r>
              <a:rPr lang="fr-FR" b="1" dirty="0">
                <a:latin typeface="Times New Roman" pitchFamily="18" charset="0"/>
                <a:cs typeface="Times New Roman" pitchFamily="18" charset="0"/>
              </a:rPr>
              <a:t>(0,9),</a:t>
            </a:r>
          </a:p>
          <a:p>
            <a:r>
              <a:rPr lang="fr-FR" b="1" dirty="0">
                <a:latin typeface="Times New Roman" pitchFamily="18" charset="0"/>
                <a:cs typeface="Times New Roman" pitchFamily="18" charset="0"/>
              </a:rPr>
              <a:t>sep="")</a:t>
            </a:r>
            <a:endParaRPr lang="en-GB" b="1" dirty="0">
              <a:latin typeface="Times New Roman" pitchFamily="18" charset="0"/>
              <a:cs typeface="Times New Roman" pitchFamily="18" charset="0"/>
            </a:endParaRPr>
          </a:p>
          <a:p>
            <a:endParaRPr lang="en-GB" b="1" dirty="0">
              <a:latin typeface="Times New Roman" pitchFamily="18" charset="0"/>
              <a:cs typeface="Times New Roman" pitchFamily="18" charset="0"/>
            </a:endParaRPr>
          </a:p>
          <a:p>
            <a:endParaRPr lang="en-GB" b="1" dirty="0">
              <a:latin typeface="Times New Roman" pitchFamily="18" charset="0"/>
              <a:cs typeface="Times New Roman" pitchFamily="18" charset="0"/>
            </a:endParaRPr>
          </a:p>
          <a:p>
            <a:r>
              <a:rPr lang="en-GB" b="1" dirty="0">
                <a:latin typeface="Times New Roman" pitchFamily="18" charset="0"/>
                <a:cs typeface="Times New Roman" pitchFamily="18" charset="0"/>
              </a:rPr>
              <a:t># Generating 5 digit of random number.</a:t>
            </a:r>
          </a:p>
          <a:p>
            <a:r>
              <a:rPr lang="en-GB" b="1" dirty="0">
                <a:latin typeface="Times New Roman" pitchFamily="18" charset="0"/>
                <a:cs typeface="Times New Roman" pitchFamily="18" charset="0"/>
              </a:rPr>
              <a:t>Import random as </a:t>
            </a:r>
            <a:r>
              <a:rPr lang="en-GB" b="1" dirty="0" err="1">
                <a:latin typeface="Times New Roman" pitchFamily="18" charset="0"/>
                <a:cs typeface="Times New Roman" pitchFamily="18" charset="0"/>
              </a:rPr>
              <a:t>rn</a:t>
            </a:r>
            <a:endParaRPr lang="en-GB" b="1" dirty="0">
              <a:latin typeface="Times New Roman" pitchFamily="18" charset="0"/>
              <a:cs typeface="Times New Roman" pitchFamily="18" charset="0"/>
            </a:endParaRPr>
          </a:p>
          <a:p>
            <a:r>
              <a:rPr lang="en-GB" b="1" dirty="0">
                <a:latin typeface="Times New Roman" pitchFamily="18" charset="0"/>
                <a:cs typeface="Times New Roman" pitchFamily="18" charset="0"/>
              </a:rPr>
              <a:t>Print(</a:t>
            </a:r>
            <a:r>
              <a:rPr lang="en-GB" b="1" dirty="0" err="1">
                <a:latin typeface="Times New Roman" pitchFamily="18" charset="0"/>
                <a:cs typeface="Times New Roman" pitchFamily="18" charset="0"/>
              </a:rPr>
              <a:t>rn.randint</a:t>
            </a:r>
            <a:r>
              <a:rPr lang="en-GB" b="1" dirty="0">
                <a:latin typeface="Times New Roman" pitchFamily="18" charset="0"/>
                <a:cs typeface="Times New Roman" pitchFamily="18" charset="0"/>
              </a:rPr>
              <a:t>(10000,99999))</a:t>
            </a:r>
            <a:endParaRPr lang="en-US" b="1" dirty="0">
              <a:latin typeface="Times New Roman" pitchFamily="18" charset="0"/>
              <a:cs typeface="Times New Roman" pitchFamily="18" charset="0"/>
            </a:endParaRP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88483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algn="ctr"/>
            <a:r>
              <a:rPr lang="en-US" altLang="ko-KR" sz="3200" b="1" dirty="0">
                <a:latin typeface="Times New Roman" panose="02020603050405020304" pitchFamily="18" charset="0"/>
                <a:cs typeface="Times New Roman" panose="02020603050405020304" pitchFamily="18" charset="0"/>
              </a:rPr>
              <a:t>THANK  YOU.</a:t>
            </a:r>
          </a:p>
          <a:p>
            <a:pPr algn="ctr"/>
            <a:endParaRPr lang="en-US" altLang="ko-KR" sz="3200" b="1" dirty="0">
              <a:latin typeface="Times New Roman" panose="02020603050405020304" pitchFamily="18" charset="0"/>
              <a:cs typeface="Times New Roman" panose="02020603050405020304" pitchFamily="18" charset="0"/>
            </a:endParaRPr>
          </a:p>
          <a:p>
            <a:pPr algn="ctr"/>
            <a:r>
              <a:rPr lang="en-US" altLang="ko-KR" sz="3200" b="1" dirty="0">
                <a:latin typeface="Times New Roman" panose="02020603050405020304" pitchFamily="18" charset="0"/>
                <a:cs typeface="Times New Roman" panose="02020603050405020304" pitchFamily="18" charset="0"/>
              </a:rPr>
              <a:t>https://forms.gle/SFgZiiDTi2p5FoiQA</a:t>
            </a:r>
            <a:endParaRPr lang="ko-KR"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0576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1524438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8968319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641081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0561544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9988507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854873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68916576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3545022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07897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latin typeface="Times New Roman" pitchFamily="18" charset="0"/>
                <a:cs typeface="Times New Roman" pitchFamily="18" charset="0"/>
              </a:rPr>
              <a:t>Identifiers :-</a:t>
            </a:r>
          </a:p>
          <a:p>
            <a:endParaRPr lang="en-GB" sz="1800" b="1" u="sng" dirty="0">
              <a:latin typeface="Times New Roman" pitchFamily="18" charset="0"/>
              <a:cs typeface="Times New Roman" pitchFamily="18" charset="0"/>
            </a:endParaRPr>
          </a:p>
          <a:p>
            <a:r>
              <a:rPr lang="en-GB" sz="1800" b="1" dirty="0">
                <a:latin typeface="Times New Roman" pitchFamily="18" charset="0"/>
                <a:cs typeface="Times New Roman" pitchFamily="18" charset="0"/>
              </a:rPr>
              <a:t> identify using name </a:t>
            </a:r>
          </a:p>
          <a:p>
            <a:r>
              <a:rPr lang="en-GB" sz="1800" b="1" dirty="0">
                <a:latin typeface="Times New Roman" pitchFamily="18" charset="0"/>
                <a:cs typeface="Times New Roman" pitchFamily="18" charset="0"/>
              </a:rPr>
              <a:t>X=2, so X is identify .</a:t>
            </a:r>
          </a:p>
          <a:p>
            <a:endParaRPr lang="en-GB" sz="1800" b="1" dirty="0">
              <a:latin typeface="Times New Roman" pitchFamily="18" charset="0"/>
              <a:cs typeface="Times New Roman" pitchFamily="18" charset="0"/>
            </a:endParaRPr>
          </a:p>
          <a:p>
            <a:r>
              <a:rPr lang="en-GB" sz="1800" b="1" dirty="0">
                <a:latin typeface="Times New Roman" pitchFamily="18" charset="0"/>
                <a:cs typeface="Times New Roman" pitchFamily="18" charset="0"/>
              </a:rPr>
              <a:t>def  function1():</a:t>
            </a:r>
          </a:p>
          <a:p>
            <a:r>
              <a:rPr lang="en-GB" sz="1800" b="1" dirty="0">
                <a:latin typeface="Times New Roman" pitchFamily="18" charset="0"/>
                <a:cs typeface="Times New Roman" pitchFamily="18" charset="0"/>
              </a:rPr>
              <a:t> 	pass</a:t>
            </a:r>
          </a:p>
          <a:p>
            <a:r>
              <a:rPr lang="en-GB" sz="1800" b="1" dirty="0">
                <a:latin typeface="Times New Roman" pitchFamily="18" charset="0"/>
                <a:cs typeface="Times New Roman" pitchFamily="18" charset="0"/>
              </a:rPr>
              <a:t>#so function1 is identify ,</a:t>
            </a:r>
          </a:p>
          <a:p>
            <a:endParaRPr lang="en-GB" sz="1800" b="1" dirty="0">
              <a:latin typeface="Times New Roman" pitchFamily="18" charset="0"/>
              <a:cs typeface="Times New Roman" pitchFamily="18" charset="0"/>
            </a:endParaRPr>
          </a:p>
          <a:p>
            <a:r>
              <a:rPr lang="en-GB" sz="1800" b="1" dirty="0">
                <a:latin typeface="Times New Roman" pitchFamily="18" charset="0"/>
                <a:cs typeface="Times New Roman" pitchFamily="18" charset="0"/>
              </a:rPr>
              <a:t>Class Test():</a:t>
            </a:r>
          </a:p>
          <a:p>
            <a:r>
              <a:rPr lang="en-GB" sz="1800" b="1" dirty="0">
                <a:latin typeface="Times New Roman" pitchFamily="18" charset="0"/>
                <a:cs typeface="Times New Roman" pitchFamily="18" charset="0"/>
              </a:rPr>
              <a:t>	pass</a:t>
            </a:r>
          </a:p>
          <a:p>
            <a:endParaRPr lang="en-GB" sz="1800" b="1" dirty="0">
              <a:latin typeface="Times New Roman" pitchFamily="18" charset="0"/>
              <a:cs typeface="Times New Roman" pitchFamily="18" charset="0"/>
            </a:endParaRPr>
          </a:p>
          <a:p>
            <a:r>
              <a:rPr lang="en-GB" sz="1800" b="1" dirty="0">
                <a:latin typeface="Times New Roman" pitchFamily="18" charset="0"/>
                <a:cs typeface="Times New Roman" pitchFamily="18" charset="0"/>
              </a:rPr>
              <a:t>So Identifier can be variable name, method name and class name.</a:t>
            </a:r>
          </a:p>
          <a:p>
            <a:r>
              <a:rPr lang="en-GB" sz="1800" b="1" dirty="0">
                <a:latin typeface="Times New Roman" pitchFamily="18" charset="0"/>
                <a:cs typeface="Times New Roman" pitchFamily="18" charset="0"/>
              </a:rPr>
              <a:t>Identifier are require .</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6431006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2610969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35503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7998190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873124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0266947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70695766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5317511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2804841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0401894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65301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700" b="1" u="sng" dirty="0">
                <a:latin typeface="Times New Roman" pitchFamily="18" charset="0"/>
                <a:cs typeface="Times New Roman" pitchFamily="18" charset="0"/>
              </a:rPr>
              <a:t>Valid Identifier :-</a:t>
            </a:r>
          </a:p>
          <a:p>
            <a:r>
              <a:rPr lang="en-GB" sz="1700" b="1" dirty="0">
                <a:latin typeface="Times New Roman" pitchFamily="18" charset="0"/>
                <a:cs typeface="Times New Roman" pitchFamily="18" charset="0"/>
              </a:rPr>
              <a:t>To12</a:t>
            </a:r>
          </a:p>
          <a:p>
            <a:r>
              <a:rPr lang="en-GB" sz="1700" b="1" dirty="0" err="1">
                <a:latin typeface="Times New Roman" pitchFamily="18" charset="0"/>
                <a:cs typeface="Times New Roman" pitchFamily="18" charset="0"/>
              </a:rPr>
              <a:t>Javapython</a:t>
            </a:r>
            <a:endParaRPr lang="en-GB" sz="1700" b="1" dirty="0">
              <a:latin typeface="Times New Roman" pitchFamily="18" charset="0"/>
              <a:cs typeface="Times New Roman" pitchFamily="18" charset="0"/>
            </a:endParaRPr>
          </a:p>
          <a:p>
            <a:r>
              <a:rPr lang="en-GB" sz="1700" b="1" dirty="0">
                <a:latin typeface="Times New Roman" pitchFamily="18" charset="0"/>
                <a:cs typeface="Times New Roman" pitchFamily="18" charset="0"/>
              </a:rPr>
              <a:t>_</a:t>
            </a:r>
            <a:r>
              <a:rPr lang="en-GB" sz="1700" b="1" dirty="0" err="1">
                <a:latin typeface="Times New Roman" pitchFamily="18" charset="0"/>
                <a:cs typeface="Times New Roman" pitchFamily="18" charset="0"/>
              </a:rPr>
              <a:t>ajava_bpython</a:t>
            </a:r>
            <a:endParaRPr lang="en-GB" sz="1700" b="1" dirty="0">
              <a:latin typeface="Times New Roman" pitchFamily="18" charset="0"/>
              <a:cs typeface="Times New Roman" pitchFamily="18" charset="0"/>
            </a:endParaRPr>
          </a:p>
          <a:p>
            <a:r>
              <a:rPr lang="en-GB" sz="1700" b="1" u="sng" dirty="0">
                <a:latin typeface="Times New Roman" pitchFamily="18" charset="0"/>
                <a:cs typeface="Times New Roman" pitchFamily="18" charset="0"/>
              </a:rPr>
              <a:t>Non-valid Identifier:-</a:t>
            </a:r>
          </a:p>
          <a:p>
            <a:r>
              <a:rPr lang="en-GB" sz="1700" b="1" dirty="0">
                <a:latin typeface="Times New Roman" pitchFamily="18" charset="0"/>
                <a:cs typeface="Times New Roman" pitchFamily="18" charset="0"/>
              </a:rPr>
              <a:t>12tot</a:t>
            </a:r>
          </a:p>
          <a:p>
            <a:r>
              <a:rPr lang="en-GB" sz="1700" b="1" dirty="0" err="1">
                <a:latin typeface="Times New Roman" pitchFamily="18" charset="0"/>
                <a:cs typeface="Times New Roman" pitchFamily="18" charset="0"/>
              </a:rPr>
              <a:t>Ca$h</a:t>
            </a:r>
            <a:endParaRPr lang="en-GB" sz="1700" b="1" dirty="0">
              <a:latin typeface="Times New Roman" pitchFamily="18" charset="0"/>
              <a:cs typeface="Times New Roman" pitchFamily="18" charset="0"/>
            </a:endParaRPr>
          </a:p>
          <a:p>
            <a:r>
              <a:rPr lang="en-GB" sz="1700" b="1" dirty="0">
                <a:latin typeface="Times New Roman" pitchFamily="18" charset="0"/>
                <a:cs typeface="Times New Roman" pitchFamily="18" charset="0"/>
              </a:rPr>
              <a:t>def</a:t>
            </a:r>
          </a:p>
          <a:p>
            <a:r>
              <a:rPr lang="en-GB" sz="1700" b="1" dirty="0">
                <a:latin typeface="Times New Roman" pitchFamily="18" charset="0"/>
                <a:cs typeface="Times New Roman" pitchFamily="18" charset="0"/>
              </a:rPr>
              <a:t>If</a:t>
            </a:r>
          </a:p>
          <a:p>
            <a:r>
              <a:rPr lang="en-GB" sz="1700" b="1" dirty="0">
                <a:latin typeface="Times New Roman" pitchFamily="18" charset="0"/>
                <a:cs typeface="Times New Roman" pitchFamily="18" charset="0"/>
              </a:rPr>
              <a:t>Range</a:t>
            </a:r>
          </a:p>
          <a:p>
            <a:r>
              <a:rPr lang="en-GB" sz="1700" b="1" u="sng" dirty="0">
                <a:latin typeface="Times New Roman" pitchFamily="18" charset="0"/>
                <a:cs typeface="Times New Roman" pitchFamily="18" charset="0"/>
              </a:rPr>
              <a:t>Types of defined identifier –</a:t>
            </a:r>
          </a:p>
          <a:p>
            <a:r>
              <a:rPr lang="en-GB" sz="1700" b="1" u="sng" dirty="0">
                <a:latin typeface="Times New Roman" pitchFamily="18" charset="0"/>
                <a:cs typeface="Times New Roman" pitchFamily="18" charset="0"/>
              </a:rPr>
              <a:t>i</a:t>
            </a:r>
            <a:r>
              <a:rPr lang="en-GB" sz="1700" b="1" dirty="0">
                <a:latin typeface="Times New Roman" pitchFamily="18" charset="0"/>
                <a:cs typeface="Times New Roman" pitchFamily="18" charset="0"/>
              </a:rPr>
              <a:t>f </a:t>
            </a:r>
            <a:r>
              <a:rPr lang="en-GB" sz="1700" b="1" dirty="0" err="1">
                <a:latin typeface="Times New Roman" pitchFamily="18" charset="0"/>
                <a:cs typeface="Times New Roman" pitchFamily="18" charset="0"/>
              </a:rPr>
              <a:t>abc</a:t>
            </a:r>
            <a:r>
              <a:rPr lang="en-GB" sz="1700" b="1" dirty="0">
                <a:latin typeface="Times New Roman" pitchFamily="18" charset="0"/>
                <a:cs typeface="Times New Roman" pitchFamily="18" charset="0"/>
              </a:rPr>
              <a:t> then it is Public identifier.</a:t>
            </a:r>
            <a:endParaRPr lang="en-GB" sz="1700" b="1" u="sng" dirty="0">
              <a:latin typeface="Times New Roman" pitchFamily="18" charset="0"/>
              <a:cs typeface="Times New Roman" pitchFamily="18" charset="0"/>
            </a:endParaRPr>
          </a:p>
          <a:p>
            <a:r>
              <a:rPr lang="en-GB" sz="1700" b="1" dirty="0">
                <a:latin typeface="Times New Roman" pitchFamily="18" charset="0"/>
                <a:cs typeface="Times New Roman" pitchFamily="18" charset="0"/>
              </a:rPr>
              <a:t>if _</a:t>
            </a:r>
            <a:r>
              <a:rPr lang="en-GB" sz="1700" b="1" dirty="0" err="1">
                <a:latin typeface="Times New Roman" pitchFamily="18" charset="0"/>
                <a:cs typeface="Times New Roman" pitchFamily="18" charset="0"/>
              </a:rPr>
              <a:t>abc</a:t>
            </a:r>
            <a:r>
              <a:rPr lang="en-GB" sz="1700" b="1" dirty="0">
                <a:latin typeface="Times New Roman" pitchFamily="18" charset="0"/>
                <a:cs typeface="Times New Roman" pitchFamily="18" charset="0"/>
              </a:rPr>
              <a:t> then it is Protected identifier.</a:t>
            </a:r>
          </a:p>
          <a:p>
            <a:r>
              <a:rPr lang="en-GB" sz="1700" b="1" dirty="0">
                <a:latin typeface="Times New Roman" pitchFamily="18" charset="0"/>
                <a:cs typeface="Times New Roman" pitchFamily="18" charset="0"/>
              </a:rPr>
              <a:t>If _ _ </a:t>
            </a:r>
            <a:r>
              <a:rPr lang="en-GB" sz="1700" b="1" dirty="0" err="1">
                <a:latin typeface="Times New Roman" pitchFamily="18" charset="0"/>
                <a:cs typeface="Times New Roman" pitchFamily="18" charset="0"/>
              </a:rPr>
              <a:t>abc</a:t>
            </a:r>
            <a:r>
              <a:rPr lang="en-GB" sz="1700" b="1" dirty="0">
                <a:latin typeface="Times New Roman" pitchFamily="18" charset="0"/>
                <a:cs typeface="Times New Roman" pitchFamily="18" charset="0"/>
              </a:rPr>
              <a:t> then it is Private identifier.</a:t>
            </a:r>
          </a:p>
          <a:p>
            <a:r>
              <a:rPr lang="en-GB" sz="1700" b="1" dirty="0">
                <a:latin typeface="Times New Roman" pitchFamily="18" charset="0"/>
                <a:cs typeface="Times New Roman" pitchFamily="18" charset="0"/>
              </a:rPr>
              <a:t>If _ _ main _ _ is Special variable predefined by python Start running of programme.</a:t>
            </a:r>
            <a:endParaRPr lang="en-US" sz="1700" b="1" dirty="0">
              <a:latin typeface="Times New Roman" pitchFamily="18" charset="0"/>
              <a:cs typeface="Times New Roman" pitchFamily="18" charset="0"/>
            </a:endParaRPr>
          </a:p>
          <a:p>
            <a:endParaRPr lang="ko-KR" altLang="en-US" sz="1700" dirty="0">
              <a:latin typeface="Arial" pitchFamily="34" charset="0"/>
              <a:cs typeface="Arial" pitchFamily="34" charset="0"/>
            </a:endParaRPr>
          </a:p>
        </p:txBody>
      </p:sp>
    </p:spTree>
    <p:extLst>
      <p:ext uri="{BB962C8B-B14F-4D97-AF65-F5344CB8AC3E}">
        <p14:creationId xmlns:p14="http://schemas.microsoft.com/office/powerpoint/2010/main" val="26498618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2821790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445984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3242684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7000611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7804255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9570503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673546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4572853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63800174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91332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latin typeface="Times New Roman" pitchFamily="18" charset="0"/>
                <a:cs typeface="Times New Roman" pitchFamily="18" charset="0"/>
              </a:rPr>
              <a:t># Below the code for </a:t>
            </a:r>
          </a:p>
          <a:p>
            <a:endParaRPr lang="en-GB" sz="1800" b="1" dirty="0">
              <a:latin typeface="Times New Roman" pitchFamily="18" charset="0"/>
              <a:cs typeface="Times New Roman" pitchFamily="18" charset="0"/>
            </a:endParaRPr>
          </a:p>
          <a:p>
            <a:r>
              <a:rPr lang="en-GB" sz="1800" b="1" dirty="0">
                <a:latin typeface="Times New Roman" pitchFamily="18" charset="0"/>
                <a:cs typeface="Times New Roman" pitchFamily="18" charset="0"/>
              </a:rPr>
              <a:t>&gt;&gt; import keyword</a:t>
            </a:r>
          </a:p>
          <a:p>
            <a:r>
              <a:rPr lang="en-GB" sz="1800" b="1" dirty="0">
                <a:latin typeface="Times New Roman" pitchFamily="18" charset="0"/>
                <a:cs typeface="Times New Roman" pitchFamily="18" charset="0"/>
              </a:rPr>
              <a:t>&gt;&gt; </a:t>
            </a:r>
            <a:r>
              <a:rPr lang="en-GB" sz="1800" b="1" dirty="0" err="1">
                <a:latin typeface="Times New Roman" pitchFamily="18" charset="0"/>
                <a:cs typeface="Times New Roman" pitchFamily="18" charset="0"/>
              </a:rPr>
              <a:t>keyword.kwlist</a:t>
            </a:r>
            <a:endParaRPr lang="en-GB" sz="1800" b="1" dirty="0">
              <a:latin typeface="Times New Roman" pitchFamily="18" charset="0"/>
              <a:cs typeface="Times New Roman" pitchFamily="18" charset="0"/>
            </a:endParaRPr>
          </a:p>
          <a:p>
            <a:r>
              <a:rPr lang="en-GB" sz="1800" b="1" dirty="0">
                <a:latin typeface="Times New Roman" pitchFamily="18" charset="0"/>
                <a:cs typeface="Times New Roman" pitchFamily="18" charset="0"/>
              </a:rPr>
              <a:t> [ False, _ _ _ _ _ _ , yield ]</a:t>
            </a:r>
          </a:p>
          <a:p>
            <a:endParaRPr lang="en-GB" sz="1800" b="1" dirty="0">
              <a:latin typeface="Times New Roman" pitchFamily="18" charset="0"/>
              <a:cs typeface="Times New Roman" pitchFamily="18" charset="0"/>
            </a:endParaRPr>
          </a:p>
          <a:p>
            <a:r>
              <a:rPr lang="en-GB" sz="1800" b="1" dirty="0">
                <a:latin typeface="Times New Roman" pitchFamily="18" charset="0"/>
                <a:cs typeface="Times New Roman" pitchFamily="18" charset="0"/>
              </a:rPr>
              <a:t>Comments in Python:</a:t>
            </a:r>
          </a:p>
          <a:p>
            <a:r>
              <a:rPr lang="en-GB" sz="1800" b="1" dirty="0">
                <a:latin typeface="Times New Roman" pitchFamily="18" charset="0"/>
                <a:cs typeface="Times New Roman" pitchFamily="18" charset="0"/>
              </a:rPr>
              <a:t>	Single line comment by #</a:t>
            </a:r>
          </a:p>
          <a:p>
            <a:r>
              <a:rPr lang="en-GB" sz="1800" b="1" dirty="0">
                <a:latin typeface="Times New Roman" pitchFamily="18" charset="0"/>
                <a:cs typeface="Times New Roman" pitchFamily="18" charset="0"/>
              </a:rPr>
              <a:t>	</a:t>
            </a:r>
            <a:r>
              <a:rPr lang="en-GB" sz="1800" b="1" dirty="0" err="1">
                <a:latin typeface="Times New Roman" pitchFamily="18" charset="0"/>
                <a:cs typeface="Times New Roman" pitchFamily="18" charset="0"/>
              </a:rPr>
              <a:t>Mutilines</a:t>
            </a:r>
            <a:r>
              <a:rPr lang="en-GB" sz="1800" b="1" dirty="0">
                <a:latin typeface="Times New Roman" pitchFamily="18" charset="0"/>
                <a:cs typeface="Times New Roman" pitchFamily="18" charset="0"/>
              </a:rPr>
              <a:t> comment by     </a:t>
            </a:r>
            <a:r>
              <a:rPr lang="en-US" b="1" dirty="0"/>
              <a:t>"""</a:t>
            </a:r>
            <a:r>
              <a:rPr lang="en-GB" sz="1800" b="1" dirty="0">
                <a:latin typeface="Times New Roman" pitchFamily="18" charset="0"/>
                <a:cs typeface="Times New Roman" pitchFamily="18" charset="0"/>
              </a:rPr>
              <a:t>  </a:t>
            </a:r>
          </a:p>
          <a:p>
            <a:r>
              <a:rPr lang="en-GB" sz="1800" b="1" dirty="0">
                <a:latin typeface="Times New Roman" pitchFamily="18" charset="0"/>
                <a:cs typeface="Times New Roman" pitchFamily="18" charset="0"/>
              </a:rPr>
              <a:t>				This is line 1</a:t>
            </a:r>
          </a:p>
          <a:p>
            <a:r>
              <a:rPr lang="en-GB" sz="1800" b="1" dirty="0">
                <a:latin typeface="Times New Roman" pitchFamily="18" charset="0"/>
                <a:cs typeface="Times New Roman" pitchFamily="18" charset="0"/>
              </a:rPr>
              <a:t>				This is line2   </a:t>
            </a:r>
            <a:r>
              <a:rPr lang="en-US" b="1" dirty="0"/>
              <a:t>"""</a:t>
            </a:r>
            <a:endParaRPr lang="en-GB" sz="1800" b="1" dirty="0">
              <a:latin typeface="Times New Roman" pitchFamily="18" charset="0"/>
              <a:cs typeface="Times New Roman" pitchFamily="18" charset="0"/>
            </a:endParaRPr>
          </a:p>
          <a:p>
            <a:endParaRPr lang="en-GB" sz="1800" b="1" dirty="0">
              <a:latin typeface="Times New Roman" pitchFamily="18" charset="0"/>
              <a:cs typeface="Times New Roman" pitchFamily="18" charset="0"/>
            </a:endParaRPr>
          </a:p>
          <a:p>
            <a:r>
              <a:rPr lang="en-GB" sz="1800" b="1" dirty="0" err="1">
                <a:latin typeface="Times New Roman" pitchFamily="18" charset="0"/>
                <a:cs typeface="Times New Roman" pitchFamily="18" charset="0"/>
              </a:rPr>
              <a:t>num</a:t>
            </a:r>
            <a:r>
              <a:rPr lang="en-GB" sz="1800" b="1" dirty="0">
                <a:latin typeface="Times New Roman" pitchFamily="18" charset="0"/>
                <a:cs typeface="Times New Roman" pitchFamily="18" charset="0"/>
              </a:rPr>
              <a:t>=int ( input ( “ Enter the number : ”))</a:t>
            </a:r>
          </a:p>
          <a:p>
            <a:r>
              <a:rPr lang="en-GB" sz="1800" b="1" dirty="0">
                <a:latin typeface="Times New Roman" pitchFamily="18" charset="0"/>
                <a:cs typeface="Times New Roman" pitchFamily="18" charset="0"/>
              </a:rPr>
              <a:t>Print( “ Entered number is : ”,</a:t>
            </a:r>
            <a:r>
              <a:rPr lang="en-GB" sz="1800" b="1" dirty="0" err="1">
                <a:latin typeface="Times New Roman" pitchFamily="18" charset="0"/>
                <a:cs typeface="Times New Roman" pitchFamily="18" charset="0"/>
              </a:rPr>
              <a:t>num</a:t>
            </a:r>
            <a:r>
              <a:rPr lang="en-GB" sz="1800" b="1" dirty="0">
                <a:latin typeface="Times New Roman" pitchFamily="18" charset="0"/>
                <a:cs typeface="Times New Roman" pitchFamily="18" charset="0"/>
              </a:rPr>
              <a:t>)</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79281111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8008374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7191285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8704575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5678721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508182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8077818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9199764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8687258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8940950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33298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latin typeface="Times New Roman" pitchFamily="18" charset="0"/>
                <a:cs typeface="Times New Roman" pitchFamily="18" charset="0"/>
              </a:rPr>
              <a:t>Data Types in Python :</a:t>
            </a:r>
          </a:p>
          <a:p>
            <a:r>
              <a:rPr lang="en-GB" sz="1800" b="1" dirty="0">
                <a:latin typeface="Times New Roman" pitchFamily="18" charset="0"/>
                <a:cs typeface="Times New Roman" pitchFamily="18" charset="0"/>
              </a:rPr>
              <a:t>Int .</a:t>
            </a:r>
          </a:p>
          <a:p>
            <a:r>
              <a:rPr lang="en-GB" sz="1800" b="1" dirty="0">
                <a:latin typeface="Times New Roman" pitchFamily="18" charset="0"/>
                <a:cs typeface="Times New Roman" pitchFamily="18" charset="0"/>
              </a:rPr>
              <a:t>Float .</a:t>
            </a:r>
          </a:p>
          <a:p>
            <a:r>
              <a:rPr lang="en-GB" sz="1800" b="1" dirty="0">
                <a:latin typeface="Times New Roman" pitchFamily="18" charset="0"/>
                <a:cs typeface="Times New Roman" pitchFamily="18" charset="0"/>
              </a:rPr>
              <a:t>Bool .</a:t>
            </a:r>
          </a:p>
          <a:p>
            <a:r>
              <a:rPr lang="en-GB" sz="1800" b="1" dirty="0">
                <a:latin typeface="Times New Roman" pitchFamily="18" charset="0"/>
                <a:cs typeface="Times New Roman" pitchFamily="18" charset="0"/>
              </a:rPr>
              <a:t>Complex .</a:t>
            </a:r>
          </a:p>
          <a:p>
            <a:r>
              <a:rPr lang="en-GB" sz="1800" b="1" dirty="0">
                <a:latin typeface="Times New Roman" pitchFamily="18" charset="0"/>
                <a:cs typeface="Times New Roman" pitchFamily="18" charset="0"/>
              </a:rPr>
              <a:t>String  .</a:t>
            </a:r>
          </a:p>
          <a:p>
            <a:r>
              <a:rPr lang="en-GB" sz="1800" b="1" dirty="0">
                <a:latin typeface="Times New Roman" pitchFamily="18" charset="0"/>
                <a:cs typeface="Times New Roman" pitchFamily="18" charset="0"/>
              </a:rPr>
              <a:t>Bytes .</a:t>
            </a:r>
          </a:p>
          <a:p>
            <a:r>
              <a:rPr lang="en-GB" sz="1800" b="1" dirty="0">
                <a:latin typeface="Times New Roman" pitchFamily="18" charset="0"/>
                <a:cs typeface="Times New Roman" pitchFamily="18" charset="0"/>
              </a:rPr>
              <a:t>Byte array .</a:t>
            </a:r>
          </a:p>
          <a:p>
            <a:r>
              <a:rPr lang="en-GB" sz="1800" b="1" dirty="0">
                <a:latin typeface="Times New Roman" pitchFamily="18" charset="0"/>
                <a:cs typeface="Times New Roman" pitchFamily="18" charset="0"/>
              </a:rPr>
              <a:t>Range .</a:t>
            </a:r>
          </a:p>
          <a:p>
            <a:r>
              <a:rPr lang="en-GB" sz="1800" b="1" dirty="0">
                <a:latin typeface="Times New Roman" pitchFamily="18" charset="0"/>
                <a:cs typeface="Times New Roman" pitchFamily="18" charset="0"/>
              </a:rPr>
              <a:t>List .</a:t>
            </a:r>
          </a:p>
          <a:p>
            <a:r>
              <a:rPr lang="en-GB" sz="1800" b="1" dirty="0">
                <a:latin typeface="Times New Roman" pitchFamily="18" charset="0"/>
                <a:cs typeface="Times New Roman" pitchFamily="18" charset="0"/>
              </a:rPr>
              <a:t>Tuple .</a:t>
            </a:r>
          </a:p>
          <a:p>
            <a:r>
              <a:rPr lang="en-GB" sz="1800" b="1" dirty="0">
                <a:latin typeface="Times New Roman" pitchFamily="18" charset="0"/>
                <a:cs typeface="Times New Roman" pitchFamily="18" charset="0"/>
              </a:rPr>
              <a:t>Set .</a:t>
            </a:r>
          </a:p>
          <a:p>
            <a:r>
              <a:rPr lang="en-GB" sz="1800" b="1" dirty="0" err="1">
                <a:latin typeface="Times New Roman" pitchFamily="18" charset="0"/>
                <a:cs typeface="Times New Roman" pitchFamily="18" charset="0"/>
              </a:rPr>
              <a:t>Frozenset</a:t>
            </a:r>
            <a:r>
              <a:rPr lang="en-GB" sz="1800" b="1" dirty="0">
                <a:latin typeface="Times New Roman" pitchFamily="18" charset="0"/>
                <a:cs typeface="Times New Roman" pitchFamily="18" charset="0"/>
              </a:rPr>
              <a:t> .</a:t>
            </a:r>
          </a:p>
          <a:p>
            <a:r>
              <a:rPr lang="en-GB" sz="1800" b="1" dirty="0" err="1">
                <a:latin typeface="Times New Roman" pitchFamily="18" charset="0"/>
                <a:cs typeface="Times New Roman" pitchFamily="18" charset="0"/>
              </a:rPr>
              <a:t>Dict</a:t>
            </a:r>
            <a:r>
              <a:rPr lang="en-GB" sz="1800" b="1" dirty="0">
                <a:latin typeface="Times New Roman" pitchFamily="18" charset="0"/>
                <a:cs typeface="Times New Roman" pitchFamily="18" charset="0"/>
              </a:rPr>
              <a:t> .</a:t>
            </a:r>
          </a:p>
          <a:p>
            <a:r>
              <a:rPr lang="en-GB" sz="1800" b="1" dirty="0">
                <a:latin typeface="Times New Roman" pitchFamily="18" charset="0"/>
                <a:cs typeface="Times New Roman" pitchFamily="18" charset="0"/>
              </a:rPr>
              <a:t>None .</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19646547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1280329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1191861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2750374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72579886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4108392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4461469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2623358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58365033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6579805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4908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latin typeface="Times New Roman" panose="02020603050405020304" pitchFamily="18" charset="0"/>
                <a:cs typeface="Times New Roman" panose="02020603050405020304" pitchFamily="18" charset="0"/>
              </a:rPr>
              <a:t>Integer Different forms :-</a:t>
            </a:r>
          </a:p>
          <a:p>
            <a:r>
              <a:rPr lang="en-GB" sz="1800" b="1" dirty="0">
                <a:latin typeface="Times New Roman" panose="02020603050405020304" pitchFamily="18" charset="0"/>
                <a:cs typeface="Times New Roman" panose="02020603050405020304" pitchFamily="18" charset="0"/>
              </a:rPr>
              <a:t>      a=10 – Decimal</a:t>
            </a:r>
          </a:p>
          <a:p>
            <a:r>
              <a:rPr lang="en-GB" sz="1800" b="1" dirty="0">
                <a:latin typeface="Times New Roman" panose="02020603050405020304" pitchFamily="18" charset="0"/>
                <a:cs typeface="Times New Roman" panose="02020603050405020304" pitchFamily="18" charset="0"/>
              </a:rPr>
              <a:t>      b= 0b10 - Binary</a:t>
            </a:r>
          </a:p>
          <a:p>
            <a:r>
              <a:rPr lang="en-GB" sz="1800" b="1" dirty="0">
                <a:latin typeface="Times New Roman" panose="02020603050405020304" pitchFamily="18" charset="0"/>
                <a:cs typeface="Times New Roman" panose="02020603050405020304" pitchFamily="18" charset="0"/>
              </a:rPr>
              <a:t>      c=0o10 – Octa </a:t>
            </a:r>
          </a:p>
          <a:p>
            <a:r>
              <a:rPr lang="en-GB" sz="1800" b="1" dirty="0">
                <a:latin typeface="Times New Roman" panose="02020603050405020304" pitchFamily="18" charset="0"/>
                <a:cs typeface="Times New Roman" panose="02020603050405020304" pitchFamily="18" charset="0"/>
              </a:rPr>
              <a:t>      d=0X10</a:t>
            </a:r>
          </a:p>
          <a:p>
            <a:pPr>
              <a:buFont typeface="Wingdings"/>
              <a:buChar char="Ø"/>
            </a:pPr>
            <a:r>
              <a:rPr lang="en-GB" sz="1800" b="1" dirty="0">
                <a:latin typeface="Times New Roman" panose="02020603050405020304" pitchFamily="18" charset="0"/>
                <a:cs typeface="Times New Roman" panose="02020603050405020304" pitchFamily="18" charset="0"/>
              </a:rPr>
              <a:t>Base Conversion-</a:t>
            </a:r>
          </a:p>
          <a:p>
            <a:pPr>
              <a:buFont typeface="Wingdings"/>
              <a:buChar char="Ø"/>
            </a:pPr>
            <a:r>
              <a:rPr lang="en-GB" sz="1800" b="1" dirty="0">
                <a:latin typeface="Times New Roman" panose="02020603050405020304" pitchFamily="18" charset="0"/>
                <a:cs typeface="Times New Roman" panose="02020603050405020304" pitchFamily="18" charset="0"/>
              </a:rPr>
              <a:t>Bin(10)  &gt;&gt; bin(0o10) &gt;&gt; bin(0X10)</a:t>
            </a:r>
          </a:p>
          <a:p>
            <a:pPr>
              <a:buFont typeface="Wingdings"/>
              <a:buChar char="Ø"/>
            </a:pPr>
            <a:r>
              <a:rPr lang="en-GB" sz="1800" b="1" dirty="0">
                <a:latin typeface="Times New Roman" panose="02020603050405020304" pitchFamily="18" charset="0"/>
                <a:cs typeface="Times New Roman" panose="02020603050405020304" pitchFamily="18" charset="0"/>
              </a:rPr>
              <a:t>Oct() , hex()</a:t>
            </a:r>
          </a:p>
          <a:p>
            <a:pPr>
              <a:buFont typeface="Wingdings"/>
              <a:buChar char="Ø"/>
            </a:pPr>
            <a:r>
              <a:rPr lang="en-GB" sz="1800" b="1" dirty="0">
                <a:latin typeface="Times New Roman" panose="02020603050405020304" pitchFamily="18" charset="0"/>
                <a:cs typeface="Times New Roman" panose="02020603050405020304" pitchFamily="18" charset="0"/>
              </a:rPr>
              <a:t>Float=10.01</a:t>
            </a:r>
          </a:p>
          <a:p>
            <a:pPr>
              <a:buFont typeface="Wingdings"/>
              <a:buChar char="Ø"/>
            </a:pPr>
            <a:r>
              <a:rPr lang="en-GB" sz="1800" b="1" dirty="0">
                <a:latin typeface="Times New Roman" panose="02020603050405020304" pitchFamily="18" charset="0"/>
                <a:cs typeface="Times New Roman" panose="02020603050405020304" pitchFamily="18" charset="0"/>
              </a:rPr>
              <a:t>Exponential form =1.2e3</a:t>
            </a:r>
          </a:p>
          <a:p>
            <a:endParaRPr lang="en-GB" sz="1800" b="1" dirty="0">
              <a:latin typeface="Times New Roman" panose="02020603050405020304" pitchFamily="18" charset="0"/>
              <a:cs typeface="Times New Roman" panose="02020603050405020304" pitchFamily="18" charset="0"/>
            </a:endParaRPr>
          </a:p>
          <a:p>
            <a:pPr>
              <a:buFont typeface="Wingdings"/>
              <a:buChar char="Ø"/>
            </a:pPr>
            <a:r>
              <a:rPr lang="en-GB" sz="1800" b="1" dirty="0">
                <a:latin typeface="Times New Roman" panose="02020603050405020304" pitchFamily="18" charset="0"/>
                <a:cs typeface="Times New Roman" panose="02020603050405020304" pitchFamily="18" charset="0"/>
              </a:rPr>
              <a:t>Complex number – a = 10 +20j</a:t>
            </a:r>
          </a:p>
          <a:p>
            <a:pPr>
              <a:buFont typeface="Wingdings"/>
              <a:buChar char="Ø"/>
            </a:pPr>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a.real</a:t>
            </a:r>
            <a:r>
              <a:rPr lang="en-GB" sz="1800" b="1" dirty="0">
                <a:latin typeface="Times New Roman" panose="02020603050405020304" pitchFamily="18" charset="0"/>
                <a:cs typeface="Times New Roman" panose="02020603050405020304" pitchFamily="18" charset="0"/>
              </a:rPr>
              <a:t> = 10.0</a:t>
            </a:r>
          </a:p>
          <a:p>
            <a:pPr>
              <a:buFont typeface="Wingdings"/>
              <a:buChar char="Ø"/>
            </a:pPr>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a.imag</a:t>
            </a:r>
            <a:r>
              <a:rPr lang="en-GB" sz="1800" b="1" dirty="0">
                <a:latin typeface="Times New Roman" panose="02020603050405020304" pitchFamily="18" charset="0"/>
                <a:cs typeface="Times New Roman" panose="02020603050405020304" pitchFamily="18" charset="0"/>
              </a:rPr>
              <a:t> = 20.0</a:t>
            </a:r>
          </a:p>
          <a:p>
            <a:pPr>
              <a:buFont typeface="Wingdings"/>
              <a:buChar char="Ø"/>
            </a:pPr>
            <a:r>
              <a:rPr lang="en-GB" sz="1800" b="1" dirty="0">
                <a:latin typeface="Times New Roman" panose="02020603050405020304" pitchFamily="18" charset="0"/>
                <a:cs typeface="Times New Roman" panose="02020603050405020304" pitchFamily="18" charset="0"/>
              </a:rPr>
              <a:t>Bool – True and False.</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43327125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91632837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89115856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952521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8933717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29869557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2469134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90268340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63370392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4424735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02404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a:buFont typeface="Wingdings"/>
              <a:buChar char="Ø"/>
            </a:pPr>
            <a:r>
              <a:rPr lang="en-GB" sz="1800" b="1" u="sng" dirty="0">
                <a:latin typeface="Times New Roman" panose="02020603050405020304" pitchFamily="18" charset="0"/>
                <a:cs typeface="Times New Roman" panose="02020603050405020304" pitchFamily="18" charset="0"/>
              </a:rPr>
              <a:t>Type Conversion :</a:t>
            </a:r>
          </a:p>
          <a:p>
            <a:pPr lvl="2">
              <a:buFont typeface="Wingdings"/>
              <a:buChar char="Ø"/>
            </a:pPr>
            <a:r>
              <a:rPr lang="en-GB" sz="2000" b="1" dirty="0">
                <a:latin typeface="Times New Roman" panose="02020603050405020304" pitchFamily="18" charset="0"/>
                <a:cs typeface="Times New Roman" panose="02020603050405020304" pitchFamily="18" charset="0"/>
              </a:rPr>
              <a:t>int (123.4) - 123</a:t>
            </a:r>
          </a:p>
          <a:p>
            <a:pPr lvl="2">
              <a:buFont typeface="Wingdings"/>
              <a:buChar char="Ø"/>
            </a:pPr>
            <a:r>
              <a:rPr lang="en-GB" sz="2000" b="1" dirty="0">
                <a:latin typeface="Times New Roman" panose="02020603050405020304" pitchFamily="18" charset="0"/>
                <a:cs typeface="Times New Roman" panose="02020603050405020304" pitchFamily="18" charset="0"/>
              </a:rPr>
              <a:t>Int(10+20j) – Type Error </a:t>
            </a:r>
          </a:p>
          <a:p>
            <a:pPr lvl="2">
              <a:buFont typeface="Wingdings"/>
              <a:buChar char="Ø"/>
            </a:pPr>
            <a:r>
              <a:rPr lang="en-GB" sz="2000" b="1" dirty="0">
                <a:latin typeface="Times New Roman" panose="02020603050405020304" pitchFamily="18" charset="0"/>
                <a:cs typeface="Times New Roman" panose="02020603050405020304" pitchFamily="18" charset="0"/>
              </a:rPr>
              <a:t>Int(True) – 1</a:t>
            </a:r>
          </a:p>
          <a:p>
            <a:pPr lvl="2">
              <a:buFont typeface="Wingdings"/>
              <a:buChar char="Ø"/>
            </a:pPr>
            <a:r>
              <a:rPr lang="en-GB" sz="2000" b="1" dirty="0">
                <a:latin typeface="Times New Roman" panose="02020603050405020304" pitchFamily="18" charset="0"/>
                <a:cs typeface="Times New Roman" panose="02020603050405020304" pitchFamily="18" charset="0"/>
              </a:rPr>
              <a:t>Int(“10”) – 10</a:t>
            </a:r>
          </a:p>
          <a:p>
            <a:pPr lvl="2">
              <a:buFont typeface="Wingdings"/>
              <a:buChar char="Ø"/>
            </a:pPr>
            <a:r>
              <a:rPr lang="en-GB" sz="2000" b="1" dirty="0">
                <a:latin typeface="Times New Roman" panose="02020603050405020304" pitchFamily="18" charset="0"/>
                <a:cs typeface="Times New Roman" panose="02020603050405020304" pitchFamily="18" charset="0"/>
              </a:rPr>
              <a:t>Int(“0b1101”) – Type Error # it is </a:t>
            </a:r>
            <a:r>
              <a:rPr lang="en-GB" sz="2000" b="1">
                <a:latin typeface="Times New Roman" panose="02020603050405020304" pitchFamily="18" charset="0"/>
                <a:cs typeface="Times New Roman" panose="02020603050405020304" pitchFamily="18" charset="0"/>
              </a:rPr>
              <a:t>binary string.</a:t>
            </a:r>
            <a:endParaRPr lang="en-GB" sz="2000" b="1" dirty="0">
              <a:latin typeface="Times New Roman" panose="02020603050405020304" pitchFamily="18" charset="0"/>
              <a:cs typeface="Times New Roman" panose="02020603050405020304" pitchFamily="18" charset="0"/>
            </a:endParaRPr>
          </a:p>
          <a:p>
            <a:pPr lvl="2">
              <a:buFont typeface="Wingdings"/>
              <a:buChar char="Ø"/>
            </a:pPr>
            <a:r>
              <a:rPr lang="en-GB" sz="2000" b="1" dirty="0">
                <a:latin typeface="Times New Roman" panose="02020603050405020304" pitchFamily="18" charset="0"/>
                <a:cs typeface="Times New Roman" panose="02020603050405020304" pitchFamily="18" charset="0"/>
              </a:rPr>
              <a:t>Float(10) – 10.0</a:t>
            </a:r>
          </a:p>
          <a:p>
            <a:pPr lvl="2">
              <a:buFont typeface="Wingdings"/>
              <a:buChar char="Ø"/>
            </a:pPr>
            <a:r>
              <a:rPr lang="en-GB" sz="2000" b="1" dirty="0">
                <a:latin typeface="Times New Roman" panose="02020603050405020304" pitchFamily="18" charset="0"/>
                <a:cs typeface="Times New Roman" panose="02020603050405020304" pitchFamily="18" charset="0"/>
              </a:rPr>
              <a:t>Float(10+20j) – Type Error</a:t>
            </a:r>
          </a:p>
          <a:p>
            <a:pPr lvl="2">
              <a:buFont typeface="Wingdings"/>
              <a:buChar char="Ø"/>
            </a:pPr>
            <a:r>
              <a:rPr lang="en-GB" sz="2000" b="1" dirty="0">
                <a:latin typeface="Times New Roman" panose="02020603050405020304" pitchFamily="18" charset="0"/>
                <a:cs typeface="Times New Roman" panose="02020603050405020304" pitchFamily="18" charset="0"/>
              </a:rPr>
              <a:t>Float(True) - 1.0</a:t>
            </a:r>
          </a:p>
          <a:p>
            <a:pPr lvl="2">
              <a:buFont typeface="Wingdings"/>
              <a:buChar char="Ø"/>
            </a:pPr>
            <a:r>
              <a:rPr lang="en-GB" sz="2000" b="1" dirty="0">
                <a:latin typeface="Times New Roman" panose="02020603050405020304" pitchFamily="18" charset="0"/>
                <a:cs typeface="Times New Roman" panose="02020603050405020304" pitchFamily="18" charset="0"/>
              </a:rPr>
              <a:t>Float(“ten”) – Value Error </a:t>
            </a:r>
          </a:p>
          <a:p>
            <a:pPr lvl="2">
              <a:buFont typeface="Wingdings"/>
              <a:buChar char="Ø"/>
            </a:pPr>
            <a:r>
              <a:rPr lang="en-GB" sz="2000" b="1" dirty="0">
                <a:latin typeface="Times New Roman" panose="02020603050405020304" pitchFamily="18" charset="0"/>
                <a:cs typeface="Times New Roman" panose="02020603050405020304" pitchFamily="18" charset="0"/>
              </a:rPr>
              <a:t>Float(“10” ) – 10.0</a:t>
            </a:r>
          </a:p>
          <a:p>
            <a:pPr lvl="2">
              <a:buFont typeface="Wingdings"/>
              <a:buChar char="Ø"/>
            </a:pPr>
            <a:r>
              <a:rPr lang="en-GB" sz="2000" b="1" dirty="0">
                <a:latin typeface="Times New Roman" panose="02020603050405020304" pitchFamily="18" charset="0"/>
                <a:cs typeface="Times New Roman" panose="02020603050405020304" pitchFamily="18" charset="0"/>
              </a:rPr>
              <a:t>Float(“10.5”) – 10.5</a:t>
            </a:r>
          </a:p>
          <a:p>
            <a:pPr lvl="2">
              <a:buFont typeface="Wingdings"/>
              <a:buChar char="Ø"/>
            </a:pPr>
            <a:r>
              <a:rPr lang="en-GB" sz="2000" b="1" dirty="0">
                <a:latin typeface="Times New Roman" panose="02020603050405020304" pitchFamily="18" charset="0"/>
                <a:cs typeface="Times New Roman" panose="02020603050405020304" pitchFamily="18" charset="0"/>
              </a:rPr>
              <a:t>Float(“0b1110”) – value Error </a:t>
            </a:r>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374028406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84222097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33477485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55219157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9144105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1987500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66574253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8377857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7188099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9283999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384754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a:buFont typeface="Wingdings"/>
              <a:buChar char="Ø"/>
            </a:pPr>
            <a:r>
              <a:rPr lang="en-GB" sz="1800" b="1" dirty="0">
                <a:latin typeface="Times New Roman" panose="02020603050405020304" pitchFamily="18" charset="0"/>
                <a:cs typeface="Times New Roman" panose="02020603050405020304" pitchFamily="18" charset="0"/>
              </a:rPr>
              <a:t>Byte data type- it is as like list only different is it is immutable &amp; range is 0 to 256.Maximum number we can take is 255.</a:t>
            </a:r>
          </a:p>
          <a:p>
            <a:pPr lvl="1">
              <a:buFont typeface="Wingdings"/>
              <a:buChar char="Ø"/>
            </a:pPr>
            <a:r>
              <a:rPr lang="en-GB" b="1" dirty="0">
                <a:latin typeface="Times New Roman" panose="02020603050405020304" pitchFamily="18" charset="0"/>
                <a:cs typeface="Times New Roman" panose="02020603050405020304" pitchFamily="18" charset="0"/>
              </a:rPr>
              <a:t>X=[1,3,255] </a:t>
            </a:r>
          </a:p>
          <a:p>
            <a:pPr lvl="1">
              <a:buFont typeface="Wingdings"/>
              <a:buChar char="Ø"/>
            </a:pPr>
            <a:r>
              <a:rPr lang="en-GB" b="1" dirty="0">
                <a:latin typeface="Times New Roman" panose="02020603050405020304" pitchFamily="18" charset="0"/>
                <a:cs typeface="Times New Roman" panose="02020603050405020304" pitchFamily="18" charset="0"/>
              </a:rPr>
              <a:t>B=bytes(X)</a:t>
            </a:r>
          </a:p>
          <a:p>
            <a:pPr lvl="1">
              <a:buFont typeface="Wingdings"/>
              <a:buChar char="Ø"/>
            </a:pPr>
            <a:endParaRPr lang="en-GB" b="1" dirty="0">
              <a:latin typeface="Times New Roman" panose="02020603050405020304" pitchFamily="18" charset="0"/>
              <a:cs typeface="Times New Roman" panose="02020603050405020304" pitchFamily="18" charset="0"/>
            </a:endParaRPr>
          </a:p>
          <a:p>
            <a:pPr>
              <a:buFont typeface="Wingdings"/>
              <a:buChar char="Ø"/>
            </a:pPr>
            <a:r>
              <a:rPr lang="en-GB" sz="1800" b="1" dirty="0">
                <a:latin typeface="Times New Roman" panose="02020603050405020304" pitchFamily="18" charset="0"/>
                <a:cs typeface="Times New Roman" panose="02020603050405020304" pitchFamily="18" charset="0"/>
              </a:rPr>
              <a:t>Byte array data type- it is as like list diff is range is 0 to 256 ,it is </a:t>
            </a:r>
          </a:p>
          <a:p>
            <a:r>
              <a:rPr lang="en-GB" sz="1800" b="1" dirty="0">
                <a:latin typeface="Times New Roman" panose="02020603050405020304" pitchFamily="18" charset="0"/>
                <a:cs typeface="Times New Roman" panose="02020603050405020304" pitchFamily="18" charset="0"/>
              </a:rPr>
              <a:t>mutable.</a:t>
            </a:r>
          </a:p>
          <a:p>
            <a:pPr lvl="1">
              <a:buFont typeface="Wingdings"/>
              <a:buChar char="Ø"/>
            </a:pPr>
            <a:r>
              <a:rPr lang="en-GB" b="1" dirty="0">
                <a:latin typeface="Times New Roman" panose="02020603050405020304" pitchFamily="18" charset="0"/>
                <a:cs typeface="Times New Roman" panose="02020603050405020304" pitchFamily="18" charset="0"/>
              </a:rPr>
              <a:t>X=[2,3,54]</a:t>
            </a:r>
          </a:p>
          <a:p>
            <a:pPr lvl="1">
              <a:buFont typeface="Wingdings"/>
              <a:buChar char="Ø"/>
            </a:pPr>
            <a:r>
              <a:rPr lang="en-GB" b="1" dirty="0">
                <a:latin typeface="Times New Roman" panose="02020603050405020304" pitchFamily="18" charset="0"/>
                <a:cs typeface="Times New Roman" panose="02020603050405020304" pitchFamily="18" charset="0"/>
              </a:rPr>
              <a:t>B=</a:t>
            </a:r>
            <a:r>
              <a:rPr lang="en-GB" b="1" dirty="0" err="1">
                <a:latin typeface="Times New Roman" panose="02020603050405020304" pitchFamily="18" charset="0"/>
                <a:cs typeface="Times New Roman" panose="02020603050405020304" pitchFamily="18" charset="0"/>
              </a:rPr>
              <a:t>bytearray</a:t>
            </a:r>
            <a:r>
              <a:rPr lang="en-GB" b="1" dirty="0">
                <a:latin typeface="Times New Roman" panose="02020603050405020304" pitchFamily="18" charset="0"/>
                <a:cs typeface="Times New Roman" panose="02020603050405020304" pitchFamily="18" charset="0"/>
              </a:rPr>
              <a:t>(X)</a:t>
            </a:r>
          </a:p>
          <a:p>
            <a:pPr lvl="1">
              <a:buFont typeface="Wingdings"/>
              <a:buChar char="Ø"/>
            </a:pPr>
            <a:r>
              <a:rPr lang="en-GB" b="1" dirty="0">
                <a:latin typeface="Times New Roman" panose="02020603050405020304" pitchFamily="18" charset="0"/>
                <a:cs typeface="Times New Roman" panose="02020603050405020304" pitchFamily="18" charset="0"/>
              </a:rPr>
              <a:t> B[1]=49</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50903681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51890217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34841550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71523272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32927515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57538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latin typeface="Times New Roman" pitchFamily="18" charset="0"/>
                <a:cs typeface="Times New Roman" pitchFamily="18" charset="0"/>
              </a:rPr>
              <a:t>Python Introduction – </a:t>
            </a:r>
          </a:p>
          <a:p>
            <a:endParaRPr lang="en-GB" sz="1800" dirty="0">
              <a:latin typeface="Times New Roman" pitchFamily="18" charset="0"/>
              <a:cs typeface="Times New Roman" pitchFamily="18" charset="0"/>
            </a:endParaRPr>
          </a:p>
          <a:p>
            <a:pPr marL="285744" indent="-285744">
              <a:buFont typeface="Wingdings" panose="05000000000000000000" pitchFamily="2" charset="2"/>
              <a:buChar char="v"/>
            </a:pPr>
            <a:r>
              <a:rPr lang="en-GB" sz="1800" b="1" dirty="0">
                <a:latin typeface="Times New Roman" pitchFamily="18" charset="0"/>
                <a:cs typeface="Times New Roman" pitchFamily="18" charset="0"/>
              </a:rPr>
              <a:t>Founder -&gt; Guido van </a:t>
            </a:r>
            <a:r>
              <a:rPr lang="en-GB" sz="1800" b="1" dirty="0" err="1">
                <a:latin typeface="Times New Roman" pitchFamily="18" charset="0"/>
                <a:cs typeface="Times New Roman" pitchFamily="18" charset="0"/>
              </a:rPr>
              <a:t>Rossam</a:t>
            </a:r>
            <a:endParaRPr lang="en-GB" sz="1800" b="1" dirty="0">
              <a:latin typeface="Times New Roman" pitchFamily="18" charset="0"/>
              <a:cs typeface="Times New Roman" pitchFamily="18" charset="0"/>
            </a:endParaRPr>
          </a:p>
          <a:p>
            <a:pPr marL="285744" indent="-285744">
              <a:buFont typeface="Wingdings" panose="05000000000000000000" pitchFamily="2" charset="2"/>
              <a:buChar char="v"/>
            </a:pPr>
            <a:endParaRPr lang="en-GB" sz="1800" b="1" dirty="0">
              <a:latin typeface="Times New Roman" pitchFamily="18" charset="0"/>
              <a:cs typeface="Times New Roman" pitchFamily="18" charset="0"/>
            </a:endParaRPr>
          </a:p>
          <a:p>
            <a:pPr marL="285744" indent="-285744">
              <a:buFont typeface="Wingdings" panose="05000000000000000000" pitchFamily="2" charset="2"/>
              <a:buChar char="v"/>
            </a:pPr>
            <a:r>
              <a:rPr lang="en-GB" sz="1800" b="1" dirty="0">
                <a:latin typeface="Times New Roman" pitchFamily="18" charset="0"/>
                <a:cs typeface="Times New Roman" pitchFamily="18" charset="0"/>
              </a:rPr>
              <a:t>Official launch </a:t>
            </a:r>
            <a:r>
              <a:rPr lang="en-GB" sz="1800" b="1">
                <a:latin typeface="Times New Roman" pitchFamily="18" charset="0"/>
                <a:cs typeface="Times New Roman" pitchFamily="18" charset="0"/>
              </a:rPr>
              <a:t>/ released </a:t>
            </a:r>
            <a:r>
              <a:rPr lang="en-GB" sz="1800" b="1" dirty="0">
                <a:latin typeface="Times New Roman" pitchFamily="18" charset="0"/>
                <a:cs typeface="Times New Roman" pitchFamily="18" charset="0"/>
              </a:rPr>
              <a:t>date – Feb 1991.</a:t>
            </a:r>
          </a:p>
          <a:p>
            <a:pPr marL="285744" indent="-285744">
              <a:buFont typeface="Wingdings" panose="05000000000000000000" pitchFamily="2" charset="2"/>
              <a:buChar char="v"/>
            </a:pPr>
            <a:endParaRPr lang="en-GB" sz="1800" b="1" dirty="0">
              <a:latin typeface="Times New Roman" pitchFamily="18" charset="0"/>
              <a:cs typeface="Times New Roman" pitchFamily="18" charset="0"/>
            </a:endParaRPr>
          </a:p>
          <a:p>
            <a:pPr marL="285744" indent="-285744">
              <a:buFont typeface="Wingdings" panose="05000000000000000000" pitchFamily="2" charset="2"/>
              <a:buChar char="v"/>
            </a:pPr>
            <a:r>
              <a:rPr lang="en-GB" sz="1800" b="1" dirty="0">
                <a:latin typeface="Times New Roman" pitchFamily="18" charset="0"/>
                <a:cs typeface="Times New Roman" pitchFamily="18" charset="0"/>
              </a:rPr>
              <a:t>High Level Programming Languages.</a:t>
            </a:r>
          </a:p>
          <a:p>
            <a:pPr marL="285744" indent="-285744">
              <a:buFont typeface="Wingdings" panose="05000000000000000000" pitchFamily="2" charset="2"/>
              <a:buChar char="v"/>
            </a:pPr>
            <a:endParaRPr lang="en-GB" sz="1800" b="1" dirty="0">
              <a:latin typeface="Times New Roman" pitchFamily="18" charset="0"/>
              <a:cs typeface="Times New Roman" pitchFamily="18" charset="0"/>
            </a:endParaRPr>
          </a:p>
          <a:p>
            <a:pPr marL="285744" indent="-285744">
              <a:buFont typeface="Wingdings" panose="05000000000000000000" pitchFamily="2" charset="2"/>
              <a:buChar char="v"/>
            </a:pPr>
            <a:r>
              <a:rPr lang="en-GB" sz="1800" b="1" dirty="0">
                <a:latin typeface="Times New Roman" pitchFamily="18" charset="0"/>
                <a:cs typeface="Times New Roman" pitchFamily="18" charset="0"/>
              </a:rPr>
              <a:t>Object – Oriented Languages.</a:t>
            </a:r>
          </a:p>
          <a:p>
            <a:pPr marL="285744" indent="-285744">
              <a:buFont typeface="Wingdings" panose="05000000000000000000" pitchFamily="2" charset="2"/>
              <a:buChar char="v"/>
            </a:pPr>
            <a:endParaRPr lang="en-GB" sz="1800" b="1" dirty="0">
              <a:latin typeface="Times New Roman" pitchFamily="18" charset="0"/>
              <a:cs typeface="Times New Roman" pitchFamily="18" charset="0"/>
            </a:endParaRPr>
          </a:p>
          <a:p>
            <a:pPr marL="285744" indent="-285744">
              <a:buFont typeface="Wingdings" panose="05000000000000000000" pitchFamily="2" charset="2"/>
              <a:buChar char="v"/>
            </a:pPr>
            <a:r>
              <a:rPr lang="en-GB" sz="1800" b="1" dirty="0">
                <a:latin typeface="Times New Roman" pitchFamily="18" charset="0"/>
                <a:cs typeface="Times New Roman" pitchFamily="18" charset="0"/>
              </a:rPr>
              <a:t>Python is Interpreted similar like </a:t>
            </a:r>
            <a:r>
              <a:rPr lang="en-GB" sz="1800" b="1" dirty="0" err="1">
                <a:latin typeface="Times New Roman" pitchFamily="18" charset="0"/>
                <a:cs typeface="Times New Roman" pitchFamily="18" charset="0"/>
              </a:rPr>
              <a:t>perl</a:t>
            </a:r>
            <a:r>
              <a:rPr lang="en-GB" sz="1800" b="1" dirty="0">
                <a:latin typeface="Times New Roman" pitchFamily="18" charset="0"/>
                <a:cs typeface="Times New Roman" pitchFamily="18" charset="0"/>
              </a:rPr>
              <a:t> and php.</a:t>
            </a:r>
          </a:p>
          <a:p>
            <a:pPr marL="285744" indent="-285744">
              <a:buFont typeface="Wingdings" panose="05000000000000000000" pitchFamily="2" charset="2"/>
              <a:buChar char="v"/>
            </a:pPr>
            <a:endParaRPr lang="en-GB" sz="1800" b="1" dirty="0">
              <a:latin typeface="Times New Roman" pitchFamily="18" charset="0"/>
              <a:cs typeface="Times New Roman" pitchFamily="18" charset="0"/>
            </a:endParaRPr>
          </a:p>
          <a:p>
            <a:pPr marL="285744" indent="-285744">
              <a:buFont typeface="Wingdings" panose="05000000000000000000" pitchFamily="2" charset="2"/>
              <a:buChar char="v"/>
            </a:pPr>
            <a:r>
              <a:rPr lang="en-GB" sz="1800" b="1" dirty="0">
                <a:latin typeface="Times New Roman" pitchFamily="18" charset="0"/>
                <a:cs typeface="Times New Roman" pitchFamily="18" charset="0"/>
              </a:rPr>
              <a:t>Python is derived from many other computer languages including</a:t>
            </a:r>
          </a:p>
          <a:p>
            <a:r>
              <a:rPr lang="en-GB" sz="1800" b="1" dirty="0">
                <a:latin typeface="Times New Roman" pitchFamily="18" charset="0"/>
                <a:cs typeface="Times New Roman" pitchFamily="18" charset="0"/>
              </a:rPr>
              <a:t>ABC , Modula -3 , C , C++, Algo-68 Etc.</a:t>
            </a:r>
            <a:endParaRPr lang="en-US" sz="1800" b="1" dirty="0">
              <a:latin typeface="Times New Roman" pitchFamily="18" charset="0"/>
              <a:cs typeface="Times New Roman" pitchFamily="18" charset="0"/>
            </a:endParaRP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09365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latin typeface="Times New Roman" panose="02020603050405020304" pitchFamily="18" charset="0"/>
                <a:cs typeface="Times New Roman" panose="02020603050405020304" pitchFamily="18" charset="0"/>
              </a:rPr>
              <a:t>Assignment </a:t>
            </a:r>
          </a:p>
          <a:p>
            <a:endParaRPr lang="en-GB" sz="1800"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Write few features of  Python.</a:t>
            </a:r>
          </a:p>
          <a:p>
            <a:pPr marL="285744" indent="-285744">
              <a:buFont typeface="Wingdings" panose="05000000000000000000" pitchFamily="2" charset="2"/>
              <a:buChar char="v"/>
            </a:pPr>
            <a:endParaRPr lang="en-GB" sz="1800" b="1"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Is *Th valid identifier  ?</a:t>
            </a:r>
          </a:p>
          <a:p>
            <a:pPr marL="285744" indent="-285744">
              <a:buFont typeface="Wingdings" panose="05000000000000000000" pitchFamily="2" charset="2"/>
              <a:buChar char="v"/>
            </a:pPr>
            <a:endParaRPr lang="en-GB" sz="1800" b="1"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WAP  which take name from user and print them.</a:t>
            </a:r>
          </a:p>
          <a:p>
            <a:pPr marL="285744" indent="-285744">
              <a:buFont typeface="Wingdings" panose="05000000000000000000" pitchFamily="2" charset="2"/>
              <a:buChar char="v"/>
            </a:pPr>
            <a:endParaRPr lang="en-GB" sz="1800" b="1"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err="1">
                <a:latin typeface="Times New Roman" panose="02020603050405020304" pitchFamily="18" charset="0"/>
                <a:cs typeface="Times New Roman" panose="02020603050405020304" pitchFamily="18" charset="0"/>
              </a:rPr>
              <a:t>Wap</a:t>
            </a:r>
            <a:r>
              <a:rPr lang="en-GB" sz="1800" b="1" dirty="0">
                <a:latin typeface="Times New Roman" panose="02020603050405020304" pitchFamily="18" charset="0"/>
                <a:cs typeface="Times New Roman" panose="02020603050405020304" pitchFamily="18" charset="0"/>
              </a:rPr>
              <a:t> which take float from user and print them.</a:t>
            </a:r>
          </a:p>
          <a:p>
            <a:pPr marL="285744" indent="-285744">
              <a:buFont typeface="Wingdings" panose="05000000000000000000" pitchFamily="2" charset="2"/>
              <a:buChar char="v"/>
            </a:pPr>
            <a:endParaRPr lang="en-GB" sz="1800" b="1"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WAP  which can take either integer , float , bool  with one input line.</a:t>
            </a:r>
            <a:endParaRPr lang="en-US" sz="1800" b="1" dirty="0">
              <a:latin typeface="Times New Roman" panose="02020603050405020304" pitchFamily="18" charset="0"/>
              <a:cs typeface="Times New Roman" panose="02020603050405020304" pitchFamily="18" charset="0"/>
            </a:endParaRP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97389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600" b="1" u="sng" dirty="0">
                <a:latin typeface="Times New Roman" panose="02020603050405020304" pitchFamily="18" charset="0"/>
                <a:cs typeface="Times New Roman" panose="02020603050405020304" pitchFamily="18" charset="0"/>
              </a:rPr>
              <a:t>String :</a:t>
            </a:r>
          </a:p>
          <a:p>
            <a:r>
              <a:rPr lang="en-GB" sz="1600" b="1" dirty="0">
                <a:latin typeface="Times New Roman" panose="02020603050405020304" pitchFamily="18" charset="0"/>
                <a:cs typeface="Times New Roman" panose="02020603050405020304" pitchFamily="18" charset="0"/>
              </a:rPr>
              <a:t>a=“     Hello world     </a:t>
            </a:r>
            <a:r>
              <a:rPr lang="en-US" sz="1600" b="1" dirty="0">
                <a:latin typeface="Times New Roman" panose="02020603050405020304" pitchFamily="18" charset="0"/>
                <a:cs typeface="Times New Roman" panose="02020603050405020304" pitchFamily="18" charset="0"/>
              </a:rPr>
              <a:t>” </a:t>
            </a:r>
          </a:p>
          <a:p>
            <a:r>
              <a:rPr lang="en-GB" sz="1600" b="1" dirty="0">
                <a:latin typeface="Times New Roman" panose="02020603050405020304" pitchFamily="18" charset="0"/>
                <a:cs typeface="Times New Roman" panose="02020603050405020304" pitchFamily="18" charset="0"/>
              </a:rPr>
              <a:t>Print (a);   print (a [ 2:])</a:t>
            </a:r>
            <a:endParaRPr lang="en-US" sz="1600" b="1" dirty="0">
              <a:latin typeface="Times New Roman" panose="02020603050405020304" pitchFamily="18" charset="0"/>
              <a:cs typeface="Times New Roman" panose="02020603050405020304" pitchFamily="18" charset="0"/>
            </a:endParaRPr>
          </a:p>
          <a:p>
            <a:r>
              <a:rPr lang="en-GB" sz="1600" b="1" u="sng" dirty="0">
                <a:latin typeface="Times New Roman" panose="02020603050405020304" pitchFamily="18" charset="0"/>
                <a:cs typeface="Times New Roman" panose="02020603050405020304" pitchFamily="18" charset="0"/>
              </a:rPr>
              <a:t>String Method :-</a:t>
            </a:r>
          </a:p>
          <a:p>
            <a:pPr lvl="2"/>
            <a:r>
              <a:rPr lang="en-GB" b="1" dirty="0">
                <a:latin typeface="Times New Roman" panose="02020603050405020304" pitchFamily="18" charset="0"/>
                <a:cs typeface="Times New Roman" panose="02020603050405020304" pitchFamily="18" charset="0"/>
              </a:rPr>
              <a:t>Strip () – remove whitespace .  Print(</a:t>
            </a:r>
            <a:r>
              <a:rPr lang="en-GB" b="1" dirty="0" err="1">
                <a:latin typeface="Times New Roman" panose="02020603050405020304" pitchFamily="18" charset="0"/>
                <a:cs typeface="Times New Roman" panose="02020603050405020304" pitchFamily="18" charset="0"/>
              </a:rPr>
              <a:t>a.strip</a:t>
            </a:r>
            <a:r>
              <a:rPr lang="en-GB" b="1" dirty="0">
                <a:latin typeface="Times New Roman" panose="02020603050405020304" pitchFamily="18" charset="0"/>
                <a:cs typeface="Times New Roman" panose="02020603050405020304" pitchFamily="18" charset="0"/>
              </a:rPr>
              <a:t>())</a:t>
            </a:r>
          </a:p>
          <a:p>
            <a:pPr lvl="2"/>
            <a:r>
              <a:rPr lang="en-GB" b="1" dirty="0">
                <a:latin typeface="Times New Roman" panose="02020603050405020304" pitchFamily="18" charset="0"/>
                <a:cs typeface="Times New Roman" panose="02020603050405020304" pitchFamily="18" charset="0"/>
              </a:rPr>
              <a:t>Print(</a:t>
            </a:r>
            <a:r>
              <a:rPr lang="en-GB" b="1" dirty="0" err="1">
                <a:latin typeface="Times New Roman" panose="02020603050405020304" pitchFamily="18" charset="0"/>
                <a:cs typeface="Times New Roman" panose="02020603050405020304" pitchFamily="18" charset="0"/>
              </a:rPr>
              <a:t>a.lower</a:t>
            </a:r>
            <a:r>
              <a:rPr lang="en-GB" b="1" dirty="0">
                <a:latin typeface="Times New Roman" panose="02020603050405020304" pitchFamily="18" charset="0"/>
                <a:cs typeface="Times New Roman" panose="02020603050405020304" pitchFamily="18" charset="0"/>
              </a:rPr>
              <a:t>())</a:t>
            </a:r>
          </a:p>
          <a:p>
            <a:pPr lvl="2"/>
            <a:r>
              <a:rPr lang="en-GB" b="1" dirty="0">
                <a:latin typeface="Times New Roman" panose="02020603050405020304" pitchFamily="18" charset="0"/>
                <a:cs typeface="Times New Roman" panose="02020603050405020304" pitchFamily="18" charset="0"/>
              </a:rPr>
              <a:t>Print(</a:t>
            </a:r>
            <a:r>
              <a:rPr lang="en-GB" b="1" dirty="0" err="1">
                <a:latin typeface="Times New Roman" panose="02020603050405020304" pitchFamily="18" charset="0"/>
                <a:cs typeface="Times New Roman" panose="02020603050405020304" pitchFamily="18" charset="0"/>
              </a:rPr>
              <a:t>a.islower</a:t>
            </a:r>
            <a:r>
              <a:rPr lang="en-GB" b="1" dirty="0">
                <a:latin typeface="Times New Roman" panose="02020603050405020304" pitchFamily="18" charset="0"/>
                <a:cs typeface="Times New Roman" panose="02020603050405020304" pitchFamily="18" charset="0"/>
              </a:rPr>
              <a:t>()) – False as all are not in lower.</a:t>
            </a:r>
          </a:p>
          <a:p>
            <a:pPr lvl="2"/>
            <a:r>
              <a:rPr lang="en-GB" b="1" dirty="0">
                <a:latin typeface="Times New Roman" panose="02020603050405020304" pitchFamily="18" charset="0"/>
                <a:cs typeface="Times New Roman" panose="02020603050405020304" pitchFamily="18" charset="0"/>
              </a:rPr>
              <a:t>Print(</a:t>
            </a:r>
            <a:r>
              <a:rPr lang="en-GB" b="1" dirty="0" err="1">
                <a:latin typeface="Times New Roman" panose="02020603050405020304" pitchFamily="18" charset="0"/>
                <a:cs typeface="Times New Roman" panose="02020603050405020304" pitchFamily="18" charset="0"/>
              </a:rPr>
              <a:t>a.replace</a:t>
            </a:r>
            <a:r>
              <a:rPr lang="en-GB" b="1" dirty="0">
                <a:latin typeface="Times New Roman" panose="02020603050405020304" pitchFamily="18" charset="0"/>
                <a:cs typeface="Times New Roman" panose="02020603050405020304" pitchFamily="18" charset="0"/>
              </a:rPr>
              <a:t>(“H”,”J))</a:t>
            </a:r>
          </a:p>
          <a:p>
            <a:pPr lvl="2"/>
            <a:r>
              <a:rPr lang="en-GB" b="1" dirty="0">
                <a:latin typeface="Times New Roman" panose="02020603050405020304" pitchFamily="18" charset="0"/>
                <a:cs typeface="Times New Roman" panose="02020603050405020304" pitchFamily="18" charset="0"/>
              </a:rPr>
              <a:t>b=‘ </a:t>
            </a:r>
            <a:r>
              <a:rPr lang="en-GB" b="1" dirty="0" err="1">
                <a:latin typeface="Times New Roman" panose="02020603050405020304" pitchFamily="18" charset="0"/>
                <a:cs typeface="Times New Roman" panose="02020603050405020304" pitchFamily="18" charset="0"/>
              </a:rPr>
              <a:t>a,b,c</a:t>
            </a:r>
            <a:r>
              <a:rPr lang="en-GB" b="1" dirty="0">
                <a:latin typeface="Times New Roman" panose="02020603050405020304" pitchFamily="18" charset="0"/>
                <a:cs typeface="Times New Roman" panose="02020603050405020304" pitchFamily="18" charset="0"/>
              </a:rPr>
              <a:t>’</a:t>
            </a:r>
          </a:p>
          <a:p>
            <a:pPr lvl="2"/>
            <a:r>
              <a:rPr lang="en-GB" b="1" dirty="0">
                <a:latin typeface="Times New Roman" panose="02020603050405020304" pitchFamily="18" charset="0"/>
                <a:cs typeface="Times New Roman" panose="02020603050405020304" pitchFamily="18" charset="0"/>
              </a:rPr>
              <a:t>Print(</a:t>
            </a:r>
            <a:r>
              <a:rPr lang="en-GB" b="1" dirty="0" err="1">
                <a:latin typeface="Times New Roman" panose="02020603050405020304" pitchFamily="18" charset="0"/>
                <a:cs typeface="Times New Roman" panose="02020603050405020304" pitchFamily="18" charset="0"/>
              </a:rPr>
              <a:t>b.split</a:t>
            </a:r>
            <a:r>
              <a:rPr lang="en-GB" b="1" dirty="0">
                <a:latin typeface="Times New Roman" panose="02020603050405020304" pitchFamily="18" charset="0"/>
                <a:cs typeface="Times New Roman" panose="02020603050405020304" pitchFamily="18" charset="0"/>
              </a:rPr>
              <a:t>(“,”) – ‘a’ ,  ‘b’ , ‘c’</a:t>
            </a:r>
          </a:p>
          <a:p>
            <a:pPr lvl="2"/>
            <a:r>
              <a:rPr lang="en-GB" b="1" dirty="0">
                <a:latin typeface="Times New Roman" panose="02020603050405020304" pitchFamily="18" charset="0"/>
                <a:cs typeface="Times New Roman" panose="02020603050405020304" pitchFamily="18" charset="0"/>
              </a:rPr>
              <a:t>Str1=“ Learn”</a:t>
            </a:r>
          </a:p>
          <a:p>
            <a:pPr lvl="2"/>
            <a:r>
              <a:rPr lang="en-GB" b="1" dirty="0">
                <a:latin typeface="Times New Roman" panose="02020603050405020304" pitchFamily="18" charset="0"/>
                <a:cs typeface="Times New Roman" panose="02020603050405020304" pitchFamily="18" charset="0"/>
              </a:rPr>
              <a:t>Print(Str1.swapcase())</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258612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2"/>
            <a:endParaRPr lang="en-GB" sz="2000" b="1" dirty="0"/>
          </a:p>
          <a:p>
            <a:pPr lvl="2"/>
            <a:r>
              <a:rPr lang="en-GB" sz="2000" b="1" dirty="0"/>
              <a:t>Capitalize () – first character of string as capital.</a:t>
            </a:r>
          </a:p>
          <a:p>
            <a:pPr lvl="2"/>
            <a:r>
              <a:rPr lang="en-GB" sz="2000" b="1" dirty="0"/>
              <a:t>Title () – every first character of word  in </a:t>
            </a:r>
          </a:p>
          <a:p>
            <a:pPr marL="914377" lvl="2" indent="0">
              <a:buNone/>
            </a:pPr>
            <a:r>
              <a:rPr lang="en-GB" sz="2000" b="1" dirty="0"/>
              <a:t>   sentences .</a:t>
            </a:r>
          </a:p>
          <a:p>
            <a:pPr lvl="2"/>
            <a:r>
              <a:rPr lang="en-GB" sz="2000" b="1" dirty="0" err="1"/>
              <a:t>Lstrip</a:t>
            </a:r>
            <a:r>
              <a:rPr lang="en-GB" sz="2000" b="1" dirty="0"/>
              <a:t> ()  -&gt;  s=‘###learn” ; print(</a:t>
            </a:r>
            <a:r>
              <a:rPr lang="en-GB" sz="2000" b="1" dirty="0" err="1"/>
              <a:t>s.lstrip</a:t>
            </a:r>
            <a:r>
              <a:rPr lang="en-GB" sz="2000" b="1" dirty="0"/>
              <a:t>(“#”)</a:t>
            </a:r>
          </a:p>
          <a:p>
            <a:pPr marL="914377" lvl="2" indent="0">
              <a:buNone/>
            </a:pPr>
            <a:r>
              <a:rPr lang="en-GB" sz="2000" b="1" dirty="0"/>
              <a:t> - o/p -&gt;learn</a:t>
            </a:r>
          </a:p>
          <a:p>
            <a:pPr lvl="2"/>
            <a:r>
              <a:rPr lang="en-GB" sz="2000" b="1" dirty="0" err="1"/>
              <a:t>Rstrip</a:t>
            </a:r>
            <a:r>
              <a:rPr lang="en-GB" sz="2000" b="1" dirty="0"/>
              <a:t> () # </a:t>
            </a:r>
            <a:r>
              <a:rPr lang="en-GB" sz="2000" b="1" dirty="0" err="1"/>
              <a:t>s.rstrip</a:t>
            </a:r>
            <a:r>
              <a:rPr lang="en-GB" sz="2000" b="1" dirty="0"/>
              <a:t>()</a:t>
            </a:r>
          </a:p>
          <a:p>
            <a:pPr lvl="2"/>
            <a:r>
              <a:rPr lang="en-GB" sz="2000" b="1" dirty="0"/>
              <a:t>max(str1) – It will say most last character in </a:t>
            </a:r>
          </a:p>
          <a:p>
            <a:pPr marL="914377" lvl="2" indent="0">
              <a:buNone/>
            </a:pPr>
            <a:r>
              <a:rPr lang="en-GB" sz="2000" b="1" dirty="0"/>
              <a:t>  the string.</a:t>
            </a:r>
          </a:p>
          <a:p>
            <a:pPr lvl="2"/>
            <a:r>
              <a:rPr lang="en-GB" sz="2000" b="1" dirty="0"/>
              <a:t>min(str1)- return minimum character value.</a:t>
            </a:r>
          </a:p>
          <a:p>
            <a:pPr lvl="2"/>
            <a:r>
              <a:rPr lang="en-GB" sz="2000" b="1" dirty="0"/>
              <a:t>Str1.replace(“</a:t>
            </a:r>
            <a:r>
              <a:rPr lang="en-GB" sz="2000" b="1" dirty="0" err="1"/>
              <a:t>old”,”new</a:t>
            </a:r>
            <a:r>
              <a:rPr lang="en-GB" sz="2000" b="1" dirty="0"/>
              <a:t>”, times)</a:t>
            </a:r>
          </a:p>
          <a:p>
            <a:pPr lvl="2"/>
            <a:r>
              <a:rPr lang="en-GB" sz="2000" b="1" dirty="0" err="1"/>
              <a:t>Center</a:t>
            </a:r>
            <a:r>
              <a:rPr lang="en-GB" sz="2000" b="1" dirty="0"/>
              <a:t> – s=“ab” ; print(</a:t>
            </a:r>
            <a:r>
              <a:rPr lang="en-GB" sz="2000" b="1" dirty="0" err="1"/>
              <a:t>s.center</a:t>
            </a:r>
            <a:r>
              <a:rPr lang="en-GB" sz="2000" b="1" dirty="0"/>
              <a:t>(5,”*”)) - **ab*</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183100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2"/>
            <a:r>
              <a:rPr lang="en-GB" sz="1800" b="1" dirty="0" err="1"/>
              <a:t>Ljust</a:t>
            </a:r>
            <a:r>
              <a:rPr lang="en-GB" sz="1800" b="1" dirty="0"/>
              <a:t>(</a:t>
            </a:r>
            <a:r>
              <a:rPr lang="en-GB" sz="1800" b="1" dirty="0" err="1"/>
              <a:t>width,fillchar</a:t>
            </a:r>
            <a:r>
              <a:rPr lang="en-GB" sz="1800" b="1" dirty="0"/>
              <a:t>)  - padding is done using the character specified in the </a:t>
            </a:r>
            <a:r>
              <a:rPr lang="en-GB" sz="1800" b="1" dirty="0" err="1"/>
              <a:t>fillchar</a:t>
            </a:r>
            <a:r>
              <a:rPr lang="en-GB" sz="1800" b="1" dirty="0"/>
              <a:t> , default </a:t>
            </a:r>
          </a:p>
          <a:p>
            <a:pPr marL="914377" lvl="2" indent="0">
              <a:buNone/>
            </a:pPr>
            <a:r>
              <a:rPr lang="en-GB" sz="1800" b="1" dirty="0"/>
              <a:t>    padding is space.</a:t>
            </a:r>
          </a:p>
          <a:p>
            <a:pPr lvl="3"/>
            <a:r>
              <a:rPr lang="en-GB" sz="1800" b="1" dirty="0"/>
              <a:t>S=‘ab”</a:t>
            </a:r>
          </a:p>
          <a:p>
            <a:pPr lvl="3"/>
            <a:r>
              <a:rPr lang="en-GB" sz="1800" b="1" dirty="0"/>
              <a:t>Print(</a:t>
            </a:r>
            <a:r>
              <a:rPr lang="en-GB" sz="1800" b="1" dirty="0" err="1"/>
              <a:t>s.ljust</a:t>
            </a:r>
            <a:r>
              <a:rPr lang="en-GB" sz="1800" b="1" dirty="0"/>
              <a:t>(5,*)) -  ab ***</a:t>
            </a:r>
          </a:p>
          <a:p>
            <a:pPr lvl="2"/>
            <a:r>
              <a:rPr lang="en-GB" sz="1800" b="1" dirty="0" err="1"/>
              <a:t>Rjust</a:t>
            </a:r>
            <a:r>
              <a:rPr lang="en-GB" sz="1800" b="1" dirty="0"/>
              <a:t>(</a:t>
            </a:r>
            <a:r>
              <a:rPr lang="en-GB" sz="1800" b="1" dirty="0" err="1"/>
              <a:t>width,fillchar</a:t>
            </a:r>
            <a:r>
              <a:rPr lang="en-GB" sz="1800" b="1" dirty="0"/>
              <a:t>) – right justification.</a:t>
            </a:r>
          </a:p>
          <a:p>
            <a:pPr lvl="2"/>
            <a:r>
              <a:rPr lang="en-GB" sz="1800" b="1" dirty="0" err="1"/>
              <a:t>Zfill</a:t>
            </a:r>
            <a:r>
              <a:rPr lang="en-GB" sz="1800" b="1" dirty="0"/>
              <a:t>(width) – pad string on the left with zeros.</a:t>
            </a:r>
          </a:p>
          <a:p>
            <a:pPr lvl="2"/>
            <a:r>
              <a:rPr lang="en-GB" sz="1800" b="1" dirty="0" err="1"/>
              <a:t>Variablename.count</a:t>
            </a:r>
            <a:r>
              <a:rPr lang="en-GB" sz="1800" b="1" dirty="0"/>
              <a:t>(‘</a:t>
            </a:r>
            <a:r>
              <a:rPr lang="en-GB" sz="1800" b="1" dirty="0" err="1"/>
              <a:t>a’,beg</a:t>
            </a:r>
            <a:r>
              <a:rPr lang="en-GB" sz="1800" b="1" dirty="0"/>
              <a:t>=0,end=lent(str))</a:t>
            </a:r>
          </a:p>
          <a:p>
            <a:pPr lvl="2"/>
            <a:r>
              <a:rPr lang="en-GB" sz="1800" b="1" dirty="0"/>
              <a:t>Find(</a:t>
            </a:r>
            <a:r>
              <a:rPr lang="en-GB" sz="1800" b="1" dirty="0" err="1"/>
              <a:t>str,beg</a:t>
            </a:r>
            <a:r>
              <a:rPr lang="en-GB" sz="1800" b="1" dirty="0"/>
              <a:t>=0,end=</a:t>
            </a:r>
            <a:r>
              <a:rPr lang="en-GB" sz="1800" b="1" dirty="0" err="1"/>
              <a:t>len</a:t>
            </a:r>
            <a:r>
              <a:rPr lang="en-GB" sz="1800" b="1" dirty="0"/>
              <a:t>(str)) – It will tell index of character / string if occur in string , if not found then return -1 .</a:t>
            </a:r>
          </a:p>
          <a:p>
            <a:pPr lvl="2"/>
            <a:r>
              <a:rPr lang="en-GB" sz="1800" b="1" dirty="0" err="1"/>
              <a:t>Rfind</a:t>
            </a:r>
            <a:r>
              <a:rPr lang="en-GB" sz="1800" b="1" dirty="0"/>
              <a:t>(</a:t>
            </a:r>
            <a:r>
              <a:rPr lang="en-GB" sz="1800" b="1" dirty="0" err="1"/>
              <a:t>str,beg</a:t>
            </a:r>
            <a:r>
              <a:rPr lang="en-GB" sz="1800" b="1" dirty="0"/>
              <a:t>=0,end=</a:t>
            </a:r>
            <a:r>
              <a:rPr lang="en-GB" sz="1800" b="1" dirty="0" err="1"/>
              <a:t>len</a:t>
            </a:r>
            <a:r>
              <a:rPr lang="en-GB" sz="1800" b="1" dirty="0"/>
              <a:t>(str)) – check string from end &amp; give index value .</a:t>
            </a:r>
          </a:p>
          <a:p>
            <a:pPr lvl="3"/>
            <a:r>
              <a:rPr lang="en-GB" sz="1800" b="1" dirty="0"/>
              <a:t>S=‘ this is this ’</a:t>
            </a:r>
          </a:p>
          <a:p>
            <a:pPr lvl="3"/>
            <a:r>
              <a:rPr lang="en-GB" sz="1800" b="1" dirty="0"/>
              <a:t>Print(</a:t>
            </a:r>
            <a:r>
              <a:rPr lang="en-GB" sz="1800" b="1" dirty="0" err="1"/>
              <a:t>s.rfind</a:t>
            </a:r>
            <a:r>
              <a:rPr lang="en-GB" sz="1800" b="1" dirty="0"/>
              <a:t>(‘this’,0,25) ) – o/p 8</a:t>
            </a:r>
          </a:p>
          <a:p>
            <a:endParaRPr lang="ko-KR" altLang="en-US" sz="1200" b="1" dirty="0">
              <a:latin typeface="Arial" pitchFamily="34" charset="0"/>
              <a:cs typeface="Arial" pitchFamily="34" charset="0"/>
            </a:endParaRPr>
          </a:p>
        </p:txBody>
      </p:sp>
    </p:spTree>
    <p:extLst>
      <p:ext uri="{BB962C8B-B14F-4D97-AF65-F5344CB8AC3E}">
        <p14:creationId xmlns:p14="http://schemas.microsoft.com/office/powerpoint/2010/main" val="374751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latin typeface="Times New Roman" panose="02020603050405020304" pitchFamily="18" charset="0"/>
                <a:cs typeface="Times New Roman" panose="02020603050405020304" pitchFamily="18" charset="0"/>
              </a:rPr>
              <a:t>Index()</a:t>
            </a:r>
          </a:p>
          <a:p>
            <a:r>
              <a:rPr lang="en-GB" b="1" dirty="0" err="1">
                <a:latin typeface="Times New Roman" panose="02020603050405020304" pitchFamily="18" charset="0"/>
                <a:cs typeface="Times New Roman" panose="02020603050405020304" pitchFamily="18" charset="0"/>
              </a:rPr>
              <a:t>Rindex</a:t>
            </a:r>
            <a:r>
              <a:rPr lang="en-GB" b="1" dirty="0">
                <a:latin typeface="Times New Roman" panose="02020603050405020304" pitchFamily="18" charset="0"/>
                <a:cs typeface="Times New Roman" panose="02020603050405020304" pitchFamily="18" charset="0"/>
              </a:rPr>
              <a:t> (str1,beg=0,end=</a:t>
            </a:r>
            <a:r>
              <a:rPr lang="en-GB" b="1" dirty="0" err="1">
                <a:latin typeface="Times New Roman" panose="02020603050405020304" pitchFamily="18" charset="0"/>
                <a:cs typeface="Times New Roman" panose="02020603050405020304" pitchFamily="18" charset="0"/>
              </a:rPr>
              <a:t>len</a:t>
            </a:r>
            <a:r>
              <a:rPr lang="en-GB" b="1" dirty="0">
                <a:latin typeface="Times New Roman" panose="02020603050405020304" pitchFamily="18" charset="0"/>
                <a:cs typeface="Times New Roman" panose="02020603050405020304" pitchFamily="18" charset="0"/>
              </a:rPr>
              <a:t>(str1))</a:t>
            </a:r>
          </a:p>
          <a:p>
            <a:pPr lvl="1"/>
            <a:r>
              <a:rPr lang="en-GB" sz="2000" b="1" dirty="0">
                <a:latin typeface="Times New Roman" panose="02020603050405020304" pitchFamily="18" charset="0"/>
                <a:cs typeface="Times New Roman" panose="02020603050405020304" pitchFamily="18" charset="0"/>
              </a:rPr>
              <a:t>S=“ This is ” ; print( </a:t>
            </a:r>
            <a:r>
              <a:rPr lang="en-GB" sz="2000" b="1" dirty="0" err="1">
                <a:latin typeface="Times New Roman" panose="02020603050405020304" pitchFamily="18" charset="0"/>
                <a:cs typeface="Times New Roman" panose="02020603050405020304" pitchFamily="18" charset="0"/>
              </a:rPr>
              <a:t>s.rindex</a:t>
            </a:r>
            <a:r>
              <a:rPr lang="en-GB" sz="2000" b="1" dirty="0">
                <a:latin typeface="Times New Roman" panose="02020603050405020304" pitchFamily="18" charset="0"/>
                <a:cs typeface="Times New Roman" panose="02020603050405020304" pitchFamily="18" charset="0"/>
              </a:rPr>
              <a:t>(‘is’,0,25)) -&gt; o/p – 6 . </a:t>
            </a:r>
          </a:p>
          <a:p>
            <a:r>
              <a:rPr lang="en-GB" b="1" dirty="0" err="1">
                <a:latin typeface="Times New Roman" panose="02020603050405020304" pitchFamily="18" charset="0"/>
                <a:cs typeface="Times New Roman" panose="02020603050405020304" pitchFamily="18" charset="0"/>
              </a:rPr>
              <a:t>Startwith</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suffix,beg</a:t>
            </a:r>
            <a:r>
              <a:rPr lang="en-GB" b="1" dirty="0">
                <a:latin typeface="Times New Roman" panose="02020603050405020304" pitchFamily="18" charset="0"/>
                <a:cs typeface="Times New Roman" panose="02020603050405020304" pitchFamily="18" charset="0"/>
              </a:rPr>
              <a:t>=0,end=</a:t>
            </a:r>
            <a:r>
              <a:rPr lang="en-GB" b="1" dirty="0" err="1">
                <a:latin typeface="Times New Roman" panose="02020603050405020304" pitchFamily="18" charset="0"/>
                <a:cs typeface="Times New Roman" panose="02020603050405020304" pitchFamily="18" charset="0"/>
              </a:rPr>
              <a:t>len</a:t>
            </a:r>
            <a:r>
              <a:rPr lang="en-GB" b="1" dirty="0">
                <a:latin typeface="Times New Roman" panose="02020603050405020304" pitchFamily="18" charset="0"/>
                <a:cs typeface="Times New Roman" panose="02020603050405020304" pitchFamily="18" charset="0"/>
              </a:rPr>
              <a:t>(str1))</a:t>
            </a:r>
          </a:p>
          <a:p>
            <a:pPr lvl="1"/>
            <a:r>
              <a:rPr lang="en-GB" sz="2000" b="1" dirty="0">
                <a:latin typeface="Times New Roman" panose="02020603050405020304" pitchFamily="18" charset="0"/>
                <a:cs typeface="Times New Roman" panose="02020603050405020304" pitchFamily="18" charset="0"/>
              </a:rPr>
              <a:t>S= ‘python programming  is fun ‘</a:t>
            </a:r>
          </a:p>
          <a:p>
            <a:pPr lvl="1"/>
            <a:r>
              <a:rPr lang="en-GB" sz="2000" b="1" dirty="0">
                <a:latin typeface="Times New Roman" panose="02020603050405020304" pitchFamily="18" charset="0"/>
                <a:cs typeface="Times New Roman" panose="02020603050405020304" pitchFamily="18" charset="0"/>
              </a:rPr>
              <a:t>Print(</a:t>
            </a:r>
            <a:r>
              <a:rPr lang="en-GB" sz="2000" b="1" dirty="0" err="1">
                <a:latin typeface="Times New Roman" panose="02020603050405020304" pitchFamily="18" charset="0"/>
                <a:cs typeface="Times New Roman" panose="02020603050405020304" pitchFamily="18" charset="0"/>
              </a:rPr>
              <a:t>s.startwith</a:t>
            </a:r>
            <a:r>
              <a:rPr lang="en-GB" sz="2000" b="1" dirty="0">
                <a:latin typeface="Times New Roman" panose="02020603050405020304" pitchFamily="18" charset="0"/>
                <a:cs typeface="Times New Roman" panose="02020603050405020304" pitchFamily="18" charset="0"/>
              </a:rPr>
              <a:t>(‘is’,19,25))  -&gt; o/p True.</a:t>
            </a:r>
          </a:p>
          <a:p>
            <a:pPr lvl="1"/>
            <a:endParaRPr lang="en-GB" sz="2000" b="1" dirty="0">
              <a:latin typeface="Times New Roman" panose="02020603050405020304" pitchFamily="18" charset="0"/>
              <a:cs typeface="Times New Roman" panose="02020603050405020304" pitchFamily="18" charset="0"/>
            </a:endParaRPr>
          </a:p>
          <a:p>
            <a:r>
              <a:rPr lang="en-GB" b="1" dirty="0" err="1">
                <a:latin typeface="Times New Roman" panose="02020603050405020304" pitchFamily="18" charset="0"/>
                <a:cs typeface="Times New Roman" panose="02020603050405020304" pitchFamily="18" charset="0"/>
              </a:rPr>
              <a:t>Endwith</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suffix,beg</a:t>
            </a:r>
            <a:r>
              <a:rPr lang="en-GB" b="1" dirty="0">
                <a:latin typeface="Times New Roman" panose="02020603050405020304" pitchFamily="18" charset="0"/>
                <a:cs typeface="Times New Roman" panose="02020603050405020304" pitchFamily="18" charset="0"/>
              </a:rPr>
              <a:t>=0,end=</a:t>
            </a:r>
            <a:r>
              <a:rPr lang="en-GB" b="1" dirty="0" err="1">
                <a:latin typeface="Times New Roman" panose="02020603050405020304" pitchFamily="18" charset="0"/>
                <a:cs typeface="Times New Roman" panose="02020603050405020304" pitchFamily="18" charset="0"/>
              </a:rPr>
              <a:t>len</a:t>
            </a:r>
            <a:r>
              <a:rPr lang="en-GB" b="1" dirty="0">
                <a:latin typeface="Times New Roman" panose="02020603050405020304" pitchFamily="18" charset="0"/>
                <a:cs typeface="Times New Roman" panose="02020603050405020304" pitchFamily="18" charset="0"/>
              </a:rPr>
              <a:t>(str1))</a:t>
            </a:r>
          </a:p>
          <a:p>
            <a:pPr lvl="1"/>
            <a:r>
              <a:rPr lang="en-GB" sz="2000" b="1" dirty="0">
                <a:latin typeface="Times New Roman" panose="02020603050405020304" pitchFamily="18" charset="0"/>
                <a:cs typeface="Times New Roman" panose="02020603050405020304" pitchFamily="18" charset="0"/>
              </a:rPr>
              <a:t>S=‘python programming is fun ‘</a:t>
            </a:r>
          </a:p>
          <a:p>
            <a:pPr lvl="1"/>
            <a:r>
              <a:rPr lang="en-GB" sz="2000" b="1" dirty="0">
                <a:latin typeface="Times New Roman" panose="02020603050405020304" pitchFamily="18" charset="0"/>
                <a:cs typeface="Times New Roman" panose="02020603050405020304" pitchFamily="18" charset="0"/>
              </a:rPr>
              <a:t>Print(</a:t>
            </a:r>
            <a:r>
              <a:rPr lang="en-GB" sz="2000" b="1" dirty="0" err="1">
                <a:latin typeface="Times New Roman" panose="02020603050405020304" pitchFamily="18" charset="0"/>
                <a:cs typeface="Times New Roman" panose="02020603050405020304" pitchFamily="18" charset="0"/>
              </a:rPr>
              <a:t>s.endswith</a:t>
            </a:r>
            <a:r>
              <a:rPr lang="en-GB" sz="2000" b="1" dirty="0">
                <a:latin typeface="Times New Roman" panose="02020603050405020304" pitchFamily="18" charset="0"/>
                <a:cs typeface="Times New Roman" panose="02020603050405020304" pitchFamily="18" charset="0"/>
              </a:rPr>
              <a:t>(‘is’,10,21)  - &gt; o/p True</a:t>
            </a:r>
          </a:p>
          <a:p>
            <a:endParaRPr lang="ko-KR"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758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marL="285744" indent="-285744">
              <a:buFont typeface="Wingdings" panose="05000000000000000000" pitchFamily="2" charset="2"/>
              <a:buChar char="v"/>
            </a:pPr>
            <a:endParaRPr lang="en-GB" sz="1800" b="1"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err="1">
                <a:latin typeface="Times New Roman" panose="02020603050405020304" pitchFamily="18" charset="0"/>
                <a:cs typeface="Times New Roman" panose="02020603050405020304" pitchFamily="18" charset="0"/>
              </a:rPr>
              <a:t>Isupper</a:t>
            </a:r>
            <a:r>
              <a:rPr lang="en-GB" sz="1800" b="1" dirty="0">
                <a:latin typeface="Times New Roman" panose="02020603050405020304" pitchFamily="18" charset="0"/>
                <a:cs typeface="Times New Roman" panose="02020603050405020304" pitchFamily="18" charset="0"/>
              </a:rPr>
              <a:t>()</a:t>
            </a:r>
          </a:p>
          <a:p>
            <a:endParaRPr lang="en-GB" sz="1800" b="1"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err="1">
                <a:latin typeface="Times New Roman" panose="02020603050405020304" pitchFamily="18" charset="0"/>
                <a:cs typeface="Times New Roman" panose="02020603050405020304" pitchFamily="18" charset="0"/>
              </a:rPr>
              <a:t>Islower</a:t>
            </a:r>
            <a:r>
              <a:rPr lang="en-GB" sz="1800" b="1" dirty="0">
                <a:latin typeface="Times New Roman" panose="02020603050405020304" pitchFamily="18" charset="0"/>
                <a:cs typeface="Times New Roman" panose="02020603050405020304" pitchFamily="18" charset="0"/>
              </a:rPr>
              <a:t> ()</a:t>
            </a:r>
          </a:p>
          <a:p>
            <a:endParaRPr lang="en-GB" sz="1800" b="1"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err="1">
                <a:latin typeface="Times New Roman" panose="02020603050405020304" pitchFamily="18" charset="0"/>
                <a:cs typeface="Times New Roman" panose="02020603050405020304" pitchFamily="18" charset="0"/>
              </a:rPr>
              <a:t>Isnumeric</a:t>
            </a:r>
            <a:r>
              <a:rPr lang="en-GB" sz="1800" b="1" dirty="0">
                <a:latin typeface="Times New Roman" panose="02020603050405020304" pitchFamily="18" charset="0"/>
                <a:cs typeface="Times New Roman" panose="02020603050405020304" pitchFamily="18" charset="0"/>
              </a:rPr>
              <a:t> ()</a:t>
            </a:r>
          </a:p>
          <a:p>
            <a:endParaRPr lang="en-GB" sz="1800" b="1" dirty="0">
              <a:latin typeface="Times New Roman" panose="02020603050405020304" pitchFamily="18" charset="0"/>
              <a:cs typeface="Times New Roman" panose="02020603050405020304" pitchFamily="18" charset="0"/>
            </a:endParaRP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Join (</a:t>
            </a:r>
            <a:r>
              <a:rPr lang="en-GB" sz="1800" b="1" dirty="0" err="1">
                <a:latin typeface="Times New Roman" panose="02020603050405020304" pitchFamily="18" charset="0"/>
                <a:cs typeface="Times New Roman" panose="02020603050405020304" pitchFamily="18" charset="0"/>
              </a:rPr>
              <a:t>seq</a:t>
            </a:r>
            <a:r>
              <a:rPr lang="en-GB" sz="1800" b="1" dirty="0">
                <a:latin typeface="Times New Roman" panose="02020603050405020304" pitchFamily="18" charset="0"/>
                <a:cs typeface="Times New Roman" panose="02020603050405020304" pitchFamily="18" charset="0"/>
              </a:rPr>
              <a:t>)</a:t>
            </a:r>
          </a:p>
          <a:p>
            <a:endParaRPr lang="en-GB" sz="1800" b="1" dirty="0">
              <a:latin typeface="Times New Roman" panose="02020603050405020304" pitchFamily="18" charset="0"/>
              <a:cs typeface="Times New Roman" panose="02020603050405020304" pitchFamily="18" charset="0"/>
            </a:endParaRPr>
          </a:p>
          <a:p>
            <a:pPr lvl="1"/>
            <a:r>
              <a:rPr lang="en-GB" sz="2000" b="1" dirty="0">
                <a:latin typeface="Times New Roman" panose="02020603050405020304" pitchFamily="18" charset="0"/>
                <a:cs typeface="Times New Roman" panose="02020603050405020304" pitchFamily="18" charset="0"/>
              </a:rPr>
              <a:t>S=“_”</a:t>
            </a:r>
          </a:p>
          <a:p>
            <a:pPr lvl="1"/>
            <a:r>
              <a:rPr lang="en-GB" sz="2000" b="1" dirty="0" err="1">
                <a:latin typeface="Times New Roman" panose="02020603050405020304" pitchFamily="18" charset="0"/>
                <a:cs typeface="Times New Roman" panose="02020603050405020304" pitchFamily="18" charset="0"/>
              </a:rPr>
              <a:t>Seq</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Py</a:t>
            </a:r>
            <a:r>
              <a:rPr lang="en-GB" sz="2000" b="1" dirty="0">
                <a:latin typeface="Times New Roman" panose="02020603050405020304" pitchFamily="18" charset="0"/>
                <a:cs typeface="Times New Roman" panose="02020603050405020304" pitchFamily="18" charset="0"/>
              </a:rPr>
              <a:t>” , “ty”)</a:t>
            </a:r>
          </a:p>
          <a:p>
            <a:pPr lvl="1"/>
            <a:r>
              <a:rPr lang="en-GB" sz="2000" b="1" dirty="0">
                <a:latin typeface="Times New Roman" panose="02020603050405020304" pitchFamily="18" charset="0"/>
                <a:cs typeface="Times New Roman" panose="02020603050405020304" pitchFamily="18" charset="0"/>
              </a:rPr>
              <a:t>Print(</a:t>
            </a:r>
            <a:r>
              <a:rPr lang="en-GB" sz="2000" b="1" dirty="0" err="1">
                <a:latin typeface="Times New Roman" panose="02020603050405020304" pitchFamily="18" charset="0"/>
                <a:cs typeface="Times New Roman" panose="02020603050405020304" pitchFamily="18" charset="0"/>
              </a:rPr>
              <a:t>s.join</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seq</a:t>
            </a:r>
            <a:r>
              <a:rPr lang="en-GB" sz="2000" b="1" dirty="0">
                <a:latin typeface="Times New Roman" panose="02020603050405020304" pitchFamily="18" charset="0"/>
                <a:cs typeface="Times New Roman" panose="02020603050405020304" pitchFamily="18" charset="0"/>
              </a:rPr>
              <a:t>))  -&gt; o/p </a:t>
            </a:r>
            <a:r>
              <a:rPr lang="en-GB" sz="2000" b="1" dirty="0" err="1">
                <a:latin typeface="Times New Roman" panose="02020603050405020304" pitchFamily="18" charset="0"/>
                <a:cs typeface="Times New Roman" panose="02020603050405020304" pitchFamily="18" charset="0"/>
              </a:rPr>
              <a:t>py_ty</a:t>
            </a:r>
            <a:endParaRPr lang="en-GB" sz="2000" b="1" dirty="0">
              <a:latin typeface="Times New Roman" panose="02020603050405020304" pitchFamily="18" charset="0"/>
              <a:cs typeface="Times New Roman" panose="02020603050405020304" pitchFamily="18" charset="0"/>
            </a:endParaRPr>
          </a:p>
          <a:p>
            <a:endParaRPr lang="ko-KR"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036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95680" y="8665"/>
            <a:ext cx="7668344" cy="5143500"/>
          </a:xfrm>
        </p:spPr>
        <p:txBody>
          <a:bodyPr/>
          <a:lstStyle/>
          <a:p>
            <a:pPr marL="285744" indent="-285744">
              <a:buFont typeface="Wingdings" panose="05000000000000000000" pitchFamily="2" charset="2"/>
              <a:buChar char="v"/>
            </a:pPr>
            <a:endParaRPr lang="en-GB" sz="1800" b="1" dirty="0">
              <a:latin typeface="Times New Roman" panose="02020603050405020304" pitchFamily="18" charset="0"/>
              <a:cs typeface="Times New Roman" panose="02020603050405020304" pitchFamily="18" charset="0"/>
            </a:endParaRPr>
          </a:p>
          <a:p>
            <a:endParaRPr lang="en-US" altLang="ko-KR" sz="1800" dirty="0">
              <a:latin typeface="Times New Roman" panose="02020603050405020304" pitchFamily="18" charset="0"/>
              <a:cs typeface="Times New Roman" panose="02020603050405020304" pitchFamily="18" charset="0"/>
            </a:endParaRPr>
          </a:p>
          <a:p>
            <a:endParaRPr lang="en-US" altLang="ko-KR" sz="1800" dirty="0">
              <a:latin typeface="Times New Roman" panose="02020603050405020304" pitchFamily="18" charset="0"/>
              <a:cs typeface="Times New Roman" panose="02020603050405020304" pitchFamily="18" charset="0"/>
            </a:endParaRPr>
          </a:p>
          <a:p>
            <a:r>
              <a:rPr lang="en-US" altLang="ko-KR" sz="1800" b="1" dirty="0">
                <a:latin typeface="Times New Roman" panose="02020603050405020304" pitchFamily="18" charset="0"/>
                <a:cs typeface="Times New Roman" panose="02020603050405020304" pitchFamily="18" charset="0"/>
              </a:rPr>
              <a:t>Split ()</a:t>
            </a:r>
          </a:p>
          <a:p>
            <a:pPr marL="285750" indent="-285750">
              <a:buFontTx/>
              <a:buChar char="-"/>
            </a:pPr>
            <a:r>
              <a:rPr lang="en-US" altLang="ko-KR" sz="1800" dirty="0">
                <a:latin typeface="Times New Roman" panose="02020603050405020304" pitchFamily="18" charset="0"/>
                <a:cs typeface="Times New Roman" panose="02020603050405020304" pitchFamily="18" charset="0"/>
              </a:rPr>
              <a:t>Converting string to list.</a:t>
            </a:r>
          </a:p>
          <a:p>
            <a:pPr marL="285750" indent="-285750">
              <a:buFontTx/>
              <a:buChar char="-"/>
            </a:pPr>
            <a:r>
              <a:rPr lang="en-US" altLang="ko-KR" sz="1800" dirty="0" err="1">
                <a:latin typeface="Times New Roman" panose="02020603050405020304" pitchFamily="18" charset="0"/>
                <a:cs typeface="Times New Roman" panose="02020603050405020304" pitchFamily="18" charset="0"/>
              </a:rPr>
              <a:t>Sten</a:t>
            </a:r>
            <a:r>
              <a:rPr lang="en-US" altLang="ko-KR" sz="1800" dirty="0">
                <a:latin typeface="Times New Roman" panose="02020603050405020304" pitchFamily="18" charset="0"/>
                <a:cs typeface="Times New Roman" panose="02020603050405020304" pitchFamily="18" charset="0"/>
              </a:rPr>
              <a:t>=“ This is string”</a:t>
            </a:r>
          </a:p>
          <a:p>
            <a:pPr marL="285750" indent="-285750">
              <a:buFontTx/>
              <a:buChar char="-"/>
            </a:pPr>
            <a:r>
              <a:rPr lang="en-US" altLang="ko-KR" sz="1800" dirty="0" err="1">
                <a:latin typeface="Times New Roman" panose="02020603050405020304" pitchFamily="18" charset="0"/>
                <a:cs typeface="Times New Roman" panose="02020603050405020304" pitchFamily="18" charset="0"/>
              </a:rPr>
              <a:t>Sten.split</a:t>
            </a:r>
            <a:r>
              <a:rPr lang="en-US" altLang="ko-KR" sz="1800" dirty="0">
                <a:latin typeface="Times New Roman" panose="02020603050405020304" pitchFamily="18" charset="0"/>
                <a:cs typeface="Times New Roman" panose="02020603050405020304" pitchFamily="18" charset="0"/>
              </a:rPr>
              <a:t>(“”)</a:t>
            </a: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r>
              <a:rPr lang="en-US" altLang="ko-KR" sz="1800" b="1" dirty="0">
                <a:latin typeface="Times New Roman" panose="02020603050405020304" pitchFamily="18" charset="0"/>
                <a:cs typeface="Times New Roman" panose="02020603050405020304" pitchFamily="18" charset="0"/>
              </a:rPr>
              <a:t>Join()  </a:t>
            </a:r>
            <a:r>
              <a:rPr lang="en-US" altLang="ko-KR" sz="1800" dirty="0">
                <a:latin typeface="Times New Roman" panose="02020603050405020304" pitchFamily="18" charset="0"/>
                <a:cs typeface="Times New Roman" panose="02020603050405020304" pitchFamily="18" charset="0"/>
              </a:rPr>
              <a:t>- converting list to string.</a:t>
            </a: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en-US" altLang="ko-KR" sz="1800" dirty="0">
              <a:latin typeface="Times New Roman" panose="02020603050405020304" pitchFamily="18" charset="0"/>
              <a:cs typeface="Times New Roman" panose="02020603050405020304" pitchFamily="18" charset="0"/>
            </a:endParaRPr>
          </a:p>
          <a:p>
            <a:pPr marL="285750" indent="-285750">
              <a:buFontTx/>
              <a:buChar char="-"/>
            </a:pPr>
            <a:endParaRPr lang="ko-KR" alt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649B74-CD4E-4B17-BE08-16B9835B2FBB}"/>
              </a:ext>
            </a:extLst>
          </p:cNvPr>
          <p:cNvPicPr>
            <a:picLocks noChangeAspect="1"/>
          </p:cNvPicPr>
          <p:nvPr/>
        </p:nvPicPr>
        <p:blipFill>
          <a:blip r:embed="rId2"/>
          <a:stretch>
            <a:fillRect/>
          </a:stretch>
        </p:blipFill>
        <p:spPr>
          <a:xfrm>
            <a:off x="1529847" y="1419849"/>
            <a:ext cx="4946675" cy="1656184"/>
          </a:xfrm>
          <a:prstGeom prst="rect">
            <a:avLst/>
          </a:prstGeom>
        </p:spPr>
      </p:pic>
      <p:pic>
        <p:nvPicPr>
          <p:cNvPr id="10" name="Picture 9">
            <a:extLst>
              <a:ext uri="{FF2B5EF4-FFF2-40B4-BE49-F238E27FC236}">
                <a16:creationId xmlns:a16="http://schemas.microsoft.com/office/drawing/2014/main" id="{663F9C40-F8E6-4B52-BD24-FC8E7B12FCC1}"/>
              </a:ext>
            </a:extLst>
          </p:cNvPr>
          <p:cNvPicPr>
            <a:picLocks noChangeAspect="1"/>
          </p:cNvPicPr>
          <p:nvPr/>
        </p:nvPicPr>
        <p:blipFill>
          <a:blip r:embed="rId3"/>
          <a:stretch>
            <a:fillRect/>
          </a:stretch>
        </p:blipFill>
        <p:spPr>
          <a:xfrm>
            <a:off x="1529847" y="3679792"/>
            <a:ext cx="4698337" cy="1455043"/>
          </a:xfrm>
          <a:prstGeom prst="rect">
            <a:avLst/>
          </a:prstGeom>
        </p:spPr>
      </p:pic>
    </p:spTree>
    <p:extLst>
      <p:ext uri="{BB962C8B-B14F-4D97-AF65-F5344CB8AC3E}">
        <p14:creationId xmlns:p14="http://schemas.microsoft.com/office/powerpoint/2010/main" val="1767037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u="sng" dirty="0">
              <a:latin typeface="Times New Roman" panose="02020603050405020304" pitchFamily="18" charset="0"/>
              <a:cs typeface="Times New Roman" panose="02020603050405020304" pitchFamily="18" charset="0"/>
            </a:endParaRPr>
          </a:p>
          <a:p>
            <a:r>
              <a:rPr lang="en-GB" sz="1800" b="1" u="sng" dirty="0">
                <a:latin typeface="Times New Roman" panose="02020603050405020304" pitchFamily="18" charset="0"/>
                <a:cs typeface="Times New Roman" panose="02020603050405020304" pitchFamily="18" charset="0"/>
              </a:rPr>
              <a:t>List data type </a:t>
            </a:r>
            <a:r>
              <a:rPr lang="en-GB" sz="1800" b="1" dirty="0">
                <a:latin typeface="Times New Roman" panose="02020603050405020304" pitchFamily="18" charset="0"/>
                <a:cs typeface="Times New Roman" panose="02020603050405020304" pitchFamily="18" charset="0"/>
              </a:rPr>
              <a:t>- order is </a:t>
            </a:r>
            <a:r>
              <a:rPr lang="en-GB" sz="1800" b="1" dirty="0" err="1">
                <a:latin typeface="Times New Roman" panose="02020603050405020304" pitchFamily="18" charset="0"/>
                <a:cs typeface="Times New Roman" panose="02020603050405020304" pitchFamily="18" charset="0"/>
              </a:rPr>
              <a:t>preserve,duplicates</a:t>
            </a:r>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allowed,heterogeneous</a:t>
            </a:r>
            <a:r>
              <a:rPr lang="en-GB" sz="1800" b="1" dirty="0">
                <a:latin typeface="Times New Roman" panose="02020603050405020304" pitchFamily="18" charset="0"/>
                <a:cs typeface="Times New Roman" panose="02020603050405020304" pitchFamily="18" charset="0"/>
              </a:rPr>
              <a:t> values </a:t>
            </a:r>
            <a:r>
              <a:rPr lang="en-GB" sz="1800" b="1" dirty="0" err="1">
                <a:latin typeface="Times New Roman" panose="02020603050405020304" pitchFamily="18" charset="0"/>
                <a:cs typeface="Times New Roman" panose="02020603050405020304" pitchFamily="18" charset="0"/>
              </a:rPr>
              <a:t>allowed,growable</a:t>
            </a:r>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add,remove</a:t>
            </a:r>
            <a:r>
              <a:rPr lang="en-GB" sz="1800" b="1" dirty="0">
                <a:latin typeface="Times New Roman" panose="02020603050405020304" pitchFamily="18" charset="0"/>
                <a:cs typeface="Times New Roman" panose="02020603050405020304" pitchFamily="18" charset="0"/>
              </a:rPr>
              <a:t>) values </a:t>
            </a:r>
            <a:r>
              <a:rPr lang="en-GB" sz="1800" b="1" dirty="0" err="1">
                <a:latin typeface="Times New Roman" panose="02020603050405020304" pitchFamily="18" charset="0"/>
                <a:cs typeface="Times New Roman" panose="02020603050405020304" pitchFamily="18" charset="0"/>
              </a:rPr>
              <a:t>sud</a:t>
            </a:r>
            <a:r>
              <a:rPr lang="en-GB" sz="1800" b="1" dirty="0">
                <a:latin typeface="Times New Roman" panose="02020603050405020304" pitchFamily="18" charset="0"/>
                <a:cs typeface="Times New Roman" panose="02020603050405020304" pitchFamily="18" charset="0"/>
              </a:rPr>
              <a:t> be enclosed with [],Mutable.</a:t>
            </a:r>
          </a:p>
          <a:p>
            <a:r>
              <a:rPr lang="en-GB" sz="1800" b="1" dirty="0">
                <a:latin typeface="Times New Roman" panose="02020603050405020304" pitchFamily="18" charset="0"/>
                <a:cs typeface="Times New Roman" panose="02020603050405020304" pitchFamily="18" charset="0"/>
              </a:rPr>
              <a:t>+ sign is the list concatenation operation</a:t>
            </a:r>
          </a:p>
          <a:p>
            <a:r>
              <a:rPr lang="en-GB" sz="1800" b="1" dirty="0">
                <a:latin typeface="Times New Roman" panose="02020603050405020304" pitchFamily="18" charset="0"/>
                <a:cs typeface="Times New Roman" panose="02020603050405020304" pitchFamily="18" charset="0"/>
              </a:rPr>
              <a:t>* for the </a:t>
            </a:r>
            <a:r>
              <a:rPr lang="en-GB" sz="1800" b="1" dirty="0" err="1">
                <a:latin typeface="Times New Roman" panose="02020603050405020304" pitchFamily="18" charset="0"/>
                <a:cs typeface="Times New Roman" panose="02020603050405020304" pitchFamily="18" charset="0"/>
              </a:rPr>
              <a:t>repetation</a:t>
            </a:r>
            <a:r>
              <a:rPr lang="en-GB" sz="1800" b="1" dirty="0">
                <a:latin typeface="Times New Roman" panose="02020603050405020304" pitchFamily="18" charset="0"/>
                <a:cs typeface="Times New Roman" panose="02020603050405020304" pitchFamily="18" charset="0"/>
              </a:rPr>
              <a:t> operation</a:t>
            </a:r>
          </a:p>
          <a:p>
            <a:endParaRPr lang="en-GB" sz="1800" b="1" dirty="0">
              <a:latin typeface="Times New Roman" panose="02020603050405020304" pitchFamily="18" charset="0"/>
              <a:cs typeface="Times New Roman" panose="02020603050405020304" pitchFamily="18" charset="0"/>
            </a:endParaRPr>
          </a:p>
          <a:p>
            <a:pPr lvl="1"/>
            <a:r>
              <a:rPr lang="en-GB" sz="1800" b="1" dirty="0">
                <a:latin typeface="Times New Roman" panose="02020603050405020304" pitchFamily="18" charset="0"/>
                <a:cs typeface="Times New Roman" panose="02020603050405020304" pitchFamily="18" charset="0"/>
              </a:rPr>
              <a:t>List ()   Method :-</a:t>
            </a:r>
          </a:p>
          <a:p>
            <a:pPr lvl="2"/>
            <a:r>
              <a:rPr lang="en-GB" sz="1800" b="1" dirty="0">
                <a:latin typeface="Times New Roman" panose="02020603050405020304" pitchFamily="18" charset="0"/>
                <a:cs typeface="Times New Roman" panose="02020603050405020304" pitchFamily="18" charset="0"/>
              </a:rPr>
              <a:t>Append()</a:t>
            </a:r>
          </a:p>
          <a:p>
            <a:pPr lvl="2"/>
            <a:r>
              <a:rPr lang="en-GB" sz="1800" b="1" dirty="0">
                <a:latin typeface="Times New Roman" panose="02020603050405020304" pitchFamily="18" charset="0"/>
                <a:cs typeface="Times New Roman" panose="02020603050405020304" pitchFamily="18" charset="0"/>
              </a:rPr>
              <a:t>Del list1</a:t>
            </a:r>
          </a:p>
          <a:p>
            <a:pPr lvl="2"/>
            <a:r>
              <a:rPr lang="en-GB" sz="1800" b="1" dirty="0">
                <a:latin typeface="Times New Roman" panose="02020603050405020304" pitchFamily="18" charset="0"/>
                <a:cs typeface="Times New Roman" panose="02020603050405020304" pitchFamily="18" charset="0"/>
              </a:rPr>
              <a:t>Clear()</a:t>
            </a:r>
          </a:p>
          <a:p>
            <a:pPr lvl="2"/>
            <a:r>
              <a:rPr lang="en-GB" sz="1800" b="1" dirty="0">
                <a:latin typeface="Times New Roman" panose="02020603050405020304" pitchFamily="18" charset="0"/>
                <a:cs typeface="Times New Roman" panose="02020603050405020304" pitchFamily="18" charset="0"/>
              </a:rPr>
              <a:t>Len(list1)</a:t>
            </a:r>
          </a:p>
          <a:p>
            <a:pPr lvl="2"/>
            <a:r>
              <a:rPr lang="en-GB" sz="1800" b="1" dirty="0">
                <a:latin typeface="Times New Roman" panose="02020603050405020304" pitchFamily="18" charset="0"/>
                <a:cs typeface="Times New Roman" panose="02020603050405020304" pitchFamily="18" charset="0"/>
              </a:rPr>
              <a:t>Max(list1)</a:t>
            </a:r>
          </a:p>
          <a:p>
            <a:pPr lvl="2"/>
            <a:r>
              <a:rPr lang="en-GB" sz="1800" b="1" dirty="0">
                <a:latin typeface="Times New Roman" panose="02020603050405020304" pitchFamily="18" charset="0"/>
                <a:cs typeface="Times New Roman" panose="02020603050405020304" pitchFamily="18" charset="0"/>
              </a:rPr>
              <a:t>Min(list1)</a:t>
            </a:r>
          </a:p>
          <a:p>
            <a:endParaRPr lang="ko-KR"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70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2"/>
            <a:endParaRPr lang="en-GB" sz="1800" dirty="0">
              <a:latin typeface="Times New Roman" panose="02020603050405020304" pitchFamily="18" charset="0"/>
              <a:cs typeface="Times New Roman" panose="02020603050405020304" pitchFamily="18" charset="0"/>
            </a:endParaRPr>
          </a:p>
          <a:p>
            <a:pPr lvl="2"/>
            <a:r>
              <a:rPr lang="en-GB" sz="1800" b="1" dirty="0" err="1">
                <a:latin typeface="Times New Roman" panose="02020603050405020304" pitchFamily="18" charset="0"/>
                <a:cs typeface="Times New Roman" panose="02020603050405020304" pitchFamily="18" charset="0"/>
              </a:rPr>
              <a:t>list.Count</a:t>
            </a:r>
            <a:r>
              <a:rPr lang="en-GB" sz="1800" b="1" dirty="0">
                <a:latin typeface="Times New Roman" panose="02020603050405020304" pitchFamily="18" charset="0"/>
                <a:cs typeface="Times New Roman" panose="02020603050405020304" pitchFamily="18" charset="0"/>
              </a:rPr>
              <a:t> (“a”) – How many times a element has been appear in list.</a:t>
            </a:r>
          </a:p>
          <a:p>
            <a:pPr lvl="2"/>
            <a:r>
              <a:rPr lang="en-GB" sz="1800" b="1" dirty="0" err="1">
                <a:latin typeface="Times New Roman" panose="02020603050405020304" pitchFamily="18" charset="0"/>
                <a:cs typeface="Times New Roman" panose="02020603050405020304" pitchFamily="18" charset="0"/>
              </a:rPr>
              <a:t>List.remove</a:t>
            </a:r>
            <a:r>
              <a:rPr lang="en-GB" sz="1800" b="1" dirty="0">
                <a:latin typeface="Times New Roman" panose="02020603050405020304" pitchFamily="18" charset="0"/>
                <a:cs typeface="Times New Roman" panose="02020603050405020304" pitchFamily="18" charset="0"/>
              </a:rPr>
              <a:t>(11) - Removing 11 element int from list.</a:t>
            </a:r>
          </a:p>
          <a:p>
            <a:pPr lvl="2"/>
            <a:r>
              <a:rPr lang="en-GB" sz="1800" b="1" dirty="0">
                <a:latin typeface="Times New Roman" panose="02020603050405020304" pitchFamily="18" charset="0"/>
                <a:cs typeface="Times New Roman" panose="02020603050405020304" pitchFamily="18" charset="0"/>
              </a:rPr>
              <a:t>Extend() – list1.extend(list2)</a:t>
            </a:r>
          </a:p>
          <a:p>
            <a:pPr lvl="2"/>
            <a:r>
              <a:rPr lang="en-GB" sz="1800" b="1" dirty="0">
                <a:latin typeface="Times New Roman" panose="02020603050405020304" pitchFamily="18" charset="0"/>
                <a:cs typeface="Times New Roman" panose="02020603050405020304" pitchFamily="18" charset="0"/>
              </a:rPr>
              <a:t>Index() – list1.index(‘Tom’) – Return index number of value.</a:t>
            </a:r>
          </a:p>
          <a:p>
            <a:pPr lvl="2"/>
            <a:r>
              <a:rPr lang="en-GB" sz="1800" b="1" dirty="0">
                <a:latin typeface="Times New Roman" panose="02020603050405020304" pitchFamily="18" charset="0"/>
                <a:cs typeface="Times New Roman" panose="02020603050405020304" pitchFamily="18" charset="0"/>
              </a:rPr>
              <a:t>Pop() – list1.pop(</a:t>
            </a:r>
            <a:r>
              <a:rPr lang="en-GB" sz="1800" b="1" dirty="0" err="1">
                <a:latin typeface="Times New Roman" panose="02020603050405020304" pitchFamily="18" charset="0"/>
                <a:cs typeface="Times New Roman" panose="02020603050405020304" pitchFamily="18" charset="0"/>
              </a:rPr>
              <a:t>indexvalue</a:t>
            </a:r>
            <a:r>
              <a:rPr lang="en-GB" sz="1800" b="1" dirty="0">
                <a:latin typeface="Times New Roman" panose="02020603050405020304" pitchFamily="18" charset="0"/>
                <a:cs typeface="Times New Roman" panose="02020603050405020304" pitchFamily="18" charset="0"/>
              </a:rPr>
              <a:t>)</a:t>
            </a:r>
          </a:p>
          <a:p>
            <a:pPr lvl="2"/>
            <a:r>
              <a:rPr lang="en-GB" sz="1800" b="1" dirty="0">
                <a:latin typeface="Times New Roman" panose="02020603050405020304" pitchFamily="18" charset="0"/>
                <a:cs typeface="Times New Roman" panose="02020603050405020304" pitchFamily="18" charset="0"/>
              </a:rPr>
              <a:t>Sort() – list1.sort()</a:t>
            </a:r>
          </a:p>
          <a:p>
            <a:pPr lvl="2"/>
            <a:r>
              <a:rPr lang="en-GB" sz="1800" b="1" dirty="0">
                <a:latin typeface="Times New Roman" panose="02020603050405020304" pitchFamily="18" charset="0"/>
                <a:cs typeface="Times New Roman" panose="02020603050405020304" pitchFamily="18" charset="0"/>
              </a:rPr>
              <a:t>Len() – </a:t>
            </a:r>
            <a:r>
              <a:rPr lang="en-GB" sz="1800" b="1" dirty="0" err="1">
                <a:latin typeface="Times New Roman" panose="02020603050405020304" pitchFamily="18" charset="0"/>
                <a:cs typeface="Times New Roman" panose="02020603050405020304" pitchFamily="18" charset="0"/>
              </a:rPr>
              <a:t>len</a:t>
            </a:r>
            <a:r>
              <a:rPr lang="en-GB" sz="1800" b="1" dirty="0">
                <a:latin typeface="Times New Roman" panose="02020603050405020304" pitchFamily="18" charset="0"/>
                <a:cs typeface="Times New Roman" panose="02020603050405020304" pitchFamily="18" charset="0"/>
              </a:rPr>
              <a:t>(list1)</a:t>
            </a:r>
          </a:p>
          <a:p>
            <a:pPr lvl="2"/>
            <a:r>
              <a:rPr lang="en-GB" sz="1800" b="1" dirty="0">
                <a:latin typeface="Times New Roman" panose="02020603050405020304" pitchFamily="18" charset="0"/>
                <a:cs typeface="Times New Roman" panose="02020603050405020304" pitchFamily="18" charset="0"/>
              </a:rPr>
              <a:t>#insert operation.</a:t>
            </a:r>
          </a:p>
          <a:p>
            <a:pPr lvl="2"/>
            <a:r>
              <a:rPr lang="en-GB" sz="1800" b="1" dirty="0">
                <a:latin typeface="Times New Roman" panose="02020603050405020304" pitchFamily="18" charset="0"/>
                <a:cs typeface="Times New Roman" panose="02020603050405020304" pitchFamily="18" charset="0"/>
              </a:rPr>
              <a:t>list1.insert(2,3444)</a:t>
            </a:r>
          </a:p>
          <a:p>
            <a:pPr lvl="2"/>
            <a:r>
              <a:rPr lang="en-GB" sz="1800" b="1" dirty="0">
                <a:latin typeface="Times New Roman" panose="02020603050405020304" pitchFamily="18" charset="0"/>
                <a:cs typeface="Times New Roman" panose="02020603050405020304" pitchFamily="18" charset="0"/>
              </a:rPr>
              <a:t># in insert (</a:t>
            </a:r>
            <a:r>
              <a:rPr lang="en-GB" sz="1800" b="1" dirty="0" err="1">
                <a:latin typeface="Times New Roman" panose="02020603050405020304" pitchFamily="18" charset="0"/>
                <a:cs typeface="Times New Roman" panose="02020603050405020304" pitchFamily="18" charset="0"/>
              </a:rPr>
              <a:t>indexnumber,value</a:t>
            </a:r>
            <a:r>
              <a:rPr lang="en-GB" sz="1800" b="1" dirty="0">
                <a:latin typeface="Times New Roman" panose="02020603050405020304" pitchFamily="18" charset="0"/>
                <a:cs typeface="Times New Roman" panose="02020603050405020304" pitchFamily="18" charset="0"/>
              </a:rPr>
              <a:t>)</a:t>
            </a:r>
          </a:p>
          <a:p>
            <a:endParaRPr lang="ko-KR"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nchor="t"/>
          <a:lstStyle/>
          <a:p>
            <a:pPr>
              <a:buFont typeface="Wingdings"/>
              <a:buChar char="Ø"/>
            </a:pPr>
            <a:endParaRPr lang="en-GB" sz="1800" b="1" dirty="0">
              <a:latin typeface="Times New Roman" panose="02020603050405020304" pitchFamily="18" charset="0"/>
              <a:cs typeface="Times New Roman" panose="02020603050405020304" pitchFamily="18" charset="0"/>
            </a:endParaRPr>
          </a:p>
          <a:p>
            <a:pPr>
              <a:buFont typeface="Wingdings"/>
              <a:buChar char="Ø"/>
            </a:pPr>
            <a:endParaRPr lang="en-GB" sz="1800" b="1" dirty="0">
              <a:latin typeface="Times New Roman" panose="02020603050405020304" pitchFamily="18" charset="0"/>
              <a:cs typeface="Times New Roman" panose="02020603050405020304" pitchFamily="18" charset="0"/>
            </a:endParaRPr>
          </a:p>
          <a:p>
            <a:pPr>
              <a:buFont typeface="Wingdings"/>
              <a:buChar char="Ø"/>
            </a:pPr>
            <a:r>
              <a:rPr lang="en-GB" sz="1800" b="1" dirty="0">
                <a:latin typeface="Times New Roman" panose="02020603050405020304" pitchFamily="18" charset="0"/>
                <a:cs typeface="Times New Roman" panose="02020603050405020304" pitchFamily="18" charset="0"/>
              </a:rPr>
              <a:t>Tuple data type- order is preserve , </a:t>
            </a:r>
            <a:r>
              <a:rPr lang="en-GB" sz="1800" b="1" dirty="0" err="1">
                <a:latin typeface="Times New Roman" panose="02020603050405020304" pitchFamily="18" charset="0"/>
                <a:cs typeface="Times New Roman" panose="02020603050405020304" pitchFamily="18" charset="0"/>
              </a:rPr>
              <a:t>dublicates</a:t>
            </a:r>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allowed,heterogenous</a:t>
            </a:r>
            <a:r>
              <a:rPr lang="en-GB" sz="1800" b="1" dirty="0">
                <a:latin typeface="Times New Roman" panose="02020603050405020304" pitchFamily="18" charset="0"/>
                <a:cs typeface="Times New Roman" panose="02020603050405020304" pitchFamily="18" charset="0"/>
              </a:rPr>
              <a:t> values added, not growable, </a:t>
            </a:r>
            <a:r>
              <a:rPr lang="en-GB" sz="1800" b="1" dirty="0" err="1">
                <a:latin typeface="Times New Roman" panose="02020603050405020304" pitchFamily="18" charset="0"/>
                <a:cs typeface="Times New Roman" panose="02020603050405020304" pitchFamily="18" charset="0"/>
              </a:rPr>
              <a:t>IMMutable</a:t>
            </a:r>
            <a:r>
              <a:rPr lang="en-GB" sz="1800" b="1" dirty="0">
                <a:latin typeface="Times New Roman" panose="02020603050405020304" pitchFamily="18" charset="0"/>
                <a:cs typeface="Times New Roman" panose="02020603050405020304" pitchFamily="18" charset="0"/>
              </a:rPr>
              <a:t>, values </a:t>
            </a:r>
            <a:r>
              <a:rPr lang="en-GB" sz="1800" b="1" dirty="0" err="1">
                <a:latin typeface="Times New Roman" panose="02020603050405020304" pitchFamily="18" charset="0"/>
                <a:cs typeface="Times New Roman" panose="02020603050405020304" pitchFamily="18" charset="0"/>
              </a:rPr>
              <a:t>sud</a:t>
            </a:r>
            <a:r>
              <a:rPr lang="en-GB" sz="1800" b="1" dirty="0">
                <a:latin typeface="Times New Roman" panose="02020603050405020304" pitchFamily="18" charset="0"/>
                <a:cs typeface="Times New Roman" panose="02020603050405020304" pitchFamily="18" charset="0"/>
              </a:rPr>
              <a:t> be enclosed with (),No Append </a:t>
            </a:r>
          </a:p>
          <a:p>
            <a:pPr>
              <a:buFont typeface="Wingdings"/>
              <a:buChar char="Ø"/>
            </a:pPr>
            <a:r>
              <a:rPr lang="en-GB" sz="1800" b="1" dirty="0" err="1">
                <a:latin typeface="Times New Roman" panose="02020603050405020304" pitchFamily="18" charset="0"/>
                <a:cs typeface="Times New Roman" panose="02020603050405020304" pitchFamily="18" charset="0"/>
              </a:rPr>
              <a:t>Function,No</a:t>
            </a:r>
            <a:r>
              <a:rPr lang="en-GB" sz="1800" b="1" dirty="0">
                <a:latin typeface="Times New Roman" panose="02020603050405020304" pitchFamily="18" charset="0"/>
                <a:cs typeface="Times New Roman" panose="02020603050405020304" pitchFamily="18" charset="0"/>
              </a:rPr>
              <a:t> </a:t>
            </a:r>
            <a:r>
              <a:rPr lang="en-GB" sz="1800" b="1">
                <a:latin typeface="Times New Roman" panose="02020603050405020304" pitchFamily="18" charset="0"/>
                <a:cs typeface="Times New Roman" panose="02020603050405020304" pitchFamily="18" charset="0"/>
              </a:rPr>
              <a:t>remove function.</a:t>
            </a:r>
            <a:endParaRPr lang="en-GB" sz="1800" b="1" dirty="0">
              <a:latin typeface="Times New Roman" panose="02020603050405020304" pitchFamily="18" charset="0"/>
              <a:cs typeface="Times New Roman" panose="02020603050405020304" pitchFamily="18" charset="0"/>
            </a:endParaRPr>
          </a:p>
          <a:p>
            <a:pPr>
              <a:buFont typeface="Wingdings"/>
              <a:buChar char="Ø"/>
            </a:pPr>
            <a:r>
              <a:rPr lang="en-GB" sz="1800" b="1" dirty="0">
                <a:latin typeface="Times New Roman" panose="02020603050405020304" pitchFamily="18" charset="0"/>
                <a:cs typeface="Times New Roman" panose="02020603050405020304" pitchFamily="18" charset="0"/>
              </a:rPr>
              <a:t>Tup1=(11,”john”) ;  print(tup1*2) ; print(tup1+tup1)</a:t>
            </a:r>
          </a:p>
          <a:p>
            <a:pPr>
              <a:buFont typeface="Wingdings"/>
              <a:buChar char="Ø"/>
            </a:pPr>
            <a:r>
              <a:rPr lang="en-GB" sz="1800" b="1" dirty="0">
                <a:latin typeface="Times New Roman" panose="02020603050405020304" pitchFamily="18" charset="0"/>
                <a:cs typeface="Times New Roman" panose="02020603050405020304" pitchFamily="18" charset="0"/>
              </a:rPr>
              <a:t>Tup1[2]=100 # ERROR</a:t>
            </a:r>
          </a:p>
          <a:p>
            <a:pPr lvl="1">
              <a:buFont typeface="Wingdings"/>
              <a:buChar char="Ø"/>
            </a:pPr>
            <a:r>
              <a:rPr lang="en-GB" sz="1800" b="1" dirty="0">
                <a:latin typeface="Times New Roman" panose="02020603050405020304" pitchFamily="18" charset="0"/>
                <a:cs typeface="Times New Roman" panose="02020603050405020304" pitchFamily="18" charset="0"/>
              </a:rPr>
              <a:t>Tuple Method :-</a:t>
            </a:r>
          </a:p>
          <a:p>
            <a:pPr lvl="2">
              <a:buFont typeface="Wingdings"/>
              <a:buChar char="Ø"/>
            </a:pPr>
            <a:r>
              <a:rPr lang="en-GB" sz="1800" b="1" dirty="0">
                <a:latin typeface="Times New Roman" panose="02020603050405020304" pitchFamily="18" charset="0"/>
                <a:cs typeface="Times New Roman" panose="02020603050405020304" pitchFamily="18" charset="0"/>
              </a:rPr>
              <a:t>count() – tup1=(111,’Tom’) ;    print(tup1.count(111)) – No: of times that element appear.</a:t>
            </a:r>
          </a:p>
          <a:p>
            <a:pPr lvl="2">
              <a:buFont typeface="Wingdings"/>
              <a:buChar char="Ø"/>
            </a:pPr>
            <a:r>
              <a:rPr lang="en-GB" sz="1800" b="1" dirty="0">
                <a:latin typeface="Times New Roman" panose="02020603050405020304" pitchFamily="18" charset="0"/>
                <a:cs typeface="Times New Roman" panose="02020603050405020304" pitchFamily="18" charset="0"/>
              </a:rPr>
              <a:t>del tup1 – To delete whole tuple  , we can’t  delete  individual element .</a:t>
            </a:r>
          </a:p>
          <a:p>
            <a:pPr lvl="2">
              <a:buFont typeface="Wingdings"/>
              <a:buChar char="Ø"/>
            </a:pPr>
            <a:r>
              <a:rPr lang="en-GB" sz="1800" b="1" dirty="0">
                <a:latin typeface="Times New Roman" panose="02020603050405020304" pitchFamily="18" charset="0"/>
                <a:cs typeface="Times New Roman" panose="02020603050405020304" pitchFamily="18" charset="0"/>
              </a:rPr>
              <a:t>Tup1=( 111, ‘Tom’)  ;  </a:t>
            </a:r>
          </a:p>
          <a:p>
            <a:pPr lvl="2">
              <a:buFont typeface="Wingdings"/>
              <a:buChar char="Ø"/>
            </a:pPr>
            <a:r>
              <a:rPr lang="en-GB" sz="1800" b="1" dirty="0">
                <a:latin typeface="Times New Roman" panose="02020603050405020304" pitchFamily="18" charset="0"/>
                <a:cs typeface="Times New Roman" panose="02020603050405020304" pitchFamily="18" charset="0"/>
              </a:rPr>
              <a:t>print ( Tup1 * 2 ) - &gt; ( 111, ‘Tom’, 111, ‘Tom’)</a:t>
            </a:r>
          </a:p>
          <a:p>
            <a:pPr lvl="2">
              <a:buNone/>
            </a:pPr>
            <a:endParaRPr lang="en-GB" sz="1800" b="1" dirty="0">
              <a:latin typeface="Times New Roman" panose="02020603050405020304" pitchFamily="18" charset="0"/>
              <a:cs typeface="Times New Roman" panose="02020603050405020304" pitchFamily="18" charset="0"/>
            </a:endParaRPr>
          </a:p>
          <a:p>
            <a:pPr lvl="2">
              <a:buNone/>
            </a:pPr>
            <a:endParaRPr lang="en-GB"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itchFamily="18" charset="0"/>
            </a:endParaRPr>
          </a:p>
          <a:p>
            <a:endParaRPr lang="ko-KR"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89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700" b="1" u="sng" dirty="0">
                <a:latin typeface="Times New Roman" panose="02020603050405020304" pitchFamily="18" charset="0"/>
                <a:cs typeface="Times New Roman" pitchFamily="18" charset="0"/>
              </a:rPr>
              <a:t>Python  Features –</a:t>
            </a:r>
          </a:p>
          <a:p>
            <a:endParaRPr lang="en-GB" sz="1700" b="1" dirty="0">
              <a:latin typeface="Times New Roman" panose="02020603050405020304" pitchFamily="18" charset="0"/>
              <a:cs typeface="Times New Roman" pitchFamily="18" charset="0"/>
            </a:endParaRPr>
          </a:p>
          <a:p>
            <a:pPr marL="285744" indent="-285744">
              <a:spcBef>
                <a:spcPts val="0"/>
              </a:spcBef>
              <a:buFont typeface="Wingdings" panose="05000000000000000000" pitchFamily="2" charset="2"/>
              <a:buChar char="v"/>
            </a:pPr>
            <a:r>
              <a:rPr lang="en-GB" sz="1700" b="1" u="sng" dirty="0">
                <a:latin typeface="Times New Roman" panose="02020603050405020304" pitchFamily="18" charset="0"/>
                <a:cs typeface="Times New Roman" pitchFamily="18" charset="0"/>
              </a:rPr>
              <a:t>Easy to learn </a:t>
            </a:r>
            <a:r>
              <a:rPr lang="en-GB" sz="1700" b="1" dirty="0">
                <a:latin typeface="Times New Roman" panose="02020603050405020304" pitchFamily="18" charset="0"/>
                <a:cs typeface="Times New Roman" pitchFamily="18" charset="0"/>
              </a:rPr>
              <a:t>– doesn’t  required c language.</a:t>
            </a:r>
          </a:p>
          <a:p>
            <a:pPr marL="285744" indent="-285744">
              <a:spcBef>
                <a:spcPts val="0"/>
              </a:spcBef>
              <a:buFont typeface="Wingdings" panose="05000000000000000000" pitchFamily="2" charset="2"/>
              <a:buChar char="v"/>
            </a:pPr>
            <a:endParaRPr lang="en-GB" sz="1700" b="1" dirty="0">
              <a:latin typeface="Times New Roman" panose="02020603050405020304" pitchFamily="18" charset="0"/>
              <a:cs typeface="Times New Roman" pitchFamily="18" charset="0"/>
            </a:endParaRPr>
          </a:p>
          <a:p>
            <a:pPr marL="285744" indent="-285744">
              <a:spcBef>
                <a:spcPts val="0"/>
              </a:spcBef>
              <a:buFont typeface="Wingdings" panose="05000000000000000000" pitchFamily="2" charset="2"/>
              <a:buChar char="v"/>
            </a:pPr>
            <a:r>
              <a:rPr lang="en-GB" sz="1700" b="1" u="sng" dirty="0">
                <a:latin typeface="Times New Roman" panose="02020603050405020304" pitchFamily="18" charset="0"/>
                <a:cs typeface="Times New Roman" pitchFamily="18" charset="0"/>
              </a:rPr>
              <a:t>Easy to read </a:t>
            </a:r>
            <a:r>
              <a:rPr lang="en-GB" sz="1700" b="1" dirty="0">
                <a:latin typeface="Times New Roman" panose="02020603050405020304" pitchFamily="18" charset="0"/>
                <a:cs typeface="Times New Roman" pitchFamily="18" charset="0"/>
              </a:rPr>
              <a:t>– high level language , understand very fast and easy.</a:t>
            </a:r>
          </a:p>
          <a:p>
            <a:pPr marL="285744" indent="-285744">
              <a:spcBef>
                <a:spcPts val="0"/>
              </a:spcBef>
              <a:buFont typeface="Wingdings" panose="05000000000000000000" pitchFamily="2" charset="2"/>
              <a:buChar char="v"/>
            </a:pPr>
            <a:endParaRPr lang="en-GB" sz="1700" b="1" dirty="0">
              <a:latin typeface="Times New Roman" panose="02020603050405020304" pitchFamily="18" charset="0"/>
              <a:cs typeface="Times New Roman" pitchFamily="18" charset="0"/>
            </a:endParaRPr>
          </a:p>
          <a:p>
            <a:pPr marL="285744" indent="-285744">
              <a:spcBef>
                <a:spcPts val="0"/>
              </a:spcBef>
              <a:buFont typeface="Wingdings" panose="05000000000000000000" pitchFamily="2" charset="2"/>
              <a:buChar char="v"/>
            </a:pPr>
            <a:r>
              <a:rPr lang="en-GB" sz="1700" b="1" u="sng" dirty="0">
                <a:latin typeface="Times New Roman" panose="02020603050405020304" pitchFamily="18" charset="0"/>
                <a:cs typeface="Times New Roman" pitchFamily="18" charset="0"/>
              </a:rPr>
              <a:t>Easy to maintain </a:t>
            </a:r>
            <a:r>
              <a:rPr lang="en-GB" sz="1700" b="1" dirty="0">
                <a:latin typeface="Times New Roman" panose="02020603050405020304" pitchFamily="18" charset="0"/>
                <a:cs typeface="Times New Roman" pitchFamily="18" charset="0"/>
              </a:rPr>
              <a:t>– don’t required lots of Addons .</a:t>
            </a:r>
          </a:p>
          <a:p>
            <a:pPr marL="285744" indent="-285744">
              <a:spcBef>
                <a:spcPts val="0"/>
              </a:spcBef>
              <a:buFont typeface="Wingdings" panose="05000000000000000000" pitchFamily="2" charset="2"/>
              <a:buChar char="v"/>
            </a:pPr>
            <a:endParaRPr lang="en-GB" sz="1700" b="1" dirty="0">
              <a:latin typeface="Times New Roman" panose="02020603050405020304" pitchFamily="18" charset="0"/>
              <a:cs typeface="Times New Roman" pitchFamily="18" charset="0"/>
            </a:endParaRPr>
          </a:p>
          <a:p>
            <a:pPr marL="285744" indent="-285744">
              <a:spcBef>
                <a:spcPts val="0"/>
              </a:spcBef>
              <a:buFont typeface="Wingdings" panose="05000000000000000000" pitchFamily="2" charset="2"/>
              <a:buChar char="v"/>
            </a:pPr>
            <a:r>
              <a:rPr lang="en-GB" sz="1700" b="1" u="sng" dirty="0">
                <a:latin typeface="Times New Roman" panose="02020603050405020304" pitchFamily="18" charset="0"/>
                <a:cs typeface="Times New Roman" pitchFamily="18" charset="0"/>
              </a:rPr>
              <a:t>Portable </a:t>
            </a:r>
            <a:r>
              <a:rPr lang="en-GB" sz="1700" b="1" dirty="0">
                <a:latin typeface="Times New Roman" panose="02020603050405020304" pitchFamily="18" charset="0"/>
                <a:cs typeface="Times New Roman" pitchFamily="18" charset="0"/>
              </a:rPr>
              <a:t>– Run on a wide variety of Hardware platforms , can be interpreted in a number of operating systems, including UNIX-based systems, Mac OS, Microsoft Windows .</a:t>
            </a:r>
          </a:p>
          <a:p>
            <a:pPr marL="285744" indent="-285744">
              <a:spcBef>
                <a:spcPts val="0"/>
              </a:spcBef>
              <a:buFont typeface="Wingdings" panose="05000000000000000000" pitchFamily="2" charset="2"/>
              <a:buChar char="v"/>
            </a:pPr>
            <a:endParaRPr lang="en-GB" sz="1700" b="1" dirty="0">
              <a:latin typeface="Times New Roman" panose="02020603050405020304" pitchFamily="18" charset="0"/>
              <a:cs typeface="Times New Roman" pitchFamily="18" charset="0"/>
            </a:endParaRPr>
          </a:p>
          <a:p>
            <a:pPr marL="285744" indent="-285744">
              <a:spcBef>
                <a:spcPts val="0"/>
              </a:spcBef>
              <a:buFont typeface="Wingdings" panose="05000000000000000000" pitchFamily="2" charset="2"/>
              <a:buChar char="v"/>
            </a:pPr>
            <a:r>
              <a:rPr lang="en-GB" sz="1700" b="1" u="sng" dirty="0">
                <a:latin typeface="Times New Roman" panose="02020603050405020304" pitchFamily="18" charset="0"/>
                <a:cs typeface="Times New Roman" pitchFamily="18" charset="0"/>
              </a:rPr>
              <a:t>Extendable</a:t>
            </a:r>
            <a:r>
              <a:rPr lang="en-GB" sz="1700" b="1" dirty="0">
                <a:latin typeface="Times New Roman" panose="02020603050405020304" pitchFamily="18" charset="0"/>
                <a:cs typeface="Times New Roman" pitchFamily="18" charset="0"/>
              </a:rPr>
              <a:t> -   easily extensible with C/C++/Java code, and easily embeddable in applications. If 10k line of java code / c code is there then we can add those line in python instead of writing whole code in python again.</a:t>
            </a:r>
          </a:p>
          <a:p>
            <a:pPr marL="285744" indent="-285744">
              <a:spcBef>
                <a:spcPts val="0"/>
              </a:spcBef>
              <a:buFont typeface="Wingdings" panose="05000000000000000000" pitchFamily="2" charset="2"/>
              <a:buChar char="v"/>
            </a:pPr>
            <a:endParaRPr lang="en-GB" sz="1700" b="1" dirty="0">
              <a:latin typeface="Times New Roman" panose="02020603050405020304" pitchFamily="18" charset="0"/>
              <a:cs typeface="Times New Roman" pitchFamily="18" charset="0"/>
            </a:endParaRPr>
          </a:p>
          <a:p>
            <a:pPr marL="285744" indent="-285744">
              <a:spcBef>
                <a:spcPts val="0"/>
              </a:spcBef>
              <a:buFont typeface="Wingdings" panose="05000000000000000000" pitchFamily="2" charset="2"/>
              <a:buChar char="v"/>
            </a:pPr>
            <a:r>
              <a:rPr lang="en-GB" sz="1700" b="1" u="sng" dirty="0">
                <a:latin typeface="Times New Roman" panose="02020603050405020304" pitchFamily="18" charset="0"/>
                <a:cs typeface="Times New Roman" pitchFamily="18" charset="0"/>
              </a:rPr>
              <a:t>Embedded</a:t>
            </a:r>
            <a:r>
              <a:rPr lang="en-GB" sz="1700" b="1" dirty="0">
                <a:latin typeface="Times New Roman" panose="02020603050405020304" pitchFamily="18" charset="0"/>
                <a:cs typeface="Times New Roman" pitchFamily="18" charset="0"/>
              </a:rPr>
              <a:t> – Python can be added into  another language code.</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174621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d ASCII value in C-Programming - C-Programming">
            <a:extLst>
              <a:ext uri="{FF2B5EF4-FFF2-40B4-BE49-F238E27FC236}">
                <a16:creationId xmlns:a16="http://schemas.microsoft.com/office/drawing/2014/main" id="{BDA753BC-4FAC-40E7-9D3F-6FF313A9F0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3" y="0"/>
            <a:ext cx="5688632"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921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marL="914377" lvl="2" indent="0">
              <a:buNone/>
            </a:pPr>
            <a:endParaRPr lang="en-GB" sz="1800" b="1" dirty="0">
              <a:latin typeface="Times New Roman" panose="02020603050405020304" pitchFamily="18" charset="0"/>
              <a:cs typeface="Times New Roman" panose="02020603050405020304" pitchFamily="18" charset="0"/>
            </a:endParaRPr>
          </a:p>
          <a:p>
            <a:pPr lvl="2">
              <a:buFont typeface="Wingdings"/>
              <a:buChar char="Ø"/>
            </a:pPr>
            <a:r>
              <a:rPr lang="en-GB" sz="1800" b="1" dirty="0" err="1">
                <a:latin typeface="Times New Roman" panose="02020603050405020304" pitchFamily="18" charset="0"/>
                <a:cs typeface="Times New Roman" panose="02020603050405020304" pitchFamily="18" charset="0"/>
              </a:rPr>
              <a:t>len</a:t>
            </a:r>
            <a:r>
              <a:rPr lang="en-GB" sz="1800" b="1" dirty="0">
                <a:latin typeface="Times New Roman" panose="02020603050405020304" pitchFamily="18" charset="0"/>
                <a:cs typeface="Times New Roman" panose="02020603050405020304" pitchFamily="18" charset="0"/>
              </a:rPr>
              <a:t> (Tup1)</a:t>
            </a:r>
          </a:p>
          <a:p>
            <a:pPr lvl="2">
              <a:buFont typeface="Wingdings"/>
              <a:buChar char="Ø"/>
            </a:pPr>
            <a:r>
              <a:rPr lang="en-GB" sz="1800" b="1" dirty="0">
                <a:latin typeface="Times New Roman" panose="02020603050405020304" pitchFamily="18" charset="0"/>
                <a:cs typeface="Times New Roman" panose="02020603050405020304" pitchFamily="18" charset="0"/>
              </a:rPr>
              <a:t>Max(Tup1) – work with number / characters only data types.</a:t>
            </a:r>
          </a:p>
          <a:p>
            <a:pPr lvl="2">
              <a:buFont typeface="Wingdings"/>
              <a:buChar char="Ø"/>
            </a:pPr>
            <a:r>
              <a:rPr lang="en-GB" sz="1800" b="1" dirty="0">
                <a:latin typeface="Times New Roman" panose="02020603050405020304" pitchFamily="18" charset="0"/>
                <a:cs typeface="Times New Roman" panose="02020603050405020304" pitchFamily="18" charset="0"/>
              </a:rPr>
              <a:t>Min(Tup1) – work with number / characters only data types.</a:t>
            </a:r>
          </a:p>
          <a:p>
            <a:pPr>
              <a:buFont typeface="Wingdings"/>
              <a:buChar char="Ø"/>
            </a:pPr>
            <a:r>
              <a:rPr lang="en-GB" sz="1800" b="1" dirty="0">
                <a:latin typeface="Times New Roman" panose="02020603050405020304" pitchFamily="18" charset="0"/>
                <a:cs typeface="Times New Roman" panose="02020603050405020304" pitchFamily="18" charset="0"/>
              </a:rPr>
              <a:t>Range data type - </a:t>
            </a:r>
            <a:r>
              <a:rPr lang="en-GB" sz="1800" b="1" dirty="0" err="1">
                <a:latin typeface="Times New Roman" panose="02020603050405020304" pitchFamily="18" charset="0"/>
                <a:cs typeface="Times New Roman" panose="02020603050405020304" pitchFamily="18" charset="0"/>
              </a:rPr>
              <a:t>IMMutable</a:t>
            </a:r>
            <a:r>
              <a:rPr lang="en-GB" sz="1800" b="1" dirty="0">
                <a:latin typeface="Times New Roman" panose="02020603050405020304" pitchFamily="18" charset="0"/>
                <a:cs typeface="Times New Roman" panose="02020603050405020304" pitchFamily="18" charset="0"/>
              </a:rPr>
              <a:t>, Not growable.</a:t>
            </a:r>
          </a:p>
          <a:p>
            <a:r>
              <a:rPr lang="en-GB" sz="1800" b="1" dirty="0">
                <a:latin typeface="Times New Roman" panose="02020603050405020304" pitchFamily="18" charset="0"/>
                <a:cs typeface="Times New Roman" panose="02020603050405020304" pitchFamily="18" charset="0"/>
              </a:rPr>
              <a:t>		print(list(range(0,15)))</a:t>
            </a:r>
          </a:p>
          <a:p>
            <a:endParaRPr lang="ko-KR" altLang="en-US" sz="18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BBF7488-F3FE-4DAB-BBEB-93750EC7645C}"/>
              </a:ext>
            </a:extLst>
          </p:cNvPr>
          <p:cNvPicPr>
            <a:picLocks noChangeAspect="1"/>
          </p:cNvPicPr>
          <p:nvPr/>
        </p:nvPicPr>
        <p:blipFill>
          <a:blip r:embed="rId2"/>
          <a:stretch>
            <a:fillRect/>
          </a:stretch>
        </p:blipFill>
        <p:spPr>
          <a:xfrm>
            <a:off x="1475656" y="3435846"/>
            <a:ext cx="7668344" cy="1707653"/>
          </a:xfrm>
          <a:prstGeom prst="rect">
            <a:avLst/>
          </a:prstGeom>
        </p:spPr>
      </p:pic>
    </p:spTree>
    <p:extLst>
      <p:ext uri="{BB962C8B-B14F-4D97-AF65-F5344CB8AC3E}">
        <p14:creationId xmlns:p14="http://schemas.microsoft.com/office/powerpoint/2010/main" val="2783864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nchor="t"/>
          <a:lstStyle/>
          <a:p>
            <a:r>
              <a:rPr lang="en-GB" sz="1800" b="1" u="sng" dirty="0">
                <a:latin typeface="Times New Roman" panose="02020603050405020304" pitchFamily="18" charset="0"/>
                <a:cs typeface="Times New Roman" panose="02020603050405020304" pitchFamily="18" charset="0"/>
              </a:rPr>
              <a:t>Assignment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1- WAP which accept radius of a circle from the user and compute the area.</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2 – WAP  to find the biggest of  three number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3- WAP which accept a sequence of comma separated number from user and make it elements of list and another tuple.</a:t>
            </a:r>
          </a:p>
          <a:p>
            <a:pPr lvl="1"/>
            <a:r>
              <a:rPr lang="en-GB" sz="1800" b="1" dirty="0">
                <a:latin typeface="Times New Roman" panose="02020603050405020304" pitchFamily="18" charset="0"/>
                <a:cs typeface="Times New Roman" panose="02020603050405020304" pitchFamily="18" charset="0"/>
              </a:rPr>
              <a:t>EX :-  input number = 1,8,3,5</a:t>
            </a:r>
          </a:p>
          <a:p>
            <a:pPr lvl="4"/>
            <a:r>
              <a:rPr lang="en-GB" sz="1800" b="1" dirty="0">
                <a:latin typeface="Times New Roman" panose="02020603050405020304" pitchFamily="18" charset="0"/>
                <a:cs typeface="Times New Roman" panose="02020603050405020304" pitchFamily="18" charset="0"/>
              </a:rPr>
              <a:t>List : [1,8,3,5]</a:t>
            </a:r>
          </a:p>
          <a:p>
            <a:pPr lvl="4"/>
            <a:r>
              <a:rPr lang="en-GB" sz="1800" b="1" dirty="0">
                <a:latin typeface="Times New Roman" panose="02020603050405020304" pitchFamily="18" charset="0"/>
                <a:cs typeface="Times New Roman" panose="02020603050405020304" pitchFamily="18" charset="0"/>
              </a:rPr>
              <a:t>Tuple : ( 1,8,3,5)</a:t>
            </a:r>
          </a:p>
          <a:p>
            <a:pPr lvl="1"/>
            <a:endParaRPr lang="en-GB" sz="1800" b="1" dirty="0">
              <a:latin typeface="Times New Roman" panose="02020603050405020304" pitchFamily="18" charset="0"/>
              <a:cs typeface="Times New Roman" panose="02020603050405020304" pitchFamily="18" charset="0"/>
            </a:endParaRP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4- WAP to do conversion List1=[1,1,1,12,33]  change to 	list1=[1,1,1,11,12,33]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ko-KR"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31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a:buFont typeface="Wingdings"/>
              <a:buChar char="Ø"/>
            </a:pPr>
            <a:endParaRPr lang="en-GB" sz="1800" b="1" dirty="0">
              <a:latin typeface="Times New Roman" panose="02020603050405020304" pitchFamily="18" charset="0"/>
              <a:cs typeface="Times New Roman" panose="02020603050405020304" pitchFamily="18" charset="0"/>
            </a:endParaRPr>
          </a:p>
          <a:p>
            <a:pPr>
              <a:buFont typeface="Wingdings"/>
              <a:buChar char="Ø"/>
            </a:pPr>
            <a:r>
              <a:rPr lang="en-GB" sz="1800" b="1" u="sng" dirty="0">
                <a:latin typeface="Times New Roman" panose="02020603050405020304" pitchFamily="18" charset="0"/>
                <a:cs typeface="Times New Roman" panose="02020603050405020304" pitchFamily="18" charset="0"/>
              </a:rPr>
              <a:t>Set data type </a:t>
            </a:r>
            <a:r>
              <a:rPr lang="en-GB" sz="1800" b="1" dirty="0">
                <a:latin typeface="Times New Roman" panose="02020603050405020304" pitchFamily="18" charset="0"/>
                <a:cs typeface="Times New Roman" panose="02020603050405020304" pitchFamily="18" charset="0"/>
              </a:rPr>
              <a:t>- order not preserved , duplicate not allowed ,{} to denote.  Index &amp; Sliding as order is not preserved. Heterogenous allowed , Mutable .</a:t>
            </a:r>
          </a:p>
          <a:p>
            <a:pPr>
              <a:buFont typeface="Wingdings"/>
              <a:buChar char="Ø"/>
            </a:pPr>
            <a:endParaRPr lang="en-GB" sz="1800" b="1" dirty="0">
              <a:latin typeface="Times New Roman" panose="02020603050405020304" pitchFamily="18" charset="0"/>
              <a:cs typeface="Times New Roman" panose="02020603050405020304" pitchFamily="18" charset="0"/>
            </a:endParaRPr>
          </a:p>
          <a:p>
            <a:pPr lvl="1">
              <a:buFont typeface="Wingdings"/>
              <a:buChar char="Ø"/>
            </a:pPr>
            <a:r>
              <a:rPr lang="en-GB" sz="1800" b="1" dirty="0">
                <a:latin typeface="Times New Roman" panose="02020603050405020304" pitchFamily="18" charset="0"/>
                <a:cs typeface="Times New Roman" panose="02020603050405020304" pitchFamily="18" charset="0"/>
              </a:rPr>
              <a:t>Set Methods :-</a:t>
            </a:r>
          </a:p>
          <a:p>
            <a:pPr lvl="2">
              <a:buFont typeface="Wingdings"/>
              <a:buChar char="Ø"/>
            </a:pPr>
            <a:r>
              <a:rPr lang="en-GB" sz="1800" b="1" dirty="0">
                <a:latin typeface="Times New Roman" panose="02020603050405020304" pitchFamily="18" charset="0"/>
                <a:cs typeface="Times New Roman" panose="02020603050405020304" pitchFamily="18" charset="0"/>
              </a:rPr>
              <a:t>Add() – set1={“1”,3,’a’} ; set1.add(‘dam’)</a:t>
            </a:r>
          </a:p>
          <a:p>
            <a:pPr lvl="2">
              <a:buFont typeface="Wingdings"/>
              <a:buChar char="Ø"/>
            </a:pPr>
            <a:r>
              <a:rPr lang="en-GB" sz="1800" b="1" dirty="0">
                <a:latin typeface="Times New Roman" panose="02020603050405020304" pitchFamily="18" charset="0"/>
                <a:cs typeface="Times New Roman" panose="02020603050405020304" pitchFamily="18" charset="0"/>
              </a:rPr>
              <a:t>Remove() – set1.remove(3)</a:t>
            </a:r>
          </a:p>
          <a:p>
            <a:pPr lvl="2">
              <a:buFont typeface="Wingdings"/>
              <a:buChar char="Ø"/>
            </a:pPr>
            <a:r>
              <a:rPr lang="en-GB" sz="1800" b="1" dirty="0">
                <a:latin typeface="Times New Roman" panose="02020603050405020304" pitchFamily="18" charset="0"/>
                <a:cs typeface="Times New Roman" panose="02020603050405020304" pitchFamily="18" charset="0"/>
              </a:rPr>
              <a:t>Len() – </a:t>
            </a:r>
            <a:r>
              <a:rPr lang="en-GB" sz="1800" b="1" dirty="0" err="1">
                <a:latin typeface="Times New Roman" panose="02020603050405020304" pitchFamily="18" charset="0"/>
                <a:cs typeface="Times New Roman" panose="02020603050405020304" pitchFamily="18" charset="0"/>
              </a:rPr>
              <a:t>len</a:t>
            </a:r>
            <a:r>
              <a:rPr lang="en-GB" sz="1800" b="1" dirty="0">
                <a:latin typeface="Times New Roman" panose="02020603050405020304" pitchFamily="18" charset="0"/>
                <a:cs typeface="Times New Roman" panose="02020603050405020304" pitchFamily="18" charset="0"/>
              </a:rPr>
              <a:t>(set1)</a:t>
            </a:r>
          </a:p>
          <a:p>
            <a:pPr lvl="2">
              <a:buFont typeface="Wingdings"/>
              <a:buChar char="Ø"/>
            </a:pPr>
            <a:r>
              <a:rPr lang="en-GB" sz="1800" b="1" dirty="0">
                <a:latin typeface="Times New Roman" panose="02020603050405020304" pitchFamily="18" charset="0"/>
                <a:cs typeface="Times New Roman" panose="02020603050405020304" pitchFamily="18" charset="0"/>
              </a:rPr>
              <a:t>Min() – min(set1)</a:t>
            </a:r>
          </a:p>
          <a:p>
            <a:pPr lvl="2">
              <a:buFont typeface="Wingdings"/>
              <a:buChar char="Ø"/>
            </a:pPr>
            <a:r>
              <a:rPr lang="en-GB" sz="1800" b="1" dirty="0">
                <a:latin typeface="Times New Roman" panose="02020603050405020304" pitchFamily="18" charset="0"/>
                <a:cs typeface="Times New Roman" panose="02020603050405020304" pitchFamily="18" charset="0"/>
              </a:rPr>
              <a:t>Max() – max(set1)</a:t>
            </a:r>
          </a:p>
          <a:p>
            <a:pPr lvl="2">
              <a:buFont typeface="Wingdings"/>
              <a:buChar char="Ø"/>
            </a:pPr>
            <a:r>
              <a:rPr lang="en-GB" sz="1800" b="1">
                <a:latin typeface="Times New Roman" panose="02020603050405020304" pitchFamily="18" charset="0"/>
                <a:cs typeface="Times New Roman" panose="02020603050405020304" pitchFamily="18" charset="0"/>
              </a:rPr>
              <a:t>sorted </a:t>
            </a:r>
            <a:r>
              <a:rPr lang="en-GB" sz="1800" b="1" dirty="0">
                <a:latin typeface="Times New Roman" panose="02020603050405020304" pitchFamily="18" charset="0"/>
                <a:cs typeface="Times New Roman" panose="02020603050405020304" pitchFamily="18" charset="0"/>
              </a:rPr>
              <a:t>(set 1)</a:t>
            </a:r>
          </a:p>
          <a:p>
            <a:endParaRPr lang="en-US" sz="1800" b="1" dirty="0">
              <a:latin typeface="Times New Roman" panose="02020603050405020304" pitchFamily="18" charset="0"/>
              <a:cs typeface="Times New Roman" panose="02020603050405020304" pitchFamily="18" charset="0"/>
            </a:endParaRPr>
          </a:p>
          <a:p>
            <a:endParaRPr lang="ko-KR"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702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2">
              <a:lnSpc>
                <a:spcPct val="150000"/>
              </a:lnSpc>
              <a:spcBef>
                <a:spcPts val="0"/>
              </a:spcBef>
              <a:buFont typeface="Wingdings"/>
              <a:buChar char="Ø"/>
            </a:pPr>
            <a:r>
              <a:rPr lang="en-GB" sz="1800" b="1" dirty="0">
                <a:latin typeface="Times New Roman" panose="02020603050405020304" pitchFamily="18" charset="0"/>
                <a:cs typeface="Times New Roman" panose="02020603050405020304" pitchFamily="18" charset="0"/>
              </a:rPr>
              <a:t>Set1.remove(203)</a:t>
            </a:r>
          </a:p>
          <a:p>
            <a:pPr lvl="2">
              <a:lnSpc>
                <a:spcPct val="150000"/>
              </a:lnSpc>
              <a:spcBef>
                <a:spcPts val="0"/>
              </a:spcBef>
              <a:buFont typeface="Wingdings"/>
              <a:buChar char="Ø"/>
            </a:pPr>
            <a:r>
              <a:rPr lang="en-GB" sz="1800" b="1" dirty="0">
                <a:latin typeface="Times New Roman" panose="02020603050405020304" pitchFamily="18" charset="0"/>
                <a:cs typeface="Times New Roman" panose="02020603050405020304" pitchFamily="18" charset="0"/>
              </a:rPr>
              <a:t>Set1.add(9)</a:t>
            </a:r>
          </a:p>
          <a:p>
            <a:pPr lvl="2">
              <a:lnSpc>
                <a:spcPct val="150000"/>
              </a:lnSpc>
              <a:spcBef>
                <a:spcPts val="0"/>
              </a:spcBef>
              <a:buFont typeface="Wingdings"/>
              <a:buChar char="Ø"/>
            </a:pPr>
            <a:r>
              <a:rPr lang="en-GB" sz="1800" b="1" dirty="0">
                <a:latin typeface="Times New Roman" panose="02020603050405020304" pitchFamily="18" charset="0"/>
                <a:cs typeface="Times New Roman" panose="02020603050405020304" pitchFamily="18" charset="0"/>
              </a:rPr>
              <a:t>Set1.union(set2)</a:t>
            </a:r>
          </a:p>
          <a:p>
            <a:pPr lvl="2">
              <a:lnSpc>
                <a:spcPct val="150000"/>
              </a:lnSpc>
              <a:spcBef>
                <a:spcPts val="0"/>
              </a:spcBef>
              <a:buFont typeface="Wingdings"/>
              <a:buChar char="Ø"/>
            </a:pPr>
            <a:r>
              <a:rPr lang="en-GB" sz="1800" b="1" dirty="0">
                <a:latin typeface="Times New Roman" panose="02020603050405020304" pitchFamily="18" charset="0"/>
                <a:cs typeface="Times New Roman" panose="02020603050405020304" pitchFamily="18" charset="0"/>
              </a:rPr>
              <a:t>Set1.intersection(set2)</a:t>
            </a:r>
          </a:p>
          <a:p>
            <a:pPr lvl="2">
              <a:lnSpc>
                <a:spcPct val="150000"/>
              </a:lnSpc>
              <a:spcBef>
                <a:spcPts val="0"/>
              </a:spcBef>
              <a:buFont typeface="Wingdings"/>
              <a:buChar char="Ø"/>
            </a:pPr>
            <a:r>
              <a:rPr lang="en-GB" sz="1800" b="1" dirty="0">
                <a:latin typeface="Times New Roman" panose="02020603050405020304" pitchFamily="18" charset="0"/>
                <a:cs typeface="Times New Roman" panose="02020603050405020304" pitchFamily="18" charset="0"/>
              </a:rPr>
              <a:t>Set1.difference(set2)</a:t>
            </a:r>
          </a:p>
          <a:p>
            <a:pPr lvl="2">
              <a:lnSpc>
                <a:spcPct val="150000"/>
              </a:lnSpc>
              <a:spcBef>
                <a:spcPts val="0"/>
              </a:spcBef>
              <a:buFont typeface="Wingdings"/>
              <a:buChar char="Ø"/>
            </a:pPr>
            <a:r>
              <a:rPr lang="en-GB" sz="1800" b="1" dirty="0">
                <a:latin typeface="Times New Roman" panose="02020603050405020304" pitchFamily="18" charset="0"/>
                <a:cs typeface="Times New Roman" panose="02020603050405020304" pitchFamily="18" charset="0"/>
              </a:rPr>
              <a:t># making list into set &amp; remove duplicate </a:t>
            </a:r>
          </a:p>
          <a:p>
            <a:pPr lvl="3">
              <a:lnSpc>
                <a:spcPct val="150000"/>
              </a:lnSpc>
              <a:spcBef>
                <a:spcPts val="0"/>
              </a:spcBef>
              <a:buFont typeface="Wingdings"/>
              <a:buChar char="Ø"/>
            </a:pPr>
            <a:r>
              <a:rPr lang="en-GB" sz="1800" b="1" dirty="0">
                <a:latin typeface="Times New Roman" panose="02020603050405020304" pitchFamily="18" charset="0"/>
                <a:cs typeface="Times New Roman" panose="02020603050405020304" pitchFamily="18" charset="0"/>
              </a:rPr>
              <a:t>S5=set ( [2,8,8,18])</a:t>
            </a:r>
          </a:p>
          <a:p>
            <a:endParaRPr lang="ko-KR"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297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a:buFont typeface="Wingdings" pitchFamily="2" charset="2"/>
              <a:buChar char="Ø"/>
            </a:pPr>
            <a:r>
              <a:rPr lang="en-GB" sz="1800" b="1" dirty="0">
                <a:latin typeface="Times New Roman" panose="02020603050405020304" pitchFamily="18" charset="0"/>
                <a:cs typeface="Times New Roman" panose="02020603050405020304" pitchFamily="18" charset="0"/>
              </a:rPr>
              <a:t>Frozen set data type- same like set only it is </a:t>
            </a:r>
            <a:r>
              <a:rPr lang="en-GB" sz="1800" b="1" dirty="0" err="1">
                <a:latin typeface="Times New Roman" panose="02020603050405020304" pitchFamily="18" charset="0"/>
                <a:cs typeface="Times New Roman" panose="02020603050405020304" pitchFamily="18" charset="0"/>
              </a:rPr>
              <a:t>IMMutable</a:t>
            </a:r>
            <a:r>
              <a:rPr lang="en-GB" sz="1800" b="1" dirty="0">
                <a:latin typeface="Times New Roman" panose="02020603050405020304" pitchFamily="18" charset="0"/>
                <a:cs typeface="Times New Roman" panose="02020603050405020304" pitchFamily="18" charset="0"/>
              </a:rPr>
              <a:t>, duplicate not </a:t>
            </a:r>
            <a:r>
              <a:rPr lang="en-GB" sz="1800" b="1" dirty="0" err="1">
                <a:latin typeface="Times New Roman" panose="02020603050405020304" pitchFamily="18" charset="0"/>
                <a:cs typeface="Times New Roman" panose="02020603050405020304" pitchFamily="18" charset="0"/>
              </a:rPr>
              <a:t>allowe</a:t>
            </a:r>
            <a:r>
              <a:rPr lang="en-GB" sz="1800" b="1" dirty="0">
                <a:latin typeface="Times New Roman" panose="02020603050405020304" pitchFamily="18" charset="0"/>
                <a:cs typeface="Times New Roman" panose="02020603050405020304" pitchFamily="18" charset="0"/>
              </a:rPr>
              <a:t> , order not preserved,{},indexing and sliding not possible.</a:t>
            </a:r>
          </a:p>
          <a:p>
            <a:pPr>
              <a:buFont typeface="Wingdings" pitchFamily="2" charset="2"/>
              <a:buChar char="Ø"/>
            </a:pPr>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Frozenset</a:t>
            </a:r>
            <a:r>
              <a:rPr lang="en-GB" sz="1800" b="1" dirty="0">
                <a:latin typeface="Times New Roman" panose="02020603050405020304" pitchFamily="18" charset="0"/>
                <a:cs typeface="Times New Roman" panose="02020603050405020304" pitchFamily="18" charset="0"/>
              </a:rPr>
              <a:t> Methods :</a:t>
            </a:r>
          </a:p>
          <a:p>
            <a:r>
              <a:rPr lang="en-GB" sz="1800" b="1" dirty="0">
                <a:latin typeface="Times New Roman" panose="02020603050405020304" pitchFamily="18" charset="0"/>
                <a:cs typeface="Times New Roman" panose="02020603050405020304" pitchFamily="18" charset="0"/>
              </a:rPr>
              <a:t>	difference() , intersection() , </a:t>
            </a:r>
            <a:r>
              <a:rPr lang="en-GB" sz="1800" b="1" dirty="0" err="1">
                <a:latin typeface="Times New Roman" panose="02020603050405020304" pitchFamily="18" charset="0"/>
                <a:cs typeface="Times New Roman" panose="02020603050405020304" pitchFamily="18" charset="0"/>
              </a:rPr>
              <a:t>isdisjoint</a:t>
            </a:r>
            <a:r>
              <a:rPr lang="en-GB" sz="1800" b="1" dirty="0">
                <a:latin typeface="Times New Roman" panose="02020603050405020304" pitchFamily="18" charset="0"/>
                <a:cs typeface="Times New Roman" panose="02020603050405020304" pitchFamily="18" charset="0"/>
              </a:rPr>
              <a:t>() , </a:t>
            </a:r>
            <a:r>
              <a:rPr lang="en-GB" sz="1800" b="1" dirty="0" err="1">
                <a:latin typeface="Times New Roman" panose="02020603050405020304" pitchFamily="18" charset="0"/>
                <a:cs typeface="Times New Roman" panose="02020603050405020304" pitchFamily="18" charset="0"/>
              </a:rPr>
              <a:t>issubset</a:t>
            </a:r>
            <a:r>
              <a:rPr lang="en-GB" sz="1800" b="1" dirty="0">
                <a:latin typeface="Times New Roman" panose="02020603050405020304" pitchFamily="18" charset="0"/>
                <a:cs typeface="Times New Roman" panose="02020603050405020304" pitchFamily="18" charset="0"/>
              </a:rPr>
              <a:t>() , </a:t>
            </a:r>
            <a:r>
              <a:rPr lang="en-GB" sz="1800" b="1" dirty="0" err="1">
                <a:latin typeface="Times New Roman" panose="02020603050405020304" pitchFamily="18" charset="0"/>
                <a:cs typeface="Times New Roman" panose="02020603050405020304" pitchFamily="18" charset="0"/>
              </a:rPr>
              <a:t>issuperset</a:t>
            </a:r>
            <a:r>
              <a:rPr lang="en-GB" sz="1800" b="1" dirty="0">
                <a:latin typeface="Times New Roman" panose="02020603050405020304" pitchFamily="18" charset="0"/>
                <a:cs typeface="Times New Roman" panose="02020603050405020304" pitchFamily="18" charset="0"/>
              </a:rPr>
              <a:t>() , </a:t>
            </a:r>
          </a:p>
          <a:p>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symmetric_difference</a:t>
            </a:r>
            <a:r>
              <a:rPr lang="en-GB" sz="1800" b="1" dirty="0">
                <a:latin typeface="Times New Roman" panose="02020603050405020304" pitchFamily="18" charset="0"/>
                <a:cs typeface="Times New Roman" panose="02020603050405020304" pitchFamily="18" charset="0"/>
              </a:rPr>
              <a:t>()  and union().</a:t>
            </a:r>
          </a:p>
          <a:p>
            <a:endParaRPr lang="en-GB" sz="1800" b="1" dirty="0">
              <a:latin typeface="Times New Roman" panose="02020603050405020304" pitchFamily="18" charset="0"/>
              <a:cs typeface="Times New Roman" panose="02020603050405020304" pitchFamily="18" charset="0"/>
            </a:endParaRP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S1=</a:t>
            </a:r>
            <a:r>
              <a:rPr lang="en-GB" sz="1800" b="1" dirty="0" err="1">
                <a:latin typeface="Times New Roman" panose="02020603050405020304" pitchFamily="18" charset="0"/>
                <a:cs typeface="Times New Roman" panose="02020603050405020304" pitchFamily="18" charset="0"/>
              </a:rPr>
              <a:t>frozenset</a:t>
            </a:r>
            <a:r>
              <a:rPr lang="en-GB" sz="1800" b="1" dirty="0">
                <a:latin typeface="Times New Roman" panose="02020603050405020304" pitchFamily="18" charset="0"/>
                <a:cs typeface="Times New Roman" panose="02020603050405020304" pitchFamily="18" charset="0"/>
              </a:rPr>
              <a:t>({2,354,53})</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S2=</a:t>
            </a:r>
            <a:r>
              <a:rPr lang="en-GB" sz="1800" b="1" dirty="0" err="1">
                <a:latin typeface="Times New Roman" panose="02020603050405020304" pitchFamily="18" charset="0"/>
                <a:cs typeface="Times New Roman" panose="02020603050405020304" pitchFamily="18" charset="0"/>
              </a:rPr>
              <a:t>frozenset</a:t>
            </a:r>
            <a:r>
              <a:rPr lang="en-GB" sz="1800" b="1" dirty="0">
                <a:latin typeface="Times New Roman" panose="02020603050405020304" pitchFamily="18" charset="0"/>
                <a:cs typeface="Times New Roman" panose="02020603050405020304" pitchFamily="18" charset="0"/>
              </a:rPr>
              <a:t>({12,44,23})</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S1.intersection(s2)</a:t>
            </a:r>
          </a:p>
          <a:p>
            <a:pPr lvl="1">
              <a:buNone/>
            </a:pPr>
            <a:endParaRPr lang="en-GB" sz="1800" b="1" dirty="0">
              <a:latin typeface="Times New Roman" panose="02020603050405020304" pitchFamily="18" charset="0"/>
              <a:cs typeface="Times New Roman" panose="02020603050405020304" pitchFamily="18" charset="0"/>
            </a:endParaRPr>
          </a:p>
          <a:p>
            <a:br>
              <a:rPr lang="en-GB" sz="1800" b="1"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                              </a:t>
            </a:r>
          </a:p>
          <a:p>
            <a:endParaRPr lang="ko-KR"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944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a:buFont typeface="Wingdings" pitchFamily="2" charset="2"/>
              <a:buChar char="Ø"/>
            </a:pPr>
            <a:endParaRPr lang="en-GB" sz="1800" b="1" dirty="0">
              <a:latin typeface="Times New Roman" panose="02020603050405020304" pitchFamily="18" charset="0"/>
              <a:cs typeface="Times New Roman" panose="02020603050405020304" pitchFamily="18" charset="0"/>
            </a:endParaRPr>
          </a:p>
          <a:p>
            <a:pPr>
              <a:buFont typeface="Wingdings" pitchFamily="2" charset="2"/>
              <a:buChar char="Ø"/>
            </a:pPr>
            <a:r>
              <a:rPr lang="en-GB" sz="1800" b="1" dirty="0">
                <a:latin typeface="Times New Roman" panose="02020603050405020304" pitchFamily="18" charset="0"/>
                <a:cs typeface="Times New Roman" panose="02020603050405020304" pitchFamily="18" charset="0"/>
              </a:rPr>
              <a:t>Dictionary data type- </a:t>
            </a:r>
            <a:r>
              <a:rPr lang="en-GB" sz="1800" b="1" dirty="0" err="1">
                <a:latin typeface="Times New Roman" panose="02020603050405020304" pitchFamily="18" charset="0"/>
                <a:cs typeface="Times New Roman" panose="02020603050405020304" pitchFamily="18" charset="0"/>
              </a:rPr>
              <a:t>key:value</a:t>
            </a:r>
            <a:r>
              <a:rPr lang="en-GB" sz="1800" b="1" dirty="0">
                <a:latin typeface="Times New Roman" panose="02020603050405020304" pitchFamily="18" charset="0"/>
                <a:cs typeface="Times New Roman" panose="02020603050405020304" pitchFamily="18" charset="0"/>
              </a:rPr>
              <a:t> Pair ,Mutable, key value will be unique , </a:t>
            </a:r>
          </a:p>
          <a:p>
            <a:pPr>
              <a:buFont typeface="Wingdings" pitchFamily="2" charset="2"/>
              <a:buChar char="Ø"/>
            </a:pPr>
            <a:r>
              <a:rPr lang="en-GB" sz="1800" b="1" dirty="0">
                <a:latin typeface="Times New Roman" panose="02020603050405020304" pitchFamily="18" charset="0"/>
                <a:cs typeface="Times New Roman" panose="02020603050405020304" pitchFamily="18" charset="0"/>
              </a:rPr>
              <a:t>value can be duplicate also . No duplicate key are allowed , keys are immutable ,</a:t>
            </a:r>
          </a:p>
          <a:p>
            <a:pPr lvl="1">
              <a:buFont typeface="Wingdings" pitchFamily="2" charset="2"/>
              <a:buChar char="Ø"/>
            </a:pPr>
            <a:r>
              <a:rPr lang="en-GB" sz="1800" b="1" dirty="0" err="1">
                <a:latin typeface="Times New Roman" panose="02020603050405020304" pitchFamily="18" charset="0"/>
                <a:cs typeface="Times New Roman" panose="02020603050405020304" pitchFamily="18" charset="0"/>
              </a:rPr>
              <a:t>dict</a:t>
            </a:r>
            <a:r>
              <a:rPr lang="en-GB" sz="1800" b="1" dirty="0">
                <a:latin typeface="Times New Roman" panose="02020603050405020304" pitchFamily="18" charset="0"/>
                <a:cs typeface="Times New Roman" panose="02020603050405020304" pitchFamily="18" charset="0"/>
              </a:rPr>
              <a:t>={‘a’:1 , ‘b’:’11’, ‘g’:’11’}</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dict1['c']=20# Adding . # c is key and 2 is value.</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del (</a:t>
            </a:r>
            <a:r>
              <a:rPr lang="en-GB" sz="1800" b="1" dirty="0" err="1">
                <a:latin typeface="Times New Roman" panose="02020603050405020304" pitchFamily="18" charset="0"/>
                <a:cs typeface="Times New Roman" panose="02020603050405020304" pitchFamily="18" charset="0"/>
              </a:rPr>
              <a:t>dict</a:t>
            </a:r>
            <a:r>
              <a:rPr lang="en-GB" sz="1800" b="1" dirty="0">
                <a:latin typeface="Times New Roman" panose="02020603050405020304" pitchFamily="18" charset="0"/>
                <a:cs typeface="Times New Roman" panose="02020603050405020304" pitchFamily="18" charset="0"/>
              </a:rPr>
              <a:t> [‘b’])</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Dict1.keys()</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Dict1.values()</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Dict2=dict1.copy()</a:t>
            </a:r>
          </a:p>
          <a:p>
            <a:pPr lvl="1">
              <a:buFont typeface="Wingdings" pitchFamily="2" charset="2"/>
              <a:buChar char="Ø"/>
            </a:pPr>
            <a:r>
              <a:rPr lang="en-US" sz="1800" b="1" dirty="0">
                <a:latin typeface="Times New Roman" panose="02020603050405020304" pitchFamily="18" charset="0"/>
                <a:cs typeface="Times New Roman" panose="02020603050405020304" pitchFamily="18" charset="0"/>
              </a:rPr>
              <a:t>del dict1copy</a:t>
            </a:r>
            <a:endParaRPr lang="en-GB" sz="1800" b="1" dirty="0">
              <a:latin typeface="Times New Roman" panose="02020603050405020304" pitchFamily="18" charset="0"/>
              <a:cs typeface="Times New Roman" panose="02020603050405020304" pitchFamily="18" charset="0"/>
            </a:endParaRP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Dict1.clear() – Remove all elements of the dictionary dict1.</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Dict1.has_key() – Return Bool.</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Dict1.setdefault (</a:t>
            </a:r>
            <a:r>
              <a:rPr lang="en-GB" sz="1800" b="1" dirty="0" err="1">
                <a:latin typeface="Times New Roman" panose="02020603050405020304" pitchFamily="18" charset="0"/>
                <a:cs typeface="Times New Roman" panose="02020603050405020304" pitchFamily="18" charset="0"/>
              </a:rPr>
              <a:t>key,default</a:t>
            </a:r>
            <a:r>
              <a:rPr lang="en-GB" sz="1800" b="1" dirty="0">
                <a:latin typeface="Times New Roman" panose="02020603050405020304" pitchFamily="18" charset="0"/>
                <a:cs typeface="Times New Roman" panose="02020603050405020304" pitchFamily="18" charset="0"/>
              </a:rPr>
              <a:t>=None)</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Dict1.items()</a:t>
            </a:r>
          </a:p>
          <a:p>
            <a:endParaRPr lang="en-US" sz="1800" b="1" dirty="0">
              <a:latin typeface="Times New Roman" panose="02020603050405020304" pitchFamily="18" charset="0"/>
              <a:cs typeface="Times New Roman" panose="02020603050405020304" pitchFamily="18" charset="0"/>
            </a:endParaRPr>
          </a:p>
          <a:p>
            <a:endParaRPr lang="ko-KR"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695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a:buFont typeface="Wingdings" pitchFamily="2" charset="2"/>
              <a:buChar char="Ø"/>
            </a:pPr>
            <a:endParaRPr lang="en-GB" sz="1800" b="1" dirty="0">
              <a:latin typeface="Times New Roman" panose="02020603050405020304" pitchFamily="18" charset="0"/>
              <a:cs typeface="Times New Roman" panose="02020603050405020304" pitchFamily="18" charset="0"/>
            </a:endParaRPr>
          </a:p>
          <a:p>
            <a:pPr>
              <a:buFont typeface="Wingdings" pitchFamily="2" charset="2"/>
              <a:buChar char="Ø"/>
            </a:pPr>
            <a:endParaRPr lang="en-GB" sz="1800" b="1" dirty="0">
              <a:latin typeface="Times New Roman" panose="02020603050405020304" pitchFamily="18" charset="0"/>
              <a:cs typeface="Times New Roman" panose="02020603050405020304" pitchFamily="18" charset="0"/>
            </a:endParaRPr>
          </a:p>
          <a:p>
            <a:pPr>
              <a:buFont typeface="Wingdings" pitchFamily="2" charset="2"/>
              <a:buChar char="Ø"/>
            </a:pPr>
            <a:r>
              <a:rPr lang="en-GB" sz="1800" b="1" dirty="0">
                <a:latin typeface="Times New Roman" panose="02020603050405020304" pitchFamily="18" charset="0"/>
                <a:cs typeface="Times New Roman" panose="02020603050405020304" pitchFamily="18" charset="0"/>
              </a:rPr>
              <a:t>None data type- when nothing is available or nothing to print then print None.</a:t>
            </a:r>
          </a:p>
          <a:p>
            <a:r>
              <a:rPr lang="en-GB" sz="1800" b="1" dirty="0">
                <a:latin typeface="Times New Roman" panose="02020603050405020304" pitchFamily="18" charset="0"/>
                <a:cs typeface="Times New Roman" panose="02020603050405020304" pitchFamily="18" charset="0"/>
              </a:rPr>
              <a:t>                           def fun1():</a:t>
            </a:r>
          </a:p>
          <a:p>
            <a:r>
              <a:rPr lang="en-GB" sz="1800" b="1" dirty="0">
                <a:latin typeface="Times New Roman" panose="02020603050405020304" pitchFamily="18" charset="0"/>
                <a:cs typeface="Times New Roman" panose="02020603050405020304" pitchFamily="18" charset="0"/>
              </a:rPr>
              <a:t>                                       a=10</a:t>
            </a:r>
          </a:p>
          <a:p>
            <a:r>
              <a:rPr lang="en-GB" sz="1800" b="1" dirty="0">
                <a:latin typeface="Times New Roman" panose="02020603050405020304" pitchFamily="18" charset="0"/>
                <a:cs typeface="Times New Roman" panose="02020603050405020304" pitchFamily="18" charset="0"/>
              </a:rPr>
              <a:t>                            print(fun1())</a:t>
            </a:r>
          </a:p>
          <a:p>
            <a:endParaRPr lang="en-GB" sz="1800" b="1" dirty="0">
              <a:latin typeface="Times New Roman" panose="02020603050405020304" pitchFamily="18" charset="0"/>
              <a:cs typeface="Times New Roman" panose="02020603050405020304" pitchFamily="18" charset="0"/>
            </a:endParaRPr>
          </a:p>
          <a:p>
            <a:pPr>
              <a:buFont typeface="Wingdings" pitchFamily="2" charset="2"/>
              <a:buChar char="Ø"/>
            </a:pPr>
            <a:r>
              <a:rPr lang="en-GB" sz="1800" b="1" dirty="0">
                <a:latin typeface="Times New Roman" panose="02020603050405020304" pitchFamily="18" charset="0"/>
                <a:cs typeface="Times New Roman" panose="02020603050405020304" pitchFamily="18" charset="0"/>
              </a:rPr>
              <a:t>Pass data type- to prevent from crash or forward without any error the code.</a:t>
            </a:r>
          </a:p>
          <a:p>
            <a:pPr lvl="1">
              <a:buFont typeface="Wingdings" pitchFamily="2" charset="2"/>
              <a:buChar char="Ø"/>
            </a:pPr>
            <a:r>
              <a:rPr lang="en-GB" sz="1800" b="1" dirty="0">
                <a:latin typeface="Times New Roman" panose="02020603050405020304" pitchFamily="18" charset="0"/>
                <a:cs typeface="Times New Roman" panose="02020603050405020304" pitchFamily="18" charset="0"/>
              </a:rPr>
              <a:t>Def  </a:t>
            </a:r>
            <a:r>
              <a:rPr lang="en-GB" sz="1800" b="1" dirty="0" err="1">
                <a:latin typeface="Times New Roman" panose="02020603050405020304" pitchFamily="18" charset="0"/>
                <a:cs typeface="Times New Roman" panose="02020603050405020304" pitchFamily="18" charset="0"/>
              </a:rPr>
              <a:t>passfun</a:t>
            </a:r>
            <a:r>
              <a:rPr lang="en-GB" sz="1800" b="1" dirty="0">
                <a:latin typeface="Times New Roman" panose="02020603050405020304" pitchFamily="18" charset="0"/>
                <a:cs typeface="Times New Roman" panose="02020603050405020304" pitchFamily="18" charset="0"/>
              </a:rPr>
              <a:t>():</a:t>
            </a:r>
          </a:p>
          <a:p>
            <a:pPr lvl="2">
              <a:buFont typeface="Wingdings" pitchFamily="2" charset="2"/>
              <a:buChar char="Ø"/>
            </a:pPr>
            <a:r>
              <a:rPr lang="en-GB" sz="1800" b="1" dirty="0">
                <a:latin typeface="Times New Roman" panose="02020603050405020304" pitchFamily="18" charset="0"/>
                <a:cs typeface="Times New Roman" panose="02020603050405020304" pitchFamily="18" charset="0"/>
              </a:rPr>
              <a:t>Pass</a:t>
            </a:r>
          </a:p>
          <a:p>
            <a:pPr lvl="1">
              <a:buFont typeface="Wingdings" pitchFamily="2" charset="2"/>
              <a:buChar char="Ø"/>
            </a:pPr>
            <a:r>
              <a:rPr lang="en-GB" sz="1800" b="1" dirty="0" err="1">
                <a:latin typeface="Times New Roman" panose="02020603050405020304" pitchFamily="18" charset="0"/>
                <a:cs typeface="Times New Roman" panose="02020603050405020304" pitchFamily="18" charset="0"/>
              </a:rPr>
              <a:t>Passfun</a:t>
            </a:r>
            <a:r>
              <a:rPr lang="en-GB" sz="1800" b="1" dirty="0">
                <a:latin typeface="Times New Roman" panose="02020603050405020304" pitchFamily="18" charset="0"/>
                <a:cs typeface="Times New Roman" panose="02020603050405020304" pitchFamily="18" charset="0"/>
              </a:rPr>
              <a:t>()</a:t>
            </a:r>
          </a:p>
          <a:p>
            <a:endParaRPr lang="en-GB" sz="1800" b="1" dirty="0">
              <a:latin typeface="Times New Roman" panose="02020603050405020304" pitchFamily="18" charset="0"/>
              <a:cs typeface="Times New Roman" panose="02020603050405020304" pitchFamily="18" charset="0"/>
            </a:endParaRPr>
          </a:p>
          <a:p>
            <a:pPr>
              <a:buFont typeface="Wingdings" pitchFamily="2" charset="2"/>
              <a:buChar char="Ø"/>
            </a:pPr>
            <a:r>
              <a:rPr lang="en-GB" sz="1800" b="1" dirty="0">
                <a:latin typeface="Times New Roman" panose="02020603050405020304" pitchFamily="18" charset="0"/>
                <a:cs typeface="Times New Roman" panose="02020603050405020304" pitchFamily="18" charset="0"/>
              </a:rPr>
              <a:t>No CONSTANT concept in Python.</a:t>
            </a:r>
            <a:endParaRPr lang="en-US" sz="1800" b="1" dirty="0">
              <a:latin typeface="Times New Roman" panose="02020603050405020304" pitchFamily="18" charset="0"/>
              <a:cs typeface="Times New Roman" panose="02020603050405020304" pitchFamily="18" charset="0"/>
            </a:endParaRPr>
          </a:p>
          <a:p>
            <a:endParaRPr lang="ko-KR" altLang="en-US" sz="18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DFC9551-6FAB-4924-BAB2-311685AAAFE2}"/>
              </a:ext>
            </a:extLst>
          </p:cNvPr>
          <p:cNvPicPr>
            <a:picLocks noChangeAspect="1"/>
          </p:cNvPicPr>
          <p:nvPr/>
        </p:nvPicPr>
        <p:blipFill>
          <a:blip r:embed="rId2"/>
          <a:stretch>
            <a:fillRect/>
          </a:stretch>
        </p:blipFill>
        <p:spPr>
          <a:xfrm>
            <a:off x="4427984" y="1131590"/>
            <a:ext cx="4464496" cy="1440160"/>
          </a:xfrm>
          <a:prstGeom prst="rect">
            <a:avLst/>
          </a:prstGeom>
        </p:spPr>
      </p:pic>
    </p:spTree>
    <p:extLst>
      <p:ext uri="{BB962C8B-B14F-4D97-AF65-F5344CB8AC3E}">
        <p14:creationId xmlns:p14="http://schemas.microsoft.com/office/powerpoint/2010/main" val="891470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u="sng" dirty="0"/>
              <a:t>OPERATORS :-</a:t>
            </a:r>
          </a:p>
          <a:p>
            <a:r>
              <a:rPr lang="en-GB" b="1" dirty="0"/>
              <a:t>1.Arithmetic Operators .</a:t>
            </a:r>
          </a:p>
          <a:p>
            <a:r>
              <a:rPr lang="en-GB" b="1" dirty="0"/>
              <a:t>2.Relational Operators or comparison Operators .</a:t>
            </a:r>
          </a:p>
          <a:p>
            <a:r>
              <a:rPr lang="en-GB" b="1" dirty="0"/>
              <a:t>3.Logical Operators .</a:t>
            </a:r>
          </a:p>
          <a:p>
            <a:r>
              <a:rPr lang="en-GB" b="1" dirty="0"/>
              <a:t>4.Bitwise Operators .</a:t>
            </a:r>
          </a:p>
          <a:p>
            <a:r>
              <a:rPr lang="en-GB" b="1" dirty="0"/>
              <a:t>5.Assignment Operators .</a:t>
            </a:r>
          </a:p>
          <a:p>
            <a:r>
              <a:rPr lang="en-GB" b="1" dirty="0"/>
              <a:t>6.Special Operators .</a:t>
            </a:r>
            <a:endParaRPr lang="en-GB"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536499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dirty="0"/>
              <a:t>1.Arithmetic Operators – </a:t>
            </a:r>
          </a:p>
          <a:p>
            <a:endParaRPr lang="en-GB" b="1" dirty="0"/>
          </a:p>
          <a:p>
            <a:pPr lvl="1"/>
            <a:r>
              <a:rPr lang="en-GB" sz="2000" b="1" dirty="0"/>
              <a:t>Addition  +</a:t>
            </a:r>
          </a:p>
          <a:p>
            <a:pPr lvl="1"/>
            <a:r>
              <a:rPr lang="en-GB" sz="2000" b="1" dirty="0" err="1"/>
              <a:t>Substraction</a:t>
            </a:r>
            <a:r>
              <a:rPr lang="en-GB" sz="2000" b="1" dirty="0"/>
              <a:t>  -</a:t>
            </a:r>
          </a:p>
          <a:p>
            <a:pPr lvl="1"/>
            <a:r>
              <a:rPr lang="en-GB" sz="2000" b="1" dirty="0"/>
              <a:t>Multiplication *</a:t>
            </a:r>
          </a:p>
          <a:p>
            <a:pPr lvl="1"/>
            <a:r>
              <a:rPr lang="en-GB" sz="2000" b="1" dirty="0"/>
              <a:t>Exponential or power  **</a:t>
            </a:r>
          </a:p>
          <a:p>
            <a:pPr lvl="1"/>
            <a:r>
              <a:rPr lang="en-GB" sz="2000" b="1" dirty="0"/>
              <a:t>Division  /</a:t>
            </a:r>
          </a:p>
          <a:p>
            <a:pPr lvl="1"/>
            <a:r>
              <a:rPr lang="en-GB" sz="2000" b="1" dirty="0"/>
              <a:t>Floor </a:t>
            </a:r>
            <a:r>
              <a:rPr lang="en-GB" sz="2000" b="1" dirty="0" err="1"/>
              <a:t>Divison</a:t>
            </a:r>
            <a:r>
              <a:rPr lang="en-GB" sz="2000" b="1" dirty="0"/>
              <a:t> // if any number is float then result float else int result.</a:t>
            </a:r>
          </a:p>
          <a:p>
            <a:pPr lvl="1"/>
            <a:r>
              <a:rPr lang="en-GB" sz="2000" b="1" dirty="0"/>
              <a:t>Modulo % </a:t>
            </a:r>
          </a:p>
          <a:p>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74144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marL="285744" indent="-285744">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Databases – </a:t>
            </a:r>
            <a:r>
              <a:rPr lang="en-GB" sz="1800" dirty="0">
                <a:latin typeface="Times New Roman" panose="02020603050405020304" pitchFamily="18" charset="0"/>
                <a:cs typeface="Times New Roman" panose="02020603050405020304" pitchFamily="18" charset="0"/>
              </a:rPr>
              <a:t>Provide interfaces to all major </a:t>
            </a:r>
            <a:r>
              <a:rPr lang="en-GB" sz="1800" dirty="0" err="1">
                <a:latin typeface="Times New Roman" panose="02020603050405020304" pitchFamily="18" charset="0"/>
                <a:cs typeface="Times New Roman" panose="02020603050405020304" pitchFamily="18" charset="0"/>
              </a:rPr>
              <a:t>commerical</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db</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Postgresql</a:t>
            </a:r>
            <a:r>
              <a:rPr lang="en-GB" sz="18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Sqlite3, MYSQL.</a:t>
            </a:r>
          </a:p>
          <a:p>
            <a:pPr marL="285744" indent="-285744">
              <a:buFont typeface="Wingdings" panose="05000000000000000000" pitchFamily="2" charset="2"/>
              <a:buChar char="v"/>
            </a:pPr>
            <a:endParaRPr lang="en-GB" sz="1800"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GUI Programming </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Tkinter</a:t>
            </a:r>
            <a:r>
              <a:rPr lang="en-GB" sz="1800" dirty="0">
                <a:latin typeface="Times New Roman" panose="02020603050405020304" pitchFamily="18" charset="0"/>
                <a:cs typeface="Times New Roman" panose="02020603050405020304" pitchFamily="18" charset="0"/>
              </a:rPr>
              <a:t> / </a:t>
            </a:r>
            <a:r>
              <a:rPr lang="en-GB" sz="1800" dirty="0" err="1">
                <a:latin typeface="Times New Roman" panose="02020603050405020304" pitchFamily="18" charset="0"/>
                <a:cs typeface="Times New Roman" panose="02020603050405020304" pitchFamily="18" charset="0"/>
              </a:rPr>
              <a:t>PyQt</a:t>
            </a:r>
            <a:r>
              <a:rPr lang="en-GB" sz="1800" dirty="0">
                <a:latin typeface="Times New Roman" panose="02020603050405020304" pitchFamily="18" charset="0"/>
                <a:cs typeface="Times New Roman" panose="02020603050405020304" pitchFamily="18" charset="0"/>
              </a:rPr>
              <a:t>.</a:t>
            </a:r>
          </a:p>
          <a:p>
            <a:pPr marL="285744" indent="-285744">
              <a:buFont typeface="Wingdings" panose="05000000000000000000" pitchFamily="2" charset="2"/>
              <a:buChar char="v"/>
            </a:pPr>
            <a:endParaRPr lang="en-GB" sz="1800"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OOP’s concept – </a:t>
            </a:r>
            <a:r>
              <a:rPr lang="en-GB" sz="1800" dirty="0">
                <a:latin typeface="Times New Roman" panose="02020603050405020304" pitchFamily="18" charset="0"/>
                <a:cs typeface="Times New Roman" panose="02020603050405020304" pitchFamily="18" charset="0"/>
              </a:rPr>
              <a:t>classes, objects, data hiding , Operator Overloading ,</a:t>
            </a:r>
          </a:p>
          <a:p>
            <a:r>
              <a:rPr lang="en-GB" sz="1800" dirty="0">
                <a:latin typeface="Times New Roman" panose="02020603050405020304" pitchFamily="18" charset="0"/>
                <a:cs typeface="Times New Roman" panose="02020603050405020304" pitchFamily="18" charset="0"/>
              </a:rPr>
              <a:t>Inheritance etc.</a:t>
            </a:r>
          </a:p>
          <a:p>
            <a:pPr marL="285744" indent="-285744">
              <a:buFont typeface="Wingdings" panose="05000000000000000000" pitchFamily="2" charset="2"/>
              <a:buChar char="v"/>
            </a:pPr>
            <a:endParaRPr lang="en-GB" sz="1800"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Python can be easily integrated with C, C++, Java, Active X etc.</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132774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nchor="t"/>
          <a:lstStyle/>
          <a:p>
            <a:pPr>
              <a:buFont typeface="Wingdings" pitchFamily="2" charset="2"/>
              <a:buChar char="Ø"/>
            </a:pPr>
            <a:endParaRPr lang="en-GB" b="1" dirty="0"/>
          </a:p>
          <a:p>
            <a:pPr>
              <a:buFont typeface="Wingdings" pitchFamily="2" charset="2"/>
              <a:buChar char="Ø"/>
            </a:pPr>
            <a:r>
              <a:rPr lang="en-GB" b="1" dirty="0"/>
              <a:t>Relational Operator -</a:t>
            </a:r>
          </a:p>
          <a:p>
            <a:pPr lvl="1">
              <a:buFont typeface="Wingdings" pitchFamily="2" charset="2"/>
              <a:buChar char="Ø"/>
            </a:pPr>
            <a:r>
              <a:rPr lang="en-GB" sz="2000" b="1" dirty="0"/>
              <a:t>(&gt;,&gt;=,&lt;,&lt;=)</a:t>
            </a:r>
          </a:p>
          <a:p>
            <a:pPr lvl="1">
              <a:buFont typeface="Wingdings" pitchFamily="2" charset="2"/>
              <a:buChar char="Ø"/>
            </a:pPr>
            <a:endParaRPr lang="en-GB" sz="2000" b="1" dirty="0"/>
          </a:p>
          <a:p>
            <a:pPr>
              <a:buFont typeface="Wingdings" pitchFamily="2" charset="2"/>
              <a:buChar char="Ø"/>
            </a:pPr>
            <a:r>
              <a:rPr lang="en-GB" b="1" dirty="0"/>
              <a:t>Equality operator - ( == , !=)</a:t>
            </a:r>
          </a:p>
          <a:p>
            <a:pPr lvl="1">
              <a:buFont typeface="Wingdings" pitchFamily="2" charset="2"/>
              <a:buChar char="Ø"/>
            </a:pPr>
            <a:r>
              <a:rPr lang="en-GB" sz="2000" b="1" dirty="0"/>
              <a:t>Print(10 == 20 )</a:t>
            </a:r>
          </a:p>
          <a:p>
            <a:pPr>
              <a:buFont typeface="Wingdings" pitchFamily="2" charset="2"/>
              <a:buChar char="Ø"/>
            </a:pPr>
            <a:r>
              <a:rPr lang="en-GB" b="1" dirty="0"/>
              <a:t>Logical Operator -</a:t>
            </a:r>
          </a:p>
          <a:p>
            <a:pPr lvl="1">
              <a:buFont typeface="Wingdings" pitchFamily="2" charset="2"/>
              <a:buChar char="Ø"/>
            </a:pPr>
            <a:r>
              <a:rPr lang="en-GB" sz="2000" b="1" dirty="0"/>
              <a:t>Boolean: and , or , not , TRUE and FALSE -&gt; False , TRUE or FALSE -&gt;True.</a:t>
            </a:r>
          </a:p>
          <a:p>
            <a:pPr lvl="1">
              <a:buFont typeface="Wingdings" pitchFamily="2" charset="2"/>
              <a:buChar char="Ø"/>
            </a:pPr>
            <a:r>
              <a:rPr lang="en-GB" sz="2000" b="1" dirty="0"/>
              <a:t>Non Boolean : 0 mean =False , Non-zero means =True , empty string=False.</a:t>
            </a:r>
          </a:p>
          <a:p>
            <a:pPr lvl="1">
              <a:buFont typeface="Wingdings" pitchFamily="2" charset="2"/>
              <a:buChar char="Ø"/>
            </a:pPr>
            <a:r>
              <a:rPr lang="en-GB" sz="2000" b="1" dirty="0"/>
              <a:t>Print ( True and False) </a:t>
            </a:r>
          </a:p>
          <a:p>
            <a:pPr lvl="1">
              <a:buFont typeface="Wingdings" pitchFamily="2" charset="2"/>
              <a:buChar char="Ø"/>
            </a:pPr>
            <a:r>
              <a:rPr lang="en-GB" sz="2000" b="1" dirty="0"/>
              <a:t>Print (  True  or False )</a:t>
            </a:r>
          </a:p>
          <a:p>
            <a:pPr lvl="1">
              <a:buFont typeface="Wingdings" pitchFamily="2" charset="2"/>
              <a:buChar char="Ø"/>
            </a:pPr>
            <a:endParaRPr lang="en-GB" sz="20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3007045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a:buFont typeface="Wingdings" pitchFamily="2" charset="2"/>
              <a:buChar char="Ø"/>
            </a:pPr>
            <a:r>
              <a:rPr lang="en-GB" b="1" dirty="0"/>
              <a:t>Bitwise Operator – This operator can only apply to int and bool.</a:t>
            </a:r>
          </a:p>
          <a:p>
            <a:pPr lvl="1">
              <a:buFont typeface="Wingdings" pitchFamily="2" charset="2"/>
              <a:buChar char="Ø"/>
            </a:pPr>
            <a:r>
              <a:rPr lang="en-GB" sz="2000" b="1" dirty="0"/>
              <a:t>&amp; </a:t>
            </a:r>
          </a:p>
          <a:p>
            <a:pPr lvl="1">
              <a:buFont typeface="Wingdings" pitchFamily="2" charset="2"/>
              <a:buChar char="Ø"/>
            </a:pPr>
            <a:r>
              <a:rPr lang="en-GB" sz="2000" b="1" dirty="0"/>
              <a:t>|</a:t>
            </a:r>
          </a:p>
          <a:p>
            <a:pPr lvl="1">
              <a:buFont typeface="Wingdings" pitchFamily="2" charset="2"/>
              <a:buChar char="Ø"/>
            </a:pPr>
            <a:r>
              <a:rPr lang="en-GB" sz="2000" b="1" dirty="0"/>
              <a:t>^ =Ex-or</a:t>
            </a:r>
          </a:p>
          <a:p>
            <a:pPr lvl="1">
              <a:buFont typeface="Wingdings" pitchFamily="2" charset="2"/>
              <a:buChar char="Ø"/>
            </a:pPr>
            <a:r>
              <a:rPr lang="en-GB" sz="2000" b="1" dirty="0"/>
              <a:t>~ =Not</a:t>
            </a:r>
          </a:p>
          <a:p>
            <a:pPr lvl="1">
              <a:buFont typeface="Wingdings" pitchFamily="2" charset="2"/>
              <a:buChar char="Ø"/>
            </a:pPr>
            <a:r>
              <a:rPr lang="en-GB" sz="2000" b="1" dirty="0"/>
              <a:t>&lt;&lt; = bitwise left shift</a:t>
            </a:r>
          </a:p>
          <a:p>
            <a:pPr lvl="1">
              <a:buFont typeface="Wingdings" pitchFamily="2" charset="2"/>
              <a:buChar char="Ø"/>
            </a:pPr>
            <a:r>
              <a:rPr lang="en-GB" sz="2000" b="1" dirty="0"/>
              <a:t>&gt;&gt; = bitwise right shift</a:t>
            </a:r>
          </a:p>
          <a:p>
            <a:pPr lvl="2">
              <a:buFont typeface="Wingdings" pitchFamily="2" charset="2"/>
              <a:buChar char="Ø"/>
            </a:pPr>
            <a:r>
              <a:rPr lang="en-GB" sz="2000" b="1" dirty="0"/>
              <a:t>4 &amp; 6 - &gt; o/p 4</a:t>
            </a:r>
          </a:p>
          <a:p>
            <a:pPr lvl="2">
              <a:buFont typeface="Wingdings" pitchFamily="2" charset="2"/>
              <a:buChar char="Ø"/>
            </a:pPr>
            <a:r>
              <a:rPr lang="en-GB" sz="2000" b="1" dirty="0"/>
              <a:t>Print (10 &lt;&lt; 2)</a:t>
            </a:r>
          </a:p>
          <a:p>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1041035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5" y="0"/>
            <a:ext cx="9495488" cy="5497215"/>
          </a:xfrm>
        </p:spPr>
        <p:txBody>
          <a:bodyPr/>
          <a:lstStyle/>
          <a:p>
            <a:endParaRPr lang="en-US" b="1" dirty="0"/>
          </a:p>
          <a:p>
            <a:endParaRPr lang="ko-KR" altLang="en-US" b="1" dirty="0">
              <a:latin typeface="Arial" pitchFamily="34" charset="0"/>
              <a:cs typeface="Arial" pitchFamily="34" charset="0"/>
            </a:endParaRPr>
          </a:p>
        </p:txBody>
      </p:sp>
      <p:pic>
        <p:nvPicPr>
          <p:cNvPr id="1026" name="Picture 2" descr="schoolphysics ::Welcome::">
            <a:extLst>
              <a:ext uri="{FF2B5EF4-FFF2-40B4-BE49-F238E27FC236}">
                <a16:creationId xmlns:a16="http://schemas.microsoft.com/office/drawing/2014/main" id="{2E24AAB9-1435-4C8E-9996-64AC74A9B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52513"/>
            <a:ext cx="6038800" cy="335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59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Compound Assignment Operators -</a:t>
            </a:r>
          </a:p>
          <a:p>
            <a:pPr lvl="1">
              <a:buNone/>
            </a:pPr>
            <a:r>
              <a:rPr lang="en-GB" sz="1800" b="1" dirty="0"/>
              <a:t>	+= , -= , *=, /=, %=,//=,**=,&amp;=,|=,^=,&gt;&gt;=,&lt;&lt;=</a:t>
            </a:r>
          </a:p>
          <a:p>
            <a:pPr lvl="1">
              <a:buNone/>
            </a:pPr>
            <a:endParaRPr lang="en-GB" sz="1800" b="1" dirty="0"/>
          </a:p>
          <a:p>
            <a:pPr lvl="1">
              <a:buFont typeface="Arial" pitchFamily="34" charset="0"/>
              <a:buChar char="•"/>
            </a:pPr>
            <a:r>
              <a:rPr lang="en-GB" sz="1800" b="1" dirty="0"/>
              <a:t>Ternary Operator :</a:t>
            </a:r>
          </a:p>
          <a:p>
            <a:pPr lvl="1">
              <a:buNone/>
            </a:pPr>
            <a:r>
              <a:rPr lang="en-GB" sz="1800" b="1" dirty="0"/>
              <a:t>X=30 if 10&lt;20 else 40</a:t>
            </a:r>
          </a:p>
          <a:p>
            <a:pPr lvl="1">
              <a:buNone/>
            </a:pPr>
            <a:r>
              <a:rPr lang="en-GB" sz="1800" b="1" dirty="0"/>
              <a:t>X=first value if condition1 else second value if condition2 else </a:t>
            </a:r>
          </a:p>
          <a:p>
            <a:pPr lvl="1">
              <a:buNone/>
            </a:pPr>
            <a:r>
              <a:rPr lang="en-GB" sz="1800" b="1" dirty="0"/>
              <a:t>third value.</a:t>
            </a:r>
          </a:p>
          <a:p>
            <a:pPr lvl="1">
              <a:buNone/>
            </a:pPr>
            <a:r>
              <a:rPr lang="en-GB" sz="1800" b="1" dirty="0"/>
              <a:t>Y=10 if 20&gt;30 else 40 if 50&gt;60 else 70 </a:t>
            </a:r>
          </a:p>
          <a:p>
            <a:pPr lvl="1">
              <a:buNone/>
            </a:pPr>
            <a:r>
              <a:rPr lang="en-GB" sz="1800" b="1" dirty="0"/>
              <a:t>Print(y)</a:t>
            </a:r>
          </a:p>
          <a:p>
            <a:pPr lvl="1">
              <a:buNone/>
            </a:pPr>
            <a:endParaRPr lang="en-GB" sz="1800" b="1" dirty="0"/>
          </a:p>
          <a:p>
            <a:pPr lvl="1">
              <a:buFont typeface="Arial" pitchFamily="34" charset="0"/>
              <a:buChar char="•"/>
            </a:pPr>
            <a:r>
              <a:rPr lang="en-GB" sz="1800" b="1" dirty="0"/>
              <a:t>Identity Operator :</a:t>
            </a:r>
          </a:p>
          <a:p>
            <a:pPr lvl="1">
              <a:buFont typeface="Arial" pitchFamily="34" charset="0"/>
              <a:buChar char="•"/>
            </a:pPr>
            <a:r>
              <a:rPr lang="en-GB" sz="1800" b="1" dirty="0"/>
              <a:t>1-  is ( always check address  comparison )</a:t>
            </a:r>
          </a:p>
          <a:p>
            <a:pPr lvl="1">
              <a:buFont typeface="Arial" pitchFamily="34" charset="0"/>
              <a:buChar char="•"/>
            </a:pPr>
            <a:r>
              <a:rPr lang="en-GB" sz="1800" b="1"/>
              <a:t>2- is not </a:t>
            </a:r>
            <a:endParaRPr lang="en-GB" sz="1800" b="1" dirty="0"/>
          </a:p>
          <a:p>
            <a:pPr lvl="1">
              <a:buFont typeface="Arial" pitchFamily="34" charset="0"/>
              <a:buChar char="•"/>
            </a:pPr>
            <a:r>
              <a:rPr lang="en-GB" sz="1800" b="1" dirty="0"/>
              <a:t>A=10 ; b=10 ; print(A is b) # True.</a:t>
            </a:r>
          </a:p>
          <a:p>
            <a:pPr lvl="1">
              <a:buFont typeface="Arial" pitchFamily="34" charset="0"/>
              <a:buChar char="•"/>
            </a:pPr>
            <a:endParaRPr lang="en-GB"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3984275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1">
              <a:buFont typeface="Arial" pitchFamily="34" charset="0"/>
              <a:buChar char="•"/>
            </a:pPr>
            <a:endParaRPr lang="en-GB" sz="2200" b="1" dirty="0"/>
          </a:p>
          <a:p>
            <a:pPr lvl="1">
              <a:buFont typeface="Arial" pitchFamily="34" charset="0"/>
              <a:buChar char="•"/>
            </a:pPr>
            <a:endParaRPr lang="en-GB" sz="2200" b="1" dirty="0"/>
          </a:p>
          <a:p>
            <a:pPr lvl="1">
              <a:buFont typeface="Arial" pitchFamily="34" charset="0"/>
              <a:buChar char="•"/>
            </a:pPr>
            <a:r>
              <a:rPr lang="en-GB" sz="2400" b="1" dirty="0"/>
              <a:t>Membership Operator :</a:t>
            </a:r>
          </a:p>
          <a:p>
            <a:pPr lvl="1">
              <a:buFont typeface="Arial" pitchFamily="34" charset="0"/>
              <a:buChar char="•"/>
            </a:pPr>
            <a:r>
              <a:rPr lang="en-GB" sz="2400" b="1" dirty="0"/>
              <a:t>1. in </a:t>
            </a:r>
          </a:p>
          <a:p>
            <a:pPr lvl="1">
              <a:buFont typeface="Arial" pitchFamily="34" charset="0"/>
              <a:buChar char="•"/>
            </a:pPr>
            <a:r>
              <a:rPr lang="en-GB" sz="2400" b="1" dirty="0"/>
              <a:t>2. not in </a:t>
            </a:r>
          </a:p>
          <a:p>
            <a:pPr lvl="1">
              <a:buFont typeface="Arial" pitchFamily="34" charset="0"/>
              <a:buChar char="•"/>
            </a:pPr>
            <a:r>
              <a:rPr lang="en-GB" sz="2400" b="1" dirty="0"/>
              <a:t>List1 = [10,30,500]</a:t>
            </a:r>
          </a:p>
          <a:p>
            <a:pPr lvl="1">
              <a:buFont typeface="Arial" pitchFamily="34" charset="0"/>
              <a:buChar char="•"/>
            </a:pPr>
            <a:r>
              <a:rPr lang="en-GB" sz="2400" b="1" dirty="0"/>
              <a:t>Print ( 20 in list1) # False .</a:t>
            </a:r>
          </a:p>
          <a:p>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627211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600" b="1" u="sng" dirty="0">
                <a:latin typeface="Times New Roman" panose="02020603050405020304" pitchFamily="18" charset="0"/>
                <a:cs typeface="Times New Roman" panose="02020603050405020304" pitchFamily="18" charset="0"/>
              </a:rPr>
              <a:t>Flow  Control  &amp; Looping –</a:t>
            </a:r>
          </a:p>
          <a:p>
            <a:endParaRPr lang="en-GB" sz="1600" b="1" u="sng"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IF Statement (condition): -</a:t>
            </a:r>
          </a:p>
          <a:p>
            <a:pPr lvl="1"/>
            <a:r>
              <a:rPr lang="en-GB" sz="1600" b="1" dirty="0" err="1">
                <a:latin typeface="Times New Roman" panose="02020603050405020304" pitchFamily="18" charset="0"/>
                <a:cs typeface="Times New Roman" panose="02020603050405020304" pitchFamily="18" charset="0"/>
              </a:rPr>
              <a:t>num</a:t>
            </a:r>
            <a:r>
              <a:rPr lang="en-GB" sz="1600" b="1" dirty="0">
                <a:latin typeface="Times New Roman" panose="02020603050405020304" pitchFamily="18" charset="0"/>
                <a:cs typeface="Times New Roman" panose="02020603050405020304" pitchFamily="18" charset="0"/>
              </a:rPr>
              <a:t> = int ( input  ( “Enter the number “ ) )</a:t>
            </a:r>
          </a:p>
          <a:p>
            <a:pPr lvl="1"/>
            <a:r>
              <a:rPr lang="en-GB" sz="1600" b="1" dirty="0">
                <a:latin typeface="Times New Roman" panose="02020603050405020304" pitchFamily="18" charset="0"/>
                <a:cs typeface="Times New Roman" panose="02020603050405020304" pitchFamily="18" charset="0"/>
              </a:rPr>
              <a:t>If  </a:t>
            </a:r>
            <a:r>
              <a:rPr lang="en-GB" sz="1600" b="1" dirty="0" err="1">
                <a:latin typeface="Times New Roman" panose="02020603050405020304" pitchFamily="18" charset="0"/>
                <a:cs typeface="Times New Roman" panose="02020603050405020304" pitchFamily="18" charset="0"/>
              </a:rPr>
              <a:t>num</a:t>
            </a:r>
            <a:r>
              <a:rPr lang="en-GB" sz="1600" b="1" dirty="0">
                <a:latin typeface="Times New Roman" panose="02020603050405020304" pitchFamily="18" charset="0"/>
                <a:cs typeface="Times New Roman" panose="02020603050405020304" pitchFamily="18" charset="0"/>
              </a:rPr>
              <a:t>  = = 0</a:t>
            </a:r>
          </a:p>
          <a:p>
            <a:pPr lvl="3"/>
            <a:r>
              <a:rPr lang="en-GB" sz="1600" b="1" dirty="0">
                <a:latin typeface="Times New Roman" panose="02020603050405020304" pitchFamily="18" charset="0"/>
                <a:cs typeface="Times New Roman" panose="02020603050405020304" pitchFamily="18" charset="0"/>
              </a:rPr>
              <a:t>Print ( “ number enter is zero “)</a:t>
            </a:r>
          </a:p>
          <a:p>
            <a:pPr lvl="3"/>
            <a:endParaRPr lang="en-GB" sz="1600" b="1" dirty="0">
              <a:latin typeface="Times New Roman" panose="02020603050405020304" pitchFamily="18" charset="0"/>
              <a:cs typeface="Times New Roman" panose="02020603050405020304" pitchFamily="18" charset="0"/>
            </a:endParaRPr>
          </a:p>
          <a:p>
            <a:r>
              <a:rPr lang="en-GB" sz="1600" b="1" u="sng" dirty="0">
                <a:latin typeface="Times New Roman" panose="02020603050405020304" pitchFamily="18" charset="0"/>
                <a:cs typeface="Times New Roman" panose="02020603050405020304" pitchFamily="18" charset="0"/>
              </a:rPr>
              <a:t>ELIF  (condition) :-</a:t>
            </a:r>
          </a:p>
          <a:p>
            <a:endParaRPr lang="en-GB" sz="1600" b="1" u="sng" dirty="0">
              <a:latin typeface="Times New Roman" panose="02020603050405020304" pitchFamily="18" charset="0"/>
              <a:cs typeface="Times New Roman" panose="02020603050405020304" pitchFamily="18" charset="0"/>
            </a:endParaRPr>
          </a:p>
          <a:p>
            <a:pPr lvl="1"/>
            <a:r>
              <a:rPr lang="en-GB" sz="1600" b="1" u="sng" dirty="0" err="1">
                <a:latin typeface="Times New Roman" panose="02020603050405020304" pitchFamily="18" charset="0"/>
                <a:cs typeface="Times New Roman" panose="02020603050405020304" pitchFamily="18" charset="0"/>
              </a:rPr>
              <a:t>elI</a:t>
            </a:r>
            <a:r>
              <a:rPr lang="en-GB" sz="1600" b="1" dirty="0" err="1">
                <a:latin typeface="Times New Roman" panose="02020603050405020304" pitchFamily="18" charset="0"/>
                <a:cs typeface="Times New Roman" panose="02020603050405020304" pitchFamily="18" charset="0"/>
              </a:rPr>
              <a:t>f</a:t>
            </a:r>
            <a:r>
              <a:rPr lang="en-GB" sz="1600" b="1" dirty="0">
                <a:latin typeface="Times New Roman" panose="02020603050405020304" pitchFamily="18" charset="0"/>
                <a:cs typeface="Times New Roman" panose="02020603050405020304" pitchFamily="18" charset="0"/>
              </a:rPr>
              <a:t>  </a:t>
            </a:r>
            <a:r>
              <a:rPr lang="en-GB" sz="1600" b="1" dirty="0" err="1">
                <a:latin typeface="Times New Roman" panose="02020603050405020304" pitchFamily="18" charset="0"/>
                <a:cs typeface="Times New Roman" panose="02020603050405020304" pitchFamily="18" charset="0"/>
              </a:rPr>
              <a:t>num</a:t>
            </a:r>
            <a:r>
              <a:rPr lang="en-GB" sz="1600" b="1" dirty="0">
                <a:latin typeface="Times New Roman" panose="02020603050405020304" pitchFamily="18" charset="0"/>
                <a:cs typeface="Times New Roman" panose="02020603050405020304" pitchFamily="18" charset="0"/>
              </a:rPr>
              <a:t>  = = 2 :</a:t>
            </a:r>
          </a:p>
          <a:p>
            <a:pPr lvl="2"/>
            <a:r>
              <a:rPr lang="en-GB" sz="1600" b="1" dirty="0">
                <a:latin typeface="Times New Roman" panose="02020603050405020304" pitchFamily="18" charset="0"/>
                <a:cs typeface="Times New Roman" panose="02020603050405020304" pitchFamily="18" charset="0"/>
              </a:rPr>
              <a:t>Print  ( “  number entered is 2 “)</a:t>
            </a:r>
          </a:p>
          <a:p>
            <a:pPr lvl="3"/>
            <a:endParaRPr lang="en-GB" sz="1600" b="1" dirty="0">
              <a:latin typeface="Times New Roman" panose="02020603050405020304" pitchFamily="18" charset="0"/>
              <a:cs typeface="Times New Roman" panose="02020603050405020304" pitchFamily="18" charset="0"/>
            </a:endParaRPr>
          </a:p>
          <a:p>
            <a:r>
              <a:rPr lang="en-GB" sz="1600" b="1" u="sng" dirty="0">
                <a:latin typeface="Times New Roman" panose="02020603050405020304" pitchFamily="18" charset="0"/>
                <a:cs typeface="Times New Roman" panose="02020603050405020304" pitchFamily="18" charset="0"/>
              </a:rPr>
              <a:t>Else Statement : -</a:t>
            </a:r>
          </a:p>
          <a:p>
            <a:pPr lvl="1"/>
            <a:r>
              <a:rPr lang="en-GB" sz="1600" b="1" dirty="0">
                <a:latin typeface="Times New Roman" panose="02020603050405020304" pitchFamily="18" charset="0"/>
                <a:cs typeface="Times New Roman" panose="02020603050405020304" pitchFamily="18" charset="0"/>
              </a:rPr>
              <a:t>Else :</a:t>
            </a:r>
          </a:p>
          <a:p>
            <a:pPr lvl="3"/>
            <a:r>
              <a:rPr lang="en-GB" sz="1600" b="1" dirty="0">
                <a:latin typeface="Times New Roman" panose="02020603050405020304" pitchFamily="18" charset="0"/>
                <a:cs typeface="Times New Roman" panose="02020603050405020304" pitchFamily="18" charset="0"/>
              </a:rPr>
              <a:t>Print  ( “  number  entered is not zero ” )</a:t>
            </a:r>
          </a:p>
          <a:p>
            <a:pPr lvl="3">
              <a:buNone/>
            </a:pPr>
            <a:endParaRPr lang="en-GB" sz="1600" b="1" dirty="0">
              <a:latin typeface="Times New Roman" panose="02020603050405020304" pitchFamily="18" charset="0"/>
              <a:cs typeface="Times New Roman" panose="02020603050405020304" pitchFamily="18" charset="0"/>
            </a:endParaRPr>
          </a:p>
          <a:p>
            <a:endParaRPr lang="ko-KR"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379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u="sng" dirty="0"/>
          </a:p>
          <a:p>
            <a:endParaRPr lang="en-GB" sz="1800" b="1" u="sng" dirty="0"/>
          </a:p>
          <a:p>
            <a:r>
              <a:rPr lang="en-GB" b="1" u="sng" dirty="0"/>
              <a:t>Looping –</a:t>
            </a:r>
          </a:p>
          <a:p>
            <a:endParaRPr lang="en-GB" b="1" u="sng" dirty="0"/>
          </a:p>
          <a:p>
            <a:endParaRPr lang="en-GB" b="1" u="sng" dirty="0"/>
          </a:p>
          <a:p>
            <a:r>
              <a:rPr lang="en-GB" b="1" dirty="0"/>
              <a:t>For Loop</a:t>
            </a:r>
          </a:p>
          <a:p>
            <a:endParaRPr lang="en-GB" b="1" dirty="0"/>
          </a:p>
          <a:p>
            <a:endParaRPr lang="en-GB" b="1" dirty="0"/>
          </a:p>
          <a:p>
            <a:r>
              <a:rPr lang="en-GB" b="1" dirty="0"/>
              <a:t>While Loop</a:t>
            </a:r>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124109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dirty="0"/>
          </a:p>
          <a:p>
            <a:r>
              <a:rPr lang="en-GB" b="1" u="sng" dirty="0"/>
              <a:t>Nested  Loops –</a:t>
            </a:r>
          </a:p>
          <a:p>
            <a:endParaRPr lang="en-GB" sz="2400" b="1" u="sng" dirty="0"/>
          </a:p>
          <a:p>
            <a:r>
              <a:rPr lang="en-GB" b="1" dirty="0"/>
              <a:t># Program to generate prime number between 2 limits .</a:t>
            </a:r>
          </a:p>
          <a:p>
            <a:r>
              <a:rPr lang="en-GB" b="1" dirty="0"/>
              <a:t>Import math</a:t>
            </a:r>
          </a:p>
          <a:p>
            <a:r>
              <a:rPr lang="en-GB" b="1" dirty="0"/>
              <a:t>n = int ( input ( “ Enter a limit : ”))</a:t>
            </a:r>
          </a:p>
          <a:p>
            <a:r>
              <a:rPr lang="en-GB" b="1" dirty="0"/>
              <a:t>For </a:t>
            </a:r>
            <a:r>
              <a:rPr lang="en-GB" b="1" dirty="0" err="1"/>
              <a:t>i</a:t>
            </a:r>
            <a:r>
              <a:rPr lang="en-GB" b="1" dirty="0"/>
              <a:t> in range ( 1,n ):</a:t>
            </a:r>
          </a:p>
          <a:p>
            <a:pPr lvl="1"/>
            <a:r>
              <a:rPr lang="en-GB" sz="2000" b="1" dirty="0"/>
              <a:t>K = int ( math . Sqrt ( n))</a:t>
            </a:r>
          </a:p>
          <a:p>
            <a:pPr lvl="1"/>
            <a:r>
              <a:rPr lang="en-GB" sz="2000" b="1" dirty="0"/>
              <a:t>For  j in range ( 2, k+1 ) :</a:t>
            </a:r>
          </a:p>
          <a:p>
            <a:pPr lvl="1"/>
            <a:r>
              <a:rPr lang="en-GB" sz="2000" b="1" dirty="0"/>
              <a:t>If  </a:t>
            </a:r>
            <a:r>
              <a:rPr lang="en-GB" sz="2000" b="1" dirty="0" err="1"/>
              <a:t>i</a:t>
            </a:r>
            <a:r>
              <a:rPr lang="en-GB" sz="2000" b="1" dirty="0"/>
              <a:t> % j  == 0 ; break </a:t>
            </a:r>
          </a:p>
          <a:p>
            <a:pPr lvl="1"/>
            <a:r>
              <a:rPr lang="en-GB" sz="2000" b="1" dirty="0"/>
              <a:t>Else : print ( </a:t>
            </a:r>
            <a:r>
              <a:rPr lang="en-GB" sz="2000" b="1" dirty="0" err="1"/>
              <a:t>i</a:t>
            </a:r>
            <a:r>
              <a:rPr lang="en-GB" sz="2000" b="1" dirty="0"/>
              <a:t> )</a:t>
            </a:r>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456884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1"/>
            <a:endParaRPr lang="en-GB" sz="2600" b="1" dirty="0"/>
          </a:p>
          <a:p>
            <a:pPr lvl="1"/>
            <a:r>
              <a:rPr lang="en-GB" sz="2600" b="1" dirty="0"/>
              <a:t>Out put – Enter a limit : 12 </a:t>
            </a:r>
          </a:p>
          <a:p>
            <a:pPr lvl="1"/>
            <a:r>
              <a:rPr lang="en-GB" sz="2600" b="1" dirty="0"/>
              <a:t>1 </a:t>
            </a:r>
          </a:p>
          <a:p>
            <a:pPr lvl="1"/>
            <a:r>
              <a:rPr lang="en-GB" sz="2600" b="1" dirty="0"/>
              <a:t>2</a:t>
            </a:r>
          </a:p>
          <a:p>
            <a:pPr lvl="1"/>
            <a:r>
              <a:rPr lang="en-GB" sz="2600" b="1" dirty="0"/>
              <a:t>3</a:t>
            </a:r>
          </a:p>
          <a:p>
            <a:pPr lvl="1"/>
            <a:r>
              <a:rPr lang="en-GB" sz="2600" b="1" dirty="0"/>
              <a:t>5 </a:t>
            </a:r>
          </a:p>
          <a:p>
            <a:pPr lvl="1"/>
            <a:r>
              <a:rPr lang="en-GB" sz="2600" b="1" dirty="0"/>
              <a:t>7</a:t>
            </a:r>
          </a:p>
          <a:p>
            <a:pPr lvl="1"/>
            <a:r>
              <a:rPr lang="en-GB" sz="2600" b="1" dirty="0"/>
              <a:t>11</a:t>
            </a:r>
          </a:p>
          <a:p>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991424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dirty="0"/>
              <a:t>Assignments – </a:t>
            </a:r>
          </a:p>
          <a:p>
            <a:endParaRPr lang="en-GB" b="1" dirty="0"/>
          </a:p>
          <a:p>
            <a:r>
              <a:rPr lang="en-GB" b="1" dirty="0"/>
              <a:t>1 – Python Program for Fibonacci  Series.</a:t>
            </a:r>
          </a:p>
          <a:p>
            <a:endParaRPr lang="en-GB" b="1" dirty="0"/>
          </a:p>
          <a:p>
            <a:r>
              <a:rPr lang="en-GB" b="1" dirty="0"/>
              <a:t>2- Python  Program for count the no: of vowels came in </a:t>
            </a:r>
          </a:p>
          <a:p>
            <a:r>
              <a:rPr lang="en-GB" b="1" dirty="0"/>
              <a:t>sentence inputted  by  user.</a:t>
            </a:r>
          </a:p>
          <a:p>
            <a:r>
              <a:rPr lang="en-GB" b="1" dirty="0"/>
              <a:t>3- Python Program to sum of all the elements in list.</a:t>
            </a:r>
          </a:p>
          <a:p>
            <a:endParaRPr lang="en-GB" b="1" dirty="0"/>
          </a:p>
          <a:p>
            <a:r>
              <a:rPr lang="en-GB" b="1" dirty="0"/>
              <a:t>4- Python Program to print square of number  from 100 to </a:t>
            </a:r>
          </a:p>
          <a:p>
            <a:r>
              <a:rPr lang="en-GB" b="1" dirty="0"/>
              <a:t>10,000 .</a:t>
            </a:r>
          </a:p>
          <a:p>
            <a:endParaRPr lang="en-GB" b="1" dirty="0"/>
          </a:p>
          <a:p>
            <a:r>
              <a:rPr lang="en-GB" b="1" dirty="0"/>
              <a:t>5 – Python Program to print First name , Middle name and </a:t>
            </a:r>
          </a:p>
          <a:p>
            <a:r>
              <a:rPr lang="en-GB" b="1" dirty="0"/>
              <a:t>surname  input given by  user .</a:t>
            </a:r>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63235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marL="285744" indent="-285744">
              <a:buFont typeface="Wingdings" panose="05000000000000000000" pitchFamily="2" charset="2"/>
              <a:buChar char="v"/>
            </a:pPr>
            <a:r>
              <a:rPr lang="en-GB" sz="1800" dirty="0">
                <a:latin typeface="Times New Roman" pitchFamily="18" charset="0"/>
                <a:cs typeface="Times New Roman" pitchFamily="18" charset="0"/>
              </a:rPr>
              <a:t>Python is </a:t>
            </a:r>
            <a:r>
              <a:rPr lang="en-GB" sz="1800" b="1" dirty="0">
                <a:latin typeface="Times New Roman" pitchFamily="18" charset="0"/>
                <a:cs typeface="Times New Roman" pitchFamily="18" charset="0"/>
              </a:rPr>
              <a:t>Freeware</a:t>
            </a:r>
            <a:r>
              <a:rPr lang="en-GB" sz="1800" dirty="0">
                <a:latin typeface="Times New Roman" pitchFamily="18" charset="0"/>
                <a:cs typeface="Times New Roman" pitchFamily="18" charset="0"/>
              </a:rPr>
              <a:t> (No cost to pay for licence).</a:t>
            </a:r>
          </a:p>
          <a:p>
            <a:pPr marL="285744" indent="-285744">
              <a:buFont typeface="Wingdings" panose="05000000000000000000" pitchFamily="2" charset="2"/>
              <a:buChar char="v"/>
            </a:pPr>
            <a:r>
              <a:rPr lang="en-GB" sz="1800" dirty="0">
                <a:latin typeface="Times New Roman" pitchFamily="18" charset="0"/>
                <a:cs typeface="Times New Roman" pitchFamily="18" charset="0"/>
              </a:rPr>
              <a:t>Python is </a:t>
            </a:r>
            <a:r>
              <a:rPr lang="en-GB" sz="1800" b="1" dirty="0">
                <a:latin typeface="Times New Roman" pitchFamily="18" charset="0"/>
                <a:cs typeface="Times New Roman" pitchFamily="18" charset="0"/>
              </a:rPr>
              <a:t>Open Source </a:t>
            </a:r>
            <a:r>
              <a:rPr lang="en-GB" sz="1800" dirty="0">
                <a:latin typeface="Times New Roman" pitchFamily="18" charset="0"/>
                <a:cs typeface="Times New Roman" pitchFamily="18" charset="0"/>
              </a:rPr>
              <a:t>( Source code are available free ).</a:t>
            </a:r>
          </a:p>
          <a:p>
            <a:pPr marL="285744" indent="-285744">
              <a:buFont typeface="Wingdings" panose="05000000000000000000" pitchFamily="2" charset="2"/>
              <a:buChar char="v"/>
            </a:pPr>
            <a:r>
              <a:rPr lang="en-GB" sz="1800" dirty="0">
                <a:latin typeface="Times New Roman" pitchFamily="18" charset="0"/>
                <a:cs typeface="Times New Roman" pitchFamily="18" charset="0"/>
              </a:rPr>
              <a:t>Python is </a:t>
            </a:r>
            <a:r>
              <a:rPr lang="en-GB" sz="1800" b="1" dirty="0">
                <a:latin typeface="Times New Roman" pitchFamily="18" charset="0"/>
                <a:cs typeface="Times New Roman" pitchFamily="18" charset="0"/>
              </a:rPr>
              <a:t>Platform independent </a:t>
            </a:r>
            <a:r>
              <a:rPr lang="en-GB" sz="1800" dirty="0">
                <a:latin typeface="Times New Roman" pitchFamily="18" charset="0"/>
                <a:cs typeface="Times New Roman" pitchFamily="18" charset="0"/>
              </a:rPr>
              <a:t>( Write Once Run Anywhere.).</a:t>
            </a:r>
          </a:p>
          <a:p>
            <a:pPr marL="285744" indent="-285744">
              <a:buFont typeface="Wingdings" panose="05000000000000000000" pitchFamily="2" charset="2"/>
              <a:buChar char="v"/>
            </a:pPr>
            <a:r>
              <a:rPr lang="en-GB" sz="1800" dirty="0">
                <a:latin typeface="Times New Roman" pitchFamily="18" charset="0"/>
                <a:cs typeface="Times New Roman" pitchFamily="18" charset="0"/>
              </a:rPr>
              <a:t>Python is </a:t>
            </a:r>
            <a:r>
              <a:rPr lang="en-GB" sz="1800" b="1" dirty="0">
                <a:latin typeface="Times New Roman" pitchFamily="18" charset="0"/>
                <a:cs typeface="Times New Roman" pitchFamily="18" charset="0"/>
              </a:rPr>
              <a:t>Portability</a:t>
            </a:r>
            <a:r>
              <a:rPr lang="en-GB" sz="1800" dirty="0">
                <a:latin typeface="Times New Roman" pitchFamily="18" charset="0"/>
                <a:cs typeface="Times New Roman" pitchFamily="18" charset="0"/>
              </a:rPr>
              <a:t> ( Moving from 1 O.S to another O.S).</a:t>
            </a:r>
          </a:p>
          <a:p>
            <a:pPr marL="285744" indent="-285744">
              <a:buFont typeface="Wingdings" panose="05000000000000000000" pitchFamily="2" charset="2"/>
              <a:buChar char="v"/>
            </a:pPr>
            <a:endParaRPr lang="en-GB" sz="1800" dirty="0">
              <a:latin typeface="Times New Roman" pitchFamily="18" charset="0"/>
              <a:cs typeface="Times New Roman" pitchFamily="18" charset="0"/>
            </a:endParaRPr>
          </a:p>
          <a:p>
            <a:pPr marL="285744" indent="-285744">
              <a:buFont typeface="Wingdings" panose="05000000000000000000" pitchFamily="2" charset="2"/>
              <a:buChar char="v"/>
            </a:pPr>
            <a:r>
              <a:rPr lang="en-GB" sz="1800" b="1" dirty="0">
                <a:latin typeface="Times New Roman" pitchFamily="18" charset="0"/>
                <a:cs typeface="Times New Roman" pitchFamily="18" charset="0"/>
              </a:rPr>
              <a:t>Dynamic</a:t>
            </a:r>
            <a:r>
              <a:rPr lang="en-GB" sz="1800" dirty="0">
                <a:latin typeface="Times New Roman" pitchFamily="18" charset="0"/>
                <a:cs typeface="Times New Roman" pitchFamily="18" charset="0"/>
              </a:rPr>
              <a:t> – Provide Dynamic data types </a:t>
            </a:r>
          </a:p>
          <a:p>
            <a:pPr marL="285744" indent="-285744">
              <a:buFont typeface="Wingdings" panose="05000000000000000000" pitchFamily="2" charset="2"/>
              <a:buChar char="v"/>
            </a:pPr>
            <a:r>
              <a:rPr lang="en-GB" sz="1800" dirty="0">
                <a:latin typeface="Times New Roman" pitchFamily="18" charset="0"/>
                <a:cs typeface="Times New Roman" pitchFamily="18" charset="0"/>
              </a:rPr>
              <a:t>                     a=10</a:t>
            </a:r>
          </a:p>
          <a:p>
            <a:pPr marL="285744" indent="-285744">
              <a:buFont typeface="Wingdings" panose="05000000000000000000" pitchFamily="2" charset="2"/>
              <a:buChar char="v"/>
            </a:pPr>
            <a:r>
              <a:rPr lang="en-GB" sz="1800" dirty="0">
                <a:latin typeface="Times New Roman" pitchFamily="18" charset="0"/>
                <a:cs typeface="Times New Roman" pitchFamily="18" charset="0"/>
              </a:rPr>
              <a:t>                     a=“Hello”</a:t>
            </a:r>
          </a:p>
          <a:p>
            <a:pPr marL="285744" indent="-285744">
              <a:buFont typeface="Wingdings" panose="05000000000000000000" pitchFamily="2" charset="2"/>
              <a:buChar char="v"/>
            </a:pPr>
            <a:r>
              <a:rPr lang="en-GB" sz="1800" b="1" dirty="0">
                <a:latin typeface="Times New Roman" pitchFamily="18" charset="0"/>
                <a:cs typeface="Times New Roman" pitchFamily="18" charset="0"/>
              </a:rPr>
              <a:t>Garbage Collector </a:t>
            </a:r>
            <a:r>
              <a:rPr lang="en-GB" sz="1800" dirty="0">
                <a:latin typeface="Times New Roman" pitchFamily="18" charset="0"/>
                <a:cs typeface="Times New Roman" pitchFamily="18" charset="0"/>
              </a:rPr>
              <a:t>– Automatic Garbage Collector.</a:t>
            </a:r>
          </a:p>
          <a:p>
            <a:pPr marL="285744" indent="-285744">
              <a:buFont typeface="Wingdings" panose="05000000000000000000" pitchFamily="2" charset="2"/>
              <a:buChar char="v"/>
            </a:pPr>
            <a:endParaRPr lang="en-GB" sz="1800" dirty="0">
              <a:latin typeface="Times New Roman" pitchFamily="18" charset="0"/>
              <a:cs typeface="Times New Roman" pitchFamily="18" charset="0"/>
            </a:endParaRPr>
          </a:p>
          <a:p>
            <a:pPr marL="285744" indent="-285744">
              <a:buFont typeface="Wingdings" panose="05000000000000000000" pitchFamily="2" charset="2"/>
              <a:buChar char="v"/>
            </a:pPr>
            <a:r>
              <a:rPr lang="en-GB" sz="1800" b="1" dirty="0">
                <a:latin typeface="Times New Roman" pitchFamily="18" charset="0"/>
                <a:cs typeface="Times New Roman" pitchFamily="18" charset="0"/>
              </a:rPr>
              <a:t>Multiple Assignment </a:t>
            </a:r>
            <a:r>
              <a:rPr lang="en-GB" sz="1800" dirty="0">
                <a:latin typeface="Times New Roman" pitchFamily="18" charset="0"/>
                <a:cs typeface="Times New Roman" pitchFamily="18" charset="0"/>
              </a:rPr>
              <a:t>– Python allows </a:t>
            </a:r>
          </a:p>
          <a:p>
            <a:pPr marL="285744" indent="-285744">
              <a:buFont typeface="Wingdings" panose="05000000000000000000" pitchFamily="2" charset="2"/>
              <a:buChar char="v"/>
            </a:pP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a,b,c</a:t>
            </a:r>
            <a:r>
              <a:rPr lang="en-GB" sz="1800" dirty="0">
                <a:latin typeface="Times New Roman" pitchFamily="18" charset="0"/>
                <a:cs typeface="Times New Roman" pitchFamily="18" charset="0"/>
              </a:rPr>
              <a:t>=1,2,3</a:t>
            </a:r>
          </a:p>
          <a:p>
            <a:pPr marL="285744" indent="-285744">
              <a:buFont typeface="Wingdings" panose="05000000000000000000" pitchFamily="2" charset="2"/>
              <a:buChar char="v"/>
            </a:pP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d,e,f</a:t>
            </a:r>
            <a:r>
              <a:rPr lang="en-GB" sz="1800" dirty="0">
                <a:latin typeface="Times New Roman" pitchFamily="18" charset="0"/>
                <a:cs typeface="Times New Roman" pitchFamily="18" charset="0"/>
              </a:rPr>
              <a:t>=3,4,”John”</a:t>
            </a:r>
          </a:p>
          <a:p>
            <a:pPr marL="285744" indent="-285744">
              <a:buFont typeface="Wingdings" panose="05000000000000000000" pitchFamily="2" charset="2"/>
              <a:buChar char="v"/>
            </a:pPr>
            <a:r>
              <a:rPr lang="en-GB" sz="1800" dirty="0">
                <a:latin typeface="Times New Roman" pitchFamily="18" charset="0"/>
                <a:cs typeface="Times New Roman" pitchFamily="18" charset="0"/>
              </a:rPr>
              <a:t>Python is </a:t>
            </a:r>
            <a:r>
              <a:rPr lang="en-GB" sz="1800" b="1" dirty="0">
                <a:latin typeface="Times New Roman" pitchFamily="18" charset="0"/>
                <a:cs typeface="Times New Roman" pitchFamily="18" charset="0"/>
              </a:rPr>
              <a:t>Case Sensitive</a:t>
            </a:r>
            <a:r>
              <a:rPr lang="en-GB" sz="1800" dirty="0">
                <a:latin typeface="Times New Roman" pitchFamily="18" charset="0"/>
                <a:cs typeface="Times New Roman" pitchFamily="18" charset="0"/>
              </a:rPr>
              <a:t>.</a:t>
            </a:r>
          </a:p>
          <a:p>
            <a:pPr marL="285744" indent="-285744">
              <a:buFont typeface="Wingdings" panose="05000000000000000000" pitchFamily="2" charset="2"/>
              <a:buChar char="v"/>
            </a:pPr>
            <a:r>
              <a:rPr lang="en-GB" sz="1800" dirty="0">
                <a:latin typeface="Times New Roman" pitchFamily="18" charset="0"/>
                <a:cs typeface="Times New Roman" pitchFamily="18" charset="0"/>
              </a:rPr>
              <a:t>Python syntax is taken from C and ABC languages.</a:t>
            </a:r>
          </a:p>
          <a:p>
            <a:pPr marL="285744" indent="-285744">
              <a:buFont typeface="Wingdings" panose="05000000000000000000" pitchFamily="2" charset="2"/>
              <a:buChar char="v"/>
            </a:pPr>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2501178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bonacci Series Program in C++ | C++ program to Generate ...">
            <a:extLst>
              <a:ext uri="{FF2B5EF4-FFF2-40B4-BE49-F238E27FC236}">
                <a16:creationId xmlns:a16="http://schemas.microsoft.com/office/drawing/2014/main" id="{D6EA89E2-FC32-4A72-87E6-3B190C5042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339502"/>
            <a:ext cx="6048672"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751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dirty="0"/>
          </a:p>
          <a:p>
            <a:endParaRPr lang="en-GB" sz="1800" b="1" dirty="0"/>
          </a:p>
          <a:p>
            <a:r>
              <a:rPr lang="en-GB" sz="1800" b="1" u="sng" dirty="0"/>
              <a:t>Control  Statement </a:t>
            </a:r>
          </a:p>
          <a:p>
            <a:endParaRPr lang="en-GB" sz="1800" b="1" dirty="0"/>
          </a:p>
          <a:p>
            <a:r>
              <a:rPr lang="en-GB" sz="1800" b="1" dirty="0"/>
              <a:t>Break Statement – with the break we can stop the loop even then the condition is True.</a:t>
            </a:r>
          </a:p>
          <a:p>
            <a:pPr lvl="1"/>
            <a:r>
              <a:rPr lang="en-GB" sz="1800" b="1" dirty="0" err="1"/>
              <a:t>i</a:t>
            </a:r>
            <a:r>
              <a:rPr lang="en-GB" sz="1800" b="1" dirty="0"/>
              <a:t>=1</a:t>
            </a:r>
          </a:p>
          <a:p>
            <a:pPr lvl="1">
              <a:buNone/>
            </a:pPr>
            <a:r>
              <a:rPr lang="en-GB" sz="1800" b="1" dirty="0"/>
              <a:t>	while </a:t>
            </a:r>
            <a:r>
              <a:rPr lang="en-GB" sz="1800" b="1" dirty="0" err="1"/>
              <a:t>i</a:t>
            </a:r>
            <a:r>
              <a:rPr lang="en-GB" sz="1800" b="1" dirty="0"/>
              <a:t> &lt; 6 :</a:t>
            </a:r>
          </a:p>
          <a:p>
            <a:pPr lvl="1">
              <a:buNone/>
            </a:pPr>
            <a:r>
              <a:rPr lang="en-GB" sz="1800" b="1" dirty="0"/>
              <a:t>		print ( </a:t>
            </a:r>
            <a:r>
              <a:rPr lang="en-GB" sz="1800" b="1" dirty="0" err="1"/>
              <a:t>i</a:t>
            </a:r>
            <a:r>
              <a:rPr lang="en-GB" sz="1800" b="1" dirty="0"/>
              <a:t>) </a:t>
            </a:r>
          </a:p>
          <a:p>
            <a:pPr lvl="1">
              <a:buNone/>
            </a:pPr>
            <a:r>
              <a:rPr lang="en-GB" sz="1800" b="1" dirty="0"/>
              <a:t>		if </a:t>
            </a:r>
            <a:r>
              <a:rPr lang="en-GB" sz="1800" b="1" dirty="0" err="1"/>
              <a:t>i</a:t>
            </a:r>
            <a:r>
              <a:rPr lang="en-GB" sz="1800" b="1" dirty="0"/>
              <a:t> = = 3 :</a:t>
            </a:r>
          </a:p>
          <a:p>
            <a:pPr lvl="1">
              <a:buNone/>
            </a:pPr>
            <a:r>
              <a:rPr lang="en-GB" sz="1800" b="1" dirty="0"/>
              <a:t>		             break </a:t>
            </a:r>
          </a:p>
          <a:p>
            <a:pPr lvl="1">
              <a:buNone/>
            </a:pPr>
            <a:r>
              <a:rPr lang="en-GB" sz="1800" b="1" dirty="0"/>
              <a:t>		  </a:t>
            </a:r>
            <a:r>
              <a:rPr lang="en-GB" sz="1800" b="1" dirty="0" err="1"/>
              <a:t>i</a:t>
            </a:r>
            <a:r>
              <a:rPr lang="en-GB" sz="1800" b="1" dirty="0"/>
              <a:t> + = 1 </a:t>
            </a:r>
          </a:p>
          <a:p>
            <a:pPr lvl="1">
              <a:buNone/>
            </a:pPr>
            <a:r>
              <a:rPr lang="en-GB" sz="1800" b="1" dirty="0"/>
              <a:t>o/p - &gt; 1</a:t>
            </a:r>
          </a:p>
          <a:p>
            <a:pPr lvl="1">
              <a:buNone/>
            </a:pPr>
            <a:r>
              <a:rPr lang="en-GB" sz="1800" b="1" dirty="0"/>
              <a:t>	        2</a:t>
            </a:r>
          </a:p>
          <a:p>
            <a:pPr lvl="1">
              <a:buNone/>
            </a:pPr>
            <a:r>
              <a:rPr lang="en-GB" sz="1800" b="1" dirty="0"/>
              <a:t>	        3</a:t>
            </a:r>
            <a:endParaRPr lang="en-US" sz="1800" b="1" dirty="0"/>
          </a:p>
          <a:p>
            <a:endParaRPr lang="en-GB" sz="1800" b="1" dirty="0"/>
          </a:p>
          <a:p>
            <a:endParaRPr lang="en-GB" sz="1800" b="1" dirty="0"/>
          </a:p>
          <a:p>
            <a:endParaRPr lang="en-US"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2120827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u="sng" dirty="0"/>
          </a:p>
          <a:p>
            <a:endParaRPr lang="en-GB" sz="1800" b="1" u="sng" dirty="0"/>
          </a:p>
          <a:p>
            <a:r>
              <a:rPr lang="en-GB" b="1" u="sng" dirty="0"/>
              <a:t>Control  Statements –</a:t>
            </a:r>
          </a:p>
          <a:p>
            <a:endParaRPr lang="en-GB" b="1" u="sng" dirty="0"/>
          </a:p>
          <a:p>
            <a:endParaRPr lang="en-GB" b="1" dirty="0"/>
          </a:p>
          <a:p>
            <a:r>
              <a:rPr lang="en-GB" b="1" dirty="0"/>
              <a:t>Continue .</a:t>
            </a:r>
          </a:p>
          <a:p>
            <a:r>
              <a:rPr lang="en-GB" b="1" dirty="0"/>
              <a:t>Break .</a:t>
            </a:r>
          </a:p>
          <a:p>
            <a:endParaRPr lang="en-GB" b="1" dirty="0"/>
          </a:p>
          <a:p>
            <a:endParaRPr lang="en-GB" b="1" dirty="0"/>
          </a:p>
          <a:p>
            <a:endParaRPr lang="en-GB" b="1" dirty="0"/>
          </a:p>
          <a:p>
            <a:r>
              <a:rPr lang="en-GB" b="1" dirty="0"/>
              <a:t>Pass – It is used as a placeholder function or loop  can’t </a:t>
            </a:r>
          </a:p>
          <a:p>
            <a:r>
              <a:rPr lang="en-GB" b="1" dirty="0"/>
              <a:t>have an empty body.</a:t>
            </a:r>
          </a:p>
          <a:p>
            <a:endParaRPr lang="en-GB" sz="1800" b="1" u="sng" dirty="0"/>
          </a:p>
          <a:p>
            <a:endParaRPr lang="en-GB" sz="18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248626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u="sng" dirty="0"/>
          </a:p>
          <a:p>
            <a:r>
              <a:rPr lang="en-GB" b="1" u="sng" dirty="0"/>
              <a:t>Functions :</a:t>
            </a:r>
          </a:p>
          <a:p>
            <a:r>
              <a:rPr lang="en-GB" b="1" dirty="0"/>
              <a:t>A group of related  statements to perform a specific task is known as function .</a:t>
            </a:r>
          </a:p>
          <a:p>
            <a:r>
              <a:rPr lang="en-GB" b="1" dirty="0"/>
              <a:t>It help in break the program into smaller units , so that our process become </a:t>
            </a:r>
          </a:p>
          <a:p>
            <a:r>
              <a:rPr lang="en-GB" b="1" dirty="0"/>
              <a:t>much  easy and to find error also it is very useful .</a:t>
            </a:r>
          </a:p>
          <a:p>
            <a:endParaRPr lang="en-GB" b="1" dirty="0"/>
          </a:p>
          <a:p>
            <a:r>
              <a:rPr lang="en-GB" b="1" dirty="0"/>
              <a:t>Two types of  Functions :</a:t>
            </a:r>
          </a:p>
          <a:p>
            <a:endParaRPr lang="en-GB" b="1" dirty="0"/>
          </a:p>
          <a:p>
            <a:pPr lvl="1"/>
            <a:r>
              <a:rPr lang="en-GB" sz="2000" b="1" dirty="0"/>
              <a:t>Built  in Functions . – input () , print () .</a:t>
            </a:r>
          </a:p>
          <a:p>
            <a:pPr lvl="1"/>
            <a:r>
              <a:rPr lang="en-GB" sz="2000" b="1" dirty="0"/>
              <a:t>User – defined Functions  . – def function2 () .</a:t>
            </a:r>
          </a:p>
          <a:p>
            <a:pPr lvl="1"/>
            <a:endParaRPr lang="en-GB" sz="1600" b="1" dirty="0"/>
          </a:p>
          <a:p>
            <a:pPr lvl="2"/>
            <a:endParaRPr lang="en-GB" sz="1300" b="1" dirty="0"/>
          </a:p>
          <a:p>
            <a:endParaRPr lang="en-GB" sz="1800" b="1" dirty="0"/>
          </a:p>
          <a:p>
            <a:endParaRPr lang="en-US" sz="1800" b="1" u="sng"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033237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dirty="0"/>
          </a:p>
          <a:p>
            <a:r>
              <a:rPr lang="en-GB" sz="2200" b="1" dirty="0"/>
              <a:t>Syntax : </a:t>
            </a:r>
          </a:p>
          <a:p>
            <a:pPr lvl="2"/>
            <a:r>
              <a:rPr lang="en-GB" sz="2000" b="1" dirty="0"/>
              <a:t>def    </a:t>
            </a:r>
            <a:r>
              <a:rPr lang="en-GB" sz="2000" b="1" dirty="0" err="1"/>
              <a:t>functionname</a:t>
            </a:r>
            <a:r>
              <a:rPr lang="en-GB" sz="2000" b="1" dirty="0"/>
              <a:t> ( parameters</a:t>
            </a:r>
            <a:r>
              <a:rPr lang="en-GB" sz="2000" b="1"/>
              <a:t>/arguments </a:t>
            </a:r>
            <a:r>
              <a:rPr lang="en-GB" sz="2000" b="1" dirty="0"/>
              <a:t>) :</a:t>
            </a:r>
          </a:p>
          <a:p>
            <a:pPr lvl="4"/>
            <a:r>
              <a:rPr lang="en-GB" b="1" dirty="0"/>
              <a:t>‘’’   function   doc  ‘’’</a:t>
            </a:r>
          </a:p>
          <a:p>
            <a:pPr lvl="5"/>
            <a:r>
              <a:rPr lang="en-GB" b="1" dirty="0"/>
              <a:t>Function  statements </a:t>
            </a:r>
          </a:p>
          <a:p>
            <a:pPr lvl="5"/>
            <a:r>
              <a:rPr lang="en-GB" b="1" dirty="0"/>
              <a:t>Return ( expression )</a:t>
            </a:r>
          </a:p>
          <a:p>
            <a:pPr lvl="4"/>
            <a:endParaRPr lang="en-GB" b="1" dirty="0"/>
          </a:p>
          <a:p>
            <a:pPr lvl="1"/>
            <a:r>
              <a:rPr lang="en-GB" sz="2000" b="1" dirty="0"/>
              <a:t>def </a:t>
            </a:r>
            <a:r>
              <a:rPr lang="en-GB" sz="2000" b="1" dirty="0" err="1"/>
              <a:t>sumoftwo</a:t>
            </a:r>
            <a:r>
              <a:rPr lang="en-GB" sz="2000" b="1" dirty="0"/>
              <a:t> (  a , b )</a:t>
            </a:r>
            <a:r>
              <a:rPr lang="en-US" sz="2000" b="1" dirty="0"/>
              <a:t> :</a:t>
            </a:r>
          </a:p>
          <a:p>
            <a:pPr lvl="1"/>
            <a:r>
              <a:rPr lang="en-GB" sz="2000" b="1" dirty="0"/>
              <a:t># Preserving the order of parameter .</a:t>
            </a:r>
            <a:endParaRPr lang="en-US" sz="2000" b="1" dirty="0"/>
          </a:p>
          <a:p>
            <a:pPr lvl="3"/>
            <a:r>
              <a:rPr lang="en-GB" b="1" dirty="0"/>
              <a:t># a  and b two number </a:t>
            </a:r>
          </a:p>
          <a:p>
            <a:pPr lvl="3"/>
            <a:r>
              <a:rPr lang="en-GB" b="1" dirty="0"/>
              <a:t>Sum =0 </a:t>
            </a:r>
          </a:p>
          <a:p>
            <a:pPr lvl="3"/>
            <a:r>
              <a:rPr lang="en-GB" b="1" dirty="0"/>
              <a:t>Sum = a + b </a:t>
            </a:r>
          </a:p>
          <a:p>
            <a:pPr lvl="3"/>
            <a:r>
              <a:rPr lang="en-GB" b="1" dirty="0"/>
              <a:t>return sum </a:t>
            </a:r>
          </a:p>
          <a:p>
            <a:pPr lvl="3"/>
            <a:endParaRPr lang="en-GB" b="1" dirty="0"/>
          </a:p>
          <a:p>
            <a:pPr lvl="3"/>
            <a:r>
              <a:rPr lang="en-GB" b="1" dirty="0" err="1"/>
              <a:t>Sumoftwo</a:t>
            </a:r>
            <a:r>
              <a:rPr lang="en-GB" b="1" dirty="0"/>
              <a:t> (  11 ,  12 )</a:t>
            </a:r>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485221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dirty="0"/>
              <a:t>Function  Arguments : </a:t>
            </a:r>
          </a:p>
          <a:p>
            <a:endParaRPr lang="en-GB" b="1" dirty="0"/>
          </a:p>
          <a:p>
            <a:pPr lvl="1"/>
            <a:r>
              <a:rPr lang="en-GB" sz="2000" b="1" dirty="0"/>
              <a:t>1. Required   Arguments .</a:t>
            </a:r>
          </a:p>
          <a:p>
            <a:pPr lvl="1"/>
            <a:endParaRPr lang="en-GB" sz="2000" b="1" dirty="0"/>
          </a:p>
          <a:p>
            <a:pPr lvl="1"/>
            <a:r>
              <a:rPr lang="en-GB" sz="2000" b="1" dirty="0"/>
              <a:t>2. Keyword  Arguments  .</a:t>
            </a:r>
          </a:p>
          <a:p>
            <a:pPr lvl="1"/>
            <a:endParaRPr lang="en-GB" sz="2000" b="1" dirty="0"/>
          </a:p>
          <a:p>
            <a:pPr lvl="1"/>
            <a:r>
              <a:rPr lang="en-GB" sz="2000" b="1" dirty="0"/>
              <a:t>3. Default  Arguments .</a:t>
            </a:r>
          </a:p>
          <a:p>
            <a:pPr lvl="1"/>
            <a:endParaRPr lang="en-GB" sz="2000" b="1" dirty="0"/>
          </a:p>
          <a:p>
            <a:pPr lvl="1"/>
            <a:r>
              <a:rPr lang="en-GB" sz="2000" b="1" dirty="0"/>
              <a:t>4. Variable – length  Arguments  .</a:t>
            </a:r>
            <a:endParaRPr lang="en-US" sz="2000"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878619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dirty="0"/>
          </a:p>
          <a:p>
            <a:r>
              <a:rPr lang="en-GB" sz="1800" b="1" dirty="0"/>
              <a:t> </a:t>
            </a:r>
            <a:r>
              <a:rPr lang="en-GB" b="1" u="sng" dirty="0"/>
              <a:t>Anonymous  Function :</a:t>
            </a:r>
          </a:p>
          <a:p>
            <a:r>
              <a:rPr lang="en-GB" b="1" dirty="0"/>
              <a:t>Anonymous function is a function which is define without a name . </a:t>
            </a:r>
          </a:p>
          <a:p>
            <a:r>
              <a:rPr lang="en-GB" b="1" dirty="0"/>
              <a:t>Anonymous function is defined using lambda keyword.</a:t>
            </a:r>
          </a:p>
          <a:p>
            <a:endParaRPr lang="en-GB" b="1" dirty="0"/>
          </a:p>
          <a:p>
            <a:r>
              <a:rPr lang="en-GB" b="1" dirty="0"/>
              <a:t>Anonymous function  characteristics are :</a:t>
            </a:r>
          </a:p>
          <a:p>
            <a:r>
              <a:rPr lang="en-GB" b="1" dirty="0"/>
              <a:t>It can take any number of arguments / parameters but </a:t>
            </a:r>
          </a:p>
          <a:p>
            <a:r>
              <a:rPr lang="en-GB" b="1" dirty="0"/>
              <a:t>return only one value in the form of an expression.</a:t>
            </a:r>
          </a:p>
          <a:p>
            <a:r>
              <a:rPr lang="en-GB" b="1" dirty="0"/>
              <a:t>It can’t contain multiple expressions .</a:t>
            </a:r>
          </a:p>
          <a:p>
            <a:r>
              <a:rPr lang="en-GB" b="1" dirty="0"/>
              <a:t>It can’t have comments, docs .</a:t>
            </a:r>
          </a:p>
          <a:p>
            <a:r>
              <a:rPr lang="en-GB" b="1" dirty="0"/>
              <a:t>It can’t be direct call as it require an expression .</a:t>
            </a:r>
          </a:p>
          <a:p>
            <a:r>
              <a:rPr lang="en-GB" b="1" dirty="0"/>
              <a:t>Syntax :</a:t>
            </a:r>
          </a:p>
          <a:p>
            <a:pPr lvl="1"/>
            <a:r>
              <a:rPr lang="en-GB" sz="2000" b="1" dirty="0"/>
              <a:t>Lambda  [ argument 1 [ , argument2 ....... </a:t>
            </a:r>
          </a:p>
          <a:p>
            <a:pPr marL="457188" lvl="1" indent="0">
              <a:buNone/>
            </a:pPr>
            <a:r>
              <a:rPr lang="en-GB" sz="2000" b="1" dirty="0"/>
              <a:t>Arguments n ]] : expression </a:t>
            </a:r>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3525461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dirty="0"/>
          </a:p>
          <a:p>
            <a:endParaRPr lang="en-GB" b="1" dirty="0"/>
          </a:p>
          <a:p>
            <a:r>
              <a:rPr lang="en-GB" b="1" dirty="0"/>
              <a:t># definition  of  lambda .</a:t>
            </a:r>
          </a:p>
          <a:p>
            <a:r>
              <a:rPr lang="en-GB" b="1" dirty="0"/>
              <a:t>Square = lambda x : x*x ;</a:t>
            </a:r>
          </a:p>
          <a:p>
            <a:endParaRPr lang="en-GB" b="1" dirty="0"/>
          </a:p>
          <a:p>
            <a:r>
              <a:rPr lang="en-GB" b="1" dirty="0"/>
              <a:t># usage of lambda function .</a:t>
            </a:r>
          </a:p>
          <a:p>
            <a:r>
              <a:rPr lang="en-GB" b="1" dirty="0"/>
              <a:t>n = int ( input  ( “ Enter a number : ”))</a:t>
            </a:r>
          </a:p>
          <a:p>
            <a:r>
              <a:rPr lang="en-GB" b="1" dirty="0"/>
              <a:t>Print ( “ square of  ” , n , “ is ” , square ( n ) )  # lambda </a:t>
            </a:r>
          </a:p>
          <a:p>
            <a:r>
              <a:rPr lang="en-GB" b="1" dirty="0"/>
              <a:t>function calling .</a:t>
            </a:r>
          </a:p>
          <a:p>
            <a:endParaRPr lang="en-GB" b="1" dirty="0"/>
          </a:p>
          <a:p>
            <a:r>
              <a:rPr lang="en-GB" b="1" dirty="0"/>
              <a:t>o/p – </a:t>
            </a:r>
          </a:p>
          <a:p>
            <a:pPr lvl="2"/>
            <a:r>
              <a:rPr lang="en-GB" sz="2000" b="1" dirty="0"/>
              <a:t>Enter  a number : 5</a:t>
            </a:r>
          </a:p>
          <a:p>
            <a:pPr lvl="2"/>
            <a:r>
              <a:rPr lang="en-GB" sz="2000" b="1" dirty="0"/>
              <a:t>Square of 5 is 25 </a:t>
            </a:r>
          </a:p>
          <a:p>
            <a:endParaRPr lang="en-GB" sz="1800" b="1" dirty="0"/>
          </a:p>
          <a:p>
            <a:endParaRPr lang="en-GB" sz="1800" b="1" dirty="0"/>
          </a:p>
          <a:p>
            <a:endParaRPr lang="en-GB" sz="1800" b="1" dirty="0"/>
          </a:p>
          <a:p>
            <a:pPr lvl="2">
              <a:buNone/>
            </a:pPr>
            <a:endParaRPr lang="en-GB" sz="19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3880589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dirty="0"/>
          </a:p>
          <a:p>
            <a:r>
              <a:rPr lang="en-GB" b="1" dirty="0"/>
              <a:t># lambda define </a:t>
            </a:r>
          </a:p>
          <a:p>
            <a:r>
              <a:rPr lang="en-GB" b="1" dirty="0"/>
              <a:t>Sum = lambda x, y : x + y ;</a:t>
            </a:r>
          </a:p>
          <a:p>
            <a:r>
              <a:rPr lang="en-GB" b="1" dirty="0"/>
              <a:t>m= int  ( input ( “Enter first number : “))</a:t>
            </a:r>
          </a:p>
          <a:p>
            <a:r>
              <a:rPr lang="en-GB" b="1" dirty="0"/>
              <a:t>n = int ( input ( “ Enter second number : ”))</a:t>
            </a:r>
          </a:p>
          <a:p>
            <a:r>
              <a:rPr lang="en-GB" b="1" dirty="0"/>
              <a:t>Print ( “ sum of ” , m , n , “ and ” , n , “ is ” , sum ( m, n) )</a:t>
            </a:r>
          </a:p>
          <a:p>
            <a:endParaRPr lang="en-GB" b="1" dirty="0"/>
          </a:p>
          <a:p>
            <a:endParaRPr lang="en-GB" b="1" dirty="0"/>
          </a:p>
          <a:p>
            <a:r>
              <a:rPr lang="en-GB" b="1" dirty="0"/>
              <a:t>o/ p – </a:t>
            </a:r>
          </a:p>
          <a:p>
            <a:pPr lvl="1"/>
            <a:r>
              <a:rPr lang="en-GB" sz="2000" b="1" dirty="0"/>
              <a:t>Enter first number : 10</a:t>
            </a:r>
          </a:p>
          <a:p>
            <a:pPr lvl="1"/>
            <a:r>
              <a:rPr lang="en-GB" sz="2000" b="1" dirty="0"/>
              <a:t>Enter second number : 20 </a:t>
            </a:r>
          </a:p>
          <a:p>
            <a:pPr lvl="1"/>
            <a:r>
              <a:rPr lang="en-GB" sz="2000" b="1" dirty="0"/>
              <a:t>Sum of  10  and 20  is 30 </a:t>
            </a:r>
          </a:p>
          <a:p>
            <a:endParaRPr lang="en-US" sz="18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376351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Lambda function :</a:t>
            </a:r>
          </a:p>
          <a:p>
            <a:pPr lvl="1"/>
            <a:r>
              <a:rPr lang="en-GB" sz="2000" b="1" dirty="0"/>
              <a:t>It is a small anonymous f/n . Lambda f/n can take any no: of arguments but can only have one expression.</a:t>
            </a:r>
          </a:p>
          <a:p>
            <a:pPr lvl="1"/>
            <a:r>
              <a:rPr lang="en-GB" sz="2000" b="1" dirty="0"/>
              <a:t>Lambda arguments : expression.</a:t>
            </a:r>
          </a:p>
          <a:p>
            <a:pPr lvl="1"/>
            <a:endParaRPr lang="en-GB" sz="2000" b="1" dirty="0"/>
          </a:p>
          <a:p>
            <a:pPr lvl="1"/>
            <a:r>
              <a:rPr lang="en-GB" sz="2000" b="1" dirty="0"/>
              <a:t>def   </a:t>
            </a:r>
            <a:r>
              <a:rPr lang="en-GB" sz="2000" b="1" dirty="0" err="1"/>
              <a:t>myfun</a:t>
            </a:r>
            <a:r>
              <a:rPr lang="en-GB" sz="2000" b="1" dirty="0"/>
              <a:t> ( n) :</a:t>
            </a:r>
          </a:p>
          <a:p>
            <a:pPr lvl="3"/>
            <a:r>
              <a:rPr lang="en-GB" b="1" dirty="0"/>
              <a:t>return  lambda   a:a*n </a:t>
            </a:r>
          </a:p>
          <a:p>
            <a:pPr lvl="1"/>
            <a:r>
              <a:rPr lang="en-GB" sz="2000" b="1" dirty="0" err="1"/>
              <a:t>mydouble</a:t>
            </a:r>
            <a:r>
              <a:rPr lang="en-GB" sz="2000" b="1" dirty="0"/>
              <a:t> = </a:t>
            </a:r>
            <a:r>
              <a:rPr lang="en-GB" sz="2000" b="1" dirty="0" err="1"/>
              <a:t>myfun</a:t>
            </a:r>
            <a:r>
              <a:rPr lang="en-GB" sz="2000" b="1" dirty="0"/>
              <a:t>(2)</a:t>
            </a:r>
          </a:p>
          <a:p>
            <a:pPr lvl="1">
              <a:buNone/>
            </a:pPr>
            <a:r>
              <a:rPr lang="en-GB" sz="2000" b="1" dirty="0"/>
              <a:t>	print (</a:t>
            </a:r>
            <a:r>
              <a:rPr lang="en-GB" sz="2000" b="1" dirty="0" err="1"/>
              <a:t>mydouble</a:t>
            </a:r>
            <a:r>
              <a:rPr lang="en-GB" sz="2000" b="1" dirty="0"/>
              <a:t> (11))  -&gt; o/p 22</a:t>
            </a:r>
          </a:p>
          <a:p>
            <a:pPr lvl="1">
              <a:buNone/>
            </a:pPr>
            <a:r>
              <a:rPr lang="en-GB" sz="2000" b="1" dirty="0"/>
              <a:t>	</a:t>
            </a:r>
          </a:p>
          <a:p>
            <a:pPr lvl="1">
              <a:buNone/>
            </a:pPr>
            <a:r>
              <a:rPr lang="en-GB" sz="2000" b="1" dirty="0"/>
              <a:t>	</a:t>
            </a:r>
            <a:r>
              <a:rPr lang="en-GB" sz="2000" b="1" dirty="0" err="1"/>
              <a:t>mytriple</a:t>
            </a:r>
            <a:r>
              <a:rPr lang="en-GB" sz="2000" b="1" dirty="0"/>
              <a:t> = </a:t>
            </a:r>
            <a:r>
              <a:rPr lang="en-GB" sz="2000" b="1" dirty="0" err="1"/>
              <a:t>myfun</a:t>
            </a:r>
            <a:r>
              <a:rPr lang="en-GB" sz="2000" b="1" dirty="0"/>
              <a:t>(3)</a:t>
            </a:r>
          </a:p>
          <a:p>
            <a:pPr lvl="1">
              <a:buNone/>
            </a:pPr>
            <a:r>
              <a:rPr lang="en-GB" sz="2000" b="1" dirty="0"/>
              <a:t>	print(</a:t>
            </a:r>
            <a:r>
              <a:rPr lang="en-GB" sz="2000" b="1" dirty="0" err="1"/>
              <a:t>mytriple</a:t>
            </a:r>
            <a:r>
              <a:rPr lang="en-GB" sz="2000" b="1" dirty="0"/>
              <a:t>(11))  -&gt; o/p  33</a:t>
            </a:r>
          </a:p>
          <a:p>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375854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600" b="1" u="sng" dirty="0">
                <a:latin typeface="Times New Roman" pitchFamily="18" charset="0"/>
                <a:cs typeface="Times New Roman" pitchFamily="18" charset="0"/>
              </a:rPr>
              <a:t>Python Applications :-</a:t>
            </a:r>
          </a:p>
          <a:p>
            <a:pPr marL="171446" indent="-171446">
              <a:buFont typeface="Wingdings" panose="05000000000000000000" pitchFamily="2" charset="2"/>
              <a:buChar char="v"/>
            </a:pPr>
            <a:endParaRPr lang="en-GB" sz="1200" b="1" u="sng" dirty="0">
              <a:latin typeface="Times New Roman" pitchFamily="18" charset="0"/>
              <a:cs typeface="Times New Roman" pitchFamily="18" charset="0"/>
            </a:endParaRPr>
          </a:p>
          <a:p>
            <a:pPr marL="285744" indent="-285744">
              <a:buFont typeface="Wingdings" panose="05000000000000000000" pitchFamily="2" charset="2"/>
              <a:buChar char="v"/>
            </a:pPr>
            <a:r>
              <a:rPr lang="en-GB" sz="1600" b="1" dirty="0">
                <a:latin typeface="Times New Roman" pitchFamily="18" charset="0"/>
                <a:cs typeface="Times New Roman" pitchFamily="18" charset="0"/>
              </a:rPr>
              <a:t>Desktop / Standalone Applications .</a:t>
            </a:r>
          </a:p>
          <a:p>
            <a:pPr marL="285744" indent="-285744">
              <a:buFont typeface="Wingdings" panose="05000000000000000000" pitchFamily="2" charset="2"/>
              <a:buChar char="v"/>
            </a:pPr>
            <a:endParaRPr lang="en-GB" sz="1600" b="1" dirty="0">
              <a:latin typeface="Times New Roman" pitchFamily="18" charset="0"/>
              <a:cs typeface="Times New Roman" pitchFamily="18" charset="0"/>
            </a:endParaRPr>
          </a:p>
          <a:p>
            <a:pPr marL="285744" indent="-285744">
              <a:buFont typeface="Wingdings" panose="05000000000000000000" pitchFamily="2" charset="2"/>
              <a:buChar char="v"/>
            </a:pPr>
            <a:r>
              <a:rPr lang="en-GB" sz="1600" b="1" dirty="0">
                <a:latin typeface="Times New Roman" pitchFamily="18" charset="0"/>
                <a:cs typeface="Times New Roman" pitchFamily="18" charset="0"/>
              </a:rPr>
              <a:t>Web Applications – Django (framework), Flask .</a:t>
            </a:r>
          </a:p>
          <a:p>
            <a:pPr marL="285744" indent="-285744">
              <a:buFont typeface="Wingdings" panose="05000000000000000000" pitchFamily="2" charset="2"/>
              <a:buChar char="v"/>
            </a:pPr>
            <a:endParaRPr lang="en-GB" sz="1600" b="1" dirty="0">
              <a:latin typeface="Times New Roman" pitchFamily="18" charset="0"/>
              <a:cs typeface="Times New Roman" pitchFamily="18" charset="0"/>
            </a:endParaRPr>
          </a:p>
          <a:p>
            <a:pPr marL="285744" indent="-285744">
              <a:buFont typeface="Wingdings" panose="05000000000000000000" pitchFamily="2" charset="2"/>
              <a:buChar char="v"/>
            </a:pPr>
            <a:r>
              <a:rPr lang="en-GB" sz="1600" b="1" dirty="0">
                <a:latin typeface="Times New Roman" pitchFamily="18" charset="0"/>
                <a:cs typeface="Times New Roman" pitchFamily="18" charset="0"/>
              </a:rPr>
              <a:t>Database Applications - ( library Management System ) .</a:t>
            </a:r>
          </a:p>
          <a:p>
            <a:pPr marL="285744" indent="-285744">
              <a:buFont typeface="Wingdings" panose="05000000000000000000" pitchFamily="2" charset="2"/>
              <a:buChar char="v"/>
            </a:pPr>
            <a:endParaRPr lang="en-GB" sz="1600" b="1" dirty="0">
              <a:latin typeface="Times New Roman" pitchFamily="18" charset="0"/>
              <a:cs typeface="Times New Roman" pitchFamily="18" charset="0"/>
            </a:endParaRPr>
          </a:p>
          <a:p>
            <a:pPr marL="285744" indent="-285744">
              <a:buFont typeface="Wingdings" panose="05000000000000000000" pitchFamily="2" charset="2"/>
              <a:buChar char="v"/>
            </a:pPr>
            <a:r>
              <a:rPr lang="en-GB" sz="1600" b="1" dirty="0">
                <a:latin typeface="Times New Roman" pitchFamily="18" charset="0"/>
                <a:cs typeface="Times New Roman" pitchFamily="18" charset="0"/>
              </a:rPr>
              <a:t>For Networking Applications .</a:t>
            </a:r>
          </a:p>
          <a:p>
            <a:endParaRPr lang="en-GB" sz="1600" b="1" dirty="0">
              <a:latin typeface="Times New Roman" pitchFamily="18" charset="0"/>
              <a:cs typeface="Times New Roman" pitchFamily="18" charset="0"/>
            </a:endParaRPr>
          </a:p>
          <a:p>
            <a:pPr marL="285744" indent="-285744">
              <a:buFont typeface="Wingdings" panose="05000000000000000000" pitchFamily="2" charset="2"/>
              <a:buChar char="v"/>
            </a:pPr>
            <a:r>
              <a:rPr lang="en-GB" sz="1600" b="1" dirty="0">
                <a:latin typeface="Times New Roman" pitchFamily="18" charset="0"/>
                <a:cs typeface="Times New Roman" pitchFamily="18" charset="0"/>
              </a:rPr>
              <a:t>Games (</a:t>
            </a:r>
            <a:r>
              <a:rPr lang="en-GB" sz="1600" b="1" dirty="0" err="1">
                <a:latin typeface="Times New Roman" pitchFamily="18" charset="0"/>
                <a:cs typeface="Times New Roman" pitchFamily="18" charset="0"/>
              </a:rPr>
              <a:t>Pygames</a:t>
            </a:r>
            <a:r>
              <a:rPr lang="en-GB" sz="1600" b="1" dirty="0">
                <a:latin typeface="Times New Roman" pitchFamily="18" charset="0"/>
                <a:cs typeface="Times New Roman" pitchFamily="18" charset="0"/>
              </a:rPr>
              <a:t>) .</a:t>
            </a:r>
          </a:p>
          <a:p>
            <a:endParaRPr lang="en-GB" sz="1600" b="1" dirty="0">
              <a:latin typeface="Times New Roman" pitchFamily="18" charset="0"/>
              <a:cs typeface="Times New Roman" pitchFamily="18" charset="0"/>
            </a:endParaRPr>
          </a:p>
          <a:p>
            <a:pPr marL="285744" indent="-285744">
              <a:buFont typeface="Wingdings" panose="05000000000000000000" pitchFamily="2" charset="2"/>
              <a:buChar char="v"/>
            </a:pPr>
            <a:r>
              <a:rPr lang="en-GB" sz="1600" b="1" dirty="0">
                <a:latin typeface="Times New Roman" pitchFamily="18" charset="0"/>
                <a:cs typeface="Times New Roman" pitchFamily="18" charset="0"/>
              </a:rPr>
              <a:t>GUI- </a:t>
            </a:r>
            <a:r>
              <a:rPr lang="en-GB" sz="1600" b="1" dirty="0" err="1">
                <a:latin typeface="Times New Roman" pitchFamily="18" charset="0"/>
                <a:cs typeface="Times New Roman" pitchFamily="18" charset="0"/>
              </a:rPr>
              <a:t>Tkinter</a:t>
            </a:r>
            <a:r>
              <a:rPr lang="en-GB" sz="1600" b="1" dirty="0">
                <a:latin typeface="Times New Roman" pitchFamily="18" charset="0"/>
                <a:cs typeface="Times New Roman" pitchFamily="18" charset="0"/>
              </a:rPr>
              <a:t> .</a:t>
            </a:r>
          </a:p>
          <a:p>
            <a:pPr marL="285744" indent="-285744">
              <a:buFont typeface="Wingdings" panose="05000000000000000000" pitchFamily="2" charset="2"/>
              <a:buChar char="v"/>
            </a:pPr>
            <a:endParaRPr lang="en-GB" sz="1600" b="1" dirty="0">
              <a:latin typeface="Times New Roman" pitchFamily="18" charset="0"/>
              <a:cs typeface="Times New Roman" pitchFamily="18" charset="0"/>
            </a:endParaRPr>
          </a:p>
          <a:p>
            <a:pPr marL="285744" indent="-285744">
              <a:buFont typeface="Wingdings" panose="05000000000000000000" pitchFamily="2" charset="2"/>
              <a:buChar char="v"/>
            </a:pPr>
            <a:r>
              <a:rPr lang="en-GB" sz="1600" b="1" dirty="0">
                <a:latin typeface="Times New Roman" pitchFamily="18" charset="0"/>
                <a:cs typeface="Times New Roman" pitchFamily="18" charset="0"/>
              </a:rPr>
              <a:t>Data Analysis. (Data Science) .</a:t>
            </a:r>
          </a:p>
          <a:p>
            <a:pPr marL="285744" indent="-285744">
              <a:buFont typeface="Wingdings" panose="05000000000000000000" pitchFamily="2" charset="2"/>
              <a:buChar char="v"/>
            </a:pPr>
            <a:endParaRPr lang="en-GB" sz="1600" b="1" dirty="0">
              <a:latin typeface="Times New Roman" pitchFamily="18" charset="0"/>
              <a:cs typeface="Times New Roman" pitchFamily="18" charset="0"/>
            </a:endParaRPr>
          </a:p>
          <a:p>
            <a:pPr marL="285744" indent="-285744">
              <a:buFont typeface="Wingdings" panose="05000000000000000000" pitchFamily="2" charset="2"/>
              <a:buChar char="v"/>
            </a:pPr>
            <a:r>
              <a:rPr lang="en-GB" sz="1600" b="1" dirty="0">
                <a:latin typeface="Times New Roman" pitchFamily="18" charset="0"/>
                <a:cs typeface="Times New Roman" pitchFamily="18" charset="0"/>
              </a:rPr>
              <a:t>Machine Learning / Artificial Intelligence / For IOT Applications .</a:t>
            </a:r>
          </a:p>
          <a:p>
            <a:pPr marL="285744" indent="-285744">
              <a:buFont typeface="Wingdings" panose="05000000000000000000" pitchFamily="2" charset="2"/>
              <a:buChar char="v"/>
            </a:pPr>
            <a:endParaRPr lang="ko-KR" altLang="en-US" sz="1600" b="1" dirty="0">
              <a:latin typeface="Arial" pitchFamily="34" charset="0"/>
              <a:cs typeface="Arial" pitchFamily="34" charset="0"/>
            </a:endParaRPr>
          </a:p>
        </p:txBody>
      </p:sp>
    </p:spTree>
    <p:extLst>
      <p:ext uri="{BB962C8B-B14F-4D97-AF65-F5344CB8AC3E}">
        <p14:creationId xmlns:p14="http://schemas.microsoft.com/office/powerpoint/2010/main" val="2423401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a:t>Recursive function.</a:t>
            </a:r>
            <a:endParaRPr lang="en-GB" sz="1800" b="1" dirty="0"/>
          </a:p>
          <a:p>
            <a:endParaRPr lang="en-GB" sz="1800" b="1" dirty="0"/>
          </a:p>
          <a:p>
            <a:r>
              <a:rPr lang="en-GB" sz="1800" b="1" dirty="0"/>
              <a:t>def  </a:t>
            </a:r>
            <a:r>
              <a:rPr lang="en-GB" sz="1800" b="1" dirty="0" err="1"/>
              <a:t>recursive_fun</a:t>
            </a:r>
            <a:r>
              <a:rPr lang="en-GB" sz="1800" b="1" dirty="0"/>
              <a:t> ( </a:t>
            </a:r>
            <a:r>
              <a:rPr lang="en-GB" sz="1800" b="1" dirty="0" err="1"/>
              <a:t>num</a:t>
            </a:r>
            <a:r>
              <a:rPr lang="en-GB" sz="1800" b="1" dirty="0"/>
              <a:t>) :</a:t>
            </a:r>
          </a:p>
          <a:p>
            <a:endParaRPr lang="en-GB" sz="1800" b="1" dirty="0"/>
          </a:p>
          <a:p>
            <a:pPr lvl="1"/>
            <a:r>
              <a:rPr lang="en-GB" sz="1800" b="1" dirty="0"/>
              <a:t>If   </a:t>
            </a:r>
            <a:r>
              <a:rPr lang="en-GB" sz="1800" b="1" dirty="0" err="1"/>
              <a:t>num</a:t>
            </a:r>
            <a:r>
              <a:rPr lang="en-GB" sz="1800" b="1" dirty="0"/>
              <a:t> == 1 : return  1 </a:t>
            </a:r>
          </a:p>
          <a:p>
            <a:pPr lvl="1"/>
            <a:r>
              <a:rPr lang="en-GB" sz="1800" b="1" dirty="0"/>
              <a:t>Else :</a:t>
            </a:r>
          </a:p>
          <a:p>
            <a:pPr lvl="5"/>
            <a:r>
              <a:rPr lang="en-GB" sz="1800" b="1" dirty="0"/>
              <a:t>Return ( </a:t>
            </a:r>
            <a:r>
              <a:rPr lang="en-GB" sz="1800" b="1" dirty="0" err="1"/>
              <a:t>num</a:t>
            </a:r>
            <a:r>
              <a:rPr lang="en-GB" sz="1800" b="1" dirty="0"/>
              <a:t> * </a:t>
            </a:r>
            <a:r>
              <a:rPr lang="en-GB" sz="1800" b="1" dirty="0" err="1"/>
              <a:t>recursive_fun</a:t>
            </a:r>
            <a:r>
              <a:rPr lang="en-GB" sz="1800" b="1" dirty="0"/>
              <a:t> ( </a:t>
            </a:r>
            <a:r>
              <a:rPr lang="en-GB" sz="1800" b="1" dirty="0" err="1"/>
              <a:t>num</a:t>
            </a:r>
            <a:r>
              <a:rPr lang="en-GB" sz="1800" b="1" dirty="0"/>
              <a:t> -1 ) )</a:t>
            </a:r>
          </a:p>
          <a:p>
            <a:pPr lvl="5"/>
            <a:endParaRPr lang="en-GB" sz="1800" b="1" dirty="0"/>
          </a:p>
          <a:p>
            <a:r>
              <a:rPr lang="en-GB" sz="1800" b="1" dirty="0" err="1"/>
              <a:t>num</a:t>
            </a:r>
            <a:r>
              <a:rPr lang="en-GB" sz="1800" b="1" dirty="0"/>
              <a:t> = int ( input  ( “ Enter number : “ ))</a:t>
            </a:r>
          </a:p>
          <a:p>
            <a:endParaRPr lang="en-GB" sz="1800" b="1" dirty="0"/>
          </a:p>
          <a:p>
            <a:r>
              <a:rPr lang="en-GB" sz="1800" b="1" dirty="0"/>
              <a:t>If </a:t>
            </a:r>
            <a:r>
              <a:rPr lang="en-GB" sz="1800" b="1" dirty="0" err="1"/>
              <a:t>num</a:t>
            </a:r>
            <a:r>
              <a:rPr lang="en-GB" sz="1800" b="1" dirty="0"/>
              <a:t> &gt; =1 :</a:t>
            </a:r>
          </a:p>
          <a:p>
            <a:pPr lvl="1"/>
            <a:r>
              <a:rPr lang="en-GB" sz="1800" b="1" dirty="0"/>
              <a:t>Print ( “ The factorial is : “ , </a:t>
            </a:r>
            <a:r>
              <a:rPr lang="en-GB" sz="1800" b="1" dirty="0" err="1"/>
              <a:t>recursive_fun</a:t>
            </a:r>
            <a:r>
              <a:rPr lang="en-GB" sz="1800" b="1" dirty="0"/>
              <a:t> ( </a:t>
            </a:r>
            <a:r>
              <a:rPr lang="en-GB" sz="1800" b="1" dirty="0" err="1"/>
              <a:t>num</a:t>
            </a:r>
            <a:r>
              <a:rPr lang="en-GB" sz="1800" b="1" dirty="0"/>
              <a:t> ))</a:t>
            </a:r>
            <a:endParaRPr lang="en-US"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2769425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Function with more than one return value </a:t>
            </a:r>
            <a:r>
              <a:rPr lang="en-US" sz="1800" b="1" dirty="0"/>
              <a:t>–</a:t>
            </a:r>
          </a:p>
          <a:p>
            <a:endParaRPr lang="en-GB" sz="1800" b="1" dirty="0"/>
          </a:p>
          <a:p>
            <a:r>
              <a:rPr lang="en-GB" sz="1800" b="1" dirty="0"/>
              <a:t>def  calc ( a , b ) :</a:t>
            </a:r>
          </a:p>
          <a:p>
            <a:pPr lvl="1"/>
            <a:r>
              <a:rPr lang="en-GB" sz="1800" b="1" dirty="0"/>
              <a:t>sum = a + b ;  </a:t>
            </a:r>
            <a:r>
              <a:rPr lang="en-GB" sz="1800" b="1" dirty="0" err="1"/>
              <a:t>substract</a:t>
            </a:r>
            <a:r>
              <a:rPr lang="en-GB" sz="1800" b="1" dirty="0"/>
              <a:t> = a – b ;  Multiply = a * b </a:t>
            </a:r>
          </a:p>
          <a:p>
            <a:pPr lvl="1"/>
            <a:r>
              <a:rPr lang="en-GB" sz="1800" b="1" dirty="0"/>
              <a:t>Return  sum , </a:t>
            </a:r>
            <a:r>
              <a:rPr lang="en-GB" sz="1800" b="1" dirty="0" err="1"/>
              <a:t>substract</a:t>
            </a:r>
            <a:r>
              <a:rPr lang="en-GB" sz="1800" b="1" dirty="0"/>
              <a:t> , Multiply </a:t>
            </a:r>
          </a:p>
          <a:p>
            <a:pPr lvl="1"/>
            <a:endParaRPr lang="en-GB" sz="1800" b="1" dirty="0"/>
          </a:p>
          <a:p>
            <a:r>
              <a:rPr lang="en-GB" sz="1800" b="1" dirty="0"/>
              <a:t>a = int ( input ( “ Enter  first number : ”))</a:t>
            </a:r>
          </a:p>
          <a:p>
            <a:r>
              <a:rPr lang="en-GB" sz="1800" b="1" dirty="0"/>
              <a:t>b = int ( input ( “ Enter  second number :”))</a:t>
            </a:r>
          </a:p>
          <a:p>
            <a:r>
              <a:rPr lang="en-GB" sz="1800" b="1" dirty="0"/>
              <a:t>sum , </a:t>
            </a:r>
            <a:r>
              <a:rPr lang="en-GB" sz="1800" b="1" dirty="0" err="1"/>
              <a:t>substract</a:t>
            </a:r>
            <a:r>
              <a:rPr lang="en-GB" sz="1800" b="1" dirty="0"/>
              <a:t> , Multiply = calc ( a , b )</a:t>
            </a:r>
          </a:p>
          <a:p>
            <a:r>
              <a:rPr lang="en-GB" sz="1800" b="1" dirty="0"/>
              <a:t>Print ( “ Sum : ” , sum )</a:t>
            </a:r>
          </a:p>
          <a:p>
            <a:r>
              <a:rPr lang="en-GB" sz="1800" b="1" dirty="0"/>
              <a:t>Print ( “ </a:t>
            </a:r>
            <a:r>
              <a:rPr lang="en-GB" sz="1800" b="1" dirty="0" err="1"/>
              <a:t>Substract</a:t>
            </a:r>
            <a:r>
              <a:rPr lang="en-GB" sz="1800" b="1" dirty="0"/>
              <a:t> : ”, </a:t>
            </a:r>
            <a:r>
              <a:rPr lang="en-GB" sz="1800" b="1" dirty="0" err="1"/>
              <a:t>substract</a:t>
            </a:r>
            <a:r>
              <a:rPr lang="en-GB" sz="1800" b="1" dirty="0"/>
              <a:t> )</a:t>
            </a:r>
          </a:p>
          <a:p>
            <a:r>
              <a:rPr lang="en-GB" sz="1800" b="1" dirty="0"/>
              <a:t>Print ( “ Multiply : ” , Multiply )</a:t>
            </a:r>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3108769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Assignment :</a:t>
            </a:r>
          </a:p>
          <a:p>
            <a:endParaRPr lang="en-GB" dirty="0"/>
          </a:p>
          <a:p>
            <a:pPr marL="342900" indent="-342900">
              <a:buFont typeface="Wingdings" panose="05000000000000000000" pitchFamily="2" charset="2"/>
              <a:buChar char="v"/>
            </a:pPr>
            <a:r>
              <a:rPr lang="en-GB" dirty="0"/>
              <a:t>WAP function  to check whether a number is even or odd .</a:t>
            </a:r>
          </a:p>
          <a:p>
            <a:pPr marL="342900" indent="-342900">
              <a:buFont typeface="Wingdings" panose="05000000000000000000" pitchFamily="2" charset="2"/>
              <a:buChar char="v"/>
            </a:pPr>
            <a:endParaRPr lang="en-GB" dirty="0"/>
          </a:p>
          <a:p>
            <a:pPr marL="342900" indent="-342900">
              <a:buFont typeface="Wingdings" panose="05000000000000000000" pitchFamily="2" charset="2"/>
              <a:buChar char="v"/>
            </a:pPr>
            <a:r>
              <a:rPr lang="en-GB" dirty="0"/>
              <a:t>WAP function to calculate sum of 3 given numbers , it the </a:t>
            </a:r>
          </a:p>
          <a:p>
            <a:r>
              <a:rPr lang="en-GB" dirty="0"/>
              <a:t>    values are equal then return thrice of their sum .</a:t>
            </a:r>
          </a:p>
          <a:p>
            <a:pPr marL="342900" indent="-342900">
              <a:buFont typeface="Wingdings" panose="05000000000000000000" pitchFamily="2" charset="2"/>
              <a:buChar char="v"/>
            </a:pPr>
            <a:endParaRPr lang="en-GB" dirty="0"/>
          </a:p>
          <a:p>
            <a:pPr marL="342900" indent="-342900">
              <a:buFont typeface="Wingdings" panose="05000000000000000000" pitchFamily="2" charset="2"/>
              <a:buChar char="v"/>
            </a:pPr>
            <a:r>
              <a:rPr lang="en-GB" dirty="0"/>
              <a:t>WAP function to get a new string from a given string where </a:t>
            </a:r>
          </a:p>
          <a:p>
            <a:r>
              <a:rPr lang="en-GB" dirty="0"/>
              <a:t>     ls has been added to the front . If the given string already </a:t>
            </a:r>
          </a:p>
          <a:p>
            <a:r>
              <a:rPr lang="en-GB" dirty="0"/>
              <a:t>     begins with ls the return the string unchanged. </a:t>
            </a:r>
          </a:p>
          <a:p>
            <a:pPr marL="342900" indent="-342900">
              <a:buFont typeface="Wingdings" panose="05000000000000000000" pitchFamily="2" charset="2"/>
              <a:buChar char="v"/>
            </a:pPr>
            <a:endParaRPr lang="en-GB" dirty="0"/>
          </a:p>
          <a:p>
            <a:pPr marL="342900" indent="-342900">
              <a:buFont typeface="Wingdings" panose="05000000000000000000" pitchFamily="2" charset="2"/>
              <a:buChar char="v"/>
            </a:pPr>
            <a:r>
              <a:rPr lang="en-GB" dirty="0"/>
              <a:t>WAP function that will return true if the two given integer</a:t>
            </a:r>
          </a:p>
          <a:p>
            <a:r>
              <a:rPr lang="en-GB" dirty="0"/>
              <a:t>    values are equal or their sum or difference is 5 .</a:t>
            </a:r>
            <a:endParaRPr lang="en-US"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263674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dirty="0"/>
              <a:t>Module</a:t>
            </a:r>
            <a:r>
              <a:rPr lang="en-GB" b="1" dirty="0"/>
              <a:t>  – Group of functions , variables , classes .</a:t>
            </a:r>
          </a:p>
          <a:p>
            <a:r>
              <a:rPr lang="en-GB" b="1" u="sng" dirty="0"/>
              <a:t>Libraries</a:t>
            </a:r>
            <a:r>
              <a:rPr lang="en-GB" b="1" dirty="0"/>
              <a:t>  – Group of Modules. </a:t>
            </a:r>
          </a:p>
          <a:p>
            <a:endParaRPr lang="en-GB" sz="1800" b="1" dirty="0"/>
          </a:p>
          <a:p>
            <a:endParaRPr lang="en-GB" sz="1800" b="1" dirty="0"/>
          </a:p>
          <a:p>
            <a:r>
              <a:rPr lang="en-GB" b="1" dirty="0"/>
              <a:t>Taking value from user –</a:t>
            </a:r>
          </a:p>
          <a:p>
            <a:pPr lvl="1"/>
            <a:r>
              <a:rPr lang="en-GB" sz="2000" b="1" dirty="0"/>
              <a:t>A=int(input(“Enter the number ”)</a:t>
            </a:r>
          </a:p>
          <a:p>
            <a:pPr lvl="1"/>
            <a:r>
              <a:rPr lang="en-GB" sz="2000" b="1" dirty="0"/>
              <a:t>Print(A)</a:t>
            </a:r>
          </a:p>
          <a:p>
            <a:pPr lvl="1"/>
            <a:endParaRPr lang="en-GB" sz="2000" b="1" dirty="0"/>
          </a:p>
          <a:p>
            <a:pPr lvl="1"/>
            <a:br>
              <a:rPr lang="en-GB" sz="2000" b="1" dirty="0"/>
            </a:br>
            <a:r>
              <a:rPr lang="en-GB" sz="2000" b="1" dirty="0"/>
              <a:t># This Program is taking value from user.</a:t>
            </a:r>
            <a:br>
              <a:rPr lang="en-GB" sz="2000" b="1" dirty="0"/>
            </a:br>
            <a:r>
              <a:rPr lang="en-GB" sz="2000" b="1" dirty="0"/>
              <a:t># #</a:t>
            </a:r>
            <a:br>
              <a:rPr lang="en-GB" sz="2000" b="1" dirty="0"/>
            </a:br>
            <a:r>
              <a:rPr lang="en-GB" sz="2000" b="1" dirty="0"/>
              <a:t># a=int(input("Enter the number:"))</a:t>
            </a:r>
            <a:br>
              <a:rPr lang="en-GB" sz="2000" b="1" dirty="0"/>
            </a:br>
            <a:r>
              <a:rPr lang="en-GB" sz="2000" b="1" dirty="0"/>
              <a:t># print(a)</a:t>
            </a:r>
            <a:br>
              <a:rPr lang="en-GB" sz="1500" b="1" dirty="0"/>
            </a:br>
            <a:br>
              <a:rPr lang="en-GB" sz="1500" b="1" dirty="0"/>
            </a:br>
            <a:endParaRPr lang="en-US" sz="15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1625706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dirty="0"/>
              <a:t># In above code if we give bool or float then error will come.</a:t>
            </a:r>
            <a:br>
              <a:rPr lang="en-GB" b="1" dirty="0"/>
            </a:br>
            <a:r>
              <a:rPr lang="en-GB" b="1" dirty="0"/>
              <a:t># so to remove this we can use Eval .</a:t>
            </a:r>
            <a:br>
              <a:rPr lang="en-GB" b="1" dirty="0"/>
            </a:br>
            <a:r>
              <a:rPr lang="en-GB" b="1" dirty="0"/>
              <a:t>#</a:t>
            </a:r>
            <a:br>
              <a:rPr lang="en-GB" b="1" dirty="0"/>
            </a:br>
            <a:r>
              <a:rPr lang="en-GB" b="1" dirty="0"/>
              <a:t>b=eval(input(" Enter the value:"))</a:t>
            </a:r>
            <a:br>
              <a:rPr lang="en-GB" b="1" dirty="0"/>
            </a:br>
            <a:r>
              <a:rPr lang="en-GB" b="1" dirty="0"/>
              <a:t>print(b)</a:t>
            </a:r>
            <a:br>
              <a:rPr lang="en-GB" b="1" dirty="0"/>
            </a:br>
            <a:br>
              <a:rPr lang="en-GB" b="1" dirty="0"/>
            </a:br>
            <a:r>
              <a:rPr lang="en-GB" b="1" dirty="0"/>
              <a:t># Eval will work with int() float() bool() list() tuple() set{}</a:t>
            </a:r>
            <a:br>
              <a:rPr lang="en-GB" b="1" dirty="0"/>
            </a:br>
            <a:r>
              <a:rPr lang="en-GB" b="1" dirty="0"/>
              <a:t>#Eval don't work with String() X.</a:t>
            </a:r>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830112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dirty="0"/>
              <a:t>Module – A file containing a set of functions you want to </a:t>
            </a:r>
          </a:p>
          <a:p>
            <a:r>
              <a:rPr lang="en-GB" b="1" dirty="0"/>
              <a:t>include in </a:t>
            </a:r>
            <a:r>
              <a:rPr lang="en-GB" b="1" dirty="0" err="1"/>
              <a:t>ur</a:t>
            </a:r>
            <a:r>
              <a:rPr lang="en-GB" b="1" dirty="0"/>
              <a:t> applications .</a:t>
            </a:r>
          </a:p>
          <a:p>
            <a:endParaRPr lang="en-GB" b="1" dirty="0"/>
          </a:p>
          <a:p>
            <a:r>
              <a:rPr lang="en-GB" b="1" dirty="0"/>
              <a:t>Creating Module –</a:t>
            </a:r>
          </a:p>
          <a:p>
            <a:pPr lvl="1"/>
            <a:r>
              <a:rPr lang="en-GB" sz="2000" b="1" dirty="0"/>
              <a:t>def  greeting ( name ):</a:t>
            </a:r>
          </a:p>
          <a:p>
            <a:pPr lvl="2"/>
            <a:r>
              <a:rPr lang="en-GB" sz="2000" b="1" dirty="0"/>
              <a:t>Print ( “ hello ” + name )</a:t>
            </a:r>
          </a:p>
          <a:p>
            <a:pPr lvl="2"/>
            <a:r>
              <a:rPr lang="en-GB" sz="2000" b="1" dirty="0"/>
              <a:t># Save it as mymodule.py</a:t>
            </a:r>
          </a:p>
          <a:p>
            <a:pPr lvl="2"/>
            <a:endParaRPr lang="en-GB" sz="2000" b="1" dirty="0"/>
          </a:p>
          <a:p>
            <a:r>
              <a:rPr lang="en-GB" b="1" dirty="0"/>
              <a:t>Using Created Module –</a:t>
            </a:r>
          </a:p>
          <a:p>
            <a:pPr lvl="1"/>
            <a:r>
              <a:rPr lang="en-GB" sz="2000" b="1" dirty="0"/>
              <a:t>Import </a:t>
            </a:r>
            <a:r>
              <a:rPr lang="en-GB" sz="2000" b="1" dirty="0" err="1"/>
              <a:t>mymodule</a:t>
            </a:r>
            <a:r>
              <a:rPr lang="en-GB" sz="2000" b="1" dirty="0"/>
              <a:t> as </a:t>
            </a:r>
            <a:r>
              <a:rPr lang="en-GB" sz="2000" b="1" dirty="0" err="1"/>
              <a:t>ms</a:t>
            </a:r>
            <a:endParaRPr lang="en-GB" sz="2000" b="1" dirty="0"/>
          </a:p>
          <a:p>
            <a:pPr lvl="1"/>
            <a:r>
              <a:rPr lang="en-GB" sz="2000" b="1" dirty="0" err="1"/>
              <a:t>ms.greeting</a:t>
            </a:r>
            <a:r>
              <a:rPr lang="en-GB" sz="2000" b="1" dirty="0"/>
              <a:t> ( “ John”)</a:t>
            </a:r>
          </a:p>
          <a:p>
            <a:pPr lvl="1"/>
            <a:r>
              <a:rPr lang="en-GB" sz="2000" b="1" dirty="0"/>
              <a:t>- &gt; o/p  hello John .</a:t>
            </a:r>
          </a:p>
          <a:p>
            <a:pPr lvl="2">
              <a:buNone/>
            </a:pPr>
            <a:r>
              <a:rPr lang="en-GB" sz="1400" b="1" dirty="0"/>
              <a:t>		</a:t>
            </a:r>
          </a:p>
          <a:p>
            <a:pPr lvl="2">
              <a:buNone/>
            </a:pPr>
            <a:r>
              <a:rPr lang="en-GB" sz="1600" b="1" dirty="0"/>
              <a:t>			</a:t>
            </a:r>
            <a:r>
              <a:rPr lang="en-GB" sz="1400" b="1" dirty="0"/>
              <a:t>		</a:t>
            </a:r>
          </a:p>
          <a:p>
            <a:pPr lvl="2">
              <a:buNone/>
            </a:pPr>
            <a:endParaRPr lang="en-US" sz="14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625321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dirty="0"/>
              <a:t>Seeing all functions in  Module –</a:t>
            </a:r>
          </a:p>
          <a:p>
            <a:pPr lvl="1"/>
            <a:r>
              <a:rPr lang="en-GB" sz="2400" b="1" dirty="0"/>
              <a:t>Import  </a:t>
            </a:r>
            <a:r>
              <a:rPr lang="en-GB" sz="2400" b="1" dirty="0" err="1"/>
              <a:t>mymodule</a:t>
            </a:r>
            <a:r>
              <a:rPr lang="en-GB" sz="2400" b="1" dirty="0"/>
              <a:t> as </a:t>
            </a:r>
            <a:r>
              <a:rPr lang="en-GB" sz="2400" b="1" dirty="0" err="1"/>
              <a:t>ms</a:t>
            </a:r>
            <a:r>
              <a:rPr lang="en-GB" sz="2400" b="1" dirty="0"/>
              <a:t> </a:t>
            </a:r>
          </a:p>
          <a:p>
            <a:pPr lvl="1"/>
            <a:r>
              <a:rPr lang="en-GB" sz="2400" b="1" dirty="0"/>
              <a:t>X = </a:t>
            </a:r>
            <a:r>
              <a:rPr lang="en-GB" sz="2400" b="1" dirty="0" err="1"/>
              <a:t>dir</a:t>
            </a:r>
            <a:r>
              <a:rPr lang="en-GB" sz="2400" b="1" dirty="0"/>
              <a:t> ( </a:t>
            </a:r>
            <a:r>
              <a:rPr lang="en-GB" sz="2400" b="1" dirty="0" err="1"/>
              <a:t>mymodule</a:t>
            </a:r>
            <a:r>
              <a:rPr lang="en-GB" sz="2400" b="1" dirty="0"/>
              <a:t> )</a:t>
            </a:r>
          </a:p>
          <a:p>
            <a:pPr lvl="1"/>
            <a:r>
              <a:rPr lang="en-GB" sz="2400" b="1" dirty="0"/>
              <a:t>Print (X)</a:t>
            </a:r>
          </a:p>
          <a:p>
            <a:endParaRPr lang="en-GB" sz="2400" b="1" dirty="0"/>
          </a:p>
          <a:p>
            <a:pPr lvl="1"/>
            <a:r>
              <a:rPr lang="en-GB" sz="2000" b="1" dirty="0"/>
              <a:t>Import  math as </a:t>
            </a:r>
            <a:r>
              <a:rPr lang="en-GB" sz="2000" b="1" dirty="0" err="1"/>
              <a:t>mt</a:t>
            </a:r>
            <a:endParaRPr lang="en-GB" sz="2000" b="1" dirty="0"/>
          </a:p>
          <a:p>
            <a:pPr lvl="1"/>
            <a:r>
              <a:rPr lang="en-GB" sz="2000" b="1" dirty="0"/>
              <a:t>Print ( </a:t>
            </a:r>
            <a:r>
              <a:rPr lang="en-GB" sz="2000" b="1" dirty="0" err="1"/>
              <a:t>dir</a:t>
            </a:r>
            <a:r>
              <a:rPr lang="en-GB" sz="2000" b="1" dirty="0"/>
              <a:t> ( </a:t>
            </a:r>
            <a:r>
              <a:rPr lang="en-GB" sz="2000" b="1" dirty="0" err="1"/>
              <a:t>mt</a:t>
            </a:r>
            <a:r>
              <a:rPr lang="en-GB" sz="2000" b="1" dirty="0"/>
              <a:t> ) ) </a:t>
            </a:r>
          </a:p>
          <a:p>
            <a:pPr lvl="1"/>
            <a:endParaRPr lang="en-GB" sz="2000" b="1" dirty="0"/>
          </a:p>
          <a:p>
            <a:pPr lvl="1">
              <a:buNone/>
            </a:pPr>
            <a:r>
              <a:rPr lang="en-GB" sz="2000" b="1" dirty="0"/>
              <a:t>Import module1 [ , module2 , [ , ....... </a:t>
            </a:r>
            <a:r>
              <a:rPr lang="en-GB" sz="2000" b="1" dirty="0" err="1"/>
              <a:t>moduleN</a:t>
            </a:r>
            <a:r>
              <a:rPr lang="en-GB" sz="2000" b="1" dirty="0"/>
              <a:t> ]</a:t>
            </a:r>
          </a:p>
          <a:p>
            <a:pPr lvl="1">
              <a:buNone/>
            </a:pPr>
            <a:r>
              <a:rPr lang="en-GB" sz="2000" b="1" dirty="0"/>
              <a:t>Import module1</a:t>
            </a:r>
          </a:p>
          <a:p>
            <a:pPr lvl="1">
              <a:buNone/>
            </a:pPr>
            <a:r>
              <a:rPr lang="en-GB" sz="2000" b="1" dirty="0"/>
              <a:t>Import module 2 </a:t>
            </a:r>
          </a:p>
          <a:p>
            <a:pPr lvl="1">
              <a:buNone/>
            </a:pPr>
            <a:r>
              <a:rPr lang="en-GB" sz="2000" b="1" dirty="0"/>
              <a:t>Import module N</a:t>
            </a:r>
            <a:endParaRPr lang="en-US" sz="20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41930245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2400" b="1" dirty="0"/>
              <a:t>From math  import pi </a:t>
            </a:r>
          </a:p>
          <a:p>
            <a:pPr lvl="1"/>
            <a:r>
              <a:rPr lang="en-GB" sz="2000" b="1" dirty="0"/>
              <a:t>Print (  “ The value of pi is :” , pi )</a:t>
            </a:r>
          </a:p>
          <a:p>
            <a:pPr lvl="1"/>
            <a:endParaRPr lang="en-GB" sz="2000" b="1" dirty="0"/>
          </a:p>
          <a:p>
            <a:r>
              <a:rPr lang="en-GB" sz="2400" b="1" dirty="0"/>
              <a:t>Import math </a:t>
            </a:r>
          </a:p>
          <a:p>
            <a:pPr lvl="1"/>
            <a:r>
              <a:rPr lang="en-GB" sz="2000" b="1" dirty="0"/>
              <a:t>Print ( “ The value of  pi  is : ” , math . pi ) </a:t>
            </a:r>
          </a:p>
          <a:p>
            <a:endParaRPr lang="en-GB" b="1" dirty="0"/>
          </a:p>
          <a:p>
            <a:r>
              <a:rPr lang="en-GB" b="1" dirty="0"/>
              <a:t>* Python always search for variables in the local namespace . </a:t>
            </a:r>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14959531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Dir (  ) function :</a:t>
            </a:r>
          </a:p>
          <a:p>
            <a:endParaRPr lang="en-GB" b="1" dirty="0"/>
          </a:p>
          <a:p>
            <a:r>
              <a:rPr lang="en-GB" b="1" dirty="0"/>
              <a:t>Dir ( ) return the list which contain the names of all the </a:t>
            </a:r>
          </a:p>
          <a:p>
            <a:r>
              <a:rPr lang="en-GB" b="1" dirty="0"/>
              <a:t>modules , variables and functions that are defined in a </a:t>
            </a:r>
          </a:p>
          <a:p>
            <a:r>
              <a:rPr lang="en-GB" b="1" dirty="0"/>
              <a:t>module . </a:t>
            </a:r>
          </a:p>
          <a:p>
            <a:endParaRPr lang="en-GB" b="1" dirty="0"/>
          </a:p>
          <a:p>
            <a:r>
              <a:rPr lang="en-GB" b="1" dirty="0"/>
              <a:t>Import  math ( )</a:t>
            </a:r>
          </a:p>
          <a:p>
            <a:endParaRPr lang="en-GB" b="1" dirty="0"/>
          </a:p>
          <a:p>
            <a:r>
              <a:rPr lang="en-GB" b="1" dirty="0"/>
              <a:t>C = </a:t>
            </a:r>
            <a:r>
              <a:rPr lang="en-GB" b="1" dirty="0" err="1"/>
              <a:t>dir</a:t>
            </a:r>
            <a:r>
              <a:rPr lang="en-GB" b="1" dirty="0"/>
              <a:t> ( math )</a:t>
            </a:r>
          </a:p>
          <a:p>
            <a:endParaRPr lang="en-GB" b="1" dirty="0"/>
          </a:p>
          <a:p>
            <a:r>
              <a:rPr lang="en-GB" b="1" dirty="0"/>
              <a:t>Print ( C )</a:t>
            </a:r>
          </a:p>
          <a:p>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9572915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endParaRPr lang="en-GB" b="1" dirty="0"/>
          </a:p>
          <a:p>
            <a:r>
              <a:rPr lang="en-GB" b="1" dirty="0"/>
              <a:t>Reload  (  ) function </a:t>
            </a:r>
          </a:p>
          <a:p>
            <a:endParaRPr lang="en-GB" b="1" dirty="0"/>
          </a:p>
          <a:p>
            <a:r>
              <a:rPr lang="en-GB" b="1" dirty="0"/>
              <a:t>reloads a previously imported module. This is useful if you </a:t>
            </a:r>
          </a:p>
          <a:p>
            <a:r>
              <a:rPr lang="en-GB" b="1" dirty="0"/>
              <a:t>have edited the module source file using an external editor </a:t>
            </a:r>
          </a:p>
          <a:p>
            <a:r>
              <a:rPr lang="en-GB" b="1" dirty="0"/>
              <a:t>and want to try out the new version without leaving the </a:t>
            </a:r>
          </a:p>
          <a:p>
            <a:r>
              <a:rPr lang="en-GB" b="1" dirty="0"/>
              <a:t>Python interpreter. The return value is the module object.</a:t>
            </a:r>
          </a:p>
          <a:p>
            <a:endParaRPr lang="en-GB" b="1" dirty="0"/>
          </a:p>
          <a:p>
            <a:r>
              <a:rPr lang="en-GB" b="1" dirty="0"/>
              <a:t>X= Reload ( </a:t>
            </a:r>
            <a:r>
              <a:rPr lang="en-GB" b="1" dirty="0" err="1"/>
              <a:t>module_name</a:t>
            </a:r>
            <a:r>
              <a:rPr lang="en-GB" b="1" dirty="0"/>
              <a:t> )</a:t>
            </a:r>
          </a:p>
          <a:p>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19687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600" b="1" u="sng" dirty="0">
                <a:latin typeface="Times New Roman" pitchFamily="18" charset="0"/>
                <a:cs typeface="Times New Roman" pitchFamily="18" charset="0"/>
              </a:rPr>
              <a:t>Companies uses Python ---</a:t>
            </a:r>
          </a:p>
          <a:p>
            <a:endParaRPr lang="en-GB" sz="1000" b="1" u="sng"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a:latin typeface="Times New Roman" pitchFamily="18" charset="0"/>
                <a:cs typeface="Times New Roman" pitchFamily="18" charset="0"/>
              </a:rPr>
              <a:t>Google .</a:t>
            </a:r>
          </a:p>
          <a:p>
            <a:pPr marL="285744" indent="-285744">
              <a:buFont typeface="Wingdings" panose="05000000000000000000" pitchFamily="2" charset="2"/>
              <a:buChar char="v"/>
            </a:pPr>
            <a:endParaRPr lang="en-GB" b="1"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err="1">
                <a:latin typeface="Times New Roman" pitchFamily="18" charset="0"/>
                <a:cs typeface="Times New Roman" pitchFamily="18" charset="0"/>
              </a:rPr>
              <a:t>Youtube</a:t>
            </a:r>
            <a:r>
              <a:rPr lang="en-GB" b="1" dirty="0">
                <a:latin typeface="Times New Roman" pitchFamily="18" charset="0"/>
                <a:cs typeface="Times New Roman" pitchFamily="18" charset="0"/>
              </a:rPr>
              <a:t> .</a:t>
            </a:r>
          </a:p>
          <a:p>
            <a:pPr marL="285744" indent="-285744">
              <a:buFont typeface="Wingdings" panose="05000000000000000000" pitchFamily="2" charset="2"/>
              <a:buChar char="v"/>
            </a:pPr>
            <a:endParaRPr lang="en-GB" b="1"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a:latin typeface="Times New Roman" pitchFamily="18" charset="0"/>
                <a:cs typeface="Times New Roman" pitchFamily="18" charset="0"/>
              </a:rPr>
              <a:t>Dropbox .</a:t>
            </a:r>
          </a:p>
          <a:p>
            <a:pPr marL="285744" indent="-285744">
              <a:buFont typeface="Wingdings" panose="05000000000000000000" pitchFamily="2" charset="2"/>
              <a:buChar char="v"/>
            </a:pPr>
            <a:endParaRPr lang="en-GB" b="1"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a:latin typeface="Times New Roman" pitchFamily="18" charset="0"/>
                <a:cs typeface="Times New Roman" pitchFamily="18" charset="0"/>
              </a:rPr>
              <a:t>NASA.</a:t>
            </a:r>
          </a:p>
          <a:p>
            <a:pPr marL="285744" indent="-285744">
              <a:buFont typeface="Wingdings" panose="05000000000000000000" pitchFamily="2" charset="2"/>
              <a:buChar char="v"/>
            </a:pPr>
            <a:endParaRPr lang="en-GB" b="1"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a:latin typeface="Times New Roman" pitchFamily="18" charset="0"/>
                <a:cs typeface="Times New Roman" pitchFamily="18" charset="0"/>
              </a:rPr>
              <a:t>IBM .</a:t>
            </a:r>
          </a:p>
          <a:p>
            <a:pPr marL="285744" indent="-285744">
              <a:buFont typeface="Wingdings" panose="05000000000000000000" pitchFamily="2" charset="2"/>
              <a:buChar char="v"/>
            </a:pPr>
            <a:endParaRPr lang="en-GB" b="1"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a:latin typeface="Times New Roman" pitchFamily="18" charset="0"/>
                <a:cs typeface="Times New Roman" pitchFamily="18" charset="0"/>
              </a:rPr>
              <a:t>Mozilla .</a:t>
            </a:r>
          </a:p>
          <a:p>
            <a:pPr marL="285744" indent="-285744">
              <a:buFont typeface="Wingdings" panose="05000000000000000000" pitchFamily="2" charset="2"/>
              <a:buChar char="v"/>
            </a:pPr>
            <a:endParaRPr lang="en-GB" b="1"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a:latin typeface="Times New Roman" pitchFamily="18" charset="0"/>
                <a:cs typeface="Times New Roman" pitchFamily="18" charset="0"/>
              </a:rPr>
              <a:t>Scientific  &amp; Research Organization .</a:t>
            </a:r>
          </a:p>
          <a:p>
            <a:pPr marL="285744" indent="-285744">
              <a:buFont typeface="Wingdings" panose="05000000000000000000" pitchFamily="2" charset="2"/>
              <a:buChar char="v"/>
            </a:pPr>
            <a:endParaRPr lang="en-GB" b="1"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a:latin typeface="Times New Roman" pitchFamily="18" charset="0"/>
                <a:cs typeface="Times New Roman" pitchFamily="18" charset="0"/>
              </a:rPr>
              <a:t>Quora .</a:t>
            </a:r>
          </a:p>
          <a:p>
            <a:pPr marL="285744" indent="-285744">
              <a:buFont typeface="Wingdings" panose="05000000000000000000" pitchFamily="2" charset="2"/>
              <a:buChar char="v"/>
            </a:pPr>
            <a:endParaRPr lang="en-GB" b="1" dirty="0">
              <a:latin typeface="Times New Roman" pitchFamily="18" charset="0"/>
              <a:cs typeface="Times New Roman" pitchFamily="18" charset="0"/>
            </a:endParaRPr>
          </a:p>
          <a:p>
            <a:pPr marL="285744" indent="-285744">
              <a:buFont typeface="Wingdings" panose="05000000000000000000" pitchFamily="2" charset="2"/>
              <a:buChar char="v"/>
            </a:pPr>
            <a:r>
              <a:rPr lang="en-GB" b="1" dirty="0">
                <a:latin typeface="Times New Roman" pitchFamily="18" charset="0"/>
                <a:cs typeface="Times New Roman" pitchFamily="18" charset="0"/>
              </a:rPr>
              <a:t>Etc .</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673578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dirty="0"/>
          </a:p>
          <a:p>
            <a:r>
              <a:rPr lang="en-GB" b="1" u="sng" dirty="0"/>
              <a:t>Date and Time Module :-</a:t>
            </a:r>
          </a:p>
          <a:p>
            <a:pPr lvl="1"/>
            <a:r>
              <a:rPr lang="en-GB" sz="2000" b="1" dirty="0"/>
              <a:t>Import  datetime</a:t>
            </a:r>
          </a:p>
          <a:p>
            <a:pPr lvl="1"/>
            <a:r>
              <a:rPr lang="en-GB" sz="2000" b="1" dirty="0"/>
              <a:t>X=</a:t>
            </a:r>
            <a:r>
              <a:rPr lang="en-GB" sz="2000" b="1" dirty="0" err="1"/>
              <a:t>datetime.datetime.now</a:t>
            </a:r>
            <a:r>
              <a:rPr lang="en-GB" sz="2000" b="1" dirty="0"/>
              <a:t>()</a:t>
            </a:r>
          </a:p>
          <a:p>
            <a:pPr lvl="1"/>
            <a:r>
              <a:rPr lang="en-GB" sz="2000" b="1" dirty="0"/>
              <a:t>Print (x)</a:t>
            </a:r>
          </a:p>
          <a:p>
            <a:pPr lvl="1"/>
            <a:endParaRPr lang="en-GB" sz="2000" b="1" dirty="0"/>
          </a:p>
          <a:p>
            <a:r>
              <a:rPr lang="en-GB" sz="2200" b="1" dirty="0" err="1"/>
              <a:t>Timedeltas</a:t>
            </a:r>
            <a:r>
              <a:rPr lang="en-GB" sz="2200" b="1" dirty="0"/>
              <a:t> :-</a:t>
            </a:r>
          </a:p>
          <a:p>
            <a:pPr lvl="1"/>
            <a:r>
              <a:rPr lang="en-GB" b="1" dirty="0"/>
              <a:t>Using replace ( ) is not only the way to </a:t>
            </a:r>
          </a:p>
          <a:p>
            <a:pPr marL="457188" lvl="1" indent="0">
              <a:buNone/>
            </a:pPr>
            <a:r>
              <a:rPr lang="en-GB" b="1" dirty="0"/>
              <a:t>calculate future or past date .We can also it by using </a:t>
            </a:r>
            <a:r>
              <a:rPr lang="en-GB" b="1" dirty="0" err="1"/>
              <a:t>timedelta</a:t>
            </a:r>
            <a:r>
              <a:rPr lang="en-GB" b="1" dirty="0"/>
              <a:t> class. </a:t>
            </a:r>
          </a:p>
          <a:p>
            <a:pPr lvl="1"/>
            <a:endParaRPr lang="en-GB" b="1" dirty="0"/>
          </a:p>
          <a:p>
            <a:pPr lvl="1"/>
            <a:endParaRPr lang="en-GB" sz="1200" b="1" dirty="0"/>
          </a:p>
          <a:p>
            <a:pPr lvl="1"/>
            <a:endParaRPr lang="en-GB" sz="1200" b="1" dirty="0"/>
          </a:p>
          <a:p>
            <a:pPr lvl="1"/>
            <a:endParaRPr lang="en-GB" sz="1200" b="1" dirty="0"/>
          </a:p>
          <a:p>
            <a:pPr lvl="1"/>
            <a:endParaRPr lang="en-US" sz="12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3761794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1">
              <a:buNone/>
            </a:pPr>
            <a:endParaRPr lang="en-GB" sz="1200" b="1" dirty="0"/>
          </a:p>
          <a:p>
            <a:pPr lvl="1"/>
            <a:r>
              <a:rPr lang="en-GB" sz="2000" b="1" dirty="0"/>
              <a:t>Import  datetime</a:t>
            </a:r>
          </a:p>
          <a:p>
            <a:pPr lvl="1"/>
            <a:endParaRPr lang="en-GB" sz="2000" b="1" dirty="0"/>
          </a:p>
          <a:p>
            <a:pPr lvl="1"/>
            <a:r>
              <a:rPr lang="en-GB" sz="2000" b="1" dirty="0"/>
              <a:t>Today = </a:t>
            </a:r>
            <a:r>
              <a:rPr lang="en-GB" sz="2000" b="1" dirty="0" err="1"/>
              <a:t>datetime.date.today</a:t>
            </a:r>
            <a:r>
              <a:rPr lang="en-GB" sz="2000" b="1" dirty="0"/>
              <a:t> ( )</a:t>
            </a:r>
          </a:p>
          <a:p>
            <a:pPr lvl="1"/>
            <a:r>
              <a:rPr lang="en-GB" sz="2000" b="1" dirty="0"/>
              <a:t>Print ( ‘ Today : ’ , today )</a:t>
            </a:r>
          </a:p>
          <a:p>
            <a:pPr lvl="1"/>
            <a:endParaRPr lang="en-GB" sz="2000" b="1" dirty="0"/>
          </a:p>
          <a:p>
            <a:pPr lvl="1"/>
            <a:r>
              <a:rPr lang="en-GB" sz="2000" b="1" dirty="0" err="1"/>
              <a:t>One_day</a:t>
            </a:r>
            <a:r>
              <a:rPr lang="en-GB" sz="2000" b="1" dirty="0"/>
              <a:t> = </a:t>
            </a:r>
            <a:r>
              <a:rPr lang="en-GB" sz="2000" b="1" dirty="0" err="1"/>
              <a:t>datetime.timedelta</a:t>
            </a:r>
            <a:r>
              <a:rPr lang="en-GB" sz="2000" b="1" dirty="0"/>
              <a:t> ( days = 1 ) </a:t>
            </a:r>
          </a:p>
          <a:p>
            <a:pPr lvl="1"/>
            <a:r>
              <a:rPr lang="en-GB" sz="2000" b="1" dirty="0"/>
              <a:t>Print ( “ one day : ” , </a:t>
            </a:r>
            <a:r>
              <a:rPr lang="en-GB" sz="2000" b="1" dirty="0" err="1"/>
              <a:t>one_day</a:t>
            </a:r>
            <a:r>
              <a:rPr lang="en-GB" sz="2000" b="1" dirty="0"/>
              <a:t> )  # 1day 0:00:00</a:t>
            </a:r>
          </a:p>
          <a:p>
            <a:pPr lvl="1"/>
            <a:endParaRPr lang="en-GB" sz="2000" b="1" dirty="0"/>
          </a:p>
          <a:p>
            <a:pPr lvl="1"/>
            <a:r>
              <a:rPr lang="en-GB" sz="2000" b="1" dirty="0" err="1"/>
              <a:t>Yestarday</a:t>
            </a:r>
            <a:r>
              <a:rPr lang="en-GB" sz="2000" b="1" dirty="0"/>
              <a:t> = today -  </a:t>
            </a:r>
            <a:r>
              <a:rPr lang="en-GB" sz="2000" b="1" dirty="0" err="1"/>
              <a:t>one_day</a:t>
            </a:r>
            <a:r>
              <a:rPr lang="en-GB" sz="2000" b="1" dirty="0"/>
              <a:t> </a:t>
            </a:r>
          </a:p>
          <a:p>
            <a:pPr lvl="1"/>
            <a:r>
              <a:rPr lang="en-GB" sz="2000" b="1" dirty="0"/>
              <a:t>Print ( “ </a:t>
            </a:r>
            <a:r>
              <a:rPr lang="en-GB" sz="2000" b="1" dirty="0" err="1"/>
              <a:t>yestarday</a:t>
            </a:r>
            <a:r>
              <a:rPr lang="en-GB" sz="2000" b="1" dirty="0"/>
              <a:t> : ” , </a:t>
            </a:r>
            <a:r>
              <a:rPr lang="en-GB" sz="2000" b="1" dirty="0" err="1"/>
              <a:t>yestarday</a:t>
            </a:r>
            <a:r>
              <a:rPr lang="en-GB" sz="2000" b="1" dirty="0"/>
              <a:t> )</a:t>
            </a:r>
          </a:p>
          <a:p>
            <a:pPr lvl="1"/>
            <a:endParaRPr lang="en-GB" sz="2000"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19902306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1"/>
            <a:endParaRPr lang="en-GB" sz="2000" b="1" dirty="0"/>
          </a:p>
          <a:p>
            <a:pPr lvl="1"/>
            <a:endParaRPr lang="en-GB" sz="2000" b="1" dirty="0"/>
          </a:p>
          <a:p>
            <a:pPr lvl="1"/>
            <a:r>
              <a:rPr lang="en-GB" sz="2000" b="1" dirty="0"/>
              <a:t>Tomorrow = today + </a:t>
            </a:r>
            <a:r>
              <a:rPr lang="en-GB" sz="2000" b="1" dirty="0" err="1"/>
              <a:t>one_day</a:t>
            </a:r>
            <a:r>
              <a:rPr lang="en-GB" sz="2000" b="1" dirty="0"/>
              <a:t> </a:t>
            </a:r>
          </a:p>
          <a:p>
            <a:pPr lvl="1"/>
            <a:r>
              <a:rPr lang="en-GB" sz="2000" b="1" dirty="0"/>
              <a:t>Print (‘”  Tomorrow : ” , tomorrow )</a:t>
            </a:r>
          </a:p>
          <a:p>
            <a:pPr lvl="1"/>
            <a:endParaRPr lang="en-GB" sz="2000" b="1" dirty="0"/>
          </a:p>
          <a:p>
            <a:pPr lvl="1"/>
            <a:r>
              <a:rPr lang="en-GB" sz="2000" b="1" dirty="0"/>
              <a:t>Print ( “ tomorrow – </a:t>
            </a:r>
            <a:r>
              <a:rPr lang="en-GB" sz="2000" b="1" dirty="0" err="1"/>
              <a:t>yestarday</a:t>
            </a:r>
            <a:r>
              <a:rPr lang="en-GB" sz="2000" b="1" dirty="0"/>
              <a:t> : ” , tomorrow – </a:t>
            </a:r>
          </a:p>
          <a:p>
            <a:pPr marL="457188" lvl="1" indent="0">
              <a:buNone/>
            </a:pPr>
            <a:r>
              <a:rPr lang="en-GB" sz="2000" b="1" dirty="0"/>
              <a:t>	          </a:t>
            </a:r>
            <a:r>
              <a:rPr lang="en-GB" sz="2000" b="1" dirty="0" err="1"/>
              <a:t>yestarday</a:t>
            </a:r>
            <a:r>
              <a:rPr lang="en-GB" sz="2000" b="1" dirty="0"/>
              <a:t> )</a:t>
            </a:r>
          </a:p>
          <a:p>
            <a:pPr marL="457188" lvl="1" indent="0">
              <a:buNone/>
            </a:pPr>
            <a:endParaRPr lang="en-GB" sz="2000" b="1" dirty="0"/>
          </a:p>
          <a:p>
            <a:pPr lvl="1"/>
            <a:r>
              <a:rPr lang="en-GB" sz="2000" b="1" dirty="0"/>
              <a:t>Print ( “ </a:t>
            </a:r>
            <a:r>
              <a:rPr lang="en-GB" sz="2000" b="1" dirty="0" err="1"/>
              <a:t>yestarday</a:t>
            </a:r>
            <a:r>
              <a:rPr lang="en-GB" sz="2000" b="1" dirty="0"/>
              <a:t> – </a:t>
            </a:r>
            <a:r>
              <a:rPr lang="en-GB" sz="2000" b="1" dirty="0" err="1"/>
              <a:t>tomorrrow</a:t>
            </a:r>
            <a:r>
              <a:rPr lang="en-GB" sz="2000" b="1" dirty="0"/>
              <a:t> : ” , </a:t>
            </a:r>
            <a:r>
              <a:rPr lang="en-GB" sz="2000" b="1" dirty="0" err="1"/>
              <a:t>yestarday</a:t>
            </a:r>
            <a:r>
              <a:rPr lang="en-GB" sz="2000" b="1" dirty="0"/>
              <a:t> – </a:t>
            </a:r>
          </a:p>
          <a:p>
            <a:pPr marL="457188" lvl="1" indent="0">
              <a:buNone/>
            </a:pPr>
            <a:r>
              <a:rPr lang="en-GB" sz="2000" b="1" dirty="0"/>
              <a:t>               tomorrow )</a:t>
            </a:r>
            <a:endParaRPr lang="en-US" sz="2000" b="1" dirty="0"/>
          </a:p>
          <a:p>
            <a:endParaRPr lang="en-US"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849799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t>Assignment: </a:t>
            </a:r>
          </a:p>
          <a:p>
            <a:r>
              <a:rPr lang="en-GB" sz="1800" b="1" dirty="0"/>
              <a:t>WAP function to reverse a string . Taking string name from user .</a:t>
            </a:r>
          </a:p>
          <a:p>
            <a:r>
              <a:rPr lang="en-GB" sz="1800" b="1" dirty="0"/>
              <a:t>WAP function to calculate the no: of upper case and lower case </a:t>
            </a:r>
          </a:p>
          <a:p>
            <a:r>
              <a:rPr lang="en-GB" sz="1800" b="1" dirty="0"/>
              <a:t>characters in a string , string input by user .</a:t>
            </a:r>
          </a:p>
          <a:p>
            <a:endParaRPr lang="en-GB" sz="1800" b="1" dirty="0"/>
          </a:p>
          <a:p>
            <a:r>
              <a:rPr lang="en-GB" sz="1800" b="1" dirty="0"/>
              <a:t>WAP function which take first _list and create new </a:t>
            </a:r>
            <a:r>
              <a:rPr lang="en-GB" sz="1800" b="1" dirty="0" err="1"/>
              <a:t>second_list</a:t>
            </a:r>
            <a:r>
              <a:rPr lang="en-GB" sz="1800" b="1" dirty="0"/>
              <a:t> </a:t>
            </a:r>
          </a:p>
          <a:p>
            <a:r>
              <a:rPr lang="en-GB" sz="1800" b="1" dirty="0"/>
              <a:t>which don’t contain duplicates in </a:t>
            </a:r>
            <a:r>
              <a:rPr lang="en-GB" sz="1800" b="1" dirty="0" err="1"/>
              <a:t>second_list</a:t>
            </a:r>
            <a:r>
              <a:rPr lang="en-GB" sz="1800" b="1" dirty="0"/>
              <a:t>  elements from </a:t>
            </a:r>
          </a:p>
          <a:p>
            <a:r>
              <a:rPr lang="en-GB" sz="1800" b="1" dirty="0" err="1"/>
              <a:t>first_list</a:t>
            </a:r>
            <a:r>
              <a:rPr lang="en-GB" sz="1800" b="1" dirty="0"/>
              <a:t> . For ex:- l1=[1,2,2,2,3,2]-&gt;l2=[1,2,3]</a:t>
            </a:r>
          </a:p>
          <a:p>
            <a:endParaRPr lang="en-GB" sz="1800" b="1" dirty="0"/>
          </a:p>
          <a:p>
            <a:r>
              <a:rPr lang="en-GB" sz="1800" b="1" dirty="0"/>
              <a:t>WAP to display </a:t>
            </a:r>
          </a:p>
          <a:p>
            <a:r>
              <a:rPr lang="en-GB" sz="1800" b="1" dirty="0"/>
              <a:t>a- Current date  and time .</a:t>
            </a:r>
          </a:p>
          <a:p>
            <a:r>
              <a:rPr lang="en-GB" sz="1800" b="1" dirty="0"/>
              <a:t>b- Current year .</a:t>
            </a:r>
          </a:p>
          <a:p>
            <a:r>
              <a:rPr lang="en-GB" sz="1800" b="1" dirty="0"/>
              <a:t>c- Month of the year .</a:t>
            </a:r>
          </a:p>
          <a:p>
            <a:endParaRPr lang="en-US"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12768576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d- week number of the year .</a:t>
            </a:r>
          </a:p>
          <a:p>
            <a:r>
              <a:rPr lang="en-GB" sz="1800" b="1" dirty="0"/>
              <a:t>e- </a:t>
            </a:r>
            <a:r>
              <a:rPr lang="en-GB" sz="1800" b="1" dirty="0" err="1"/>
              <a:t>weeknumber</a:t>
            </a:r>
            <a:r>
              <a:rPr lang="en-GB" sz="1800" b="1" dirty="0"/>
              <a:t>.</a:t>
            </a:r>
          </a:p>
          <a:p>
            <a:r>
              <a:rPr lang="en-GB" sz="1800" b="1" dirty="0"/>
              <a:t>f- Day of  the year .</a:t>
            </a:r>
          </a:p>
          <a:p>
            <a:r>
              <a:rPr lang="en-GB" sz="1800" b="1" dirty="0"/>
              <a:t>g- Day of  the month .</a:t>
            </a:r>
          </a:p>
          <a:p>
            <a:r>
              <a:rPr lang="en-GB" sz="1800" b="1" dirty="0"/>
              <a:t>h- Day of  the week .</a:t>
            </a:r>
          </a:p>
          <a:p>
            <a:endParaRPr lang="en-GB" sz="1800" b="1" dirty="0"/>
          </a:p>
          <a:p>
            <a:endParaRPr lang="en-GB" sz="1800" b="1" dirty="0"/>
          </a:p>
          <a:p>
            <a:r>
              <a:rPr lang="en-GB" sz="1800" b="1" dirty="0"/>
              <a:t>WAP to determine whether a given year by user is a leap year or </a:t>
            </a:r>
          </a:p>
          <a:p>
            <a:r>
              <a:rPr lang="en-GB" sz="1800" b="1" dirty="0"/>
              <a:t>not .</a:t>
            </a:r>
          </a:p>
          <a:p>
            <a:endParaRPr lang="en-GB" sz="1800" b="1" dirty="0"/>
          </a:p>
          <a:p>
            <a:r>
              <a:rPr lang="en-GB" sz="1800" b="1" dirty="0"/>
              <a:t>WAP to convert a string to datetime .</a:t>
            </a:r>
          </a:p>
          <a:p>
            <a:endParaRPr lang="en-GB" sz="1800" b="1" dirty="0"/>
          </a:p>
          <a:p>
            <a:r>
              <a:rPr lang="en-GB" sz="1800" b="1" dirty="0"/>
              <a:t>WAP to subtract 5 days from current date .</a:t>
            </a:r>
          </a:p>
          <a:p>
            <a:endParaRPr lang="en-GB" sz="1800" b="1" dirty="0"/>
          </a:p>
          <a:p>
            <a:endParaRPr lang="en-US"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29318075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t>File Handling :</a:t>
            </a:r>
          </a:p>
          <a:p>
            <a:endParaRPr lang="en-GB" sz="1800" b="1" dirty="0"/>
          </a:p>
          <a:p>
            <a:r>
              <a:rPr lang="en-GB" sz="1800" b="1" dirty="0"/>
              <a:t>File is a named location on disk to store related information . It is </a:t>
            </a:r>
          </a:p>
          <a:p>
            <a:r>
              <a:rPr lang="en-GB" sz="1800" b="1" dirty="0"/>
              <a:t>used to Permanently store data in a non-volatile memory </a:t>
            </a:r>
          </a:p>
          <a:p>
            <a:r>
              <a:rPr lang="en-GB" sz="1800" b="1" dirty="0"/>
              <a:t>( hard disk )  .</a:t>
            </a:r>
          </a:p>
          <a:p>
            <a:endParaRPr lang="en-GB" sz="1800" b="1" dirty="0"/>
          </a:p>
          <a:p>
            <a:r>
              <a:rPr lang="en-GB" sz="1800" b="1" dirty="0"/>
              <a:t>Operations done on File :</a:t>
            </a:r>
          </a:p>
          <a:p>
            <a:pPr lvl="1"/>
            <a:r>
              <a:rPr lang="en-GB" sz="1800" b="1" dirty="0"/>
              <a:t>1. Opening  a   File .</a:t>
            </a:r>
          </a:p>
          <a:p>
            <a:pPr lvl="1"/>
            <a:r>
              <a:rPr lang="en-GB" sz="1800" b="1" dirty="0"/>
              <a:t>2.  Read or Write ( Perform Operation )</a:t>
            </a:r>
          </a:p>
          <a:p>
            <a:pPr lvl="1"/>
            <a:r>
              <a:rPr lang="en-GB" sz="1800" b="1" dirty="0"/>
              <a:t>3. Close the File .</a:t>
            </a:r>
          </a:p>
          <a:p>
            <a:endParaRPr lang="en-US"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2820810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t>OPENING  A  FILE :</a:t>
            </a:r>
          </a:p>
          <a:p>
            <a:pPr lvl="1"/>
            <a:r>
              <a:rPr lang="en-GB" sz="1800" b="1" dirty="0"/>
              <a:t>We can specify the mode while opening a file . – r for read mode , w for write mode</a:t>
            </a:r>
            <a:r>
              <a:rPr lang="en-US" sz="1800" b="1" dirty="0"/>
              <a:t> and a for append mode  to the file .</a:t>
            </a:r>
          </a:p>
          <a:p>
            <a:pPr lvl="1"/>
            <a:r>
              <a:rPr lang="en-GB" sz="1800" b="1" dirty="0"/>
              <a:t>We can open the file in two file type – </a:t>
            </a:r>
          </a:p>
          <a:p>
            <a:pPr lvl="2"/>
            <a:r>
              <a:rPr lang="en-GB" sz="1800" b="1" dirty="0"/>
              <a:t>Text mode – which is regular normal file .</a:t>
            </a:r>
          </a:p>
          <a:p>
            <a:pPr lvl="2"/>
            <a:r>
              <a:rPr lang="en-GB" sz="1800" b="1" dirty="0"/>
              <a:t>Binary mode – It returns bytes and this is the mode to </a:t>
            </a:r>
          </a:p>
          <a:p>
            <a:pPr marL="914377" lvl="2" indent="0">
              <a:buNone/>
            </a:pPr>
            <a:r>
              <a:rPr lang="en-GB" sz="1800" b="1" dirty="0"/>
              <a:t>   be used when dealing with non-text files like images , </a:t>
            </a:r>
          </a:p>
          <a:p>
            <a:pPr marL="914377" lvl="2" indent="0">
              <a:buNone/>
            </a:pPr>
            <a:r>
              <a:rPr lang="en-GB" sz="1800" b="1" dirty="0"/>
              <a:t>   videos , exe files  /</a:t>
            </a:r>
          </a:p>
          <a:p>
            <a:pPr lvl="2"/>
            <a:r>
              <a:rPr lang="en-GB" sz="1800" b="1" dirty="0"/>
              <a:t>By default the File Type is Text mode .</a:t>
            </a:r>
          </a:p>
          <a:p>
            <a:pPr lvl="2"/>
            <a:endParaRPr lang="en-GB" sz="1800" b="1" dirty="0"/>
          </a:p>
          <a:p>
            <a:r>
              <a:rPr lang="en-GB" sz="1800" b="1" dirty="0"/>
              <a:t>Syntax :</a:t>
            </a:r>
          </a:p>
          <a:p>
            <a:pPr lvl="1">
              <a:buNone/>
            </a:pPr>
            <a:r>
              <a:rPr lang="en-GB" sz="1800" b="1" dirty="0"/>
              <a:t>File object = open ( filename  [ , </a:t>
            </a:r>
            <a:r>
              <a:rPr lang="en-GB" sz="1800" b="1" dirty="0" err="1"/>
              <a:t>accessmode</a:t>
            </a:r>
            <a:r>
              <a:rPr lang="en-GB" sz="1800" b="1" dirty="0"/>
              <a:t> ] , [ , buffering ] )</a:t>
            </a:r>
          </a:p>
          <a:p>
            <a:pPr lvl="1">
              <a:buNone/>
            </a:pPr>
            <a:r>
              <a:rPr lang="en-GB" sz="1800" b="1" dirty="0"/>
              <a:t>	By default the </a:t>
            </a:r>
            <a:r>
              <a:rPr lang="en-GB" sz="1800" b="1" dirty="0" err="1"/>
              <a:t>accessmode</a:t>
            </a:r>
            <a:r>
              <a:rPr lang="en-GB" sz="1800" b="1" dirty="0"/>
              <a:t> is read mode .</a:t>
            </a:r>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36882850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1"/>
            <a:r>
              <a:rPr lang="en-GB" sz="1800" b="1" dirty="0"/>
              <a:t>F = open  ( “ </a:t>
            </a:r>
            <a:r>
              <a:rPr lang="en-GB" sz="1800" b="1" dirty="0" err="1"/>
              <a:t>abc</a:t>
            </a:r>
            <a:r>
              <a:rPr lang="en-GB" sz="1800" b="1" dirty="0"/>
              <a:t> .txt ” , ‘r’)</a:t>
            </a:r>
          </a:p>
          <a:p>
            <a:pPr lvl="1"/>
            <a:r>
              <a:rPr lang="en-GB" sz="1800" b="1" dirty="0"/>
              <a:t>F = open ( “ C:/python/test.txt ” , “ r ” )</a:t>
            </a:r>
          </a:p>
          <a:p>
            <a:pPr lvl="1"/>
            <a:endParaRPr lang="en-GB"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9879209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Modes for opening a file :</a:t>
            </a:r>
          </a:p>
          <a:p>
            <a:endParaRPr lang="en-GB" b="1" dirty="0"/>
          </a:p>
          <a:p>
            <a:pPr lvl="1"/>
            <a:r>
              <a:rPr lang="en-GB" sz="2000" b="1" dirty="0"/>
              <a:t>‘ r ’ – Opens a file in read mode only and the pointer </a:t>
            </a:r>
          </a:p>
          <a:p>
            <a:pPr marL="457188" lvl="1" indent="0">
              <a:buNone/>
            </a:pPr>
            <a:r>
              <a:rPr lang="en-GB" sz="2000" b="1" dirty="0"/>
              <a:t>is placed at the beginning of the file . This is the default  mode .</a:t>
            </a:r>
          </a:p>
          <a:p>
            <a:pPr lvl="1"/>
            <a:r>
              <a:rPr lang="en-GB" sz="2000" b="1" dirty="0"/>
              <a:t>‘ </a:t>
            </a:r>
            <a:r>
              <a:rPr lang="en-GB" sz="2000" b="1" dirty="0" err="1"/>
              <a:t>rb</a:t>
            </a:r>
            <a:r>
              <a:rPr lang="en-GB" sz="2000" b="1" dirty="0"/>
              <a:t> ’ – Read only in binary format . Pointer at the </a:t>
            </a:r>
          </a:p>
          <a:p>
            <a:pPr marL="457188" lvl="1" indent="0">
              <a:buNone/>
            </a:pPr>
            <a:r>
              <a:rPr lang="en-GB" sz="2000" b="1" dirty="0"/>
              <a:t>beginning of the file .</a:t>
            </a:r>
          </a:p>
          <a:p>
            <a:pPr lvl="1"/>
            <a:r>
              <a:rPr lang="en-GB" sz="2000" b="1" dirty="0"/>
              <a:t>‘ r+ ’ – Open file with both read and write . Pointer at the beginning of the file .</a:t>
            </a:r>
          </a:p>
          <a:p>
            <a:pPr lvl="1"/>
            <a:r>
              <a:rPr lang="en-GB" sz="2000" b="1" dirty="0"/>
              <a:t>‘ </a:t>
            </a:r>
            <a:r>
              <a:rPr lang="en-GB" sz="2000" b="1" dirty="0" err="1"/>
              <a:t>rb</a:t>
            </a:r>
            <a:r>
              <a:rPr lang="en-GB" sz="2000" b="1" dirty="0"/>
              <a:t>+ ’- Open file with both read and write in binary </a:t>
            </a:r>
          </a:p>
          <a:p>
            <a:pPr marL="457188" lvl="1" indent="0">
              <a:buNone/>
            </a:pPr>
            <a:r>
              <a:rPr lang="en-GB" sz="2000" b="1" dirty="0"/>
              <a:t>format .</a:t>
            </a:r>
            <a:endParaRPr lang="en-GB"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1752613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pPr lvl="1"/>
            <a:r>
              <a:rPr lang="en-GB" sz="2000" b="1" dirty="0"/>
              <a:t>‘w ’- Open a file with write only . Overwrite the file if </a:t>
            </a:r>
          </a:p>
          <a:p>
            <a:pPr marL="457188" lvl="1" indent="0">
              <a:buNone/>
            </a:pPr>
            <a:r>
              <a:rPr lang="en-GB" sz="2000" b="1" dirty="0"/>
              <a:t>          the file exists </a:t>
            </a:r>
          </a:p>
          <a:p>
            <a:pPr lvl="2"/>
            <a:r>
              <a:rPr lang="en-GB" sz="2000" b="1" dirty="0"/>
              <a:t>If the file doesn’t exist then create a new file .</a:t>
            </a:r>
          </a:p>
          <a:p>
            <a:pPr lvl="1"/>
            <a:r>
              <a:rPr lang="en-GB" sz="2000" b="1" dirty="0"/>
              <a:t>‘ </a:t>
            </a:r>
            <a:r>
              <a:rPr lang="en-GB" sz="2000" b="1" dirty="0" err="1"/>
              <a:t>wb</a:t>
            </a:r>
            <a:r>
              <a:rPr lang="en-GB" sz="2000" b="1" dirty="0"/>
              <a:t>+ ’ - write with binary format .</a:t>
            </a:r>
          </a:p>
          <a:p>
            <a:pPr lvl="1"/>
            <a:r>
              <a:rPr lang="en-GB" sz="2000" b="1" dirty="0"/>
              <a:t>‘ w+ ’ - Both write and read .</a:t>
            </a:r>
          </a:p>
          <a:p>
            <a:pPr lvl="1"/>
            <a:r>
              <a:rPr lang="en-GB" sz="2000" b="1" dirty="0"/>
              <a:t>‘ </a:t>
            </a:r>
            <a:r>
              <a:rPr lang="en-GB" sz="2000" b="1" dirty="0" err="1"/>
              <a:t>wb</a:t>
            </a:r>
            <a:r>
              <a:rPr lang="en-GB" sz="2000" b="1" dirty="0"/>
              <a:t>+ ’ – write and read both in binary format .</a:t>
            </a:r>
          </a:p>
          <a:p>
            <a:pPr lvl="1"/>
            <a:r>
              <a:rPr lang="en-GB" sz="2000" b="1" dirty="0"/>
              <a:t>‘ a ’- Open a file for appending . File pointer is at the end of file if the file exists .if the file doesn’t exist , it</a:t>
            </a:r>
          </a:p>
          <a:p>
            <a:pPr marL="457188" lvl="1" indent="0">
              <a:buNone/>
            </a:pPr>
            <a:r>
              <a:rPr lang="en-GB" sz="2000" b="1" dirty="0"/>
              <a:t>    creates a new file for writing. </a:t>
            </a:r>
          </a:p>
          <a:p>
            <a:pPr lvl="1"/>
            <a:r>
              <a:rPr lang="en-GB" sz="2000" b="1" dirty="0"/>
              <a:t>‘ ab ’ -  Open file for appending in binary file format .</a:t>
            </a:r>
          </a:p>
          <a:p>
            <a:pPr lvl="1"/>
            <a:r>
              <a:rPr lang="en-GB" sz="2000" b="1" dirty="0"/>
              <a:t>‘ a+ ’  - Appending and reading .</a:t>
            </a:r>
          </a:p>
          <a:p>
            <a:pPr lvl="1"/>
            <a:r>
              <a:rPr lang="en-GB" sz="2000" b="1" dirty="0"/>
              <a:t>‘ ab+ ’ - Append and reading in binary format .</a:t>
            </a:r>
          </a:p>
          <a:p>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3129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dirty="0">
                <a:latin typeface="Times New Roman" panose="02020603050405020304" pitchFamily="18" charset="0"/>
                <a:cs typeface="Times New Roman" panose="02020603050405020304" pitchFamily="18" charset="0"/>
              </a:rPr>
              <a:t>Installation of Python 3.X</a:t>
            </a:r>
          </a:p>
          <a:p>
            <a:endParaRPr lang="en-GB" altLang="ko-KR" dirty="0">
              <a:latin typeface="Times New Roman" panose="02020603050405020304" pitchFamily="18" charset="0"/>
              <a:cs typeface="Times New Roman" panose="02020603050405020304" pitchFamily="18" charset="0"/>
            </a:endParaRPr>
          </a:p>
          <a:p>
            <a:pPr marL="342891" indent="-342891">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I will be showing  you how to do install Python on your system.</a:t>
            </a:r>
          </a:p>
          <a:p>
            <a:pPr marL="342891" indent="-342891">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marL="342891" indent="-342891">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Go to </a:t>
            </a:r>
            <a:r>
              <a:rPr lang="en-GB" dirty="0">
                <a:latin typeface="Times New Roman" panose="02020603050405020304" pitchFamily="18" charset="0"/>
                <a:cs typeface="Times New Roman" panose="02020603050405020304" pitchFamily="18" charset="0"/>
                <a:hlinkClick r:id="rId2"/>
              </a:rPr>
              <a:t>https://www.python.org/downloads</a:t>
            </a:r>
            <a:endParaRPr lang="en-GB" dirty="0">
              <a:latin typeface="Times New Roman" panose="02020603050405020304" pitchFamily="18" charset="0"/>
              <a:cs typeface="Times New Roman" panose="02020603050405020304" pitchFamily="18" charset="0"/>
            </a:endParaRPr>
          </a:p>
          <a:p>
            <a:pPr marL="342891" indent="-342891">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marL="342891" indent="-342891">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By default 32 bit Python get downloaded , if your system is 64 bit </a:t>
            </a:r>
          </a:p>
          <a:p>
            <a:r>
              <a:rPr lang="en-GB" dirty="0">
                <a:latin typeface="Times New Roman" panose="02020603050405020304" pitchFamily="18" charset="0"/>
                <a:cs typeface="Times New Roman" panose="02020603050405020304" pitchFamily="18" charset="0"/>
              </a:rPr>
              <a:t>      then download 64 bit Python.</a:t>
            </a:r>
          </a:p>
          <a:p>
            <a:endParaRPr lang="en-GB" dirty="0">
              <a:latin typeface="Times New Roman" panose="02020603050405020304" pitchFamily="18" charset="0"/>
              <a:cs typeface="Times New Roman" panose="02020603050405020304" pitchFamily="18" charset="0"/>
            </a:endParaRPr>
          </a:p>
          <a:p>
            <a:pPr marL="342891" indent="-342891">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marL="342891" indent="-342891">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While installing Python in your system must check the Add to path.</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8544938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2400" b="1" dirty="0"/>
          </a:p>
          <a:p>
            <a:endParaRPr lang="en-GB" sz="2400" b="1" dirty="0"/>
          </a:p>
          <a:p>
            <a:r>
              <a:rPr lang="en-GB" sz="2400" b="1" dirty="0"/>
              <a:t>Try : </a:t>
            </a:r>
          </a:p>
          <a:p>
            <a:pPr lvl="1"/>
            <a:r>
              <a:rPr lang="en-GB" sz="2000" b="1" dirty="0"/>
              <a:t>with open("</a:t>
            </a:r>
            <a:r>
              <a:rPr lang="en-GB" sz="2000" b="1" dirty="0" err="1"/>
              <a:t>fname</a:t>
            </a:r>
            <a:r>
              <a:rPr lang="en-GB" sz="2000" b="1" dirty="0"/>
              <a:t>", "x") as </a:t>
            </a:r>
            <a:r>
              <a:rPr lang="en-GB" sz="2000" b="1" dirty="0" err="1"/>
              <a:t>fout</a:t>
            </a:r>
            <a:r>
              <a:rPr lang="en-GB" sz="2000" b="1" dirty="0"/>
              <a:t>: </a:t>
            </a:r>
          </a:p>
          <a:p>
            <a:pPr lvl="2"/>
            <a:r>
              <a:rPr lang="en-GB" sz="2000" b="1" dirty="0"/>
              <a:t>#Work with your open file </a:t>
            </a:r>
          </a:p>
          <a:p>
            <a:pPr lvl="2"/>
            <a:endParaRPr lang="en-GB" sz="2000" b="1" dirty="0"/>
          </a:p>
          <a:p>
            <a:pPr lvl="1">
              <a:buNone/>
            </a:pPr>
            <a:r>
              <a:rPr lang="en-GB" sz="2000" b="1" dirty="0"/>
              <a:t>except </a:t>
            </a:r>
            <a:r>
              <a:rPr lang="en-GB" sz="2000" b="1" dirty="0" err="1"/>
              <a:t>FileExistsError</a:t>
            </a:r>
            <a:r>
              <a:rPr lang="en-GB" sz="2000" b="1" dirty="0"/>
              <a:t> : </a:t>
            </a:r>
          </a:p>
          <a:p>
            <a:pPr lvl="2"/>
            <a:r>
              <a:rPr lang="en-GB" sz="2000" b="1" dirty="0"/>
              <a:t># Your error handling goes here</a:t>
            </a:r>
            <a:endParaRPr lang="en-US" sz="2000"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2581701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Attributes of file object :</a:t>
            </a:r>
          </a:p>
          <a:p>
            <a:pPr lvl="1"/>
            <a:r>
              <a:rPr lang="en-GB" sz="1800" b="1" dirty="0" err="1"/>
              <a:t>Fileobject</a:t>
            </a:r>
            <a:r>
              <a:rPr lang="en-GB" sz="1800" b="1" dirty="0"/>
              <a:t> . Closed – Returns  True if  file is closed , False otherwise .</a:t>
            </a:r>
          </a:p>
          <a:p>
            <a:pPr lvl="1"/>
            <a:r>
              <a:rPr lang="en-GB" sz="1800" b="1" dirty="0" err="1"/>
              <a:t>Fileobject</a:t>
            </a:r>
            <a:r>
              <a:rPr lang="en-GB" sz="1800" b="1" dirty="0"/>
              <a:t>. Mode – Returns access mode with which file was opened .</a:t>
            </a:r>
          </a:p>
          <a:p>
            <a:pPr lvl="1"/>
            <a:r>
              <a:rPr lang="en-GB" sz="1800" b="1" dirty="0" err="1"/>
              <a:t>Fileobject</a:t>
            </a:r>
            <a:r>
              <a:rPr lang="en-GB" sz="1800" b="1" dirty="0"/>
              <a:t>. Name – Returns name of the file .</a:t>
            </a:r>
          </a:p>
          <a:p>
            <a:pPr lvl="1"/>
            <a:r>
              <a:rPr lang="en-GB" sz="1800" b="1" dirty="0" err="1"/>
              <a:t>Fileobject</a:t>
            </a:r>
            <a:r>
              <a:rPr lang="en-GB" sz="1800" b="1" dirty="0"/>
              <a:t> . </a:t>
            </a:r>
            <a:r>
              <a:rPr lang="en-GB" sz="1800" b="1" dirty="0" err="1"/>
              <a:t>Softspace</a:t>
            </a:r>
            <a:r>
              <a:rPr lang="en-GB" sz="1800" b="1" dirty="0"/>
              <a:t> -  Returns 0 if space is explicitly required with print , else 1 .</a:t>
            </a:r>
          </a:p>
          <a:p>
            <a:pPr lvl="1"/>
            <a:endParaRPr lang="en-GB" sz="1800" b="1" dirty="0"/>
          </a:p>
          <a:p>
            <a:pPr lvl="1"/>
            <a:r>
              <a:rPr lang="en-GB" sz="1800" b="1" dirty="0" err="1"/>
              <a:t>fo</a:t>
            </a:r>
            <a:r>
              <a:rPr lang="en-GB" sz="1800" b="1" dirty="0"/>
              <a:t> = open ( “ </a:t>
            </a:r>
            <a:r>
              <a:rPr lang="en-GB" sz="1800" b="1" dirty="0" err="1"/>
              <a:t>abc</a:t>
            </a:r>
            <a:r>
              <a:rPr lang="en-GB" sz="1800" b="1" dirty="0"/>
              <a:t> .txt ” , “w ”)</a:t>
            </a:r>
          </a:p>
          <a:p>
            <a:pPr lvl="1"/>
            <a:r>
              <a:rPr lang="en-GB" sz="1800" b="1" dirty="0"/>
              <a:t>Print ( “ Name of the file : ” , fo.name )</a:t>
            </a:r>
          </a:p>
          <a:p>
            <a:pPr lvl="1"/>
            <a:r>
              <a:rPr lang="en-GB" sz="1800" b="1" dirty="0"/>
              <a:t>Print ( “ Closed or Not : ” , </a:t>
            </a:r>
            <a:r>
              <a:rPr lang="en-GB" sz="1800" b="1" dirty="0" err="1"/>
              <a:t>fo.closed</a:t>
            </a:r>
            <a:r>
              <a:rPr lang="en-GB" sz="1800" b="1" dirty="0"/>
              <a:t>)</a:t>
            </a:r>
          </a:p>
          <a:p>
            <a:pPr lvl="1"/>
            <a:r>
              <a:rPr lang="en-GB" sz="1800" b="1" dirty="0"/>
              <a:t>Print ( “ Opening mode : ” , </a:t>
            </a:r>
            <a:r>
              <a:rPr lang="en-GB" sz="1800" b="1" dirty="0" err="1"/>
              <a:t>fo.mode</a:t>
            </a:r>
            <a:r>
              <a:rPr lang="en-GB" sz="1800" b="1" dirty="0"/>
              <a:t> )</a:t>
            </a:r>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9306750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latin typeface="Times New Roman" panose="02020603050405020304" pitchFamily="18" charset="0"/>
                <a:cs typeface="Times New Roman" panose="02020603050405020304" pitchFamily="18" charset="0"/>
              </a:rPr>
              <a:t>Closing a File &amp; Write in a File  :</a:t>
            </a:r>
          </a:p>
          <a:p>
            <a:endParaRPr lang="en-GB" b="1" dirty="0">
              <a:latin typeface="Times New Roman" panose="02020603050405020304" pitchFamily="18" charset="0"/>
              <a:cs typeface="Times New Roman" panose="02020603050405020304" pitchFamily="18" charset="0"/>
            </a:endParaRPr>
          </a:p>
          <a:p>
            <a:r>
              <a:rPr lang="en-GB" b="1" dirty="0" err="1">
                <a:latin typeface="Times New Roman" panose="02020603050405020304" pitchFamily="18" charset="0"/>
                <a:cs typeface="Times New Roman" panose="02020603050405020304" pitchFamily="18" charset="0"/>
              </a:rPr>
              <a:t>fo</a:t>
            </a:r>
            <a:r>
              <a:rPr lang="en-GB" b="1" dirty="0">
                <a:latin typeface="Times New Roman" panose="02020603050405020304" pitchFamily="18" charset="0"/>
                <a:cs typeface="Times New Roman" panose="02020603050405020304" pitchFamily="18" charset="0"/>
              </a:rPr>
              <a:t> = open ( “bin.txt” ,”w” )</a:t>
            </a:r>
          </a:p>
          <a:p>
            <a:r>
              <a:rPr lang="en-GB" b="1" dirty="0">
                <a:latin typeface="Times New Roman" panose="02020603050405020304" pitchFamily="18" charset="0"/>
                <a:cs typeface="Times New Roman" panose="02020603050405020304" pitchFamily="18" charset="0"/>
              </a:rPr>
              <a:t>Print ( “ Name of the file : ”, fo.name )</a:t>
            </a:r>
          </a:p>
          <a:p>
            <a:r>
              <a:rPr lang="en-GB" b="1" dirty="0" err="1">
                <a:latin typeface="Times New Roman" panose="02020603050405020304" pitchFamily="18" charset="0"/>
                <a:cs typeface="Times New Roman" panose="02020603050405020304" pitchFamily="18" charset="0"/>
              </a:rPr>
              <a:t>fo.write</a:t>
            </a:r>
            <a:r>
              <a:rPr lang="en-GB" b="1" dirty="0">
                <a:latin typeface="Times New Roman" panose="02020603050405020304" pitchFamily="18" charset="0"/>
                <a:cs typeface="Times New Roman" panose="02020603050405020304" pitchFamily="18" charset="0"/>
              </a:rPr>
              <a:t> ( “ Programming with python . \n let’s try python .\n” )</a:t>
            </a:r>
          </a:p>
          <a:p>
            <a:r>
              <a:rPr lang="en-GB" b="1" dirty="0" err="1">
                <a:latin typeface="Times New Roman" panose="02020603050405020304" pitchFamily="18" charset="0"/>
                <a:cs typeface="Times New Roman" panose="02020603050405020304" pitchFamily="18" charset="0"/>
              </a:rPr>
              <a:t>fo.close</a:t>
            </a:r>
            <a:r>
              <a:rPr lang="en-GB" b="1" dirty="0">
                <a:latin typeface="Times New Roman" panose="02020603050405020304" pitchFamily="18" charset="0"/>
                <a:cs typeface="Times New Roman" panose="02020603050405020304" pitchFamily="18" charset="0"/>
              </a:rPr>
              <a:t> ()</a:t>
            </a:r>
          </a:p>
          <a:p>
            <a:r>
              <a:rPr lang="en-GB" b="1" dirty="0">
                <a:latin typeface="Times New Roman" panose="02020603050405020304" pitchFamily="18" charset="0"/>
                <a:cs typeface="Times New Roman" panose="02020603050405020304" pitchFamily="18" charset="0"/>
              </a:rPr>
              <a:t>Print(“ File closed .” )</a:t>
            </a:r>
          </a:p>
          <a:p>
            <a:r>
              <a:rPr lang="en-GB" b="1" dirty="0">
                <a:latin typeface="Times New Roman" panose="02020603050405020304" pitchFamily="18" charset="0"/>
                <a:cs typeface="Times New Roman" panose="02020603050405020304" pitchFamily="18" charset="0"/>
              </a:rPr>
              <a:t>Print ( “ Closed or not :”, </a:t>
            </a:r>
            <a:r>
              <a:rPr lang="en-GB" b="1" dirty="0" err="1">
                <a:latin typeface="Times New Roman" panose="02020603050405020304" pitchFamily="18" charset="0"/>
                <a:cs typeface="Times New Roman" panose="02020603050405020304" pitchFamily="18" charset="0"/>
              </a:rPr>
              <a:t>fo.closed</a:t>
            </a:r>
            <a:r>
              <a:rPr lang="en-GB" b="1" dirty="0">
                <a:latin typeface="Times New Roman" panose="02020603050405020304" pitchFamily="18" charset="0"/>
                <a:cs typeface="Times New Roman" panose="02020603050405020304" pitchFamily="18" charset="0"/>
              </a:rPr>
              <a:t>)</a:t>
            </a: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Write a File :</a:t>
            </a:r>
          </a:p>
          <a:p>
            <a:endParaRPr lang="en-GB" b="1" dirty="0">
              <a:latin typeface="Times New Roman" panose="02020603050405020304" pitchFamily="18" charset="0"/>
              <a:cs typeface="Times New Roman" panose="02020603050405020304" pitchFamily="18" charset="0"/>
            </a:endParaRPr>
          </a:p>
          <a:p>
            <a:r>
              <a:rPr lang="en-GB" b="1" dirty="0" err="1">
                <a:latin typeface="Times New Roman" panose="02020603050405020304" pitchFamily="18" charset="0"/>
                <a:cs typeface="Times New Roman" panose="02020603050405020304" pitchFamily="18" charset="0"/>
              </a:rPr>
              <a:t>fo.write</a:t>
            </a:r>
            <a:r>
              <a:rPr lang="en-GB" b="1" dirty="0">
                <a:latin typeface="Times New Roman" panose="02020603050405020304" pitchFamily="18" charset="0"/>
                <a:cs typeface="Times New Roman" panose="02020603050405020304" pitchFamily="18" charset="0"/>
              </a:rPr>
              <a:t> ( “ This is first line .\n This is second line in file.”)</a:t>
            </a:r>
          </a:p>
          <a:p>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658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sz="1800" b="1" dirty="0">
              <a:latin typeface="Times New Roman" panose="02020603050405020304" pitchFamily="18" charset="0"/>
              <a:cs typeface="Times New Roman" panose="02020603050405020304" pitchFamily="18" charset="0"/>
            </a:endParaRPr>
          </a:p>
          <a:p>
            <a:r>
              <a:rPr lang="en-GB" sz="1800" b="1" dirty="0" err="1">
                <a:latin typeface="Times New Roman" panose="02020603050405020304" pitchFamily="18" charset="0"/>
                <a:cs typeface="Times New Roman" panose="02020603050405020304" pitchFamily="18" charset="0"/>
              </a:rPr>
              <a:t>Fileobj</a:t>
            </a:r>
            <a:r>
              <a:rPr lang="en-GB" sz="1800" b="1" dirty="0">
                <a:latin typeface="Times New Roman" panose="02020603050405020304" pitchFamily="18" charset="0"/>
                <a:cs typeface="Times New Roman" panose="02020603050405020304" pitchFamily="18" charset="0"/>
              </a:rPr>
              <a:t> . Seek (start , current , end ) – </a:t>
            </a:r>
          </a:p>
          <a:p>
            <a:r>
              <a:rPr lang="en-GB" sz="1800" b="1" dirty="0" err="1">
                <a:latin typeface="Times New Roman" panose="02020603050405020304" pitchFamily="18" charset="0"/>
                <a:cs typeface="Times New Roman" panose="02020603050405020304" pitchFamily="18" charset="0"/>
              </a:rPr>
              <a:t>Fileobj.Seek</a:t>
            </a:r>
            <a:r>
              <a:rPr lang="en-GB" sz="1800" b="1" dirty="0">
                <a:latin typeface="Times New Roman" panose="02020603050405020304" pitchFamily="18" charset="0"/>
                <a:cs typeface="Times New Roman" panose="02020603050405020304" pitchFamily="18" charset="0"/>
              </a:rPr>
              <a:t>(bytenumber,0)</a:t>
            </a:r>
          </a:p>
          <a:p>
            <a:r>
              <a:rPr lang="en-GB" sz="1800" b="1" dirty="0" err="1">
                <a:latin typeface="Times New Roman" panose="02020603050405020304" pitchFamily="18" charset="0"/>
                <a:cs typeface="Times New Roman" panose="02020603050405020304" pitchFamily="18" charset="0"/>
              </a:rPr>
              <a:t>Fileobj.tell</a:t>
            </a:r>
            <a:r>
              <a:rPr lang="en-GB" sz="1800" b="1" dirty="0">
                <a:latin typeface="Times New Roman" panose="02020603050405020304" pitchFamily="18" charset="0"/>
                <a:cs typeface="Times New Roman" panose="02020603050405020304" pitchFamily="18" charset="0"/>
              </a:rPr>
              <a:t> ()- It will returns the current file location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S=</a:t>
            </a:r>
            <a:r>
              <a:rPr lang="en-GB" sz="1800" b="1" dirty="0" err="1">
                <a:latin typeface="Times New Roman" panose="02020603050405020304" pitchFamily="18" charset="0"/>
                <a:cs typeface="Times New Roman" panose="02020603050405020304" pitchFamily="18" charset="0"/>
              </a:rPr>
              <a:t>fo.read</a:t>
            </a:r>
            <a:r>
              <a:rPr lang="en-GB" sz="1800" b="1" dirty="0">
                <a:latin typeface="Times New Roman" panose="02020603050405020304" pitchFamily="18" charset="0"/>
                <a:cs typeface="Times New Roman" panose="02020603050405020304" pitchFamily="18" charset="0"/>
              </a:rPr>
              <a:t> ( 10 ) # Read </a:t>
            </a:r>
            <a:r>
              <a:rPr lang="en-GB" sz="1800" b="1" dirty="0" err="1">
                <a:latin typeface="Times New Roman" panose="02020603050405020304" pitchFamily="18" charset="0"/>
                <a:cs typeface="Times New Roman" panose="02020603050405020304" pitchFamily="18" charset="0"/>
              </a:rPr>
              <a:t>upto</a:t>
            </a:r>
            <a:r>
              <a:rPr lang="en-GB" sz="1800" b="1" dirty="0">
                <a:latin typeface="Times New Roman" panose="02020603050405020304" pitchFamily="18" charset="0"/>
                <a:cs typeface="Times New Roman" panose="02020603050405020304" pitchFamily="18" charset="0"/>
              </a:rPr>
              <a:t> 10 bytes .</a:t>
            </a:r>
          </a:p>
          <a:p>
            <a:r>
              <a:rPr lang="en-GB" sz="1800" b="1" dirty="0">
                <a:latin typeface="Times New Roman" panose="02020603050405020304" pitchFamily="18" charset="0"/>
                <a:cs typeface="Times New Roman" panose="02020603050405020304" pitchFamily="18" charset="0"/>
              </a:rPr>
              <a:t>Print ( “ Read String is : ” , s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 current position .</a:t>
            </a:r>
          </a:p>
          <a:p>
            <a:r>
              <a:rPr lang="en-GB" sz="1800" b="1" dirty="0" err="1">
                <a:latin typeface="Times New Roman" panose="02020603050405020304" pitchFamily="18" charset="0"/>
                <a:cs typeface="Times New Roman" panose="02020603050405020304" pitchFamily="18" charset="0"/>
              </a:rPr>
              <a:t>Pos</a:t>
            </a:r>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fo</a:t>
            </a:r>
            <a:r>
              <a:rPr lang="en-GB" sz="1800" b="1" dirty="0">
                <a:latin typeface="Times New Roman" panose="02020603050405020304" pitchFamily="18" charset="0"/>
                <a:cs typeface="Times New Roman" panose="02020603050405020304" pitchFamily="18" charset="0"/>
              </a:rPr>
              <a:t>. Tell () ;</a:t>
            </a:r>
          </a:p>
          <a:p>
            <a:r>
              <a:rPr lang="en-GB" sz="1800" b="1" dirty="0">
                <a:latin typeface="Times New Roman" panose="02020603050405020304" pitchFamily="18" charset="0"/>
                <a:cs typeface="Times New Roman" panose="02020603050405020304" pitchFamily="18" charset="0"/>
              </a:rPr>
              <a:t>Print ( “ current file </a:t>
            </a:r>
            <a:r>
              <a:rPr lang="en-GB" sz="1800" b="1" dirty="0" err="1">
                <a:latin typeface="Times New Roman" panose="02020603050405020304" pitchFamily="18" charset="0"/>
                <a:cs typeface="Times New Roman" panose="02020603050405020304" pitchFamily="18" charset="0"/>
              </a:rPr>
              <a:t>positon</a:t>
            </a:r>
            <a:r>
              <a:rPr lang="en-GB" sz="1800" b="1" dirty="0">
                <a:latin typeface="Times New Roman" panose="02020603050405020304" pitchFamily="18" charset="0"/>
                <a:cs typeface="Times New Roman" panose="02020603050405020304" pitchFamily="18" charset="0"/>
              </a:rPr>
              <a:t> : ” , </a:t>
            </a:r>
            <a:r>
              <a:rPr lang="en-GB" sz="1800" b="1" dirty="0" err="1">
                <a:latin typeface="Times New Roman" panose="02020603050405020304" pitchFamily="18" charset="0"/>
                <a:cs typeface="Times New Roman" panose="02020603050405020304" pitchFamily="18" charset="0"/>
              </a:rPr>
              <a:t>pos</a:t>
            </a:r>
            <a:r>
              <a:rPr lang="en-GB" sz="1800" b="1" dirty="0">
                <a:latin typeface="Times New Roman" panose="02020603050405020304" pitchFamily="18" charset="0"/>
                <a:cs typeface="Times New Roman" panose="02020603050405020304" pitchFamily="18" charset="0"/>
              </a:rPr>
              <a:t> )</a:t>
            </a:r>
          </a:p>
          <a:p>
            <a:r>
              <a:rPr lang="en-GB" sz="1800" b="1" dirty="0" err="1">
                <a:latin typeface="Times New Roman" panose="02020603050405020304" pitchFamily="18" charset="0"/>
                <a:cs typeface="Times New Roman" panose="02020603050405020304" pitchFamily="18" charset="0"/>
              </a:rPr>
              <a:t>Posseek</a:t>
            </a:r>
            <a:r>
              <a:rPr lang="en-GB" sz="1800" b="1" dirty="0">
                <a:latin typeface="Times New Roman" panose="02020603050405020304" pitchFamily="18" charset="0"/>
                <a:cs typeface="Times New Roman" panose="02020603050405020304" pitchFamily="18" charset="0"/>
              </a:rPr>
              <a:t> = </a:t>
            </a:r>
            <a:r>
              <a:rPr lang="en-GB" sz="1800" b="1" dirty="0" err="1">
                <a:latin typeface="Times New Roman" panose="02020603050405020304" pitchFamily="18" charset="0"/>
                <a:cs typeface="Times New Roman" panose="02020603050405020304" pitchFamily="18" charset="0"/>
              </a:rPr>
              <a:t>fo</a:t>
            </a:r>
            <a:r>
              <a:rPr lang="en-GB" sz="1800" b="1" dirty="0">
                <a:latin typeface="Times New Roman" panose="02020603050405020304" pitchFamily="18" charset="0"/>
                <a:cs typeface="Times New Roman" panose="02020603050405020304" pitchFamily="18" charset="0"/>
              </a:rPr>
              <a:t> .seek ( 0, 0 )  # </a:t>
            </a:r>
            <a:r>
              <a:rPr lang="en-GB" sz="1800" b="1" dirty="0" err="1">
                <a:latin typeface="Times New Roman" panose="02020603050405020304" pitchFamily="18" charset="0"/>
                <a:cs typeface="Times New Roman" panose="02020603050405020304" pitchFamily="18" charset="0"/>
              </a:rPr>
              <a:t>Repositon</a:t>
            </a:r>
            <a:r>
              <a:rPr lang="en-GB" sz="1800" b="1" dirty="0">
                <a:latin typeface="Times New Roman" panose="02020603050405020304" pitchFamily="18" charset="0"/>
                <a:cs typeface="Times New Roman" panose="02020603050405020304" pitchFamily="18" charset="0"/>
              </a:rPr>
              <a:t> to beginning once again .</a:t>
            </a:r>
          </a:p>
          <a:p>
            <a:r>
              <a:rPr lang="en-GB" sz="1800" b="1" dirty="0">
                <a:latin typeface="Times New Roman" panose="02020603050405020304" pitchFamily="18" charset="0"/>
                <a:cs typeface="Times New Roman" panose="02020603050405020304" pitchFamily="18" charset="0"/>
              </a:rPr>
              <a:t>S2= </a:t>
            </a:r>
            <a:r>
              <a:rPr lang="en-GB" sz="1800" b="1" dirty="0" err="1">
                <a:latin typeface="Times New Roman" panose="02020603050405020304" pitchFamily="18" charset="0"/>
                <a:cs typeface="Times New Roman" panose="02020603050405020304" pitchFamily="18" charset="0"/>
              </a:rPr>
              <a:t>fo</a:t>
            </a:r>
            <a:r>
              <a:rPr lang="en-GB" sz="1800" b="1" dirty="0">
                <a:latin typeface="Times New Roman" panose="02020603050405020304" pitchFamily="18" charset="0"/>
                <a:cs typeface="Times New Roman" panose="02020603050405020304" pitchFamily="18" charset="0"/>
              </a:rPr>
              <a:t>. Read ( 10 ) ; </a:t>
            </a:r>
            <a:r>
              <a:rPr lang="en-GB" sz="1800" b="1" dirty="0" err="1">
                <a:latin typeface="Times New Roman" panose="02020603050405020304" pitchFamily="18" charset="0"/>
                <a:cs typeface="Times New Roman" panose="02020603050405020304" pitchFamily="18" charset="0"/>
              </a:rPr>
              <a:t>fo.close</a:t>
            </a:r>
            <a:r>
              <a:rPr lang="en-GB" sz="1800" b="1" dirty="0">
                <a:latin typeface="Times New Roman" panose="02020603050405020304" pitchFamily="18" charset="0"/>
                <a:cs typeface="Times New Roman" panose="02020603050405020304" pitchFamily="18" charset="0"/>
              </a:rPr>
              <a:t> ()</a:t>
            </a:r>
          </a:p>
          <a:p>
            <a:endParaRPr lang="en-US" sz="1800" b="1" dirty="0">
              <a:latin typeface="Times New Roman" panose="02020603050405020304" pitchFamily="18" charset="0"/>
              <a:cs typeface="Times New Roman" panose="02020603050405020304" pitchFamily="18" charset="0"/>
            </a:endParaRPr>
          </a:p>
          <a:p>
            <a:endParaRPr lang="ko-KR"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719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endParaRPr lang="en-GB" b="1" dirty="0"/>
          </a:p>
          <a:p>
            <a:endParaRPr lang="en-GB" b="1" dirty="0"/>
          </a:p>
          <a:p>
            <a:r>
              <a:rPr lang="en-GB" b="1" dirty="0"/>
              <a:t>File. Read line () - </a:t>
            </a:r>
          </a:p>
          <a:p>
            <a:r>
              <a:rPr lang="en-GB" b="1" dirty="0"/>
              <a:t>File . write () – </a:t>
            </a:r>
          </a:p>
          <a:p>
            <a:endParaRPr lang="en-GB" b="1" dirty="0"/>
          </a:p>
          <a:p>
            <a:r>
              <a:rPr lang="en-GB" b="1" dirty="0"/>
              <a:t>Check the programme for reading line by line , writing into </a:t>
            </a:r>
          </a:p>
          <a:p>
            <a:r>
              <a:rPr lang="en-GB" b="1" dirty="0"/>
              <a:t>file line by line .</a:t>
            </a:r>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42709518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dirty="0"/>
              <a:t>Renaming a File :</a:t>
            </a:r>
          </a:p>
          <a:p>
            <a:endParaRPr lang="en-GB" b="1" dirty="0"/>
          </a:p>
          <a:p>
            <a:r>
              <a:rPr lang="en-GB" b="1" dirty="0" err="1"/>
              <a:t>Os.rename</a:t>
            </a:r>
            <a:r>
              <a:rPr lang="en-GB" b="1" dirty="0"/>
              <a:t> (“</a:t>
            </a:r>
            <a:r>
              <a:rPr lang="en-GB" b="1" dirty="0" err="1"/>
              <a:t>oldname</a:t>
            </a:r>
            <a:r>
              <a:rPr lang="en-GB" b="1" dirty="0"/>
              <a:t>” ,  “ Newname” )</a:t>
            </a:r>
          </a:p>
          <a:p>
            <a:endParaRPr lang="en-GB" b="1" dirty="0"/>
          </a:p>
          <a:p>
            <a:endParaRPr lang="en-GB" b="1" dirty="0"/>
          </a:p>
          <a:p>
            <a:r>
              <a:rPr lang="en-GB" b="1" dirty="0"/>
              <a:t>Deleting  a File :</a:t>
            </a:r>
          </a:p>
          <a:p>
            <a:endParaRPr lang="en-GB" b="1" dirty="0"/>
          </a:p>
          <a:p>
            <a:r>
              <a:rPr lang="en-GB" b="1" dirty="0" err="1"/>
              <a:t>Os.remove</a:t>
            </a:r>
            <a:r>
              <a:rPr lang="en-GB" b="1" dirty="0"/>
              <a:t> ( Filename )</a:t>
            </a:r>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8766188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dirty="0"/>
          </a:p>
          <a:p>
            <a:r>
              <a:rPr lang="en-GB" b="1" dirty="0"/>
              <a:t>Directories in Python :</a:t>
            </a:r>
          </a:p>
          <a:p>
            <a:endParaRPr lang="en-GB" b="1" dirty="0"/>
          </a:p>
          <a:p>
            <a:r>
              <a:rPr lang="en-GB" b="1" dirty="0" err="1"/>
              <a:t>Mkdir</a:t>
            </a:r>
            <a:r>
              <a:rPr lang="en-GB" b="1" dirty="0"/>
              <a:t> () method</a:t>
            </a:r>
            <a:r>
              <a:rPr lang="en-US" b="1" dirty="0"/>
              <a:t> – </a:t>
            </a:r>
            <a:r>
              <a:rPr lang="en-US" b="1" dirty="0" err="1"/>
              <a:t>os.mkdir</a:t>
            </a:r>
            <a:r>
              <a:rPr lang="en-US" b="1" dirty="0"/>
              <a:t> ( “</a:t>
            </a:r>
            <a:r>
              <a:rPr lang="en-US" b="1" dirty="0" err="1"/>
              <a:t>dirname</a:t>
            </a:r>
            <a:r>
              <a:rPr lang="en-US" b="1" dirty="0"/>
              <a:t>” )</a:t>
            </a:r>
          </a:p>
          <a:p>
            <a:endParaRPr lang="en-GB" b="1" dirty="0"/>
          </a:p>
          <a:p>
            <a:r>
              <a:rPr lang="en-GB" b="1" dirty="0" err="1"/>
              <a:t>Chdir</a:t>
            </a:r>
            <a:r>
              <a:rPr lang="en-GB" b="1" dirty="0"/>
              <a:t> () method – </a:t>
            </a:r>
            <a:r>
              <a:rPr lang="en-GB" b="1" dirty="0" err="1"/>
              <a:t>os.chdir</a:t>
            </a:r>
            <a:r>
              <a:rPr lang="en-GB" b="1" dirty="0"/>
              <a:t> ( “</a:t>
            </a:r>
            <a:r>
              <a:rPr lang="en-GB" b="1" dirty="0" err="1"/>
              <a:t>dirname</a:t>
            </a:r>
            <a:r>
              <a:rPr lang="en-GB" b="1" dirty="0"/>
              <a:t> ” ) </a:t>
            </a:r>
          </a:p>
          <a:p>
            <a:r>
              <a:rPr lang="en-GB" b="1" dirty="0" err="1"/>
              <a:t>Os.chdir</a:t>
            </a:r>
            <a:r>
              <a:rPr lang="en-GB" b="1" dirty="0"/>
              <a:t>(“foldername2”) – changing path / directory to </a:t>
            </a:r>
          </a:p>
          <a:p>
            <a:r>
              <a:rPr lang="en-GB" b="1" dirty="0"/>
              <a:t>foldername2</a:t>
            </a:r>
          </a:p>
          <a:p>
            <a:endParaRPr lang="en-GB" b="1" dirty="0"/>
          </a:p>
          <a:p>
            <a:r>
              <a:rPr lang="en-GB" b="1" dirty="0" err="1"/>
              <a:t>Getcwd</a:t>
            </a:r>
            <a:r>
              <a:rPr lang="en-GB" b="1" dirty="0"/>
              <a:t> () method – displays the current working directory .</a:t>
            </a:r>
          </a:p>
          <a:p>
            <a:endParaRPr lang="en-GB" b="1" dirty="0"/>
          </a:p>
          <a:p>
            <a:r>
              <a:rPr lang="en-GB" b="1" dirty="0" err="1"/>
              <a:t>Rmdir</a:t>
            </a:r>
            <a:r>
              <a:rPr lang="en-GB" b="1" dirty="0"/>
              <a:t> () method – delete the directory .</a:t>
            </a:r>
          </a:p>
          <a:p>
            <a:r>
              <a:rPr lang="en-GB" b="1" dirty="0" err="1"/>
              <a:t>os.rmdir</a:t>
            </a:r>
            <a:r>
              <a:rPr lang="en-GB" b="1" dirty="0"/>
              <a:t> ( “  </a:t>
            </a:r>
            <a:r>
              <a:rPr lang="en-GB" b="1" dirty="0" err="1"/>
              <a:t>dirname</a:t>
            </a:r>
            <a:r>
              <a:rPr lang="en-GB" b="1" dirty="0"/>
              <a:t> ” )</a:t>
            </a:r>
          </a:p>
          <a:p>
            <a:endParaRPr lang="en-GB" b="1" dirty="0"/>
          </a:p>
          <a:p>
            <a:endParaRPr lang="en-GB" b="1" dirty="0"/>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29357039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Program to copy a text file to another file .</a:t>
            </a:r>
          </a:p>
          <a:p>
            <a:endParaRPr lang="en-GB" b="1" dirty="0"/>
          </a:p>
          <a:p>
            <a:r>
              <a:rPr lang="en-GB" b="1" dirty="0"/>
              <a:t>File1= input ( “  Enter the source file to be copied :” )</a:t>
            </a:r>
          </a:p>
          <a:p>
            <a:r>
              <a:rPr lang="en-GB" b="1" dirty="0"/>
              <a:t>File2 = input ( “ Enter the destination file to be copied : ”)</a:t>
            </a:r>
          </a:p>
          <a:p>
            <a:endParaRPr lang="en-GB" b="1" dirty="0"/>
          </a:p>
          <a:p>
            <a:r>
              <a:rPr lang="en-GB" b="1" dirty="0" err="1"/>
              <a:t>Fileopen</a:t>
            </a:r>
            <a:r>
              <a:rPr lang="en-GB" b="1" dirty="0"/>
              <a:t>=open(File1,”r”)</a:t>
            </a:r>
          </a:p>
          <a:p>
            <a:r>
              <a:rPr lang="en-GB" b="1" dirty="0" err="1"/>
              <a:t>Filewrite</a:t>
            </a:r>
            <a:r>
              <a:rPr lang="en-GB" b="1" dirty="0"/>
              <a:t> = open(File2, “w”)</a:t>
            </a:r>
          </a:p>
          <a:p>
            <a:r>
              <a:rPr lang="en-GB" b="1" dirty="0"/>
              <a:t>For line in </a:t>
            </a:r>
            <a:r>
              <a:rPr lang="en-GB" b="1" dirty="0" err="1"/>
              <a:t>fileopen.readlines</a:t>
            </a:r>
            <a:r>
              <a:rPr lang="en-GB" b="1" dirty="0"/>
              <a:t>():</a:t>
            </a:r>
          </a:p>
          <a:p>
            <a:pPr lvl="1"/>
            <a:r>
              <a:rPr lang="en-GB" sz="2000" b="1" dirty="0" err="1"/>
              <a:t>Filewrite.write</a:t>
            </a:r>
            <a:r>
              <a:rPr lang="en-GB" sz="2000" b="1" dirty="0"/>
              <a:t> ( line )</a:t>
            </a:r>
          </a:p>
          <a:p>
            <a:pPr lvl="1"/>
            <a:endParaRPr lang="en-GB" sz="2000" b="1" dirty="0"/>
          </a:p>
          <a:p>
            <a:r>
              <a:rPr lang="en-GB" b="1" dirty="0" err="1"/>
              <a:t>Fileopen.close</a:t>
            </a:r>
            <a:r>
              <a:rPr lang="en-GB" b="1" dirty="0"/>
              <a:t> ( )</a:t>
            </a:r>
          </a:p>
          <a:p>
            <a:endParaRPr lang="en-GB" b="1" dirty="0"/>
          </a:p>
          <a:p>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6707789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latin typeface="Times New Roman" panose="02020603050405020304" pitchFamily="18" charset="0"/>
                <a:cs typeface="Times New Roman" panose="02020603050405020304" pitchFamily="18" charset="0"/>
              </a:rPr>
              <a:t>Assignment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WAP to count the number of lines in a file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WAP to append a file with the contents of another file.</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WAP that counts the number of times the first three letters of the alphabet </a:t>
            </a:r>
          </a:p>
          <a:p>
            <a:r>
              <a:rPr lang="en-GB" sz="1800" b="1" dirty="0">
                <a:latin typeface="Times New Roman" panose="02020603050405020304" pitchFamily="18" charset="0"/>
                <a:cs typeface="Times New Roman" panose="02020603050405020304" pitchFamily="18" charset="0"/>
              </a:rPr>
              <a:t>( </a:t>
            </a:r>
            <a:r>
              <a:rPr lang="en-GB" sz="1800" b="1" dirty="0" err="1">
                <a:latin typeface="Times New Roman" panose="02020603050405020304" pitchFamily="18" charset="0"/>
                <a:cs typeface="Times New Roman" panose="02020603050405020304" pitchFamily="18" charset="0"/>
              </a:rPr>
              <a:t>A,a,B,b,C,c</a:t>
            </a:r>
            <a:r>
              <a:rPr lang="en-GB" sz="1800" b="1" dirty="0">
                <a:latin typeface="Times New Roman" panose="02020603050405020304" pitchFamily="18" charset="0"/>
                <a:cs typeface="Times New Roman" panose="02020603050405020304" pitchFamily="18" charset="0"/>
              </a:rPr>
              <a:t>) occur in a file . Considering both lowercase and uppercase .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WAP to compare two files .</a:t>
            </a: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WAP to delete a sentence from the specified position in a file .</a:t>
            </a:r>
            <a:endParaRPr lang="en-US" sz="1800" b="1" dirty="0">
              <a:latin typeface="Times New Roman" panose="02020603050405020304" pitchFamily="18" charset="0"/>
              <a:cs typeface="Times New Roman" panose="02020603050405020304" pitchFamily="18" charset="0"/>
            </a:endParaRPr>
          </a:p>
          <a:p>
            <a:endParaRPr lang="ko-KR"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444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600" b="1" u="sng" dirty="0">
                <a:latin typeface="Times New Roman" panose="02020603050405020304" pitchFamily="18" charset="0"/>
                <a:cs typeface="Times New Roman" panose="02020603050405020304" pitchFamily="18" charset="0"/>
              </a:rPr>
              <a:t>Advanced  Python :-</a:t>
            </a:r>
          </a:p>
          <a:p>
            <a:r>
              <a:rPr lang="en-GB" sz="1600" b="1" dirty="0">
                <a:latin typeface="Times New Roman" panose="02020603050405020304" pitchFamily="18" charset="0"/>
                <a:cs typeface="Times New Roman" panose="02020603050405020304" pitchFamily="18" charset="0"/>
              </a:rPr>
              <a:t>Object  Oriented  Programming :</a:t>
            </a:r>
          </a:p>
          <a:p>
            <a:r>
              <a:rPr lang="en-GB" sz="1600" b="1" dirty="0">
                <a:latin typeface="Times New Roman" panose="02020603050405020304" pitchFamily="18" charset="0"/>
                <a:cs typeface="Times New Roman" panose="02020603050405020304" pitchFamily="18" charset="0"/>
              </a:rPr>
              <a:t>A  Class  is a base of Object Oriented Programming . A Class contain a collection of </a:t>
            </a:r>
          </a:p>
          <a:p>
            <a:r>
              <a:rPr lang="en-GB" sz="1600" b="1" dirty="0">
                <a:latin typeface="Times New Roman" panose="02020603050405020304" pitchFamily="18" charset="0"/>
                <a:cs typeface="Times New Roman" panose="02020603050405020304" pitchFamily="18" charset="0"/>
              </a:rPr>
              <a:t>data ( variables ) and methods ( functions ) that act on those data  variable.</a:t>
            </a:r>
          </a:p>
          <a:p>
            <a:r>
              <a:rPr lang="en-GB" sz="1600" b="1" dirty="0">
                <a:latin typeface="Times New Roman" panose="02020603050405020304" pitchFamily="18" charset="0"/>
                <a:cs typeface="Times New Roman" panose="02020603050405020304" pitchFamily="18" charset="0"/>
              </a:rPr>
              <a:t>Advantages of  OOP’s :-</a:t>
            </a:r>
          </a:p>
          <a:p>
            <a:pPr lvl="1"/>
            <a:r>
              <a:rPr lang="en-GB" sz="1600" b="1" u="sng" dirty="0">
                <a:latin typeface="Times New Roman" panose="02020603050405020304" pitchFamily="18" charset="0"/>
                <a:cs typeface="Times New Roman" panose="02020603050405020304" pitchFamily="18" charset="0"/>
              </a:rPr>
              <a:t>Simplicity . </a:t>
            </a:r>
            <a:r>
              <a:rPr lang="en-GB" sz="1600" b="1" dirty="0">
                <a:latin typeface="Times New Roman" panose="02020603050405020304" pitchFamily="18" charset="0"/>
                <a:cs typeface="Times New Roman" panose="02020603050405020304" pitchFamily="18" charset="0"/>
              </a:rPr>
              <a:t>– Class Student then behaviour as method and variable  names roll etc</a:t>
            </a:r>
          </a:p>
          <a:p>
            <a:pPr lvl="1"/>
            <a:r>
              <a:rPr lang="en-GB" sz="1600" b="1" u="sng" dirty="0">
                <a:latin typeface="Times New Roman" panose="02020603050405020304" pitchFamily="18" charset="0"/>
                <a:cs typeface="Times New Roman" panose="02020603050405020304" pitchFamily="18" charset="0"/>
              </a:rPr>
              <a:t>Modifiability . </a:t>
            </a:r>
            <a:r>
              <a:rPr lang="en-GB" sz="1600" b="1" dirty="0">
                <a:latin typeface="Times New Roman" panose="02020603050405020304" pitchFamily="18" charset="0"/>
                <a:cs typeface="Times New Roman" panose="02020603050405020304" pitchFamily="18" charset="0"/>
              </a:rPr>
              <a:t>– Particular class can only be modify .</a:t>
            </a:r>
          </a:p>
          <a:p>
            <a:pPr lvl="1"/>
            <a:r>
              <a:rPr lang="en-GB" sz="1600" b="1" dirty="0">
                <a:latin typeface="Times New Roman" panose="02020603050405020304" pitchFamily="18" charset="0"/>
                <a:cs typeface="Times New Roman" panose="02020603050405020304" pitchFamily="18" charset="0"/>
              </a:rPr>
              <a:t>Extensibility and Maintainability . – Adding property and easy to do correction in one class .</a:t>
            </a:r>
          </a:p>
          <a:p>
            <a:pPr lvl="1"/>
            <a:r>
              <a:rPr lang="en-GB" sz="1600" b="1" u="sng" dirty="0">
                <a:latin typeface="Times New Roman" panose="02020603050405020304" pitchFamily="18" charset="0"/>
                <a:cs typeface="Times New Roman" panose="02020603050405020304" pitchFamily="18" charset="0"/>
              </a:rPr>
              <a:t>Re – usability . </a:t>
            </a:r>
            <a:r>
              <a:rPr lang="en-GB" sz="1600" b="1" dirty="0">
                <a:latin typeface="Times New Roman" panose="02020603050405020304" pitchFamily="18" charset="0"/>
                <a:cs typeface="Times New Roman" panose="02020603050405020304" pitchFamily="18" charset="0"/>
              </a:rPr>
              <a:t>– Inheritance concept .</a:t>
            </a:r>
          </a:p>
          <a:p>
            <a:pPr lvl="1"/>
            <a:r>
              <a:rPr lang="en-GB" sz="1600" b="1" u="sng" dirty="0">
                <a:latin typeface="Times New Roman" panose="02020603050405020304" pitchFamily="18" charset="0"/>
                <a:cs typeface="Times New Roman" panose="02020603050405020304" pitchFamily="18" charset="0"/>
              </a:rPr>
              <a:t>Security . </a:t>
            </a:r>
            <a:r>
              <a:rPr lang="en-GB" sz="1600" b="1" dirty="0">
                <a:latin typeface="Times New Roman" panose="02020603050405020304" pitchFamily="18" charset="0"/>
                <a:cs typeface="Times New Roman" panose="02020603050405020304" pitchFamily="18" charset="0"/>
              </a:rPr>
              <a:t>– Access specified , code will not be able to access other program data.</a:t>
            </a:r>
          </a:p>
          <a:p>
            <a:endParaRPr lang="en-GB" sz="1600"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An Object is said to be an instance of a class and the process of creating </a:t>
            </a:r>
          </a:p>
          <a:p>
            <a:pPr lvl="1">
              <a:buNone/>
            </a:pPr>
            <a:r>
              <a:rPr lang="en-GB" sz="1600" b="1" dirty="0">
                <a:latin typeface="Times New Roman" panose="02020603050405020304" pitchFamily="18" charset="0"/>
                <a:cs typeface="Times New Roman" panose="02020603050405020304" pitchFamily="18" charset="0"/>
              </a:rPr>
              <a:t>A class is called instantiation .</a:t>
            </a:r>
          </a:p>
          <a:p>
            <a:pPr lvl="1">
              <a:buNone/>
            </a:pP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82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Image result for add to path python">
            <a:extLst>
              <a:ext uri="{FF2B5EF4-FFF2-40B4-BE49-F238E27FC236}">
                <a16:creationId xmlns:a16="http://schemas.microsoft.com/office/drawing/2014/main" id="{06AE50D6-AE84-42A7-81D6-7D00D2ABF7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9787" y="411511"/>
            <a:ext cx="6638677"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4982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2400" b="1" dirty="0"/>
              <a:t>Basic program of class and object  made .</a:t>
            </a:r>
          </a:p>
          <a:p>
            <a:endParaRPr lang="en-GB" sz="2400" b="1" dirty="0"/>
          </a:p>
          <a:p>
            <a:r>
              <a:rPr lang="en-GB" sz="2400" b="1" dirty="0"/>
              <a:t>Built in Attribute Methods :-</a:t>
            </a:r>
          </a:p>
          <a:p>
            <a:pPr lvl="1"/>
            <a:r>
              <a:rPr lang="en-GB" sz="2000" b="1" dirty="0" err="1"/>
              <a:t>Getattr</a:t>
            </a:r>
            <a:r>
              <a:rPr lang="en-GB" sz="2000" b="1" dirty="0"/>
              <a:t> ( </a:t>
            </a:r>
            <a:r>
              <a:rPr lang="en-GB" sz="2000" b="1" dirty="0" err="1"/>
              <a:t>obj</a:t>
            </a:r>
            <a:r>
              <a:rPr lang="en-GB" sz="2000" b="1" dirty="0"/>
              <a:t> , name )</a:t>
            </a:r>
          </a:p>
          <a:p>
            <a:pPr lvl="1"/>
            <a:r>
              <a:rPr lang="en-GB" sz="2000" b="1" dirty="0" err="1"/>
              <a:t>hasattr</a:t>
            </a:r>
            <a:r>
              <a:rPr lang="en-GB" sz="2000" b="1" dirty="0"/>
              <a:t> ( </a:t>
            </a:r>
            <a:r>
              <a:rPr lang="en-GB" sz="2000" b="1" dirty="0" err="1"/>
              <a:t>obj</a:t>
            </a:r>
            <a:r>
              <a:rPr lang="en-GB" sz="2000" b="1" dirty="0"/>
              <a:t> , name )</a:t>
            </a:r>
          </a:p>
          <a:p>
            <a:pPr lvl="1"/>
            <a:r>
              <a:rPr lang="en-GB" sz="2000" b="1" dirty="0" err="1"/>
              <a:t>Setattr</a:t>
            </a:r>
            <a:r>
              <a:rPr lang="en-GB" sz="2000" b="1" dirty="0"/>
              <a:t> (</a:t>
            </a:r>
            <a:r>
              <a:rPr lang="en-GB" sz="2000" b="1" dirty="0" err="1"/>
              <a:t>obj,name</a:t>
            </a:r>
            <a:r>
              <a:rPr lang="en-GB" sz="2000" b="1" dirty="0"/>
              <a:t> , value )</a:t>
            </a:r>
          </a:p>
          <a:p>
            <a:pPr lvl="1"/>
            <a:r>
              <a:rPr lang="en-GB" sz="2000" b="1" dirty="0" err="1"/>
              <a:t>Delattr</a:t>
            </a:r>
            <a:r>
              <a:rPr lang="en-GB" sz="2000" b="1" dirty="0"/>
              <a:t> ( </a:t>
            </a:r>
            <a:r>
              <a:rPr lang="en-GB" sz="2000" b="1" dirty="0" err="1"/>
              <a:t>obj</a:t>
            </a:r>
            <a:r>
              <a:rPr lang="en-GB" sz="2000" b="1" dirty="0"/>
              <a:t> , name )</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4740854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2400" b="1" dirty="0"/>
              <a:t>Built in Class </a:t>
            </a:r>
            <a:r>
              <a:rPr lang="en-GB" sz="2400" b="1" dirty="0" err="1"/>
              <a:t>Atrributes</a:t>
            </a:r>
            <a:r>
              <a:rPr lang="en-GB" sz="2400" b="1" dirty="0"/>
              <a:t> :-</a:t>
            </a:r>
          </a:p>
          <a:p>
            <a:pPr lvl="1"/>
            <a:r>
              <a:rPr lang="en-GB" sz="2000" b="1" dirty="0"/>
              <a:t>__</a:t>
            </a:r>
            <a:r>
              <a:rPr lang="en-GB" sz="2000" b="1" dirty="0" err="1"/>
              <a:t>dict</a:t>
            </a:r>
            <a:r>
              <a:rPr lang="en-GB" sz="2000" b="1" dirty="0"/>
              <a:t>__ - Attribute contain the dictionary containing </a:t>
            </a:r>
          </a:p>
          <a:p>
            <a:pPr marL="457188" lvl="1" indent="0">
              <a:buNone/>
            </a:pPr>
            <a:r>
              <a:rPr lang="en-GB" sz="2000" b="1" dirty="0"/>
              <a:t>     the class namespace .</a:t>
            </a:r>
          </a:p>
          <a:p>
            <a:pPr lvl="1"/>
            <a:r>
              <a:rPr lang="en-GB" sz="2000" b="1" dirty="0"/>
              <a:t>__doc__ - it describe the class or class documentation </a:t>
            </a:r>
          </a:p>
          <a:p>
            <a:pPr marL="457188" lvl="1" indent="0">
              <a:buNone/>
            </a:pPr>
            <a:r>
              <a:rPr lang="en-GB" sz="2000" b="1" dirty="0"/>
              <a:t>    string , by default None.</a:t>
            </a:r>
          </a:p>
          <a:p>
            <a:pPr lvl="1"/>
            <a:r>
              <a:rPr lang="en-GB" sz="2000" b="1" dirty="0"/>
              <a:t>__name__ - contain Class name .</a:t>
            </a:r>
          </a:p>
          <a:p>
            <a:pPr lvl="1"/>
            <a:r>
              <a:rPr lang="en-GB" sz="2000" b="1" dirty="0"/>
              <a:t>__module__ - Module name in which the class is </a:t>
            </a:r>
          </a:p>
          <a:p>
            <a:pPr marL="457188" lvl="1" indent="0">
              <a:buNone/>
            </a:pPr>
            <a:r>
              <a:rPr lang="en-GB" sz="2000" b="1" dirty="0"/>
              <a:t>   defined.</a:t>
            </a:r>
          </a:p>
          <a:p>
            <a:pPr lvl="1"/>
            <a:r>
              <a:rPr lang="en-GB" sz="2000" b="1" dirty="0"/>
              <a:t>__bases__ - contain an empty tuple containing the base classes ,in the order of their occurrence in the base </a:t>
            </a:r>
          </a:p>
          <a:p>
            <a:pPr marL="457188" lvl="1" indent="0">
              <a:buNone/>
            </a:pPr>
            <a:r>
              <a:rPr lang="en-GB" sz="2000" b="1" dirty="0"/>
              <a:t>    class list .</a:t>
            </a:r>
          </a:p>
          <a:p>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8851094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endParaRPr lang="en-GB" b="1" u="sng" dirty="0"/>
          </a:p>
          <a:p>
            <a:r>
              <a:rPr lang="en-GB" b="1" u="sng" dirty="0"/>
              <a:t>Destructor in Python :</a:t>
            </a:r>
          </a:p>
          <a:p>
            <a:r>
              <a:rPr lang="en-GB" b="1" dirty="0"/>
              <a:t>By default python automatically remove used memory spaced .</a:t>
            </a:r>
          </a:p>
          <a:p>
            <a:r>
              <a:rPr lang="en-GB" b="1" dirty="0"/>
              <a:t>Automatically deletes an object that is no longer in use (Garbage Collector).</a:t>
            </a:r>
          </a:p>
          <a:p>
            <a:endParaRPr lang="en-GB" b="1" dirty="0"/>
          </a:p>
          <a:p>
            <a:r>
              <a:rPr lang="en-GB" b="1" dirty="0"/>
              <a:t>Special method __del__() , called a destructor , that is invoked when the instance is about to be destroyed .This method might be used to clean up any non memory resources used by an instance .</a:t>
            </a:r>
          </a:p>
          <a:p>
            <a:endParaRPr lang="en-GB" b="1" dirty="0"/>
          </a:p>
          <a:p>
            <a:endParaRPr lang="en-GB" b="1" dirty="0"/>
          </a:p>
          <a:p>
            <a:r>
              <a:rPr lang="en-GB" b="1" dirty="0"/>
              <a:t>Programme made for destructor in python .</a:t>
            </a:r>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8794212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t>Encapsulation .</a:t>
            </a:r>
          </a:p>
          <a:p>
            <a:r>
              <a:rPr lang="en-GB" sz="1800" b="1" u="sng" dirty="0"/>
              <a:t>Data Hiding :-</a:t>
            </a:r>
          </a:p>
          <a:p>
            <a:pPr lvl="1"/>
            <a:r>
              <a:rPr lang="en-GB" sz="1800" b="1" dirty="0"/>
              <a:t>Private data or function of a class can’t be accessed from </a:t>
            </a:r>
          </a:p>
          <a:p>
            <a:pPr marL="457188" lvl="1" indent="0">
              <a:buNone/>
            </a:pPr>
            <a:r>
              <a:rPr lang="en-GB" sz="1800" b="1" dirty="0"/>
              <a:t>outside the class while public data or function can be accessed from anywhere .</a:t>
            </a:r>
          </a:p>
          <a:p>
            <a:pPr lvl="1"/>
            <a:endParaRPr lang="en-GB" sz="1800" b="1" dirty="0"/>
          </a:p>
          <a:p>
            <a:pPr lvl="1"/>
            <a:r>
              <a:rPr lang="en-GB" sz="1800" b="1" dirty="0"/>
              <a:t>Programme made to show data hiding .</a:t>
            </a:r>
          </a:p>
          <a:p>
            <a:pPr lvl="1"/>
            <a:endParaRPr lang="en-GB" sz="1800" b="1" dirty="0"/>
          </a:p>
          <a:p>
            <a:r>
              <a:rPr lang="en-GB" sz="1800" b="1" dirty="0"/>
              <a:t>Example: Public Attributes</a:t>
            </a:r>
          </a:p>
          <a:p>
            <a:r>
              <a:rPr lang="en-GB" sz="1800" b="1" dirty="0"/>
              <a:t>class employee: </a:t>
            </a:r>
          </a:p>
          <a:p>
            <a:r>
              <a:rPr lang="en-GB" sz="1800" b="1" dirty="0"/>
              <a:t>	def __</a:t>
            </a:r>
            <a:r>
              <a:rPr lang="en-GB" sz="1800" b="1" dirty="0" err="1"/>
              <a:t>init</a:t>
            </a:r>
            <a:r>
              <a:rPr lang="en-GB" sz="1800" b="1" dirty="0"/>
              <a:t>__(self, name, </a:t>
            </a:r>
            <a:r>
              <a:rPr lang="en-GB" sz="1800" b="1" dirty="0" err="1"/>
              <a:t>sal</a:t>
            </a:r>
            <a:r>
              <a:rPr lang="en-GB" sz="1800" b="1" dirty="0"/>
              <a:t>):</a:t>
            </a:r>
          </a:p>
          <a:p>
            <a:r>
              <a:rPr lang="en-GB" sz="1800" b="1" dirty="0"/>
              <a:t>		 self.name=name </a:t>
            </a:r>
          </a:p>
          <a:p>
            <a:r>
              <a:rPr lang="en-GB" sz="1800" b="1" dirty="0"/>
              <a:t>		 </a:t>
            </a:r>
            <a:r>
              <a:rPr lang="en-GB" sz="1800" b="1" dirty="0" err="1"/>
              <a:t>self.salary</a:t>
            </a:r>
            <a:r>
              <a:rPr lang="en-GB" sz="1800" b="1" dirty="0"/>
              <a:t>=</a:t>
            </a:r>
            <a:r>
              <a:rPr lang="en-GB" sz="1800" b="1" dirty="0" err="1"/>
              <a:t>sal</a:t>
            </a:r>
            <a:endParaRPr lang="en-GB" sz="1800" b="1" dirty="0"/>
          </a:p>
          <a:p>
            <a:pPr lvl="1"/>
            <a:endParaRPr lang="en-GB" sz="1800" b="1" dirty="0"/>
          </a:p>
          <a:p>
            <a:pPr lvl="1"/>
            <a:endParaRPr lang="en-US" sz="1800" b="1" dirty="0"/>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30323356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Example: Protected Attributes</a:t>
            </a:r>
          </a:p>
          <a:p>
            <a:r>
              <a:rPr lang="en-GB" sz="1800" b="1" dirty="0"/>
              <a:t>class employee: </a:t>
            </a:r>
          </a:p>
          <a:p>
            <a:pPr marL="457188" lvl="1" indent="0">
              <a:buNone/>
            </a:pPr>
            <a:r>
              <a:rPr lang="en-GB" sz="1800" b="1" dirty="0"/>
              <a:t>def __</a:t>
            </a:r>
            <a:r>
              <a:rPr lang="en-GB" sz="1800" b="1" dirty="0" err="1"/>
              <a:t>init</a:t>
            </a:r>
            <a:r>
              <a:rPr lang="en-GB" sz="1800" b="1" dirty="0"/>
              <a:t>__(self, name, </a:t>
            </a:r>
            <a:r>
              <a:rPr lang="en-GB" sz="1800" b="1" dirty="0" err="1"/>
              <a:t>sal</a:t>
            </a:r>
            <a:r>
              <a:rPr lang="en-GB" sz="1800" b="1" dirty="0"/>
              <a:t>):</a:t>
            </a:r>
          </a:p>
          <a:p>
            <a:pPr lvl="2"/>
            <a:r>
              <a:rPr lang="en-GB" sz="1800" b="1" dirty="0"/>
              <a:t> </a:t>
            </a:r>
            <a:r>
              <a:rPr lang="en-GB" sz="1800" b="1" dirty="0" err="1"/>
              <a:t>self._name</a:t>
            </a:r>
            <a:r>
              <a:rPr lang="en-GB" sz="1800" b="1" dirty="0"/>
              <a:t>=name # protected attribute </a:t>
            </a:r>
          </a:p>
          <a:p>
            <a:pPr lvl="2"/>
            <a:r>
              <a:rPr lang="en-GB" sz="1800" b="1" dirty="0" err="1"/>
              <a:t>self._salary</a:t>
            </a:r>
            <a:r>
              <a:rPr lang="en-GB" sz="1800" b="1" dirty="0"/>
              <a:t>=</a:t>
            </a:r>
            <a:r>
              <a:rPr lang="en-GB" sz="1800" b="1" dirty="0" err="1"/>
              <a:t>sal</a:t>
            </a:r>
            <a:r>
              <a:rPr lang="en-GB" sz="1800" b="1" dirty="0"/>
              <a:t> # protected attribute</a:t>
            </a:r>
          </a:p>
          <a:p>
            <a:endParaRPr lang="en-GB" sz="1800" b="1" dirty="0"/>
          </a:p>
          <a:p>
            <a:endParaRPr lang="en-GB" sz="1800" b="1" dirty="0"/>
          </a:p>
          <a:p>
            <a:r>
              <a:rPr lang="en-GB" sz="1800" b="1" dirty="0"/>
              <a:t>Example: Private Attributes</a:t>
            </a:r>
          </a:p>
          <a:p>
            <a:r>
              <a:rPr lang="en-GB" sz="1800" b="1" dirty="0"/>
              <a:t>class employee:</a:t>
            </a:r>
          </a:p>
          <a:p>
            <a:pPr marL="457188" lvl="1" indent="0">
              <a:buNone/>
            </a:pPr>
            <a:r>
              <a:rPr lang="en-GB" sz="1800" b="1" dirty="0"/>
              <a:t>def __</a:t>
            </a:r>
            <a:r>
              <a:rPr lang="en-GB" sz="1800" b="1" dirty="0" err="1"/>
              <a:t>init</a:t>
            </a:r>
            <a:r>
              <a:rPr lang="en-GB" sz="1800" b="1" dirty="0"/>
              <a:t>__(self, name, </a:t>
            </a:r>
            <a:r>
              <a:rPr lang="en-GB" sz="1800" b="1" dirty="0" err="1"/>
              <a:t>sal</a:t>
            </a:r>
            <a:r>
              <a:rPr lang="en-GB" sz="1800" b="1" dirty="0"/>
              <a:t>): </a:t>
            </a:r>
          </a:p>
          <a:p>
            <a:pPr marL="1371566" lvl="3" indent="0">
              <a:buNone/>
            </a:pPr>
            <a:r>
              <a:rPr lang="en-GB" sz="1800" b="1" dirty="0" err="1"/>
              <a:t>self.__name</a:t>
            </a:r>
            <a:r>
              <a:rPr lang="en-GB" sz="1800" b="1" dirty="0"/>
              <a:t>=name # private attribute</a:t>
            </a:r>
          </a:p>
          <a:p>
            <a:pPr marL="1371566" lvl="3" indent="0">
              <a:buNone/>
            </a:pPr>
            <a:r>
              <a:rPr lang="en-GB" sz="1800" b="1" dirty="0" err="1"/>
              <a:t>self.__salary</a:t>
            </a:r>
            <a:r>
              <a:rPr lang="en-GB" sz="1800" b="1" dirty="0"/>
              <a:t>=</a:t>
            </a:r>
            <a:r>
              <a:rPr lang="en-GB" sz="1800" b="1" dirty="0" err="1"/>
              <a:t>sal</a:t>
            </a:r>
            <a:r>
              <a:rPr lang="en-GB" sz="1800" b="1" dirty="0"/>
              <a:t> # private attribute</a:t>
            </a:r>
          </a:p>
          <a:p>
            <a:endParaRPr lang="en-US" sz="1800" b="1" dirty="0"/>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41390421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u="sng" dirty="0"/>
              <a:t>Inheritance : </a:t>
            </a:r>
          </a:p>
          <a:p>
            <a:endParaRPr lang="en-GB" sz="1800" b="1" dirty="0"/>
          </a:p>
          <a:p>
            <a:r>
              <a:rPr lang="en-GB" sz="1800" b="1" dirty="0"/>
              <a:t>Single level inheritance .</a:t>
            </a:r>
          </a:p>
          <a:p>
            <a:endParaRPr lang="en-GB" sz="1800" b="1" dirty="0"/>
          </a:p>
          <a:p>
            <a:r>
              <a:rPr lang="en-GB" sz="1800" b="1" dirty="0"/>
              <a:t>Multi level inheritance .</a:t>
            </a:r>
          </a:p>
          <a:p>
            <a:endParaRPr lang="en-GB" sz="1800" b="1" dirty="0"/>
          </a:p>
          <a:p>
            <a:r>
              <a:rPr lang="en-GB" sz="1800" b="1" dirty="0"/>
              <a:t>Multiple inheritance .</a:t>
            </a:r>
          </a:p>
          <a:p>
            <a:endParaRPr lang="en-GB" sz="1800" b="1" dirty="0"/>
          </a:p>
          <a:p>
            <a:r>
              <a:rPr lang="en-GB" sz="1800" b="1" dirty="0"/>
              <a:t>Hierarchical inheritance.</a:t>
            </a:r>
          </a:p>
          <a:p>
            <a:endParaRPr lang="en-GB" sz="1800" b="1" dirty="0"/>
          </a:p>
          <a:p>
            <a:r>
              <a:rPr lang="en-GB" sz="1800" b="1" dirty="0"/>
              <a:t>Hybrid inheritance .</a:t>
            </a:r>
          </a:p>
          <a:p>
            <a:endParaRPr lang="en-GB" sz="1800" b="1" dirty="0"/>
          </a:p>
          <a:p>
            <a:endParaRPr lang="en-GB" sz="1800" b="1" dirty="0"/>
          </a:p>
          <a:p>
            <a:endParaRPr lang="en-US" sz="1800" b="1" dirty="0"/>
          </a:p>
          <a:p>
            <a:endParaRPr lang="ko-KR" altLang="en-US" sz="1800" b="1" dirty="0">
              <a:latin typeface="Arial" pitchFamily="34" charset="0"/>
              <a:cs typeface="Arial" pitchFamily="34" charset="0"/>
            </a:endParaRPr>
          </a:p>
        </p:txBody>
      </p:sp>
    </p:spTree>
    <p:extLst>
      <p:ext uri="{BB962C8B-B14F-4D97-AF65-F5344CB8AC3E}">
        <p14:creationId xmlns:p14="http://schemas.microsoft.com/office/powerpoint/2010/main" val="9782289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D:\Sakib\python\Types_Of_Inhertiance_In_Java.jpg">
            <a:extLst>
              <a:ext uri="{FF2B5EF4-FFF2-40B4-BE49-F238E27FC236}">
                <a16:creationId xmlns:a16="http://schemas.microsoft.com/office/drawing/2014/main" id="{60AD77B2-BBD7-4E05-988B-25FDE444849E}"/>
              </a:ext>
            </a:extLst>
          </p:cNvPr>
          <p:cNvPicPr>
            <a:picLocks noGrp="1" noChangeAspect="1" noChangeArrowheads="1"/>
          </p:cNvPicPr>
          <p:nvPr>
            <p:ph idx="1"/>
          </p:nvPr>
        </p:nvPicPr>
        <p:blipFill>
          <a:blip r:embed="rId2" cstate="print"/>
          <a:srcRect/>
          <a:stretch>
            <a:fillRect/>
          </a:stretch>
        </p:blipFill>
        <p:spPr bwMode="auto">
          <a:xfrm>
            <a:off x="1866026" y="0"/>
            <a:ext cx="7098462" cy="5143500"/>
          </a:xfrm>
          <a:prstGeom prst="rect">
            <a:avLst/>
          </a:prstGeom>
          <a:noFill/>
        </p:spPr>
      </p:pic>
    </p:spTree>
    <p:extLst>
      <p:ext uri="{BB962C8B-B14F-4D97-AF65-F5344CB8AC3E}">
        <p14:creationId xmlns:p14="http://schemas.microsoft.com/office/powerpoint/2010/main" val="16134789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sz="1800" b="1" dirty="0"/>
              <a:t>Multi Level Inheritance :</a:t>
            </a:r>
          </a:p>
          <a:p>
            <a:pPr lvl="1"/>
            <a:r>
              <a:rPr lang="en-GB" sz="1800" b="1" dirty="0"/>
              <a:t>Created a programme  to elaborate this concept .</a:t>
            </a:r>
          </a:p>
          <a:p>
            <a:pPr lvl="1">
              <a:buNone/>
            </a:pPr>
            <a:endParaRPr lang="en-GB" sz="1800" b="1" dirty="0"/>
          </a:p>
          <a:p>
            <a:pPr lvl="1">
              <a:buNone/>
            </a:pPr>
            <a:endParaRPr lang="en-GB" sz="1800" b="1" dirty="0"/>
          </a:p>
          <a:p>
            <a:r>
              <a:rPr lang="en-GB" sz="1800" b="1" dirty="0"/>
              <a:t>Multiple Inheritance :</a:t>
            </a:r>
          </a:p>
          <a:p>
            <a:pPr lvl="1"/>
            <a:r>
              <a:rPr lang="en-GB" sz="1800" b="1" dirty="0"/>
              <a:t>Create a Programme to elaborate this concept.</a:t>
            </a:r>
          </a:p>
          <a:p>
            <a:pPr lvl="1"/>
            <a:endParaRPr lang="en-GB" sz="1800" b="1" dirty="0"/>
          </a:p>
          <a:p>
            <a:endParaRPr lang="en-GB" sz="1800" b="1" dirty="0"/>
          </a:p>
          <a:p>
            <a:r>
              <a:rPr lang="en-GB" sz="1800" b="1" dirty="0"/>
              <a:t>Invoking the Base class Constructor  :</a:t>
            </a:r>
          </a:p>
          <a:p>
            <a:pPr lvl="1"/>
            <a:r>
              <a:rPr lang="en-GB" sz="1800" b="1" dirty="0"/>
              <a:t>By using base class constructor __</a:t>
            </a:r>
            <a:r>
              <a:rPr lang="en-GB" sz="1800" b="1" dirty="0" err="1"/>
              <a:t>init</a:t>
            </a:r>
            <a:r>
              <a:rPr lang="en-GB" sz="1800" b="1" dirty="0"/>
              <a:t>__ () .</a:t>
            </a:r>
          </a:p>
          <a:p>
            <a:pPr lvl="1"/>
            <a:r>
              <a:rPr lang="en-GB" sz="1800" b="1" dirty="0"/>
              <a:t>Made Programme to elaborate .</a:t>
            </a:r>
          </a:p>
          <a:p>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449208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u="sng" dirty="0"/>
              <a:t>Method overriding .</a:t>
            </a:r>
          </a:p>
          <a:p>
            <a:r>
              <a:rPr lang="en-GB" b="1" dirty="0"/>
              <a:t># created  programme of Method overriding. </a:t>
            </a:r>
          </a:p>
          <a:p>
            <a:endParaRPr lang="en-GB" b="1" dirty="0"/>
          </a:p>
          <a:p>
            <a:r>
              <a:rPr lang="en-GB" b="1" dirty="0"/>
              <a:t>Polymorphism </a:t>
            </a:r>
          </a:p>
          <a:p>
            <a:endParaRPr lang="en-GB" b="1" dirty="0"/>
          </a:p>
          <a:p>
            <a:r>
              <a:rPr lang="en-GB" b="1" dirty="0"/>
              <a:t>Method in the child class that has the same name , same </a:t>
            </a:r>
          </a:p>
          <a:p>
            <a:r>
              <a:rPr lang="en-GB" b="1" dirty="0"/>
              <a:t>arguments and same return type as a method in the parent </a:t>
            </a:r>
          </a:p>
          <a:p>
            <a:r>
              <a:rPr lang="en-GB" b="1" dirty="0"/>
              <a:t>class. When this method is called then the child method will get invoke instead of parent class . </a:t>
            </a:r>
          </a:p>
          <a:p>
            <a:endParaRPr lang="en-GB" b="1" dirty="0"/>
          </a:p>
          <a:p>
            <a:pPr lvl="1"/>
            <a:r>
              <a:rPr lang="en-GB" sz="2000" b="1" dirty="0"/>
              <a:t>Same display name method in parent and child class.</a:t>
            </a:r>
          </a:p>
          <a:p>
            <a:endParaRPr lang="ko-KR" altLang="en-US" b="1" dirty="0">
              <a:latin typeface="Arial" pitchFamily="34" charset="0"/>
              <a:cs typeface="Arial" pitchFamily="34" charset="0"/>
            </a:endParaRPr>
          </a:p>
        </p:txBody>
      </p:sp>
    </p:spTree>
    <p:extLst>
      <p:ext uri="{BB962C8B-B14F-4D97-AF65-F5344CB8AC3E}">
        <p14:creationId xmlns:p14="http://schemas.microsoft.com/office/powerpoint/2010/main" val="12283807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75656" y="1"/>
            <a:ext cx="7668344" cy="5143500"/>
          </a:xfrm>
        </p:spPr>
        <p:txBody>
          <a:bodyPr/>
          <a:lstStyle/>
          <a:p>
            <a:r>
              <a:rPr lang="en-GB" b="1" dirty="0"/>
              <a:t>Python do not have method overloading .</a:t>
            </a:r>
          </a:p>
          <a:p>
            <a:endParaRPr lang="en-GB" b="1" dirty="0"/>
          </a:p>
          <a:p>
            <a:r>
              <a:rPr lang="en-GB" b="1" dirty="0"/>
              <a:t>Python support Operator Overloading .</a:t>
            </a:r>
          </a:p>
          <a:p>
            <a:endParaRPr lang="en-GB" b="1" dirty="0"/>
          </a:p>
          <a:p>
            <a:r>
              <a:rPr lang="en-GB" b="1" dirty="0"/>
              <a:t>‘ + ’ operator is used for adding two integer as well as </a:t>
            </a:r>
          </a:p>
          <a:p>
            <a:r>
              <a:rPr lang="en-GB" b="1" dirty="0"/>
              <a:t>concatenating two strings .</a:t>
            </a:r>
          </a:p>
          <a:p>
            <a:r>
              <a:rPr lang="en-GB" b="1" dirty="0"/>
              <a:t>‘ * ’ operator for multiply and repeat of string .</a:t>
            </a:r>
          </a:p>
          <a:p>
            <a:endParaRPr lang="en-GB" b="1" dirty="0"/>
          </a:p>
          <a:p>
            <a:r>
              <a:rPr lang="en-GB" b="1" dirty="0"/>
              <a:t>Print ( 1 + 2 )</a:t>
            </a:r>
          </a:p>
          <a:p>
            <a:endParaRPr lang="en-GB" b="1" dirty="0"/>
          </a:p>
          <a:p>
            <a:r>
              <a:rPr lang="en-GB" b="1" dirty="0"/>
              <a:t>Print ( “a” + “b” )</a:t>
            </a:r>
          </a:p>
          <a:p>
            <a:endParaRPr lang="en-US" b="1" dirty="0"/>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7643656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0E974BC0-2E9A-4445-AE8F-B4F1A8C82A24}" vid="{DE691F80-9B11-4DCC-AE40-78E19BBBC2DB}"/>
    </a:ext>
  </a:ext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3236</TotalTime>
  <Words>7561</Words>
  <Application>Microsoft Office PowerPoint</Application>
  <PresentationFormat>On-screen Show (16:9)</PresentationFormat>
  <Paragraphs>1257</Paragraphs>
  <Slides>194</Slides>
  <Notes>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194</vt:i4>
      </vt:variant>
    </vt:vector>
  </HeadingPairs>
  <TitlesOfParts>
    <vt:vector size="204" baseType="lpstr">
      <vt:lpstr>맑은 고딕</vt:lpstr>
      <vt:lpstr>Arial</vt:lpstr>
      <vt:lpstr>Calibri</vt:lpstr>
      <vt:lpstr>Times New Roman</vt:lpstr>
      <vt:lpstr>Wingdings</vt:lpstr>
      <vt:lpstr>Custom Design</vt:lpstr>
      <vt:lpstr>test</vt:lpstr>
      <vt:lpstr>1_Custom Design</vt:lpstr>
      <vt:lpstr>Theme1</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Vaio123</cp:lastModifiedBy>
  <cp:revision>240</cp:revision>
  <dcterms:created xsi:type="dcterms:W3CDTF">2014-04-01T16:27:38Z</dcterms:created>
  <dcterms:modified xsi:type="dcterms:W3CDTF">2020-08-13T01:43:04Z</dcterms:modified>
</cp:coreProperties>
</file>