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sldIdLst>
    <p:sldId id="256" r:id="rId2"/>
    <p:sldId id="257" r:id="rId3"/>
    <p:sldId id="305" r:id="rId4"/>
    <p:sldId id="295" r:id="rId5"/>
    <p:sldId id="296" r:id="rId6"/>
    <p:sldId id="258" r:id="rId7"/>
    <p:sldId id="308" r:id="rId8"/>
    <p:sldId id="322" r:id="rId9"/>
    <p:sldId id="310" r:id="rId10"/>
    <p:sldId id="323" r:id="rId11"/>
    <p:sldId id="324" r:id="rId12"/>
    <p:sldId id="259" r:id="rId13"/>
    <p:sldId id="325" r:id="rId14"/>
    <p:sldId id="326" r:id="rId15"/>
    <p:sldId id="327" r:id="rId16"/>
    <p:sldId id="328" r:id="rId17"/>
    <p:sldId id="329" r:id="rId18"/>
    <p:sldId id="260" r:id="rId19"/>
    <p:sldId id="262" r:id="rId20"/>
    <p:sldId id="318" r:id="rId21"/>
    <p:sldId id="261" r:id="rId22"/>
    <p:sldId id="263" r:id="rId23"/>
    <p:sldId id="330" r:id="rId24"/>
    <p:sldId id="265" r:id="rId25"/>
    <p:sldId id="266" r:id="rId26"/>
    <p:sldId id="270" r:id="rId27"/>
    <p:sldId id="267" r:id="rId28"/>
    <p:sldId id="268" r:id="rId29"/>
    <p:sldId id="269" r:id="rId30"/>
    <p:sldId id="271" r:id="rId31"/>
    <p:sldId id="273" r:id="rId32"/>
    <p:sldId id="274" r:id="rId33"/>
    <p:sldId id="272" r:id="rId34"/>
    <p:sldId id="306" r:id="rId35"/>
    <p:sldId id="275" r:id="rId36"/>
    <p:sldId id="282" r:id="rId37"/>
    <p:sldId id="319" r:id="rId38"/>
    <p:sldId id="303" r:id="rId39"/>
    <p:sldId id="285" r:id="rId40"/>
    <p:sldId id="320" r:id="rId41"/>
    <p:sldId id="286" r:id="rId42"/>
    <p:sldId id="291" r:id="rId43"/>
    <p:sldId id="321" r:id="rId44"/>
    <p:sldId id="284" r:id="rId45"/>
    <p:sldId id="331" r:id="rId46"/>
    <p:sldId id="283" r:id="rId47"/>
    <p:sldId id="332" r:id="rId48"/>
    <p:sldId id="307" r:id="rId49"/>
    <p:sldId id="290" r:id="rId50"/>
    <p:sldId id="333" r:id="rId51"/>
    <p:sldId id="276" r:id="rId52"/>
    <p:sldId id="292" r:id="rId53"/>
    <p:sldId id="293" r:id="rId54"/>
    <p:sldId id="309" r:id="rId55"/>
    <p:sldId id="277" r:id="rId56"/>
    <p:sldId id="335" r:id="rId57"/>
    <p:sldId id="278" r:id="rId58"/>
    <p:sldId id="334" r:id="rId59"/>
    <p:sldId id="279" r:id="rId60"/>
    <p:sldId id="294" r:id="rId61"/>
    <p:sldId id="298" r:id="rId62"/>
    <p:sldId id="300" r:id="rId63"/>
    <p:sldId id="311" r:id="rId64"/>
    <p:sldId id="336" r:id="rId65"/>
    <p:sldId id="301" r:id="rId66"/>
    <p:sldId id="337" r:id="rId67"/>
    <p:sldId id="312" r:id="rId68"/>
    <p:sldId id="297" r:id="rId69"/>
    <p:sldId id="302" r:id="rId70"/>
    <p:sldId id="313" r:id="rId71"/>
    <p:sldId id="314" r:id="rId72"/>
    <p:sldId id="341" r:id="rId73"/>
    <p:sldId id="315" r:id="rId74"/>
    <p:sldId id="316" r:id="rId75"/>
    <p:sldId id="317" r:id="rId76"/>
    <p:sldId id="345" r:id="rId77"/>
    <p:sldId id="342" r:id="rId78"/>
    <p:sldId id="343" r:id="rId79"/>
    <p:sldId id="344" r:id="rId80"/>
    <p:sldId id="280" r:id="rId81"/>
    <p:sldId id="338" r:id="rId82"/>
    <p:sldId id="288" r:id="rId83"/>
    <p:sldId id="339" r:id="rId84"/>
    <p:sldId id="340" r:id="rId85"/>
    <p:sldId id="346" r:id="rId86"/>
    <p:sldId id="347" r:id="rId87"/>
    <p:sldId id="289" r:id="rId88"/>
    <p:sldId id="281"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8" r:id="rId132"/>
    <p:sldId id="404" r:id="rId133"/>
    <p:sldId id="403" r:id="rId134"/>
    <p:sldId id="405" r:id="rId135"/>
    <p:sldId id="406" r:id="rId136"/>
    <p:sldId id="407" r:id="rId137"/>
    <p:sldId id="390" r:id="rId138"/>
    <p:sldId id="408" r:id="rId139"/>
    <p:sldId id="391" r:id="rId140"/>
    <p:sldId id="392" r:id="rId141"/>
    <p:sldId id="395" r:id="rId142"/>
    <p:sldId id="393" r:id="rId143"/>
    <p:sldId id="396" r:id="rId144"/>
    <p:sldId id="397" r:id="rId145"/>
    <p:sldId id="394" r:id="rId146"/>
    <p:sldId id="399" r:id="rId147"/>
    <p:sldId id="400" r:id="rId148"/>
    <p:sldId id="401" r:id="rId149"/>
    <p:sldId id="402" r:id="rId1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40" autoAdjust="0"/>
    <p:restoredTop sz="94660"/>
  </p:normalViewPr>
  <p:slideViewPr>
    <p:cSldViewPr>
      <p:cViewPr>
        <p:scale>
          <a:sx n="90" d="100"/>
          <a:sy n="90" d="100"/>
        </p:scale>
        <p:origin x="-2724" y="-5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CEFFBAF8-19EA-4414-A932-87700291B1F6}" type="datetimeFigureOut">
              <a:rPr lang="en-US" smtClean="0"/>
              <a:pPr/>
              <a:t>5/1/2019</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0B7F7DE-D780-41D9-9FC8-541B3DA3261A}"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FFBAF8-19EA-4414-A932-87700291B1F6}" type="datetimeFigureOut">
              <a:rPr lang="en-US" smtClean="0"/>
              <a:pPr/>
              <a:t>5/1/2019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0B7F7DE-D780-41D9-9FC8-541B3DA326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FFBAF8-19EA-4414-A932-87700291B1F6}" type="datetimeFigureOut">
              <a:rPr lang="en-US" smtClean="0"/>
              <a:pPr/>
              <a:t>5/1/2019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0B7F7DE-D780-41D9-9FC8-541B3DA326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defRPr sz="2000" b="1"/>
            </a:lvl1pPr>
            <a:lvl2pPr>
              <a:defRPr sz="1800" b="1"/>
            </a:lvl2pPr>
            <a:lvl3pPr>
              <a:defRPr sz="1800" b="1"/>
            </a:lvl3pPr>
            <a:lvl4pPr>
              <a:defRPr sz="1800" b="1"/>
            </a:lvl4pPr>
            <a:lvl5pPr>
              <a:defRPr sz="1800" b="1"/>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extLst/>
          </a:lstStyle>
          <a:p>
            <a:fld id="{CEFFBAF8-19EA-4414-A932-87700291B1F6}" type="datetimeFigureOut">
              <a:rPr lang="en-US" smtClean="0"/>
              <a:pPr/>
              <a:t>5/1/2019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0B7F7DE-D780-41D9-9FC8-541B3DA326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CEFFBAF8-19EA-4414-A932-87700291B1F6}" type="datetimeFigureOut">
              <a:rPr lang="en-US" smtClean="0"/>
              <a:pPr/>
              <a:t>5/1/2019</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0B7F7DE-D780-41D9-9FC8-541B3DA3261A}"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EFFBAF8-19EA-4414-A932-87700291B1F6}" type="datetimeFigureOut">
              <a:rPr lang="en-US" smtClean="0"/>
              <a:pPr/>
              <a:t>5/1/2019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80B7F7DE-D780-41D9-9FC8-541B3DA3261A}"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EFFBAF8-19EA-4414-A932-87700291B1F6}" type="datetimeFigureOut">
              <a:rPr lang="en-US" smtClean="0"/>
              <a:pPr/>
              <a:t>5/1/2019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80B7F7DE-D780-41D9-9FC8-541B3DA326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EFFBAF8-19EA-4414-A932-87700291B1F6}" type="datetimeFigureOut">
              <a:rPr lang="en-US" smtClean="0"/>
              <a:pPr/>
              <a:t>5/1/2019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0B7F7DE-D780-41D9-9FC8-541B3DA3261A}"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EFFBAF8-19EA-4414-A932-87700291B1F6}" type="datetimeFigureOut">
              <a:rPr lang="en-US" smtClean="0"/>
              <a:pPr/>
              <a:t>5/1/2019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0B7F7DE-D780-41D9-9FC8-541B3DA326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CEFFBAF8-19EA-4414-A932-87700291B1F6}" type="datetimeFigureOut">
              <a:rPr lang="en-US" smtClean="0"/>
              <a:pPr/>
              <a:t>5/1/2019</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0B7F7DE-D780-41D9-9FC8-541B3DA3261A}"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CEFFBAF8-19EA-4414-A932-87700291B1F6}" type="datetimeFigureOut">
              <a:rPr lang="en-US" smtClean="0"/>
              <a:pPr/>
              <a:t>5/1/2019</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0B7F7DE-D780-41D9-9FC8-541B3DA3261A}"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CEFFBAF8-19EA-4414-A932-87700291B1F6}" type="datetimeFigureOut">
              <a:rPr lang="en-US" smtClean="0"/>
              <a:pPr/>
              <a:t>5/1/2019</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80B7F7DE-D780-41D9-9FC8-541B3DA3261A}"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hyperlink" Target="https://sqliteonline.com/"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https://en.wikibooks.org/w/index.php?title=PostgreSQL/Architecture&amp;action=edit&amp;section=4" TargetMode="External"/><Relationship Id="rId2" Type="http://schemas.openxmlformats.org/officeDocument/2006/relationships/hyperlink" Target="https://en.wikibooks.org/w/index.php?title=PostgreSQL/Architecture&amp;action=edit&amp;section=3" TargetMode="External"/><Relationship Id="rId1" Type="http://schemas.openxmlformats.org/officeDocument/2006/relationships/slideLayout" Target="../slideLayouts/slideLayout2.xml"/><Relationship Id="rId4" Type="http://schemas.openxmlformats.org/officeDocument/2006/relationships/hyperlink" Target="https://en.wikibooks.org/w/index.php?title=PostgreSQL/Architecture&amp;action=edit&amp;section=5" TargetMode="External"/></Relationships>
</file>

<file path=ppt/slides/_rels/slide149.xml.rels><?xml version="1.0" encoding="UTF-8" standalone="yes"?>
<Relationships xmlns="http://schemas.openxmlformats.org/package/2006/relationships"><Relationship Id="rId2" Type="http://schemas.openxmlformats.org/officeDocument/2006/relationships/hyperlink" Target="https://en.wikibooks.org/w/index.php?title=PostgreSQL/Architecture&amp;action=edit&amp;section=6"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356992"/>
            <a:ext cx="5468144" cy="1651205"/>
          </a:xfrm>
        </p:spPr>
        <p:txBody>
          <a:bodyPr>
            <a:normAutofit fontScale="90000"/>
          </a:bodyPr>
          <a:lstStyle/>
          <a:p>
            <a:r>
              <a:rPr lang="en-GB" b="1" dirty="0" smtClean="0"/>
              <a:t>        </a:t>
            </a:r>
            <a:br>
              <a:rPr lang="en-GB" b="1" dirty="0" smtClean="0"/>
            </a:br>
            <a:r>
              <a:rPr lang="en-GB" b="1" dirty="0" smtClean="0"/>
              <a:t> </a:t>
            </a:r>
            <a:br>
              <a:rPr lang="en-GB" b="1" dirty="0" smtClean="0"/>
            </a:br>
            <a:r>
              <a:rPr lang="en-GB" b="1" dirty="0" smtClean="0"/>
              <a:t>Syllabus :</a:t>
            </a:r>
            <a:r>
              <a:rPr lang="en-GB" dirty="0"/>
              <a:t/>
            </a:r>
            <a:br>
              <a:rPr lang="en-GB" dirty="0"/>
            </a:br>
            <a:endParaRPr lang="en-US" dirty="0"/>
          </a:p>
        </p:txBody>
      </p:sp>
      <p:sp>
        <p:nvSpPr>
          <p:cNvPr id="3" name="Subtitle 2"/>
          <p:cNvSpPr>
            <a:spLocks noGrp="1"/>
          </p:cNvSpPr>
          <p:nvPr>
            <p:ph type="subTitle" idx="1"/>
          </p:nvPr>
        </p:nvSpPr>
        <p:spPr>
          <a:xfrm>
            <a:off x="1331640" y="908720"/>
            <a:ext cx="4392488" cy="3768824"/>
          </a:xfrm>
        </p:spPr>
        <p:txBody>
          <a:bodyPr>
            <a:normAutofit/>
          </a:bodyPr>
          <a:lstStyle/>
          <a:p>
            <a:pPr algn="ctr"/>
            <a:r>
              <a:rPr lang="en-GB" b="1" dirty="0" smtClean="0">
                <a:solidFill>
                  <a:srgbClr val="FFC000"/>
                </a:solidFill>
              </a:rPr>
              <a:t>              P Y T H O N</a:t>
            </a:r>
            <a:endParaRPr lang="en-US" b="1" dirty="0">
              <a:solidFill>
                <a:srgbClr val="FFC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GB" b="1" dirty="0" smtClean="0"/>
          </a:p>
          <a:p>
            <a:r>
              <a:rPr lang="en-GB" b="1" dirty="0" smtClean="0"/>
              <a:t>File  Handling  .</a:t>
            </a:r>
          </a:p>
          <a:p>
            <a:endParaRPr lang="en-GB" b="1" dirty="0" smtClean="0"/>
          </a:p>
          <a:p>
            <a:endParaRPr lang="en-GB" b="1" dirty="0" smtClean="0"/>
          </a:p>
          <a:p>
            <a:r>
              <a:rPr lang="en-GB" b="1" dirty="0" smtClean="0"/>
              <a:t>Operations  done with file . </a:t>
            </a:r>
          </a:p>
          <a:p>
            <a:endParaRPr lang="en-GB" b="1" dirty="0" smtClean="0"/>
          </a:p>
          <a:p>
            <a:endParaRPr lang="en-GB" b="1" dirty="0" smtClean="0"/>
          </a:p>
          <a:p>
            <a:r>
              <a:rPr lang="en-GB" b="1" dirty="0" smtClean="0"/>
              <a:t>Directories in  Python .</a:t>
            </a:r>
          </a:p>
          <a:p>
            <a:endParaRPr lang="en-GB" b="1" dirty="0" smtClean="0"/>
          </a:p>
          <a:p>
            <a:endParaRPr lang="en-GB" b="1" dirty="0" smtClean="0"/>
          </a:p>
          <a:p>
            <a:r>
              <a:rPr lang="en-GB" b="1" dirty="0" smtClean="0"/>
              <a:t>Assignment .</a:t>
            </a:r>
          </a:p>
          <a:p>
            <a:endParaRPr lang="en-GB" dirty="0" smtClean="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Closing a File &amp; Write in a File  :</a:t>
            </a:r>
          </a:p>
          <a:p>
            <a:endParaRPr lang="en-GB" b="1" dirty="0" smtClean="0"/>
          </a:p>
          <a:p>
            <a:r>
              <a:rPr lang="en-GB" b="1" dirty="0" err="1" smtClean="0"/>
              <a:t>fo</a:t>
            </a:r>
            <a:r>
              <a:rPr lang="en-GB" b="1" dirty="0" smtClean="0"/>
              <a:t> = open ( “bin.txt” ,”</a:t>
            </a:r>
            <a:r>
              <a:rPr lang="en-GB" b="1" dirty="0" err="1" smtClean="0"/>
              <a:t>wb</a:t>
            </a:r>
            <a:r>
              <a:rPr lang="en-GB" b="1" dirty="0" smtClean="0"/>
              <a:t>” )</a:t>
            </a:r>
          </a:p>
          <a:p>
            <a:r>
              <a:rPr lang="en-GB" b="1" dirty="0" smtClean="0"/>
              <a:t>Print ( “ Name of the file : ”, fo.name )</a:t>
            </a:r>
          </a:p>
          <a:p>
            <a:r>
              <a:rPr lang="en-GB" b="1" dirty="0" err="1" smtClean="0"/>
              <a:t>fo.write</a:t>
            </a:r>
            <a:r>
              <a:rPr lang="en-GB" b="1" dirty="0" smtClean="0"/>
              <a:t> ( “ Programming with python . \n let’s try python .\n” )</a:t>
            </a:r>
          </a:p>
          <a:p>
            <a:r>
              <a:rPr lang="en-GB" b="1" dirty="0" err="1" smtClean="0"/>
              <a:t>fo.close</a:t>
            </a:r>
            <a:r>
              <a:rPr lang="en-GB" b="1" dirty="0" smtClean="0"/>
              <a:t> ()</a:t>
            </a:r>
          </a:p>
          <a:p>
            <a:r>
              <a:rPr lang="en-GB" b="1" dirty="0" smtClean="0"/>
              <a:t>Print(“ File closed .” )</a:t>
            </a:r>
          </a:p>
          <a:p>
            <a:r>
              <a:rPr lang="en-GB" b="1" dirty="0" smtClean="0"/>
              <a:t>Print ( “ Closed or not :”, </a:t>
            </a:r>
            <a:r>
              <a:rPr lang="en-GB" b="1" dirty="0" err="1" smtClean="0"/>
              <a:t>fo.closed</a:t>
            </a:r>
            <a:r>
              <a:rPr lang="en-GB" b="1" dirty="0" smtClean="0"/>
              <a:t>)</a:t>
            </a:r>
          </a:p>
          <a:p>
            <a:endParaRPr lang="en-GB" b="1" dirty="0" smtClean="0"/>
          </a:p>
          <a:p>
            <a:r>
              <a:rPr lang="en-GB" b="1" dirty="0" smtClean="0"/>
              <a:t>Write a File :</a:t>
            </a:r>
          </a:p>
          <a:p>
            <a:endParaRPr lang="en-GB" b="1" dirty="0" smtClean="0"/>
          </a:p>
          <a:p>
            <a:r>
              <a:rPr lang="en-GB" b="1" dirty="0" err="1" smtClean="0"/>
              <a:t>Fo.write</a:t>
            </a:r>
            <a:r>
              <a:rPr lang="en-GB" b="1" dirty="0" smtClean="0"/>
              <a:t> ( “ This is first line .\n This is second line in file.”)</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err="1" smtClean="0"/>
              <a:t>File.fileno</a:t>
            </a:r>
            <a:r>
              <a:rPr lang="en-GB" b="1" dirty="0" smtClean="0"/>
              <a:t> () – Returns an integer number ( file descriptor ) of the file .</a:t>
            </a:r>
          </a:p>
          <a:p>
            <a:endParaRPr lang="en-GB" b="1" dirty="0" smtClean="0"/>
          </a:p>
          <a:p>
            <a:r>
              <a:rPr lang="en-GB" b="1" dirty="0" smtClean="0"/>
              <a:t>File . Seek (start , current , end ) – </a:t>
            </a:r>
          </a:p>
          <a:p>
            <a:endParaRPr lang="en-GB" b="1" dirty="0" smtClean="0"/>
          </a:p>
          <a:p>
            <a:r>
              <a:rPr lang="en-GB" b="1" dirty="0" err="1" smtClean="0"/>
              <a:t>File.tell</a:t>
            </a:r>
            <a:r>
              <a:rPr lang="en-GB" b="1" dirty="0" smtClean="0"/>
              <a:t> ()- It will returns the current file location .</a:t>
            </a:r>
          </a:p>
          <a:p>
            <a:endParaRPr lang="en-GB" b="1" dirty="0" smtClean="0"/>
          </a:p>
          <a:p>
            <a:r>
              <a:rPr lang="en-GB" b="1" dirty="0" smtClean="0"/>
              <a:t>S=</a:t>
            </a:r>
            <a:r>
              <a:rPr lang="en-GB" b="1" dirty="0" err="1" smtClean="0"/>
              <a:t>fo.read</a:t>
            </a:r>
            <a:r>
              <a:rPr lang="en-GB" b="1" dirty="0" smtClean="0"/>
              <a:t> ( 10 ) # Read </a:t>
            </a:r>
            <a:r>
              <a:rPr lang="en-GB" b="1" dirty="0" err="1" smtClean="0"/>
              <a:t>upto</a:t>
            </a:r>
            <a:r>
              <a:rPr lang="en-GB" b="1" dirty="0" smtClean="0"/>
              <a:t> 10 bytes .</a:t>
            </a:r>
          </a:p>
          <a:p>
            <a:r>
              <a:rPr lang="en-GB" b="1" dirty="0" smtClean="0"/>
              <a:t>Print ( “ Read String is : ” , s )</a:t>
            </a:r>
          </a:p>
          <a:p>
            <a:endParaRPr lang="en-GB" b="1" dirty="0" smtClean="0"/>
          </a:p>
          <a:p>
            <a:r>
              <a:rPr lang="en-GB" b="1" dirty="0" smtClean="0"/>
              <a:t># current position .</a:t>
            </a:r>
          </a:p>
          <a:p>
            <a:r>
              <a:rPr lang="en-GB" b="1" dirty="0" smtClean="0"/>
              <a:t>Pos= </a:t>
            </a:r>
            <a:r>
              <a:rPr lang="en-GB" b="1" dirty="0" err="1" smtClean="0"/>
              <a:t>fo</a:t>
            </a:r>
            <a:r>
              <a:rPr lang="en-GB" b="1" dirty="0" smtClean="0"/>
              <a:t>. Tell () ;</a:t>
            </a:r>
          </a:p>
          <a:p>
            <a:r>
              <a:rPr lang="en-GB" b="1" dirty="0" smtClean="0"/>
              <a:t>Print ( “ current file </a:t>
            </a:r>
            <a:r>
              <a:rPr lang="en-GB" b="1" dirty="0" err="1" smtClean="0"/>
              <a:t>positon</a:t>
            </a:r>
            <a:r>
              <a:rPr lang="en-GB" b="1" dirty="0" smtClean="0"/>
              <a:t> : ” , pos )</a:t>
            </a:r>
          </a:p>
          <a:p>
            <a:r>
              <a:rPr lang="en-GB" b="1" dirty="0" err="1" smtClean="0"/>
              <a:t>Posseek</a:t>
            </a:r>
            <a:r>
              <a:rPr lang="en-GB" b="1" dirty="0" smtClean="0"/>
              <a:t> = </a:t>
            </a:r>
            <a:r>
              <a:rPr lang="en-GB" b="1" dirty="0" err="1" smtClean="0"/>
              <a:t>fo</a:t>
            </a:r>
            <a:r>
              <a:rPr lang="en-GB" b="1" dirty="0" smtClean="0"/>
              <a:t> .seek ( 0, 0 )  # </a:t>
            </a:r>
            <a:r>
              <a:rPr lang="en-GB" b="1" dirty="0" err="1" smtClean="0"/>
              <a:t>Repositon</a:t>
            </a:r>
            <a:r>
              <a:rPr lang="en-GB" b="1" dirty="0" smtClean="0"/>
              <a:t> to beginning once again .</a:t>
            </a:r>
          </a:p>
          <a:p>
            <a:r>
              <a:rPr lang="en-GB" b="1" dirty="0" smtClean="0"/>
              <a:t>S2= </a:t>
            </a:r>
            <a:r>
              <a:rPr lang="en-GB" b="1" dirty="0" err="1" smtClean="0"/>
              <a:t>fo</a:t>
            </a:r>
            <a:r>
              <a:rPr lang="en-GB" b="1" dirty="0" smtClean="0"/>
              <a:t>. Read ( 10 ) ; </a:t>
            </a:r>
            <a:r>
              <a:rPr lang="en-GB" b="1" dirty="0" err="1" smtClean="0"/>
              <a:t>fo.close</a:t>
            </a:r>
            <a:r>
              <a:rPr lang="en-GB" b="1" dirty="0" smtClean="0"/>
              <a:t> ()</a:t>
            </a:r>
          </a:p>
          <a:p>
            <a:endParaRPr lang="en-US" b="1"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GB" b="1" dirty="0" smtClean="0"/>
          </a:p>
          <a:p>
            <a:endParaRPr lang="en-GB" b="1" dirty="0" smtClean="0"/>
          </a:p>
          <a:p>
            <a:endParaRPr lang="en-GB" b="1" dirty="0" smtClean="0"/>
          </a:p>
          <a:p>
            <a:r>
              <a:rPr lang="en-GB" b="1" dirty="0" smtClean="0"/>
              <a:t>File. Read line () - </a:t>
            </a:r>
          </a:p>
          <a:p>
            <a:r>
              <a:rPr lang="en-GB" b="1" dirty="0" smtClean="0"/>
              <a:t>File . write () – </a:t>
            </a:r>
          </a:p>
          <a:p>
            <a:endParaRPr lang="en-GB" b="1" dirty="0" smtClean="0"/>
          </a:p>
          <a:p>
            <a:r>
              <a:rPr lang="en-GB" b="1" dirty="0" smtClean="0"/>
              <a:t>Check the programme for reading line by line , writing into file line by line .</a:t>
            </a:r>
            <a:endParaRPr lang="en-US" b="1"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GB" b="1" dirty="0" smtClean="0"/>
          </a:p>
          <a:p>
            <a:r>
              <a:rPr lang="en-GB" b="1" dirty="0" smtClean="0"/>
              <a:t>Renaming a File :</a:t>
            </a:r>
          </a:p>
          <a:p>
            <a:endParaRPr lang="en-GB" b="1" dirty="0" smtClean="0"/>
          </a:p>
          <a:p>
            <a:r>
              <a:rPr lang="en-GB" b="1" dirty="0" err="1" smtClean="0"/>
              <a:t>Os.rename</a:t>
            </a:r>
            <a:r>
              <a:rPr lang="en-GB" b="1" dirty="0" smtClean="0"/>
              <a:t> (“</a:t>
            </a:r>
            <a:r>
              <a:rPr lang="en-GB" b="1" dirty="0" err="1" smtClean="0"/>
              <a:t>oldname</a:t>
            </a:r>
            <a:r>
              <a:rPr lang="en-GB" b="1" dirty="0" smtClean="0"/>
              <a:t>” ,  “ </a:t>
            </a:r>
            <a:r>
              <a:rPr lang="en-GB" b="1" dirty="0" err="1" smtClean="0"/>
              <a:t>Newname</a:t>
            </a:r>
            <a:r>
              <a:rPr lang="en-GB" b="1" dirty="0" smtClean="0"/>
              <a:t>” )</a:t>
            </a:r>
          </a:p>
          <a:p>
            <a:endParaRPr lang="en-GB" b="1" dirty="0" smtClean="0"/>
          </a:p>
          <a:p>
            <a:endParaRPr lang="en-GB" b="1" dirty="0" smtClean="0"/>
          </a:p>
          <a:p>
            <a:r>
              <a:rPr lang="en-GB" b="1" dirty="0" smtClean="0"/>
              <a:t>Deleting  a File :</a:t>
            </a:r>
          </a:p>
          <a:p>
            <a:endParaRPr lang="en-GB" b="1" dirty="0" smtClean="0"/>
          </a:p>
          <a:p>
            <a:r>
              <a:rPr lang="en-GB" b="1" dirty="0" err="1" smtClean="0"/>
              <a:t>Os.remove</a:t>
            </a:r>
            <a:r>
              <a:rPr lang="en-GB" b="1" dirty="0" smtClean="0"/>
              <a:t> ( Filename )</a:t>
            </a:r>
            <a:endParaRPr lang="en-US" b="1"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GB" b="1" dirty="0" smtClean="0"/>
          </a:p>
          <a:p>
            <a:r>
              <a:rPr lang="en-GB" b="1" dirty="0" smtClean="0"/>
              <a:t>Directories in Python :</a:t>
            </a:r>
          </a:p>
          <a:p>
            <a:endParaRPr lang="en-GB" b="1" dirty="0" smtClean="0"/>
          </a:p>
          <a:p>
            <a:r>
              <a:rPr lang="en-GB" b="1" dirty="0" err="1" smtClean="0"/>
              <a:t>Mkdir</a:t>
            </a:r>
            <a:r>
              <a:rPr lang="en-GB" b="1" dirty="0" smtClean="0"/>
              <a:t> () method</a:t>
            </a:r>
            <a:r>
              <a:rPr lang="en-US" b="1" dirty="0" smtClean="0"/>
              <a:t> – </a:t>
            </a:r>
            <a:r>
              <a:rPr lang="en-US" b="1" dirty="0" err="1" smtClean="0"/>
              <a:t>os.mkdir</a:t>
            </a:r>
            <a:r>
              <a:rPr lang="en-US" b="1" dirty="0" smtClean="0"/>
              <a:t> ( “</a:t>
            </a:r>
            <a:r>
              <a:rPr lang="en-US" b="1" dirty="0" err="1" smtClean="0"/>
              <a:t>dirname</a:t>
            </a:r>
            <a:r>
              <a:rPr lang="en-US" b="1" dirty="0" smtClean="0"/>
              <a:t>” )</a:t>
            </a:r>
          </a:p>
          <a:p>
            <a:endParaRPr lang="en-GB" b="1" dirty="0" smtClean="0"/>
          </a:p>
          <a:p>
            <a:r>
              <a:rPr lang="en-GB" b="1" dirty="0" err="1" smtClean="0"/>
              <a:t>Chdir</a:t>
            </a:r>
            <a:r>
              <a:rPr lang="en-GB" b="1" dirty="0" smtClean="0"/>
              <a:t> () method – </a:t>
            </a:r>
            <a:r>
              <a:rPr lang="en-GB" b="1" dirty="0" err="1" smtClean="0"/>
              <a:t>os.chdir</a:t>
            </a:r>
            <a:r>
              <a:rPr lang="en-GB" b="1" dirty="0" smtClean="0"/>
              <a:t> ( “</a:t>
            </a:r>
            <a:r>
              <a:rPr lang="en-GB" b="1" dirty="0" err="1" smtClean="0"/>
              <a:t>dirname</a:t>
            </a:r>
            <a:r>
              <a:rPr lang="en-GB" b="1" dirty="0" smtClean="0"/>
              <a:t> ” )</a:t>
            </a:r>
          </a:p>
          <a:p>
            <a:endParaRPr lang="en-GB" b="1" dirty="0" smtClean="0"/>
          </a:p>
          <a:p>
            <a:r>
              <a:rPr lang="en-GB" b="1" dirty="0" err="1" smtClean="0"/>
              <a:t>Getcwd</a:t>
            </a:r>
            <a:r>
              <a:rPr lang="en-GB" b="1" dirty="0" smtClean="0"/>
              <a:t> () method – displays the current working directory .</a:t>
            </a:r>
          </a:p>
          <a:p>
            <a:endParaRPr lang="en-GB" b="1" dirty="0" smtClean="0"/>
          </a:p>
          <a:p>
            <a:r>
              <a:rPr lang="en-GB" b="1" dirty="0" err="1" smtClean="0"/>
              <a:t>Rmdir</a:t>
            </a:r>
            <a:r>
              <a:rPr lang="en-GB" b="1" dirty="0" smtClean="0"/>
              <a:t> () method – delete the directory .</a:t>
            </a:r>
          </a:p>
          <a:p>
            <a:r>
              <a:rPr lang="en-GB" b="1" dirty="0" err="1" smtClean="0"/>
              <a:t>os.rmdir</a:t>
            </a:r>
            <a:r>
              <a:rPr lang="en-GB" b="1" dirty="0" smtClean="0"/>
              <a:t> ( “  </a:t>
            </a:r>
            <a:r>
              <a:rPr lang="en-GB" b="1" dirty="0" err="1" smtClean="0"/>
              <a:t>dirname</a:t>
            </a:r>
            <a:r>
              <a:rPr lang="en-GB" b="1" dirty="0" smtClean="0"/>
              <a:t> ” )</a:t>
            </a:r>
          </a:p>
          <a:p>
            <a:endParaRPr lang="en-GB" b="1" dirty="0" smtClean="0"/>
          </a:p>
          <a:p>
            <a:endParaRPr lang="en-GB" b="1" dirty="0" smtClean="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Program to copy a text file to another file .</a:t>
            </a:r>
          </a:p>
          <a:p>
            <a:endParaRPr lang="en-GB" b="1" dirty="0" smtClean="0"/>
          </a:p>
          <a:p>
            <a:r>
              <a:rPr lang="en-GB" b="1" dirty="0" smtClean="0"/>
              <a:t>File1= input ( “  Enter the source file to be copied :” )</a:t>
            </a:r>
          </a:p>
          <a:p>
            <a:r>
              <a:rPr lang="en-GB" b="1" dirty="0" smtClean="0"/>
              <a:t>File2 = input ( “ Enter the destination file to be copied : ”)</a:t>
            </a:r>
          </a:p>
          <a:p>
            <a:endParaRPr lang="en-GB" b="1" dirty="0" smtClean="0"/>
          </a:p>
          <a:p>
            <a:r>
              <a:rPr lang="en-GB" b="1" dirty="0" err="1" smtClean="0"/>
              <a:t>Fileopen</a:t>
            </a:r>
            <a:r>
              <a:rPr lang="en-GB" b="1" dirty="0" smtClean="0"/>
              <a:t>=open(File1,”r”)</a:t>
            </a:r>
          </a:p>
          <a:p>
            <a:r>
              <a:rPr lang="en-GB" b="1" dirty="0" err="1" smtClean="0"/>
              <a:t>Filewrite</a:t>
            </a:r>
            <a:r>
              <a:rPr lang="en-GB" b="1" dirty="0" smtClean="0"/>
              <a:t> = open(File2, “w”)</a:t>
            </a:r>
          </a:p>
          <a:p>
            <a:r>
              <a:rPr lang="en-GB" b="1" dirty="0" smtClean="0"/>
              <a:t>For line in </a:t>
            </a:r>
            <a:r>
              <a:rPr lang="en-GB" b="1" dirty="0" err="1" smtClean="0"/>
              <a:t>fileopen.readlines</a:t>
            </a:r>
            <a:r>
              <a:rPr lang="en-GB" b="1" dirty="0" smtClean="0"/>
              <a:t>():</a:t>
            </a:r>
          </a:p>
          <a:p>
            <a:pPr lvl="1"/>
            <a:r>
              <a:rPr lang="en-GB" b="1" dirty="0" err="1" smtClean="0"/>
              <a:t>Filewrite.write</a:t>
            </a:r>
            <a:r>
              <a:rPr lang="en-GB" b="1" dirty="0" smtClean="0"/>
              <a:t> ( line )</a:t>
            </a:r>
          </a:p>
          <a:p>
            <a:pPr lvl="1"/>
            <a:endParaRPr lang="en-GB" b="1" dirty="0" smtClean="0"/>
          </a:p>
          <a:p>
            <a:r>
              <a:rPr lang="en-GB" b="1" dirty="0" err="1" smtClean="0"/>
              <a:t>Fileopen.close</a:t>
            </a:r>
            <a:r>
              <a:rPr lang="en-GB" b="1" dirty="0" smtClean="0"/>
              <a:t> ( )</a:t>
            </a:r>
          </a:p>
          <a:p>
            <a:endParaRPr lang="en-GB" b="1" dirty="0" smtClean="0"/>
          </a:p>
          <a:p>
            <a:endParaRPr lang="en-US" b="1"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Assignment :</a:t>
            </a:r>
          </a:p>
          <a:p>
            <a:endParaRPr lang="en-GB" b="1" dirty="0" smtClean="0"/>
          </a:p>
          <a:p>
            <a:r>
              <a:rPr lang="en-GB" b="1" dirty="0" smtClean="0"/>
              <a:t>WAP to count the number of lines in a file .</a:t>
            </a:r>
          </a:p>
          <a:p>
            <a:endParaRPr lang="en-GB" b="1" dirty="0" smtClean="0"/>
          </a:p>
          <a:p>
            <a:r>
              <a:rPr lang="en-GB" b="1" dirty="0" smtClean="0"/>
              <a:t>WAP to append a file with the contents of another file.</a:t>
            </a:r>
          </a:p>
          <a:p>
            <a:endParaRPr lang="en-GB" b="1" dirty="0" smtClean="0"/>
          </a:p>
          <a:p>
            <a:r>
              <a:rPr lang="en-GB" b="1" dirty="0" smtClean="0"/>
              <a:t>WAP that counts the number of times the first three letters of the alphabet ( </a:t>
            </a:r>
            <a:r>
              <a:rPr lang="en-GB" b="1" dirty="0" err="1" smtClean="0"/>
              <a:t>A,a,B,b,C,c</a:t>
            </a:r>
            <a:r>
              <a:rPr lang="en-GB" b="1" dirty="0" smtClean="0"/>
              <a:t>) occur in a file . Considering both lowercase and uppercase . </a:t>
            </a:r>
          </a:p>
          <a:p>
            <a:endParaRPr lang="en-GB" b="1" dirty="0" smtClean="0"/>
          </a:p>
          <a:p>
            <a:r>
              <a:rPr lang="en-GB" b="1" dirty="0" smtClean="0"/>
              <a:t>WAP to compare two files .</a:t>
            </a:r>
          </a:p>
          <a:p>
            <a:endParaRPr lang="en-GB" b="1" dirty="0" smtClean="0"/>
          </a:p>
          <a:p>
            <a:r>
              <a:rPr lang="en-GB" b="1" dirty="0" smtClean="0"/>
              <a:t>WAP to delete a sentence from the specified position in a file .</a:t>
            </a:r>
            <a:endParaRPr lang="en-US" b="1"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GB" b="1" dirty="0" smtClean="0"/>
              <a:t>Advanced  Python :-</a:t>
            </a:r>
          </a:p>
          <a:p>
            <a:endParaRPr lang="en-GB" b="1" dirty="0" smtClean="0"/>
          </a:p>
          <a:p>
            <a:r>
              <a:rPr lang="en-GB" b="1" dirty="0" smtClean="0"/>
              <a:t>Object  Oriented  Programming :</a:t>
            </a:r>
          </a:p>
          <a:p>
            <a:r>
              <a:rPr lang="en-GB" b="1" dirty="0" smtClean="0"/>
              <a:t>A  Class  is a base of Object Oriented Programming . A Class contain a collection of data ( variables ) and methods ( functions ) that act on those data .</a:t>
            </a:r>
          </a:p>
          <a:p>
            <a:endParaRPr lang="en-GB" b="1" dirty="0" smtClean="0"/>
          </a:p>
          <a:p>
            <a:r>
              <a:rPr lang="en-GB" b="1" dirty="0" smtClean="0"/>
              <a:t>Advantages of  OOP’s :-</a:t>
            </a:r>
          </a:p>
          <a:p>
            <a:pPr lvl="1"/>
            <a:r>
              <a:rPr lang="en-GB" b="1" u="sng" dirty="0" smtClean="0"/>
              <a:t>Simplicity . </a:t>
            </a:r>
            <a:r>
              <a:rPr lang="en-GB" b="1" dirty="0" smtClean="0"/>
              <a:t>– Class Student then behaviour as method and variable  names roll etc</a:t>
            </a:r>
          </a:p>
          <a:p>
            <a:pPr lvl="1"/>
            <a:r>
              <a:rPr lang="en-GB" b="1" u="sng" dirty="0" smtClean="0"/>
              <a:t>Modifiability . </a:t>
            </a:r>
            <a:r>
              <a:rPr lang="en-GB" b="1" dirty="0" smtClean="0"/>
              <a:t>– Particular class can only be modify .</a:t>
            </a:r>
          </a:p>
          <a:p>
            <a:pPr lvl="1"/>
            <a:r>
              <a:rPr lang="en-GB" b="1" dirty="0" smtClean="0"/>
              <a:t>Extensibility and Maintainability . – Adding property and easy to do correction in one class .</a:t>
            </a:r>
          </a:p>
          <a:p>
            <a:pPr lvl="1"/>
            <a:r>
              <a:rPr lang="en-GB" b="1" u="sng" dirty="0" smtClean="0"/>
              <a:t>Re – usability . </a:t>
            </a:r>
            <a:r>
              <a:rPr lang="en-GB" b="1" dirty="0" smtClean="0"/>
              <a:t>– Inheritance concept .</a:t>
            </a:r>
          </a:p>
          <a:p>
            <a:pPr lvl="1"/>
            <a:r>
              <a:rPr lang="en-GB" b="1" u="sng" dirty="0" smtClean="0"/>
              <a:t>Security . </a:t>
            </a:r>
            <a:r>
              <a:rPr lang="en-GB" b="1" dirty="0" smtClean="0"/>
              <a:t>– Access specified , code will not be able to access other program data.</a:t>
            </a:r>
          </a:p>
          <a:p>
            <a:endParaRPr lang="en-GB" b="1" dirty="0" smtClean="0"/>
          </a:p>
          <a:p>
            <a:r>
              <a:rPr lang="en-GB" b="1" dirty="0" smtClean="0"/>
              <a:t>An Object is said to be an instance of a class and the process of creating </a:t>
            </a:r>
          </a:p>
          <a:p>
            <a:pPr lvl="1">
              <a:buNone/>
            </a:pPr>
            <a:r>
              <a:rPr lang="en-GB" b="1" dirty="0" smtClean="0"/>
              <a:t>A class is called instantiation .</a:t>
            </a:r>
          </a:p>
          <a:p>
            <a:pPr lvl="1">
              <a:buNone/>
            </a:pPr>
            <a:endParaRPr lang="en-GB" b="1" dirty="0" smtClean="0"/>
          </a:p>
          <a:p>
            <a:pPr lvl="1">
              <a:buNone/>
            </a:pPr>
            <a:endParaRPr lang="en-GB" b="1" dirty="0" smtClean="0"/>
          </a:p>
          <a:p>
            <a:endParaRPr lang="en-GB" b="1" dirty="0" smtClean="0"/>
          </a:p>
          <a:p>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GB" sz="2400" b="1" dirty="0" smtClean="0"/>
              <a:t>Basic program of class and object  made .</a:t>
            </a:r>
          </a:p>
          <a:p>
            <a:endParaRPr lang="en-GB" sz="2400" b="1" dirty="0" smtClean="0"/>
          </a:p>
          <a:p>
            <a:r>
              <a:rPr lang="en-GB" sz="2400" b="1" dirty="0" smtClean="0"/>
              <a:t>Built in Attribute Methods :-</a:t>
            </a:r>
          </a:p>
          <a:p>
            <a:pPr lvl="1"/>
            <a:r>
              <a:rPr lang="en-GB" sz="2000" b="1" dirty="0" err="1" smtClean="0"/>
              <a:t>Getattr</a:t>
            </a:r>
            <a:r>
              <a:rPr lang="en-GB" sz="2000" b="1" dirty="0" smtClean="0"/>
              <a:t> ( </a:t>
            </a:r>
            <a:r>
              <a:rPr lang="en-GB" sz="2000" b="1" dirty="0" err="1" smtClean="0"/>
              <a:t>obj</a:t>
            </a:r>
            <a:r>
              <a:rPr lang="en-GB" sz="2000" b="1" dirty="0" smtClean="0"/>
              <a:t> , name )</a:t>
            </a:r>
          </a:p>
          <a:p>
            <a:pPr lvl="1"/>
            <a:r>
              <a:rPr lang="en-GB" sz="2000" b="1" dirty="0" err="1" smtClean="0"/>
              <a:t>hasattr</a:t>
            </a:r>
            <a:r>
              <a:rPr lang="en-GB" sz="2000" b="1" dirty="0" smtClean="0"/>
              <a:t> ( </a:t>
            </a:r>
            <a:r>
              <a:rPr lang="en-GB" sz="2000" b="1" dirty="0" err="1" smtClean="0"/>
              <a:t>obj</a:t>
            </a:r>
            <a:r>
              <a:rPr lang="en-GB" sz="2000" b="1" dirty="0" smtClean="0"/>
              <a:t> , name )</a:t>
            </a:r>
          </a:p>
          <a:p>
            <a:pPr lvl="1"/>
            <a:r>
              <a:rPr lang="en-GB" sz="2000" b="1" dirty="0" err="1" smtClean="0"/>
              <a:t>Setattr</a:t>
            </a:r>
            <a:r>
              <a:rPr lang="en-GB" sz="2000" b="1" dirty="0" smtClean="0"/>
              <a:t> (</a:t>
            </a:r>
            <a:r>
              <a:rPr lang="en-GB" sz="2000" b="1" dirty="0" err="1" smtClean="0"/>
              <a:t>obj,name</a:t>
            </a:r>
            <a:r>
              <a:rPr lang="en-GB" sz="2000" b="1" dirty="0" smtClean="0"/>
              <a:t> , value )</a:t>
            </a:r>
          </a:p>
          <a:p>
            <a:pPr lvl="1"/>
            <a:r>
              <a:rPr lang="en-GB" sz="2000" b="1" dirty="0" err="1" smtClean="0"/>
              <a:t>Delattr</a:t>
            </a:r>
            <a:r>
              <a:rPr lang="en-GB" sz="2000" b="1" dirty="0" smtClean="0"/>
              <a:t> ( </a:t>
            </a:r>
            <a:r>
              <a:rPr lang="en-GB" sz="2000" b="1" dirty="0" err="1" smtClean="0"/>
              <a:t>obj</a:t>
            </a:r>
            <a:r>
              <a:rPr lang="en-GB" sz="2000" b="1" dirty="0" smtClean="0"/>
              <a:t> , name )</a:t>
            </a:r>
          </a:p>
          <a:p>
            <a:pPr lvl="1"/>
            <a:endParaRPr lang="en-GB" sz="2000" b="1" dirty="0" smtClean="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sz="2400" b="1" dirty="0" smtClean="0"/>
              <a:t>Built in Class </a:t>
            </a:r>
            <a:r>
              <a:rPr lang="en-GB" sz="2400" b="1" dirty="0" err="1" smtClean="0"/>
              <a:t>Atrributes</a:t>
            </a:r>
            <a:r>
              <a:rPr lang="en-GB" sz="2400" b="1" dirty="0" smtClean="0"/>
              <a:t> :-</a:t>
            </a:r>
          </a:p>
          <a:p>
            <a:pPr lvl="1"/>
            <a:r>
              <a:rPr lang="en-GB" sz="2000" b="1" dirty="0" smtClean="0"/>
              <a:t>__</a:t>
            </a:r>
            <a:r>
              <a:rPr lang="en-GB" sz="2000" b="1" dirty="0" err="1" smtClean="0"/>
              <a:t>dict</a:t>
            </a:r>
            <a:r>
              <a:rPr lang="en-GB" sz="2000" b="1" dirty="0" smtClean="0"/>
              <a:t>__ - Attribute contain the dictionary containing the class namespace .</a:t>
            </a:r>
          </a:p>
          <a:p>
            <a:pPr lvl="1"/>
            <a:r>
              <a:rPr lang="en-GB" sz="2000" b="1" dirty="0" smtClean="0"/>
              <a:t>__doc__ - it describe the class or class documentation string , by default None.</a:t>
            </a:r>
          </a:p>
          <a:p>
            <a:pPr lvl="1"/>
            <a:r>
              <a:rPr lang="en-GB" sz="2000" b="1" dirty="0" smtClean="0"/>
              <a:t>__name__ - contain Class name .</a:t>
            </a:r>
          </a:p>
          <a:p>
            <a:pPr lvl="1"/>
            <a:r>
              <a:rPr lang="en-GB" sz="2000" b="1" dirty="0" smtClean="0"/>
              <a:t>__module__ - Module name in which the class is defined.</a:t>
            </a:r>
          </a:p>
          <a:p>
            <a:pPr lvl="1"/>
            <a:r>
              <a:rPr lang="en-GB" sz="2000" b="1" dirty="0" smtClean="0"/>
              <a:t>__bases__ - contain an empty </a:t>
            </a:r>
            <a:r>
              <a:rPr lang="en-GB" sz="2000" b="1" dirty="0" err="1" smtClean="0"/>
              <a:t>tuple</a:t>
            </a:r>
            <a:r>
              <a:rPr lang="en-GB" sz="2000" b="1" dirty="0" smtClean="0"/>
              <a:t> containing the base classes ,in the order of </a:t>
            </a:r>
            <a:r>
              <a:rPr lang="en-GB" sz="2000" b="1" dirty="0" err="1" smtClean="0"/>
              <a:t>thier</a:t>
            </a:r>
            <a:r>
              <a:rPr lang="en-GB" sz="2000" b="1" dirty="0" smtClean="0"/>
              <a:t> occurrence in the base class list .</a:t>
            </a:r>
          </a:p>
          <a:p>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GB" b="1" dirty="0" smtClean="0"/>
          </a:p>
          <a:p>
            <a:r>
              <a:rPr lang="en-GB" b="1" dirty="0" smtClean="0"/>
              <a:t>Destructor in Python :</a:t>
            </a:r>
          </a:p>
          <a:p>
            <a:r>
              <a:rPr lang="en-GB" b="1" dirty="0" smtClean="0"/>
              <a:t>By default python automatically remove used memory spaced .</a:t>
            </a:r>
          </a:p>
          <a:p>
            <a:r>
              <a:rPr lang="en-GB" b="1" dirty="0" smtClean="0"/>
              <a:t>Automatically deletes an object that is no longer in use (Garbage Collector).</a:t>
            </a:r>
          </a:p>
          <a:p>
            <a:endParaRPr lang="en-GB" b="1" dirty="0" smtClean="0"/>
          </a:p>
          <a:p>
            <a:r>
              <a:rPr lang="en-GB" b="1" dirty="0" smtClean="0"/>
              <a:t>Special method __del__() , called a destructor , that is invoked when the instance is about to be destroyed .This method might be used to clean up any non memory resources used by an instance .</a:t>
            </a:r>
          </a:p>
          <a:p>
            <a:endParaRPr lang="en-GB" b="1" dirty="0" smtClean="0"/>
          </a:p>
          <a:p>
            <a:endParaRPr lang="en-GB" b="1" dirty="0" smtClean="0"/>
          </a:p>
          <a:p>
            <a:r>
              <a:rPr lang="en-GB" b="1" dirty="0" smtClean="0"/>
              <a:t>Programme made for destructor in python .</a:t>
            </a:r>
            <a:endParaRPr lang="en-US" b="1"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Encapsulation .</a:t>
            </a:r>
          </a:p>
          <a:p>
            <a:r>
              <a:rPr lang="en-GB" b="1" dirty="0" smtClean="0"/>
              <a:t>Data Hiding :-</a:t>
            </a:r>
          </a:p>
          <a:p>
            <a:pPr lvl="1"/>
            <a:r>
              <a:rPr lang="en-GB" b="1" dirty="0" smtClean="0"/>
              <a:t>Private data or function of a class can’t be accessed from outside the class while public data or function can be accessed from anywhere .</a:t>
            </a:r>
          </a:p>
          <a:p>
            <a:pPr lvl="1"/>
            <a:endParaRPr lang="en-GB" b="1" dirty="0" smtClean="0"/>
          </a:p>
          <a:p>
            <a:pPr lvl="1"/>
            <a:r>
              <a:rPr lang="en-GB" b="1" dirty="0" smtClean="0"/>
              <a:t>Programme made to show data hiding .</a:t>
            </a:r>
          </a:p>
          <a:p>
            <a:pPr lvl="1"/>
            <a:endParaRPr lang="en-GB" b="1" dirty="0" smtClean="0"/>
          </a:p>
          <a:p>
            <a:r>
              <a:rPr lang="en-GB" b="1" dirty="0" smtClean="0"/>
              <a:t>Example: Public Attributes</a:t>
            </a:r>
          </a:p>
          <a:p>
            <a:r>
              <a:rPr lang="en-GB" b="1" dirty="0" smtClean="0"/>
              <a:t>class employee: def __init__(self, name, </a:t>
            </a:r>
            <a:r>
              <a:rPr lang="en-GB" b="1" dirty="0" err="1" smtClean="0"/>
              <a:t>sal</a:t>
            </a:r>
            <a:r>
              <a:rPr lang="en-GB" b="1" dirty="0" smtClean="0"/>
              <a:t>): self.name=name </a:t>
            </a:r>
            <a:r>
              <a:rPr lang="en-GB" b="1" dirty="0" err="1" smtClean="0"/>
              <a:t>self.salary</a:t>
            </a:r>
            <a:r>
              <a:rPr lang="en-GB" b="1" dirty="0" smtClean="0"/>
              <a:t>=</a:t>
            </a:r>
            <a:r>
              <a:rPr lang="en-GB" b="1" dirty="0" err="1" smtClean="0"/>
              <a:t>sal</a:t>
            </a:r>
            <a:endParaRPr lang="en-GB" b="1" dirty="0" smtClean="0"/>
          </a:p>
          <a:p>
            <a:pPr lvl="1"/>
            <a:endParaRPr lang="en-GB" b="1" dirty="0" smtClean="0"/>
          </a:p>
          <a:p>
            <a:pPr lvl="1"/>
            <a:endParaRPr lang="en-US" b="1"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Example: Protected Attributes</a:t>
            </a:r>
          </a:p>
          <a:p>
            <a:r>
              <a:rPr lang="en-GB" b="1" dirty="0" smtClean="0"/>
              <a:t>class employee: def __init__(self, name, </a:t>
            </a:r>
            <a:r>
              <a:rPr lang="en-GB" b="1" dirty="0" err="1" smtClean="0"/>
              <a:t>sal</a:t>
            </a:r>
            <a:r>
              <a:rPr lang="en-GB" b="1" dirty="0" smtClean="0"/>
              <a:t>): </a:t>
            </a:r>
            <a:r>
              <a:rPr lang="en-GB" b="1" dirty="0" err="1" smtClean="0"/>
              <a:t>self._name</a:t>
            </a:r>
            <a:r>
              <a:rPr lang="en-GB" b="1" dirty="0" smtClean="0"/>
              <a:t>=name # protected attribute </a:t>
            </a:r>
            <a:r>
              <a:rPr lang="en-GB" b="1" dirty="0" err="1" smtClean="0"/>
              <a:t>self._salary</a:t>
            </a:r>
            <a:r>
              <a:rPr lang="en-GB" b="1" dirty="0" smtClean="0"/>
              <a:t>=</a:t>
            </a:r>
            <a:r>
              <a:rPr lang="en-GB" b="1" dirty="0" err="1" smtClean="0"/>
              <a:t>sal</a:t>
            </a:r>
            <a:r>
              <a:rPr lang="en-GB" b="1" dirty="0" smtClean="0"/>
              <a:t> # protected attribute</a:t>
            </a:r>
          </a:p>
          <a:p>
            <a:endParaRPr lang="en-GB" b="1" dirty="0" smtClean="0"/>
          </a:p>
          <a:p>
            <a:endParaRPr lang="en-GB" b="1" dirty="0" smtClean="0"/>
          </a:p>
          <a:p>
            <a:r>
              <a:rPr lang="en-GB" b="1" dirty="0" smtClean="0"/>
              <a:t>Example: Private Attributes</a:t>
            </a:r>
          </a:p>
          <a:p>
            <a:r>
              <a:rPr lang="en-GB" b="1" dirty="0" smtClean="0"/>
              <a:t>class employee: def __init__(self, name, </a:t>
            </a:r>
            <a:r>
              <a:rPr lang="en-GB" b="1" dirty="0" err="1" smtClean="0"/>
              <a:t>sal</a:t>
            </a:r>
            <a:r>
              <a:rPr lang="en-GB" b="1" dirty="0" smtClean="0"/>
              <a:t>): </a:t>
            </a:r>
            <a:r>
              <a:rPr lang="en-GB" b="1" dirty="0" err="1" smtClean="0"/>
              <a:t>self.__name</a:t>
            </a:r>
            <a:r>
              <a:rPr lang="en-GB" b="1" dirty="0" smtClean="0"/>
              <a:t>=name # private attribute </a:t>
            </a:r>
            <a:r>
              <a:rPr lang="en-GB" b="1" dirty="0" err="1" smtClean="0"/>
              <a:t>self.__salary</a:t>
            </a:r>
            <a:r>
              <a:rPr lang="en-GB" b="1" dirty="0" smtClean="0"/>
              <a:t>=</a:t>
            </a:r>
            <a:r>
              <a:rPr lang="en-GB" b="1" dirty="0" err="1" smtClean="0"/>
              <a:t>sal</a:t>
            </a:r>
            <a:r>
              <a:rPr lang="en-GB" b="1" dirty="0" smtClean="0"/>
              <a:t> # private attribute</a:t>
            </a:r>
          </a:p>
          <a:p>
            <a:endParaRPr lang="en-US" b="1"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Inheritance : </a:t>
            </a:r>
          </a:p>
          <a:p>
            <a:endParaRPr lang="en-GB" dirty="0" smtClean="0"/>
          </a:p>
          <a:p>
            <a:r>
              <a:rPr lang="en-GB" b="1" dirty="0" smtClean="0"/>
              <a:t>Single level inheritance .</a:t>
            </a:r>
          </a:p>
          <a:p>
            <a:endParaRPr lang="en-GB" b="1" dirty="0" smtClean="0"/>
          </a:p>
          <a:p>
            <a:r>
              <a:rPr lang="en-GB" b="1" dirty="0" smtClean="0"/>
              <a:t>Multi level inheritance .</a:t>
            </a:r>
          </a:p>
          <a:p>
            <a:endParaRPr lang="en-GB" b="1" dirty="0" smtClean="0"/>
          </a:p>
          <a:p>
            <a:r>
              <a:rPr lang="en-GB" b="1" dirty="0" smtClean="0"/>
              <a:t>Multiple inheritance .</a:t>
            </a:r>
          </a:p>
          <a:p>
            <a:endParaRPr lang="en-GB" dirty="0" smtClean="0"/>
          </a:p>
          <a:p>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D:\Sakib\python\Types_Of_Inhertiance_In_Java.jpg"/>
          <p:cNvPicPr>
            <a:picLocks noGrp="1" noChangeAspect="1" noChangeArrowheads="1"/>
          </p:cNvPicPr>
          <p:nvPr>
            <p:ph idx="1"/>
          </p:nvPr>
        </p:nvPicPr>
        <p:blipFill>
          <a:blip r:embed="rId2" cstate="print"/>
          <a:srcRect/>
          <a:stretch>
            <a:fillRect/>
          </a:stretch>
        </p:blipFill>
        <p:spPr bwMode="auto">
          <a:xfrm>
            <a:off x="1541352" y="1646238"/>
            <a:ext cx="6061296" cy="4525962"/>
          </a:xfrm>
          <a:prstGeom prst="rect">
            <a:avLst/>
          </a:prstGeom>
          <a:noFill/>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b="1" dirty="0" smtClean="0"/>
              <a:t>Multi Level Inheritance :</a:t>
            </a:r>
          </a:p>
          <a:p>
            <a:pPr lvl="1"/>
            <a:r>
              <a:rPr lang="en-GB" b="1" dirty="0" smtClean="0"/>
              <a:t>Created a programme  to elaborate this concept .</a:t>
            </a:r>
          </a:p>
          <a:p>
            <a:pPr lvl="1">
              <a:buNone/>
            </a:pPr>
            <a:endParaRPr lang="en-GB" b="1" dirty="0" smtClean="0"/>
          </a:p>
          <a:p>
            <a:pPr lvl="1">
              <a:buNone/>
            </a:pPr>
            <a:endParaRPr lang="en-GB" b="1" dirty="0" smtClean="0"/>
          </a:p>
          <a:p>
            <a:r>
              <a:rPr lang="en-GB" b="1" dirty="0" smtClean="0"/>
              <a:t>Multiple Inheritance :</a:t>
            </a:r>
          </a:p>
          <a:p>
            <a:pPr lvl="1"/>
            <a:r>
              <a:rPr lang="en-GB" b="1" dirty="0" smtClean="0"/>
              <a:t>Create a Programme to elaborate this concept.</a:t>
            </a:r>
          </a:p>
          <a:p>
            <a:pPr lvl="1"/>
            <a:endParaRPr lang="en-GB" b="1" dirty="0" smtClean="0"/>
          </a:p>
          <a:p>
            <a:pPr>
              <a:buNone/>
            </a:pPr>
            <a:endParaRPr lang="en-GB" b="1" dirty="0" smtClean="0"/>
          </a:p>
          <a:p>
            <a:r>
              <a:rPr lang="en-GB" b="1" dirty="0" smtClean="0"/>
              <a:t>Invoking the Base class Constructor  :</a:t>
            </a:r>
          </a:p>
          <a:p>
            <a:pPr lvl="1"/>
            <a:r>
              <a:rPr lang="en-GB" b="1" dirty="0" smtClean="0"/>
              <a:t>By using base class constructor __init__ () .</a:t>
            </a:r>
          </a:p>
          <a:p>
            <a:pPr lvl="1"/>
            <a:r>
              <a:rPr lang="en-GB" b="1" dirty="0" smtClean="0"/>
              <a:t>Made Programme to elaborate .</a:t>
            </a:r>
          </a:p>
          <a:p>
            <a:endParaRPr lang="en-GB" dirty="0" smtClean="0"/>
          </a:p>
          <a:p>
            <a:pPr>
              <a:buNone/>
            </a:pPr>
            <a:endParaRPr lang="en-GB" dirty="0" smtClean="0"/>
          </a:p>
          <a:p>
            <a:pPr>
              <a:buNone/>
            </a:pPr>
            <a:endParaRPr lang="en-GB" dirty="0" smtClean="0"/>
          </a:p>
          <a:p>
            <a:pPr>
              <a:buNone/>
            </a:pPr>
            <a:endParaRPr lang="en-GB" dirty="0" smtClean="0"/>
          </a:p>
          <a:p>
            <a:pPr>
              <a:buNone/>
            </a:pPr>
            <a:endParaRPr lang="en-GB" dirty="0" smtClean="0"/>
          </a:p>
          <a:p>
            <a:pPr>
              <a:buNone/>
            </a:pPr>
            <a:endParaRPr lang="en-GB" dirty="0" smtClean="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Method overriding .</a:t>
            </a:r>
          </a:p>
          <a:p>
            <a:r>
              <a:rPr lang="en-GB" b="1" dirty="0" smtClean="0"/>
              <a:t>Polymorphism </a:t>
            </a:r>
          </a:p>
          <a:p>
            <a:endParaRPr lang="en-GB" b="1" dirty="0" smtClean="0"/>
          </a:p>
          <a:p>
            <a:r>
              <a:rPr lang="en-GB" b="1" dirty="0" smtClean="0"/>
              <a:t>Method in the child class that has the same name , same arguments and same return type as a method in the parent class. When this method is called then the child method will get invoke instead of parent class . </a:t>
            </a:r>
          </a:p>
          <a:p>
            <a:endParaRPr lang="en-GB" b="1" dirty="0" smtClean="0"/>
          </a:p>
          <a:p>
            <a:pPr lvl="1"/>
            <a:r>
              <a:rPr lang="en-GB" b="1" dirty="0" smtClean="0"/>
              <a:t>Same display name method in parent and child class.</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Python doesn’t method overloading .</a:t>
            </a:r>
          </a:p>
          <a:p>
            <a:endParaRPr lang="en-GB" b="1" dirty="0" smtClean="0"/>
          </a:p>
          <a:p>
            <a:r>
              <a:rPr lang="en-GB" b="1" dirty="0" smtClean="0"/>
              <a:t>Python support Operator Overloading .</a:t>
            </a:r>
          </a:p>
          <a:p>
            <a:endParaRPr lang="en-GB" b="1" dirty="0" smtClean="0"/>
          </a:p>
          <a:p>
            <a:r>
              <a:rPr lang="en-GB" b="1" dirty="0" smtClean="0"/>
              <a:t>‘ + ’ operator is used for adding two integer as well as concatenating two strings .</a:t>
            </a:r>
          </a:p>
          <a:p>
            <a:r>
              <a:rPr lang="en-GB" b="1" dirty="0" smtClean="0"/>
              <a:t>‘ * ’ operator for multiply and repeat of string .</a:t>
            </a:r>
          </a:p>
          <a:p>
            <a:endParaRPr lang="en-GB" b="1" dirty="0" smtClean="0"/>
          </a:p>
          <a:p>
            <a:r>
              <a:rPr lang="en-GB" b="1" dirty="0" smtClean="0"/>
              <a:t>Print ( 1 + 2 )</a:t>
            </a:r>
          </a:p>
          <a:p>
            <a:endParaRPr lang="en-GB" b="1" dirty="0" smtClean="0"/>
          </a:p>
          <a:p>
            <a:r>
              <a:rPr lang="en-GB" b="1" dirty="0" smtClean="0"/>
              <a:t>Print ( “a” + “b” )</a:t>
            </a:r>
          </a:p>
          <a:p>
            <a:endParaRPr lang="en-US" b="1"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Assignment :</a:t>
            </a:r>
          </a:p>
          <a:p>
            <a:endParaRPr lang="en-GB" b="1" dirty="0" smtClean="0"/>
          </a:p>
          <a:p>
            <a:r>
              <a:rPr lang="en-GB" b="1" dirty="0" smtClean="0"/>
              <a:t>WAP to find the area and perimeter of a rectangle using classes and objects .</a:t>
            </a:r>
          </a:p>
          <a:p>
            <a:endParaRPr lang="en-GB" b="1" dirty="0" smtClean="0"/>
          </a:p>
          <a:p>
            <a:r>
              <a:rPr lang="en-GB" b="1" dirty="0" smtClean="0"/>
              <a:t>Define a class to represent a bank account . Include the following details like name of the depositor, account number , type of account , balance amount in the account . Write methods to assign initial values to deposit an amount , withdraw an amount after checking the balance , to display name , account number , account type and balance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GB" b="1" dirty="0" smtClean="0"/>
          </a:p>
          <a:p>
            <a:r>
              <a:rPr lang="en-GB" b="1" dirty="0" smtClean="0"/>
              <a:t>WAP to implement the following . </a:t>
            </a:r>
          </a:p>
          <a:p>
            <a:r>
              <a:rPr lang="en-GB" b="1" dirty="0" smtClean="0"/>
              <a:t>Create a base class called person consisting of name and code . Create 2 child classes </a:t>
            </a:r>
          </a:p>
          <a:p>
            <a:r>
              <a:rPr lang="en-GB" b="1" dirty="0" smtClean="0"/>
              <a:t>A- Account with </a:t>
            </a:r>
            <a:r>
              <a:rPr lang="en-GB" b="1" dirty="0" err="1" smtClean="0"/>
              <a:t>member_pay</a:t>
            </a:r>
            <a:r>
              <a:rPr lang="en-GB" b="1" dirty="0" smtClean="0"/>
              <a:t> </a:t>
            </a:r>
          </a:p>
          <a:p>
            <a:r>
              <a:rPr lang="en-GB" b="1" dirty="0" smtClean="0"/>
              <a:t>B- Admin with experience and inherit the base class .</a:t>
            </a:r>
          </a:p>
          <a:p>
            <a:r>
              <a:rPr lang="en-GB" b="1" dirty="0" smtClean="0"/>
              <a:t>Create a class Employee with name , code , experience and pay by inheriting the above classes.</a:t>
            </a:r>
          </a:p>
          <a:p>
            <a:endParaRPr lang="en-GB" b="1" dirty="0" smtClean="0"/>
          </a:p>
          <a:p>
            <a:r>
              <a:rPr lang="en-GB" b="1" dirty="0" smtClean="0"/>
              <a:t>Explain constructor with python example . </a:t>
            </a:r>
            <a:endParaRPr lang="en-US" b="1"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endParaRPr lang="en-GB" sz="1800" dirty="0" smtClean="0">
              <a:latin typeface="Times New Roman" pitchFamily="18" charset="0"/>
              <a:cs typeface="Times New Roman" pitchFamily="18" charset="0"/>
            </a:endParaRPr>
          </a:p>
          <a:p>
            <a:r>
              <a:rPr lang="en-GB" b="1" u="sng" dirty="0" smtClean="0">
                <a:latin typeface="Times New Roman" pitchFamily="18" charset="0"/>
                <a:cs typeface="Times New Roman" pitchFamily="18" charset="0"/>
              </a:rPr>
              <a:t>Advanced Python –</a:t>
            </a:r>
          </a:p>
          <a:p>
            <a:endParaRPr lang="en-GB" sz="1800" b="1" u="sng" dirty="0" smtClean="0">
              <a:latin typeface="Times New Roman" pitchFamily="18" charset="0"/>
              <a:cs typeface="Times New Roman" pitchFamily="18" charset="0"/>
            </a:endParaRPr>
          </a:p>
          <a:p>
            <a:r>
              <a:rPr lang="en-GB" b="1" dirty="0" smtClean="0">
                <a:latin typeface="Times New Roman" pitchFamily="18" charset="0"/>
                <a:cs typeface="Times New Roman" pitchFamily="18" charset="0"/>
              </a:rPr>
              <a:t>OOPS Concept –</a:t>
            </a:r>
          </a:p>
          <a:p>
            <a:endParaRPr lang="en-GB" sz="1800" b="1" dirty="0" smtClean="0">
              <a:latin typeface="Times New Roman" pitchFamily="18" charset="0"/>
              <a:cs typeface="Times New Roman" pitchFamily="18" charset="0"/>
            </a:endParaRPr>
          </a:p>
          <a:p>
            <a:r>
              <a:rPr lang="en-GB" b="1" dirty="0" smtClean="0">
                <a:latin typeface="Times New Roman" pitchFamily="18" charset="0"/>
                <a:cs typeface="Times New Roman" pitchFamily="18" charset="0"/>
              </a:rPr>
              <a:t>Class Definition .</a:t>
            </a:r>
          </a:p>
          <a:p>
            <a:r>
              <a:rPr lang="en-GB" b="1" dirty="0" smtClean="0">
                <a:latin typeface="Times New Roman" pitchFamily="18" charset="0"/>
                <a:cs typeface="Times New Roman" pitchFamily="18" charset="0"/>
              </a:rPr>
              <a:t>Objects .</a:t>
            </a:r>
          </a:p>
          <a:p>
            <a:r>
              <a:rPr lang="en-GB" b="1" dirty="0" smtClean="0">
                <a:latin typeface="Times New Roman" pitchFamily="18" charset="0"/>
                <a:cs typeface="Times New Roman" pitchFamily="18" charset="0"/>
              </a:rPr>
              <a:t>Destructors in  Python .</a:t>
            </a:r>
          </a:p>
          <a:p>
            <a:r>
              <a:rPr lang="en-GB" b="1" dirty="0" smtClean="0">
                <a:latin typeface="Times New Roman" pitchFamily="18" charset="0"/>
                <a:cs typeface="Times New Roman" pitchFamily="18" charset="0"/>
              </a:rPr>
              <a:t>Encapsulation .</a:t>
            </a:r>
          </a:p>
          <a:p>
            <a:r>
              <a:rPr lang="en-GB" b="1" dirty="0" smtClean="0">
                <a:latin typeface="Times New Roman" pitchFamily="18" charset="0"/>
                <a:cs typeface="Times New Roman" pitchFamily="18" charset="0"/>
              </a:rPr>
              <a:t>Data Hiding .</a:t>
            </a:r>
          </a:p>
          <a:p>
            <a:r>
              <a:rPr lang="en-GB" b="1" dirty="0" smtClean="0">
                <a:latin typeface="Times New Roman" pitchFamily="18" charset="0"/>
                <a:cs typeface="Times New Roman" pitchFamily="18" charset="0"/>
              </a:rPr>
              <a:t>Inheritance .</a:t>
            </a:r>
          </a:p>
          <a:p>
            <a:r>
              <a:rPr lang="en-GB" b="1" dirty="0" smtClean="0">
                <a:latin typeface="Times New Roman" pitchFamily="18" charset="0"/>
                <a:cs typeface="Times New Roman" pitchFamily="18" charset="0"/>
              </a:rPr>
              <a:t>Method  Overriding .</a:t>
            </a:r>
          </a:p>
          <a:p>
            <a:r>
              <a:rPr lang="en-GB" b="1" dirty="0" smtClean="0">
                <a:latin typeface="Times New Roman" pitchFamily="18" charset="0"/>
                <a:cs typeface="Times New Roman" pitchFamily="18" charset="0"/>
              </a:rPr>
              <a:t>Polymorphism .</a:t>
            </a:r>
          </a:p>
          <a:p>
            <a:r>
              <a:rPr lang="en-GB" b="1" dirty="0" smtClean="0">
                <a:latin typeface="Times New Roman" pitchFamily="18" charset="0"/>
                <a:cs typeface="Times New Roman" pitchFamily="18" charset="0"/>
              </a:rPr>
              <a:t>Assignment .</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Exception Handling :-</a:t>
            </a:r>
          </a:p>
          <a:p>
            <a:endParaRPr lang="en-GB" b="1" dirty="0" smtClean="0"/>
          </a:p>
          <a:p>
            <a:r>
              <a:rPr lang="en-GB" b="1" dirty="0" smtClean="0"/>
              <a:t>An Exception is an abnormal condition that is caused by a runtime error in the program . It disturbs the normal flow of the program .</a:t>
            </a:r>
          </a:p>
          <a:p>
            <a:r>
              <a:rPr lang="en-GB" b="1" dirty="0" smtClean="0"/>
              <a:t>An example is divisible by 0  then interpreter will display error message.</a:t>
            </a:r>
          </a:p>
          <a:p>
            <a:endParaRPr lang="en-GB" b="1" dirty="0" smtClean="0"/>
          </a:p>
          <a:p>
            <a:pPr>
              <a:buNone/>
            </a:pPr>
            <a:r>
              <a:rPr lang="en-GB" b="1" dirty="0" smtClean="0"/>
              <a:t>If we want the program to continue with the execution of the remaining code then we should try to catch the exception object thrown by the error condition and then display appropriate messages for taking corrective actions .This process is known as exception Handling .</a:t>
            </a:r>
          </a:p>
          <a:p>
            <a:pPr>
              <a:buNone/>
            </a:pPr>
            <a:endParaRPr lang="en-GB" b="1" dirty="0" smtClean="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Python has a collection of built in Exception classes .</a:t>
            </a:r>
          </a:p>
          <a:p>
            <a:r>
              <a:rPr lang="en-GB" b="1" dirty="0" smtClean="0"/>
              <a:t> 	for example – assertion Error , Attribute Error , </a:t>
            </a:r>
            <a:r>
              <a:rPr lang="en-GB" b="1" dirty="0" err="1" smtClean="0"/>
              <a:t>keyError</a:t>
            </a:r>
            <a:r>
              <a:rPr lang="en-GB" b="1" dirty="0" smtClean="0"/>
              <a:t> , Keyboard Interrupt , Value Error , Arithmetic Error , </a:t>
            </a:r>
            <a:r>
              <a:rPr lang="en-GB" b="1" dirty="0" err="1" smtClean="0"/>
              <a:t>IOError</a:t>
            </a:r>
            <a:r>
              <a:rPr lang="en-GB" b="1" dirty="0" smtClean="0"/>
              <a:t> etc .</a:t>
            </a:r>
          </a:p>
          <a:p>
            <a:endParaRPr lang="en-GB" b="1" dirty="0" smtClean="0"/>
          </a:p>
          <a:p>
            <a:r>
              <a:rPr lang="en-GB" b="1" dirty="0" smtClean="0"/>
              <a:t>Every  try block be followed by </a:t>
            </a:r>
            <a:r>
              <a:rPr lang="en-GB" b="1" dirty="0" err="1" smtClean="0"/>
              <a:t>atleast</a:t>
            </a:r>
            <a:r>
              <a:rPr lang="en-GB" b="1" dirty="0" smtClean="0"/>
              <a:t> one except statement .</a:t>
            </a:r>
          </a:p>
          <a:p>
            <a:endParaRPr lang="en-GB" b="1" dirty="0" smtClean="0"/>
          </a:p>
          <a:p>
            <a:r>
              <a:rPr lang="en-GB" b="1" dirty="0" smtClean="0"/>
              <a:t>Try and one particular except .</a:t>
            </a:r>
          </a:p>
          <a:p>
            <a:r>
              <a:rPr lang="en-GB" b="1" dirty="0" smtClean="0"/>
              <a:t>Try and generic except .</a:t>
            </a:r>
          </a:p>
          <a:p>
            <a:r>
              <a:rPr lang="en-GB" b="1" dirty="0" smtClean="0"/>
              <a:t>Try and except clause with multiple exceptions .</a:t>
            </a:r>
            <a:endParaRPr lang="en-US" b="1"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Try  and Finally .</a:t>
            </a:r>
          </a:p>
          <a:p>
            <a:r>
              <a:rPr lang="en-GB" b="1" dirty="0" smtClean="0"/>
              <a:t>Finally block can be used with try block . Finally block will execute for sure.</a:t>
            </a:r>
          </a:p>
          <a:p>
            <a:r>
              <a:rPr lang="en-GB" b="1" dirty="0" smtClean="0"/>
              <a:t>We can’t use except clause and finally together .</a:t>
            </a:r>
          </a:p>
          <a:p>
            <a:r>
              <a:rPr lang="en-GB" b="1" dirty="0" smtClean="0"/>
              <a:t>We can’t use else clause and finally together.</a:t>
            </a:r>
          </a:p>
          <a:p>
            <a:endParaRPr lang="en-GB" b="1" dirty="0" smtClean="0"/>
          </a:p>
          <a:p>
            <a:r>
              <a:rPr lang="en-GB" b="1" dirty="0" smtClean="0"/>
              <a:t>Only try and finally can be use together .</a:t>
            </a:r>
          </a:p>
          <a:p>
            <a:endParaRPr lang="en-GB" b="1" dirty="0" smtClean="0"/>
          </a:p>
          <a:p>
            <a:r>
              <a:rPr lang="en-GB" b="1" dirty="0" smtClean="0"/>
              <a:t>Exception with </a:t>
            </a:r>
            <a:r>
              <a:rPr lang="en-US" b="1" dirty="0" smtClean="0"/>
              <a:t> Argument : Argument give more information about the exception .</a:t>
            </a:r>
          </a:p>
          <a:p>
            <a:endParaRPr lang="en-GB" b="1" dirty="0" smtClean="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Raising and Exception :</a:t>
            </a:r>
          </a:p>
          <a:p>
            <a:endParaRPr lang="en-GB" b="1" dirty="0" smtClean="0"/>
          </a:p>
          <a:p>
            <a:r>
              <a:rPr lang="en-GB" b="1" dirty="0" smtClean="0"/>
              <a:t>It is also possible to define a new exception and raise it if needed .</a:t>
            </a:r>
            <a:r>
              <a:rPr lang="en-US" b="1" dirty="0" smtClean="0"/>
              <a:t>This is done using raise statement .</a:t>
            </a:r>
          </a:p>
          <a:p>
            <a:endParaRPr lang="en-GB" b="1" dirty="0" smtClean="0"/>
          </a:p>
          <a:p>
            <a:r>
              <a:rPr lang="en-GB" b="1" dirty="0" smtClean="0"/>
              <a:t>This raise is equal to throw clause in java .</a:t>
            </a:r>
          </a:p>
          <a:p>
            <a:endParaRPr lang="en-GB" b="1" dirty="0" smtClean="0"/>
          </a:p>
          <a:p>
            <a:r>
              <a:rPr lang="en-GB" b="1" dirty="0" smtClean="0"/>
              <a:t>User – Define Exception :</a:t>
            </a:r>
          </a:p>
          <a:p>
            <a:endParaRPr lang="en-GB" b="1" dirty="0" smtClean="0"/>
          </a:p>
          <a:p>
            <a:pPr lvl="1"/>
            <a:r>
              <a:rPr lang="en-GB" b="1" dirty="0" smtClean="0"/>
              <a:t>Python also allows us to create our own exceptions by deriving classes from the standard built in exceptions .This is useful when we need to provide more specific information when an exception is caught.</a:t>
            </a:r>
          </a:p>
          <a:p>
            <a:pPr lvl="1"/>
            <a:endParaRPr lang="en-GB" b="1" dirty="0" smtClean="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Assertion :</a:t>
            </a:r>
          </a:p>
          <a:p>
            <a:r>
              <a:rPr lang="en-GB" b="1" dirty="0" smtClean="0"/>
              <a:t>Assertion is a checking in python that can be turned on or off while testing a program . In assertion an expression is tested and if the result is false , an exception is raised . </a:t>
            </a:r>
            <a:r>
              <a:rPr lang="en-GB" b="1" dirty="0" err="1" smtClean="0"/>
              <a:t>i.e</a:t>
            </a:r>
            <a:r>
              <a:rPr lang="en-GB" b="1" dirty="0" smtClean="0"/>
              <a:t> assert will become active .</a:t>
            </a:r>
          </a:p>
          <a:p>
            <a:endParaRPr lang="en-GB" b="1" dirty="0" smtClean="0"/>
          </a:p>
          <a:p>
            <a:r>
              <a:rPr lang="en-GB" b="1" dirty="0" smtClean="0"/>
              <a:t>Assert keyword is used . </a:t>
            </a:r>
          </a:p>
          <a:p>
            <a:r>
              <a:rPr lang="en-GB" b="1" dirty="0" smtClean="0"/>
              <a:t>If the expression is evaluated to False , Python raises an </a:t>
            </a:r>
            <a:r>
              <a:rPr lang="en-GB" b="1" dirty="0" err="1" smtClean="0"/>
              <a:t>AssertionError</a:t>
            </a:r>
            <a:r>
              <a:rPr lang="en-GB" b="1" dirty="0" smtClean="0"/>
              <a:t> exception . Assertion Exception will be caught and performed using</a:t>
            </a:r>
          </a:p>
          <a:p>
            <a:r>
              <a:rPr lang="en-GB" b="1" dirty="0" smtClean="0"/>
              <a:t> try – except , but if not handled then they will terminate the program and produce a trace back .</a:t>
            </a:r>
            <a:endParaRPr lang="en-US" b="1"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GB" b="1" dirty="0" smtClean="0"/>
              <a:t>Regular Expressions :</a:t>
            </a:r>
          </a:p>
          <a:p>
            <a:r>
              <a:rPr lang="en-GB" b="1" dirty="0" smtClean="0"/>
              <a:t>A Regular Expression helps to match or find other strings or sets of strings , using a specialized syntax held in a pattern . </a:t>
            </a:r>
            <a:r>
              <a:rPr lang="en-GB" b="1" dirty="0" err="1" smtClean="0"/>
              <a:t>Grep</a:t>
            </a:r>
            <a:r>
              <a:rPr lang="en-GB" b="1" dirty="0" smtClean="0"/>
              <a:t> command widely used in </a:t>
            </a:r>
            <a:r>
              <a:rPr lang="en-GB" b="1" dirty="0" err="1" smtClean="0"/>
              <a:t>linux</a:t>
            </a:r>
            <a:r>
              <a:rPr lang="en-GB" b="1" dirty="0" smtClean="0"/>
              <a:t> .</a:t>
            </a:r>
          </a:p>
          <a:p>
            <a:r>
              <a:rPr lang="en-GB" b="1" dirty="0" smtClean="0"/>
              <a:t>Re module is used for Regular Expressions .</a:t>
            </a:r>
          </a:p>
          <a:p>
            <a:r>
              <a:rPr lang="en-GB" b="1" dirty="0" smtClean="0"/>
              <a:t>Re module raises the exception  </a:t>
            </a:r>
            <a:r>
              <a:rPr lang="en-GB" b="1" dirty="0" err="1" smtClean="0"/>
              <a:t>re.error</a:t>
            </a:r>
            <a:r>
              <a:rPr lang="en-GB" b="1" dirty="0" smtClean="0"/>
              <a:t>  if an error occurs while compiling or using a regular expression .</a:t>
            </a:r>
          </a:p>
          <a:p>
            <a:endParaRPr lang="en-GB" b="1" dirty="0" smtClean="0"/>
          </a:p>
          <a:p>
            <a:r>
              <a:rPr lang="en-GB" b="1" dirty="0" smtClean="0"/>
              <a:t>Match () function – It is to match Regular Expression pattern to string with </a:t>
            </a:r>
          </a:p>
          <a:p>
            <a:r>
              <a:rPr lang="en-GB" b="1" dirty="0" smtClean="0"/>
              <a:t>Optional flags . </a:t>
            </a:r>
          </a:p>
          <a:p>
            <a:r>
              <a:rPr lang="en-GB" b="1" dirty="0" smtClean="0"/>
              <a:t>Syntax :</a:t>
            </a:r>
          </a:p>
          <a:p>
            <a:pPr lvl="1"/>
            <a:r>
              <a:rPr lang="en-GB" b="1" dirty="0" err="1" smtClean="0"/>
              <a:t>Re.match</a:t>
            </a:r>
            <a:r>
              <a:rPr lang="en-GB" b="1" dirty="0" smtClean="0"/>
              <a:t> ( pattern , string , flags=0)</a:t>
            </a:r>
          </a:p>
          <a:p>
            <a:pPr lvl="1"/>
            <a:r>
              <a:rPr lang="en-GB" b="1" dirty="0" smtClean="0"/>
              <a:t>Match () function search pattern  at beginning of string only .</a:t>
            </a:r>
          </a:p>
          <a:p>
            <a:pPr lvl="1"/>
            <a:r>
              <a:rPr lang="en-GB" b="1" dirty="0" smtClean="0"/>
              <a:t>If pattern not found then NONE return .</a:t>
            </a:r>
            <a:endParaRPr lang="en-US" b="1"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Search () function :</a:t>
            </a:r>
          </a:p>
          <a:p>
            <a:endParaRPr lang="en-GB" b="1" dirty="0" smtClean="0"/>
          </a:p>
          <a:p>
            <a:r>
              <a:rPr lang="en-GB" b="1" dirty="0" smtClean="0"/>
              <a:t>Different between Search () and Match () is that  Match () only search the pattern at the beginning of the string whereas Search () search the pattern in whole string .</a:t>
            </a:r>
          </a:p>
          <a:p>
            <a:endParaRPr lang="en-GB" b="1" dirty="0" smtClean="0"/>
          </a:p>
          <a:p>
            <a:endParaRPr lang="en-GB" b="1" dirty="0" smtClean="0"/>
          </a:p>
          <a:p>
            <a:r>
              <a:rPr lang="en-GB" b="1" dirty="0" smtClean="0"/>
              <a:t>Search and Replace ()</a:t>
            </a:r>
          </a:p>
          <a:p>
            <a:r>
              <a:rPr lang="en-GB" b="1" dirty="0" smtClean="0"/>
              <a:t>Search and replace is done in python with help of sub method in re module . </a:t>
            </a:r>
          </a:p>
          <a:p>
            <a:r>
              <a:rPr lang="en-GB" b="1" dirty="0" smtClean="0"/>
              <a:t>Syntax :</a:t>
            </a:r>
          </a:p>
          <a:p>
            <a:endParaRPr lang="en-GB" b="1" dirty="0" smtClean="0"/>
          </a:p>
          <a:p>
            <a:pPr lvl="1"/>
            <a:r>
              <a:rPr lang="en-GB" b="1" dirty="0" smtClean="0"/>
              <a:t>Re.sub ( pattern , </a:t>
            </a:r>
            <a:r>
              <a:rPr lang="en-GB" b="1" dirty="0" err="1" smtClean="0"/>
              <a:t>repl</a:t>
            </a:r>
            <a:r>
              <a:rPr lang="en-GB" b="1" dirty="0" smtClean="0"/>
              <a:t> ,string , max=() )</a:t>
            </a:r>
          </a:p>
          <a:p>
            <a:pPr lvl="1"/>
            <a:endParaRPr lang="en-GB" b="1" dirty="0" smtClean="0"/>
          </a:p>
          <a:p>
            <a:endParaRPr lang="en-GB" b="1" dirty="0" smtClean="0"/>
          </a:p>
          <a:p>
            <a:endParaRPr lang="en-US" b="1"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D:\Sakib\python\programmes\regular expression flags.jpg"/>
          <p:cNvPicPr>
            <a:picLocks noGrp="1" noChangeAspect="1" noChangeArrowheads="1"/>
          </p:cNvPicPr>
          <p:nvPr>
            <p:ph idx="1"/>
          </p:nvPr>
        </p:nvPicPr>
        <p:blipFill>
          <a:blip r:embed="rId2" cstate="print"/>
          <a:srcRect/>
          <a:stretch>
            <a:fillRect/>
          </a:stretch>
        </p:blipFill>
        <p:spPr bwMode="auto">
          <a:xfrm>
            <a:off x="827584" y="1646237"/>
            <a:ext cx="7488831" cy="5074227"/>
          </a:xfrm>
          <a:prstGeom prst="rect">
            <a:avLst/>
          </a:prstGeom>
          <a:noFill/>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Find all () method :</a:t>
            </a:r>
          </a:p>
          <a:p>
            <a:endParaRPr lang="en-GB" b="1" dirty="0" smtClean="0"/>
          </a:p>
          <a:p>
            <a:r>
              <a:rPr lang="en-GB" b="1" dirty="0" smtClean="0"/>
              <a:t>It searches all patterns and returns a list. </a:t>
            </a:r>
          </a:p>
          <a:p>
            <a:endParaRPr lang="en-GB" b="1" dirty="0" smtClean="0"/>
          </a:p>
          <a:p>
            <a:r>
              <a:rPr lang="en-GB" b="1" dirty="0" smtClean="0"/>
              <a:t>Compile () method :</a:t>
            </a:r>
          </a:p>
          <a:p>
            <a:endParaRPr lang="en-GB" b="1" dirty="0" smtClean="0"/>
          </a:p>
          <a:p>
            <a:r>
              <a:rPr lang="en-GB" b="1" dirty="0" smtClean="0"/>
              <a:t>It compiles a regular expression pattern into a regular expression object , which can be use many times.</a:t>
            </a:r>
          </a:p>
          <a:p>
            <a:r>
              <a:rPr lang="en-GB" b="1" dirty="0" err="1" smtClean="0"/>
              <a:t>Re.compile</a:t>
            </a:r>
            <a:r>
              <a:rPr lang="en-GB" b="1" dirty="0" smtClean="0"/>
              <a:t>() and saving the resulting regular expression object for reuse is more efficient when the expression will be used several times in a single program.</a:t>
            </a:r>
          </a:p>
          <a:p>
            <a:endParaRPr lang="en-GB" b="1" dirty="0" smtClean="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Assignment :</a:t>
            </a:r>
          </a:p>
          <a:p>
            <a:endParaRPr lang="en-GB" b="1" dirty="0" smtClean="0"/>
          </a:p>
          <a:p>
            <a:r>
              <a:rPr lang="en-GB" b="1" dirty="0" smtClean="0"/>
              <a:t>Given a string like “1,3-5,23,133,143,18-20,32”, produce the list </a:t>
            </a:r>
          </a:p>
          <a:p>
            <a:r>
              <a:rPr lang="en-GB" b="1" dirty="0" smtClean="0"/>
              <a:t> [1,3,4,5,23,133,143,18,19,20,32]</a:t>
            </a:r>
          </a:p>
          <a:p>
            <a:endParaRPr lang="en-GB" b="1" dirty="0" smtClean="0"/>
          </a:p>
          <a:p>
            <a:r>
              <a:rPr lang="en-GB" b="1" dirty="0" smtClean="0"/>
              <a:t>WAP to check the validity of password input by users . Validation (At least 1 letter between [a-z ] and 1 letter </a:t>
            </a:r>
            <a:r>
              <a:rPr lang="en-GB" b="1" dirty="0" err="1" smtClean="0"/>
              <a:t>vetween</a:t>
            </a:r>
            <a:r>
              <a:rPr lang="en-GB" b="1" dirty="0" smtClean="0"/>
              <a:t> [A-z] .</a:t>
            </a:r>
            <a:r>
              <a:rPr lang="en-GB" b="1" dirty="0" err="1" smtClean="0"/>
              <a:t>Atleast</a:t>
            </a:r>
            <a:r>
              <a:rPr lang="en-GB" b="1" dirty="0" smtClean="0"/>
              <a:t> 1 number between [0-9] . At least 1 character from [$#@] . Minimum length 6 characters. Maximum length 16 characters .</a:t>
            </a:r>
          </a:p>
          <a:p>
            <a:endParaRPr lang="en-GB" b="1" dirty="0" smtClean="0"/>
          </a:p>
          <a:p>
            <a:r>
              <a:rPr lang="en-GB" b="1" dirty="0" smtClean="0"/>
              <a:t>Create a file Test.txt . Retrieve all lines that contain “the”.</a:t>
            </a:r>
          </a:p>
          <a:p>
            <a:endParaRPr lang="en-GB" b="1" dirty="0" smtClean="0"/>
          </a:p>
          <a:p>
            <a:r>
              <a:rPr lang="en-GB" b="1" dirty="0" smtClean="0"/>
              <a:t>Retrieve lines that have two consecutive O’s .</a:t>
            </a:r>
          </a:p>
          <a:p>
            <a:endParaRPr lang="en-GB" b="1" dirty="0" smtClean="0"/>
          </a:p>
          <a:p>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Exception   Handling .</a:t>
            </a:r>
          </a:p>
          <a:p>
            <a:endParaRPr lang="en-GB" b="1" dirty="0" smtClean="0"/>
          </a:p>
          <a:p>
            <a:r>
              <a:rPr lang="en-GB" b="1" dirty="0" smtClean="0"/>
              <a:t>Built  in Exceptions .</a:t>
            </a:r>
          </a:p>
          <a:p>
            <a:endParaRPr lang="en-GB" b="1" dirty="0" smtClean="0"/>
          </a:p>
          <a:p>
            <a:r>
              <a:rPr lang="en-GB" b="1" dirty="0" smtClean="0"/>
              <a:t>Handling Exceptions .</a:t>
            </a:r>
          </a:p>
          <a:p>
            <a:endParaRPr lang="en-GB" b="1" dirty="0" smtClean="0"/>
          </a:p>
          <a:p>
            <a:r>
              <a:rPr lang="en-GB" b="1" dirty="0" smtClean="0"/>
              <a:t>Exceptions  Operations .</a:t>
            </a:r>
          </a:p>
          <a:p>
            <a:endParaRPr lang="en-GB" b="1" dirty="0" smtClean="0"/>
          </a:p>
          <a:p>
            <a:r>
              <a:rPr lang="en-GB" b="1" dirty="0" smtClean="0"/>
              <a:t>Assertions in Python .</a:t>
            </a:r>
          </a:p>
          <a:p>
            <a:endParaRPr lang="en-GB" b="1" dirty="0" smtClean="0"/>
          </a:p>
          <a:p>
            <a:r>
              <a:rPr lang="en-GB" b="1" dirty="0" smtClean="0"/>
              <a:t>Assignment .</a:t>
            </a:r>
          </a:p>
          <a:p>
            <a:endParaRPr lang="en-US" b="1"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Data Base Programming </a:t>
            </a:r>
            <a:r>
              <a:rPr lang="en-US" b="1" dirty="0" smtClean="0"/>
              <a:t>:</a:t>
            </a:r>
          </a:p>
          <a:p>
            <a:endParaRPr lang="en-GB" b="1" dirty="0" smtClean="0"/>
          </a:p>
          <a:p>
            <a:r>
              <a:rPr lang="en-GB" b="1" dirty="0" smtClean="0"/>
              <a:t>Python  ( Data base – Application Programming Interface ) . Supports a large number of database like Oracle , MS-SQL  Server 2000 , </a:t>
            </a:r>
            <a:r>
              <a:rPr lang="en-GB" b="1" dirty="0" err="1" smtClean="0"/>
              <a:t>mySQL</a:t>
            </a:r>
            <a:r>
              <a:rPr lang="en-GB" b="1" dirty="0" smtClean="0"/>
              <a:t> , Sybase etc . </a:t>
            </a:r>
          </a:p>
          <a:p>
            <a:endParaRPr lang="en-GB" b="1" dirty="0" smtClean="0"/>
          </a:p>
          <a:p>
            <a:r>
              <a:rPr lang="en-GB" b="1" dirty="0" smtClean="0"/>
              <a:t>Following steps for Data Base Programming :-</a:t>
            </a:r>
          </a:p>
          <a:p>
            <a:pPr lvl="1"/>
            <a:r>
              <a:rPr lang="en-GB" b="1" dirty="0" smtClean="0"/>
              <a:t>1.  Connection  with  the database .</a:t>
            </a:r>
          </a:p>
          <a:p>
            <a:pPr lvl="1"/>
            <a:r>
              <a:rPr lang="en-GB" b="1" dirty="0" smtClean="0"/>
              <a:t>2.  Issuing  SQL  Statements . </a:t>
            </a:r>
          </a:p>
          <a:p>
            <a:pPr lvl="1"/>
            <a:r>
              <a:rPr lang="en-GB" b="1" dirty="0" smtClean="0"/>
              <a:t>3.  Stored  Procedure .</a:t>
            </a:r>
          </a:p>
          <a:p>
            <a:pPr lvl="1"/>
            <a:r>
              <a:rPr lang="en-GB" b="1" dirty="0" smtClean="0"/>
              <a:t>4.  Closing  the  Connections .</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err="1" smtClean="0"/>
              <a:t>Sqlite</a:t>
            </a:r>
            <a:r>
              <a:rPr lang="en-GB" dirty="0" smtClean="0"/>
              <a:t> 3 is not a client server Database instead it is a embedded into end program </a:t>
            </a:r>
            <a:r>
              <a:rPr lang="en-GB" dirty="0" err="1" smtClean="0"/>
              <a:t>i.e</a:t>
            </a:r>
            <a:r>
              <a:rPr lang="en-GB" dirty="0" smtClean="0"/>
              <a:t> </a:t>
            </a:r>
            <a:r>
              <a:rPr lang="en-GB" dirty="0" err="1" smtClean="0"/>
              <a:t>Sqlite</a:t>
            </a:r>
            <a:r>
              <a:rPr lang="en-GB" dirty="0" smtClean="0"/>
              <a:t> software need not to be installed on end user system , without this also they can update the data .</a:t>
            </a:r>
          </a:p>
          <a:p>
            <a:r>
              <a:rPr lang="en-GB" dirty="0" smtClean="0"/>
              <a:t>Whereas </a:t>
            </a:r>
            <a:r>
              <a:rPr lang="en-GB" dirty="0" err="1" smtClean="0"/>
              <a:t>Postgresql</a:t>
            </a:r>
            <a:r>
              <a:rPr lang="en-GB" dirty="0" smtClean="0"/>
              <a:t> is a client server Database </a:t>
            </a:r>
            <a:r>
              <a:rPr lang="en-GB" dirty="0" err="1" smtClean="0"/>
              <a:t>i.e</a:t>
            </a:r>
            <a:r>
              <a:rPr lang="en-GB" dirty="0" smtClean="0"/>
              <a:t> </a:t>
            </a:r>
            <a:r>
              <a:rPr lang="en-GB" dirty="0" err="1" smtClean="0"/>
              <a:t>Postgresql</a:t>
            </a:r>
            <a:r>
              <a:rPr lang="en-GB" dirty="0" smtClean="0"/>
              <a:t> should be </a:t>
            </a:r>
          </a:p>
          <a:p>
            <a:r>
              <a:rPr lang="en-GB" dirty="0" smtClean="0"/>
              <a:t>Installed on both client as well as server system . – At Last .</a:t>
            </a:r>
          </a:p>
          <a:p>
            <a:endParaRPr lang="en-GB" dirty="0" smtClean="0"/>
          </a:p>
          <a:p>
            <a:r>
              <a:rPr lang="en-GB" b="0" dirty="0" err="1" smtClean="0"/>
              <a:t>SQLite</a:t>
            </a:r>
            <a:r>
              <a:rPr lang="en-GB" b="0" dirty="0" smtClean="0"/>
              <a:t> and </a:t>
            </a:r>
            <a:r>
              <a:rPr lang="en-GB" b="0" dirty="0" err="1" smtClean="0"/>
              <a:t>PostgreSQL</a:t>
            </a:r>
            <a:r>
              <a:rPr lang="en-GB" b="0" dirty="0" smtClean="0"/>
              <a:t> are among the most widely used relational database management systems (RDMS). They are both open-source and free, but they have some major differences that should be considered when choosing a database to use for your business.</a:t>
            </a:r>
          </a:p>
          <a:p>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dirty="0" smtClean="0"/>
              <a:t>1. Principle</a:t>
            </a:r>
            <a:endParaRPr lang="en-GB" b="0" dirty="0" smtClean="0"/>
          </a:p>
          <a:p>
            <a:r>
              <a:rPr lang="en-GB" b="0" dirty="0" err="1" smtClean="0"/>
              <a:t>SQLite</a:t>
            </a:r>
            <a:r>
              <a:rPr lang="en-GB" b="0" dirty="0" smtClean="0"/>
              <a:t>: Ultra-lightweight in setup, administration, and required resource.</a:t>
            </a:r>
          </a:p>
          <a:p>
            <a:r>
              <a:rPr lang="en-GB" b="0" dirty="0" err="1" smtClean="0"/>
              <a:t>PostgreSQL</a:t>
            </a:r>
            <a:r>
              <a:rPr lang="en-GB" b="0" dirty="0" smtClean="0"/>
              <a:t>: The world’s most advanced open source database.</a:t>
            </a:r>
          </a:p>
          <a:p>
            <a:r>
              <a:rPr lang="en-GB" dirty="0" smtClean="0"/>
              <a:t>2. How it works</a:t>
            </a:r>
            <a:endParaRPr lang="en-GB" b="0" dirty="0" smtClean="0"/>
          </a:p>
          <a:p>
            <a:r>
              <a:rPr lang="en-GB" b="0" dirty="0" err="1" smtClean="0"/>
              <a:t>SQLite</a:t>
            </a:r>
            <a:r>
              <a:rPr lang="en-GB" b="0" dirty="0" smtClean="0"/>
              <a:t> is an “embedded” database which means it’s server-less and can run within your app.</a:t>
            </a:r>
          </a:p>
          <a:p>
            <a:endParaRPr lang="en-GB" b="0" dirty="0" smtClean="0"/>
          </a:p>
          <a:p>
            <a:endParaRPr lang="en-GB" b="0" dirty="0" smtClean="0"/>
          </a:p>
          <a:p>
            <a:endParaRPr lang="en-GB" b="0" dirty="0" smtClean="0"/>
          </a:p>
          <a:p>
            <a:endParaRPr lang="en-GB" b="0" dirty="0" smtClean="0"/>
          </a:p>
          <a:p>
            <a:endParaRPr lang="en-GB" b="0" dirty="0" smtClean="0"/>
          </a:p>
        </p:txBody>
      </p:sp>
      <p:pic>
        <p:nvPicPr>
          <p:cNvPr id="4" name="Picture 2" descr="D:\Sakib\python\sqlite-works.jpg"/>
          <p:cNvPicPr>
            <a:picLocks noChangeAspect="1" noChangeArrowheads="1"/>
          </p:cNvPicPr>
          <p:nvPr/>
        </p:nvPicPr>
        <p:blipFill>
          <a:blip r:embed="rId2" cstate="print"/>
          <a:srcRect/>
          <a:stretch>
            <a:fillRect/>
          </a:stretch>
        </p:blipFill>
        <p:spPr bwMode="auto">
          <a:xfrm>
            <a:off x="1043608" y="4077072"/>
            <a:ext cx="7056784" cy="2088232"/>
          </a:xfrm>
          <a:prstGeom prst="rect">
            <a:avLst/>
          </a:prstGeom>
          <a:noFill/>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GB" b="0" dirty="0" err="1" smtClean="0"/>
              <a:t>PostgreSQL</a:t>
            </a:r>
            <a:r>
              <a:rPr lang="en-GB" b="0" dirty="0" smtClean="0"/>
              <a:t> on the other hand works based on a client-server model which requires a DB server to set up and run over the network.</a:t>
            </a:r>
          </a:p>
          <a:p>
            <a:endParaRPr lang="en-GB" b="0" dirty="0" smtClean="0"/>
          </a:p>
          <a:p>
            <a:endParaRPr lang="en-GB" b="0" dirty="0" smtClean="0"/>
          </a:p>
          <a:p>
            <a:endParaRPr lang="en-GB" b="0" dirty="0" smtClean="0"/>
          </a:p>
          <a:p>
            <a:r>
              <a:rPr lang="en-GB" dirty="0" smtClean="0"/>
              <a:t>3. Supported Data Types</a:t>
            </a:r>
            <a:endParaRPr lang="en-GB" b="0" dirty="0" smtClean="0"/>
          </a:p>
          <a:p>
            <a:r>
              <a:rPr lang="en-GB" b="0" dirty="0" err="1" smtClean="0"/>
              <a:t>SQLite</a:t>
            </a:r>
            <a:r>
              <a:rPr lang="en-GB" b="0" dirty="0" smtClean="0"/>
              <a:t> supports only five types: BLOB, NULL, INTEGER, TEXT, REAL.</a:t>
            </a:r>
          </a:p>
          <a:p>
            <a:r>
              <a:rPr lang="en-GB" b="0" dirty="0" err="1" smtClean="0"/>
              <a:t>PostgreSQL</a:t>
            </a:r>
            <a:r>
              <a:rPr lang="en-GB" b="0" dirty="0" smtClean="0"/>
              <a:t> supports almost everything that you can think of.</a:t>
            </a:r>
          </a:p>
          <a:p>
            <a:r>
              <a:rPr lang="en-GB" dirty="0" smtClean="0"/>
              <a:t>4. Storage</a:t>
            </a:r>
            <a:endParaRPr lang="en-GB" b="0" dirty="0" smtClean="0"/>
          </a:p>
          <a:p>
            <a:r>
              <a:rPr lang="en-GB" b="0" dirty="0" smtClean="0"/>
              <a:t>The </a:t>
            </a:r>
            <a:r>
              <a:rPr lang="en-GB" b="0" dirty="0" err="1" smtClean="0"/>
              <a:t>SQLite</a:t>
            </a:r>
            <a:r>
              <a:rPr lang="en-GB" b="0" dirty="0" smtClean="0"/>
              <a:t> library is less than 500kb while </a:t>
            </a:r>
            <a:r>
              <a:rPr lang="en-GB" b="0" dirty="0" err="1" smtClean="0"/>
              <a:t>PostgreSQL</a:t>
            </a:r>
            <a:r>
              <a:rPr lang="en-GB" b="0" dirty="0" smtClean="0"/>
              <a:t> is much larger in size.</a:t>
            </a:r>
          </a:p>
          <a:p>
            <a:endParaRPr lang="en-US" dirty="0" smtClean="0"/>
          </a:p>
          <a:p>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Sakib\python\postgresql-works.jpg"/>
          <p:cNvPicPr>
            <a:picLocks noGrp="1" noChangeAspect="1" noChangeArrowheads="1"/>
          </p:cNvPicPr>
          <p:nvPr>
            <p:ph idx="1"/>
          </p:nvPr>
        </p:nvPicPr>
        <p:blipFill>
          <a:blip r:embed="rId2" cstate="print"/>
          <a:srcRect/>
          <a:stretch>
            <a:fillRect/>
          </a:stretch>
        </p:blipFill>
        <p:spPr bwMode="auto">
          <a:xfrm>
            <a:off x="827584" y="2204864"/>
            <a:ext cx="7848872" cy="3456384"/>
          </a:xfrm>
          <a:prstGeom prst="rect">
            <a:avLst/>
          </a:prstGeom>
          <a:noFill/>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err="1" smtClean="0"/>
              <a:t>SQLite</a:t>
            </a:r>
            <a:r>
              <a:rPr lang="en-GB" dirty="0" smtClean="0"/>
              <a:t> is highly useful for:</a:t>
            </a:r>
            <a:endParaRPr lang="en-GB" b="0" dirty="0" smtClean="0"/>
          </a:p>
          <a:p>
            <a:r>
              <a:rPr lang="en-GB" b="0" dirty="0" smtClean="0"/>
              <a:t>Standalone apps</a:t>
            </a:r>
          </a:p>
          <a:p>
            <a:r>
              <a:rPr lang="en-GB" b="0" dirty="0" smtClean="0"/>
              <a:t>Small apps that don’t require expansion.</a:t>
            </a:r>
          </a:p>
          <a:p>
            <a:r>
              <a:rPr lang="en-GB" b="0" dirty="0" smtClean="0"/>
              <a:t>Apps need to read or write files to disk directly.</a:t>
            </a:r>
          </a:p>
          <a:p>
            <a:r>
              <a:rPr lang="en-GB" b="0" dirty="0" smtClean="0"/>
              <a:t>The internet of things devices</a:t>
            </a:r>
          </a:p>
          <a:p>
            <a:r>
              <a:rPr lang="en-GB" b="0" dirty="0" smtClean="0"/>
              <a:t>Developing and even testing:</a:t>
            </a:r>
          </a:p>
          <a:p>
            <a:endParaRPr lang="en-GB" b="0" dirty="0" smtClean="0"/>
          </a:p>
          <a:p>
            <a:r>
              <a:rPr lang="en-GB" dirty="0" err="1" smtClean="0"/>
              <a:t>PostgreSQL</a:t>
            </a:r>
            <a:r>
              <a:rPr lang="en-GB" dirty="0" smtClean="0"/>
              <a:t> is recommended when:</a:t>
            </a:r>
            <a:endParaRPr lang="en-GB" b="0" dirty="0" smtClean="0"/>
          </a:p>
          <a:p>
            <a:r>
              <a:rPr lang="en-GB" b="0" dirty="0" smtClean="0"/>
              <a:t>Data integrity and reliability is highly concerned.</a:t>
            </a:r>
          </a:p>
          <a:p>
            <a:r>
              <a:rPr lang="en-GB" b="0" dirty="0" smtClean="0"/>
              <a:t>Custom Procedures which is extensible to run the complex task.</a:t>
            </a:r>
          </a:p>
          <a:p>
            <a:r>
              <a:rPr lang="en-GB" b="0" dirty="0" smtClean="0"/>
              <a:t>Complexity with ease. </a:t>
            </a:r>
            <a:r>
              <a:rPr lang="en-GB" b="0" dirty="0" err="1" smtClean="0"/>
              <a:t>PostgreSQL</a:t>
            </a:r>
            <a:r>
              <a:rPr lang="en-GB" b="0" dirty="0" smtClean="0"/>
              <a:t> gives you the functionality to maintain such a complex database smoothly without limitations.</a:t>
            </a:r>
          </a:p>
          <a:p>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sz="2400" b="1" dirty="0" smtClean="0"/>
              <a:t>1. Connecting  to  a Data Base .</a:t>
            </a:r>
          </a:p>
          <a:p>
            <a:r>
              <a:rPr lang="en-GB" sz="2400" b="1" dirty="0" smtClean="0"/>
              <a:t>2. Creating  Tables .</a:t>
            </a:r>
          </a:p>
          <a:p>
            <a:r>
              <a:rPr lang="en-GB" sz="2400" b="1" dirty="0" smtClean="0"/>
              <a:t>3. Insert Operation .</a:t>
            </a:r>
          </a:p>
          <a:p>
            <a:r>
              <a:rPr lang="en-GB" sz="2400" b="1" dirty="0" smtClean="0"/>
              <a:t>4. Update Operation .</a:t>
            </a:r>
          </a:p>
          <a:p>
            <a:r>
              <a:rPr lang="en-GB" sz="2400" b="1" dirty="0" smtClean="0"/>
              <a:t>5. Delete Operation .</a:t>
            </a:r>
          </a:p>
          <a:p>
            <a:r>
              <a:rPr lang="en-GB" sz="2400" b="1" dirty="0" smtClean="0"/>
              <a:t>6. Read Operation .</a:t>
            </a:r>
          </a:p>
          <a:p>
            <a:pPr lvl="1"/>
            <a:r>
              <a:rPr lang="en-GB" sz="2000" b="1" dirty="0" smtClean="0"/>
              <a:t>Fetch one ()</a:t>
            </a:r>
          </a:p>
          <a:p>
            <a:pPr lvl="1"/>
            <a:r>
              <a:rPr lang="en-GB" sz="2000" b="1" dirty="0" smtClean="0"/>
              <a:t>Fetch all ()</a:t>
            </a:r>
          </a:p>
          <a:p>
            <a:pPr lvl="1"/>
            <a:r>
              <a:rPr lang="en-GB" sz="2000" b="1" dirty="0" smtClean="0"/>
              <a:t>Row count ()</a:t>
            </a:r>
          </a:p>
          <a:p>
            <a:pPr>
              <a:buNone/>
            </a:pPr>
            <a:endParaRPr lang="en-GB" dirty="0" smtClean="0"/>
          </a:p>
          <a:p>
            <a:pPr lvl="1"/>
            <a:endParaRPr lang="en-GB" dirty="0" smtClean="0"/>
          </a:p>
          <a:p>
            <a:endParaRPr lang="en-GB" dirty="0" smtClean="0"/>
          </a:p>
          <a:p>
            <a:endParaRPr lang="en-GB" dirty="0" smtClean="0"/>
          </a:p>
          <a:p>
            <a:pPr lvl="1">
              <a:buNone/>
            </a:pPr>
            <a:endParaRPr lang="en-GB" dirty="0" smtClean="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hlinkClick r:id="rId2"/>
              </a:rPr>
              <a:t>https://sqliteonline.com/</a:t>
            </a:r>
            <a:endParaRPr lang="en-US" dirty="0" smtClean="0"/>
          </a:p>
          <a:p>
            <a:endParaRPr lang="en-GB" dirty="0" smtClean="0"/>
          </a:p>
          <a:p>
            <a:r>
              <a:rPr lang="en-GB" dirty="0" smtClean="0"/>
              <a:t> Made 2 programme –</a:t>
            </a:r>
          </a:p>
          <a:p>
            <a:pPr lvl="1"/>
            <a:r>
              <a:rPr lang="en-GB" dirty="0" smtClean="0"/>
              <a:t>1. Basic Python db .</a:t>
            </a:r>
          </a:p>
          <a:p>
            <a:pPr lvl="1"/>
            <a:r>
              <a:rPr lang="en-GB" dirty="0" smtClean="0"/>
              <a:t>2. Python full db .</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dirty="0" smtClean="0"/>
              <a:t>7</a:t>
            </a:r>
            <a:r>
              <a:rPr lang="en-GB" sz="2400" b="1" dirty="0" smtClean="0"/>
              <a:t>. Transaction Control . ( A C I D)</a:t>
            </a:r>
          </a:p>
          <a:p>
            <a:pPr lvl="1"/>
            <a:r>
              <a:rPr lang="en-GB" sz="2000" b="1" u="sng" dirty="0" smtClean="0"/>
              <a:t>Atomicity - </a:t>
            </a:r>
            <a:r>
              <a:rPr lang="en-GB" sz="2000" b="1" dirty="0" smtClean="0"/>
              <a:t> Ensure all the operations within the work unit are completed successfully ; otherwise the transactions is aborted  at the point of failure , and previous operations are rolled back to the original state .</a:t>
            </a:r>
          </a:p>
          <a:p>
            <a:pPr lvl="1"/>
            <a:endParaRPr lang="en-GB" sz="2000" b="1" dirty="0" smtClean="0"/>
          </a:p>
          <a:p>
            <a:pPr lvl="1"/>
            <a:r>
              <a:rPr lang="en-GB" sz="2000" b="1" u="sng" dirty="0" smtClean="0"/>
              <a:t>Consistency –</a:t>
            </a:r>
            <a:r>
              <a:rPr lang="en-GB" sz="2000" b="1" dirty="0" smtClean="0"/>
              <a:t> Ensure that the database properly change states upon </a:t>
            </a:r>
          </a:p>
          <a:p>
            <a:pPr lvl="1"/>
            <a:r>
              <a:rPr lang="en-GB" sz="2000" b="1" dirty="0" smtClean="0"/>
              <a:t>                         a successfully committed transaction .</a:t>
            </a:r>
          </a:p>
          <a:p>
            <a:pPr lvl="1"/>
            <a:r>
              <a:rPr lang="en-GB" sz="2000" b="1" u="sng" dirty="0" smtClean="0"/>
              <a:t>Isolation – </a:t>
            </a:r>
            <a:r>
              <a:rPr lang="en-GB" sz="2000" b="1" dirty="0" smtClean="0"/>
              <a:t> Enable transaction to operate independently and           transparent to each other .</a:t>
            </a:r>
          </a:p>
          <a:p>
            <a:pPr lvl="1"/>
            <a:endParaRPr lang="en-GB" sz="2000" b="1" dirty="0" smtClean="0"/>
          </a:p>
          <a:p>
            <a:pPr lvl="1"/>
            <a:r>
              <a:rPr lang="en-GB" sz="2000" b="1" u="sng" dirty="0" smtClean="0"/>
              <a:t>Durability – </a:t>
            </a:r>
            <a:r>
              <a:rPr lang="en-GB" sz="2000" b="1" dirty="0" smtClean="0"/>
              <a:t> Ensure that the result or effect of a committed transaction persist in case of a system failure .</a:t>
            </a:r>
          </a:p>
          <a:p>
            <a:pPr lvl="1"/>
            <a:endParaRPr lang="en-GB" sz="2000" b="1" dirty="0" smtClean="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Regular Expressions .</a:t>
            </a:r>
          </a:p>
          <a:p>
            <a:endParaRPr lang="en-GB" b="1" dirty="0" smtClean="0"/>
          </a:p>
          <a:p>
            <a:r>
              <a:rPr lang="en-GB" b="1" dirty="0" smtClean="0"/>
              <a:t>Match ()  function .</a:t>
            </a:r>
          </a:p>
          <a:p>
            <a:endParaRPr lang="en-GB" b="1" dirty="0" smtClean="0"/>
          </a:p>
          <a:p>
            <a:r>
              <a:rPr lang="en-GB" b="1" dirty="0" smtClean="0"/>
              <a:t>Search () function .</a:t>
            </a:r>
          </a:p>
          <a:p>
            <a:endParaRPr lang="en-GB" b="1" dirty="0" smtClean="0"/>
          </a:p>
          <a:p>
            <a:r>
              <a:rPr lang="en-GB" b="1" dirty="0" smtClean="0"/>
              <a:t>Search and replace .</a:t>
            </a:r>
          </a:p>
          <a:p>
            <a:endParaRPr lang="en-GB" b="1" dirty="0" smtClean="0"/>
          </a:p>
          <a:p>
            <a:r>
              <a:rPr lang="en-GB" b="1" dirty="0" smtClean="0"/>
              <a:t>Regular Expressions Patterns .</a:t>
            </a:r>
          </a:p>
          <a:p>
            <a:endParaRPr lang="en-GB" b="1" dirty="0" smtClean="0"/>
          </a:p>
          <a:p>
            <a:r>
              <a:rPr lang="en-GB" b="1" dirty="0" smtClean="0"/>
              <a:t>Character classes .</a:t>
            </a:r>
          </a:p>
          <a:p>
            <a:endParaRPr lang="en-GB" b="1" dirty="0" smtClean="0"/>
          </a:p>
          <a:p>
            <a:r>
              <a:rPr lang="en-GB" b="1" dirty="0" smtClean="0"/>
              <a:t>Special Character classes .</a:t>
            </a:r>
          </a:p>
          <a:p>
            <a:endParaRPr lang="en-US" b="1"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Exception  Handling  in   Databases  :</a:t>
            </a:r>
          </a:p>
          <a:p>
            <a:endParaRPr lang="en-GB" b="1" dirty="0" smtClean="0"/>
          </a:p>
          <a:p>
            <a:r>
              <a:rPr lang="en-GB" b="1" dirty="0" smtClean="0"/>
              <a:t>Data base Error  .</a:t>
            </a:r>
          </a:p>
          <a:p>
            <a:r>
              <a:rPr lang="en-GB" b="1" dirty="0" smtClean="0"/>
              <a:t>Data Error  .</a:t>
            </a:r>
          </a:p>
          <a:p>
            <a:r>
              <a:rPr lang="en-GB" b="1" dirty="0" smtClean="0"/>
              <a:t>Integrity Error  .</a:t>
            </a:r>
          </a:p>
          <a:p>
            <a:r>
              <a:rPr lang="en-GB" b="1" dirty="0" smtClean="0"/>
              <a:t>Interface Error  .</a:t>
            </a:r>
          </a:p>
          <a:p>
            <a:r>
              <a:rPr lang="en-GB" b="1" dirty="0" smtClean="0"/>
              <a:t>Not Supported Error .</a:t>
            </a:r>
          </a:p>
          <a:p>
            <a:r>
              <a:rPr lang="en-GB" b="1" dirty="0" smtClean="0"/>
              <a:t>Etc</a:t>
            </a:r>
            <a:endParaRPr lang="en-US" b="1"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Multi Threading :-</a:t>
            </a:r>
          </a:p>
          <a:p>
            <a:endParaRPr lang="en-GB" dirty="0" smtClean="0"/>
          </a:p>
          <a:p>
            <a:r>
              <a:rPr lang="en-GB" dirty="0" smtClean="0"/>
              <a:t>Parallel Processing – </a:t>
            </a:r>
          </a:p>
          <a:p>
            <a:endParaRPr lang="en-US" dirty="0"/>
          </a:p>
        </p:txBody>
      </p:sp>
      <p:pic>
        <p:nvPicPr>
          <p:cNvPr id="4099" name="Picture 3" descr="C:\Users\walps\Desktop\syncro.PNG"/>
          <p:cNvPicPr>
            <a:picLocks noChangeAspect="1" noChangeArrowheads="1"/>
          </p:cNvPicPr>
          <p:nvPr/>
        </p:nvPicPr>
        <p:blipFill>
          <a:blip r:embed="rId2" cstate="print"/>
          <a:srcRect/>
          <a:stretch>
            <a:fillRect/>
          </a:stretch>
        </p:blipFill>
        <p:spPr bwMode="auto">
          <a:xfrm>
            <a:off x="3203848" y="2420888"/>
            <a:ext cx="5544616" cy="3891701"/>
          </a:xfrm>
          <a:prstGeom prst="rect">
            <a:avLst/>
          </a:prstGeom>
          <a:noFill/>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u="sng" dirty="0" smtClean="0">
                <a:latin typeface="Times New Roman" pitchFamily="18" charset="0"/>
                <a:cs typeface="Times New Roman" pitchFamily="18" charset="0"/>
              </a:rPr>
              <a:t>Modules :</a:t>
            </a:r>
          </a:p>
          <a:p>
            <a:endParaRPr lang="en-GB" dirty="0" smtClean="0">
              <a:latin typeface="Times New Roman" pitchFamily="18" charset="0"/>
              <a:cs typeface="Times New Roman" pitchFamily="18" charset="0"/>
            </a:endParaRPr>
          </a:p>
          <a:p>
            <a:r>
              <a:rPr lang="en-GB" dirty="0" err="1" smtClean="0">
                <a:latin typeface="Times New Roman" pitchFamily="18" charset="0"/>
                <a:cs typeface="Times New Roman" pitchFamily="18" charset="0"/>
              </a:rPr>
              <a:t>Numpy</a:t>
            </a:r>
            <a:r>
              <a:rPr lang="en-GB" dirty="0" smtClean="0">
                <a:latin typeface="Times New Roman" pitchFamily="18" charset="0"/>
                <a:cs typeface="Times New Roman" pitchFamily="18" charset="0"/>
              </a:rPr>
              <a:t> .</a:t>
            </a:r>
          </a:p>
          <a:p>
            <a:pPr>
              <a:buNone/>
            </a:pP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Pandas .</a:t>
            </a:r>
          </a:p>
          <a:p>
            <a:pPr>
              <a:buNone/>
            </a:pPr>
            <a:endParaRPr lang="en-GB" dirty="0" smtClean="0">
              <a:latin typeface="Times New Roman" pitchFamily="18" charset="0"/>
              <a:cs typeface="Times New Roman" pitchFamily="18" charset="0"/>
            </a:endParaRPr>
          </a:p>
          <a:p>
            <a:r>
              <a:rPr lang="en-GB" dirty="0" err="1" smtClean="0">
                <a:latin typeface="Times New Roman" pitchFamily="18" charset="0"/>
                <a:cs typeface="Times New Roman" pitchFamily="18" charset="0"/>
              </a:rPr>
              <a:t>Matplotlib</a:t>
            </a:r>
            <a:r>
              <a:rPr lang="en-GB" dirty="0" smtClean="0">
                <a:latin typeface="Times New Roman" pitchFamily="18" charset="0"/>
                <a:cs typeface="Times New Roman" pitchFamily="18" charset="0"/>
              </a:rPr>
              <a:t> ( Data Visualization )</a:t>
            </a:r>
          </a:p>
          <a:p>
            <a:pPr>
              <a:buNone/>
            </a:pPr>
            <a:endParaRPr lang="en-GB" dirty="0" smtClean="0">
              <a:latin typeface="Times New Roman" pitchFamily="18" charset="0"/>
              <a:cs typeface="Times New Roman" pitchFamily="18" charset="0"/>
            </a:endParaRPr>
          </a:p>
          <a:p>
            <a:pPr>
              <a:buNone/>
            </a:pPr>
            <a:endParaRPr lang="en-GB" dirty="0" smtClean="0">
              <a:latin typeface="Times New Roman" pitchFamily="18" charset="0"/>
              <a:cs typeface="Times New Roman" pitchFamily="18" charset="0"/>
            </a:endParaRPr>
          </a:p>
          <a:p>
            <a:r>
              <a:rPr lang="en-GB" dirty="0" err="1" smtClean="0">
                <a:latin typeface="Times New Roman" pitchFamily="18" charset="0"/>
                <a:cs typeface="Times New Roman" pitchFamily="18" charset="0"/>
              </a:rPr>
              <a:t>Django</a:t>
            </a:r>
            <a:r>
              <a:rPr lang="en-GB" dirty="0" smtClean="0">
                <a:latin typeface="Times New Roman" pitchFamily="18" charset="0"/>
                <a:cs typeface="Times New Roman" pitchFamily="18" charset="0"/>
              </a:rPr>
              <a:t> Web Application python .</a:t>
            </a:r>
          </a:p>
          <a:p>
            <a:pPr>
              <a:buNone/>
            </a:pP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Data Science . </a:t>
            </a:r>
          </a:p>
          <a:p>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err="1" smtClean="0"/>
              <a:t>Django</a:t>
            </a:r>
            <a:r>
              <a:rPr lang="en-GB" dirty="0" smtClean="0"/>
              <a:t> – Web Frame work .</a:t>
            </a:r>
          </a:p>
          <a:p>
            <a:endParaRPr lang="en-GB" dirty="0" smtClean="0"/>
          </a:p>
          <a:p>
            <a:r>
              <a:rPr lang="en-GB" dirty="0" smtClean="0"/>
              <a:t>MVT Patter – </a:t>
            </a:r>
          </a:p>
          <a:p>
            <a:r>
              <a:rPr lang="en-GB" dirty="0" smtClean="0"/>
              <a:t>Model – contain  Data base .</a:t>
            </a:r>
          </a:p>
          <a:p>
            <a:r>
              <a:rPr lang="en-GB" dirty="0" smtClean="0"/>
              <a:t>View – The controller Regular HTML file .</a:t>
            </a:r>
          </a:p>
          <a:p>
            <a:r>
              <a:rPr lang="en-GB" dirty="0" smtClean="0"/>
              <a:t>Template – Pages which contain Dynamic element .</a:t>
            </a:r>
          </a:p>
          <a:p>
            <a:r>
              <a:rPr lang="en-GB" dirty="0" smtClean="0"/>
              <a:t>Template is a simple text file . It  can create any text-based format like</a:t>
            </a:r>
          </a:p>
          <a:p>
            <a:r>
              <a:rPr lang="en-GB" dirty="0" smtClean="0"/>
              <a:t>XML , CSV etc .</a:t>
            </a:r>
          </a:p>
          <a:p>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C:\Users\walps\Desktop\django-mvt-based-control-flow.png"/>
          <p:cNvPicPr>
            <a:picLocks noGrp="1" noChangeAspect="1" noChangeArrowheads="1"/>
          </p:cNvPicPr>
          <p:nvPr>
            <p:ph idx="1"/>
          </p:nvPr>
        </p:nvPicPr>
        <p:blipFill>
          <a:blip r:embed="rId2" cstate="print"/>
          <a:srcRect/>
          <a:stretch>
            <a:fillRect/>
          </a:stretch>
        </p:blipFill>
        <p:spPr bwMode="auto">
          <a:xfrm>
            <a:off x="971600" y="1916832"/>
            <a:ext cx="7235745" cy="3307407"/>
          </a:xfrm>
          <a:prstGeom prst="rect">
            <a:avLst/>
          </a:prstGeom>
          <a:noFill/>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GB" dirty="0" smtClean="0">
              <a:latin typeface="Times New Roman" pitchFamily="18" charset="0"/>
              <a:cs typeface="Times New Roman" pitchFamily="18" charset="0"/>
            </a:endParaRPr>
          </a:p>
          <a:p>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Machine Learning / Deep Learning .</a:t>
            </a:r>
          </a:p>
          <a:p>
            <a:pPr>
              <a:buNone/>
            </a:pPr>
            <a:endParaRPr lang="en-GB" dirty="0" smtClean="0">
              <a:latin typeface="Times New Roman" pitchFamily="18" charset="0"/>
              <a:cs typeface="Times New Roman" pitchFamily="18" charset="0"/>
            </a:endParaRPr>
          </a:p>
          <a:p>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Many Projects Based on Real Time Problem .</a:t>
            </a:r>
          </a:p>
          <a:p>
            <a:endParaRPr lang="en-GB" dirty="0" smtClean="0">
              <a:latin typeface="Times New Roman" pitchFamily="18" charset="0"/>
              <a:cs typeface="Times New Roman" pitchFamily="18" charset="0"/>
            </a:endParaRPr>
          </a:p>
          <a:p>
            <a:pPr>
              <a:buNone/>
            </a:pP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And Many More.</a:t>
            </a:r>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r>
              <a:rPr lang="en-GB" sz="4400" dirty="0" smtClean="0"/>
              <a:t>Thank You .</a:t>
            </a:r>
            <a:endParaRPr lang="en-US" sz="4400"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Slide – 131 </a:t>
            </a:r>
            <a:r>
              <a:rPr lang="en-GB" dirty="0" err="1" smtClean="0"/>
              <a:t>Postgresql</a:t>
            </a:r>
            <a:r>
              <a:rPr lang="en-GB" dirty="0" smtClean="0"/>
              <a:t> .</a:t>
            </a:r>
            <a:endParaRPr lang="en-US" dirty="0"/>
          </a:p>
        </p:txBody>
      </p:sp>
      <p:pic>
        <p:nvPicPr>
          <p:cNvPr id="6146" name="Picture 2" descr="D:\Sakib\python\PostgreSQL_processes_1.png"/>
          <p:cNvPicPr>
            <a:picLocks noGrp="1" noChangeAspect="1" noChangeArrowheads="1"/>
          </p:cNvPicPr>
          <p:nvPr>
            <p:ph idx="1"/>
          </p:nvPr>
        </p:nvPicPr>
        <p:blipFill>
          <a:blip r:embed="rId2" cstate="print"/>
          <a:srcRect/>
          <a:stretch>
            <a:fillRect/>
          </a:stretch>
        </p:blipFill>
        <p:spPr bwMode="auto">
          <a:xfrm>
            <a:off x="1115616" y="1916832"/>
            <a:ext cx="7488832" cy="4176464"/>
          </a:xfrm>
          <a:prstGeom prst="rect">
            <a:avLst/>
          </a:prstGeom>
          <a:noFill/>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GB" sz="2600" b="0" dirty="0" smtClean="0"/>
              <a:t>How Data is processed[</a:t>
            </a:r>
            <a:r>
              <a:rPr lang="en-GB" sz="2600" b="0" dirty="0" smtClean="0">
                <a:hlinkClick r:id="rId2" tooltip="Edit section: How Data is processed"/>
              </a:rPr>
              <a:t>edit</a:t>
            </a:r>
            <a:r>
              <a:rPr lang="en-GB" sz="2600" b="0" dirty="0" smtClean="0"/>
              <a:t>]</a:t>
            </a:r>
          </a:p>
          <a:p>
            <a:r>
              <a:rPr lang="en-GB" sz="2600" dirty="0" smtClean="0"/>
              <a:t>Connecting to the Instance</a:t>
            </a:r>
            <a:r>
              <a:rPr lang="en-GB" sz="2600" b="0" dirty="0" smtClean="0"/>
              <a:t>[</a:t>
            </a:r>
            <a:r>
              <a:rPr lang="en-GB" sz="2600" b="0" dirty="0" smtClean="0">
                <a:hlinkClick r:id="rId3" tooltip="Edit section: Connecting to the Instance"/>
              </a:rPr>
              <a:t>edit</a:t>
            </a:r>
            <a:r>
              <a:rPr lang="en-GB" sz="2600" b="0" dirty="0" smtClean="0"/>
              <a:t>]</a:t>
            </a:r>
            <a:endParaRPr lang="en-GB" sz="2600" dirty="0" smtClean="0"/>
          </a:p>
          <a:p>
            <a:r>
              <a:rPr lang="en-GB" sz="2600" b="0" dirty="0" smtClean="0"/>
              <a:t>Client applications, which run on a different server than the instance, use the IP protocol to connect to it. If client application and instance run on the same server, the same connection method is possible. But it is also possible to use a connection via a local socket.</a:t>
            </a:r>
          </a:p>
          <a:p>
            <a:r>
              <a:rPr lang="en-GB" sz="2600" b="0" dirty="0" smtClean="0"/>
              <a:t>In a first step the application connects to the </a:t>
            </a:r>
            <a:r>
              <a:rPr lang="en-GB" sz="2600" b="0" i="1" dirty="0" smtClean="0"/>
              <a:t>postmaster</a:t>
            </a:r>
            <a:r>
              <a:rPr lang="en-GB" sz="2600" b="0" dirty="0" smtClean="0"/>
              <a:t> process. The </a:t>
            </a:r>
            <a:r>
              <a:rPr lang="en-GB" sz="2600" b="0" i="1" dirty="0" smtClean="0"/>
              <a:t>postmaster</a:t>
            </a:r>
            <a:r>
              <a:rPr lang="en-GB" sz="2600" b="0" dirty="0" smtClean="0"/>
              <a:t> checks the application's rights and - if successful - starts a new </a:t>
            </a:r>
            <a:r>
              <a:rPr lang="en-GB" sz="2600" b="0" i="1" dirty="0" err="1" smtClean="0"/>
              <a:t>postgres</a:t>
            </a:r>
            <a:r>
              <a:rPr lang="en-GB" sz="2600" b="0" dirty="0" smtClean="0"/>
              <a:t> process and connects it with the client application.</a:t>
            </a:r>
          </a:p>
          <a:p>
            <a:r>
              <a:rPr lang="en-GB" sz="2600" dirty="0" smtClean="0"/>
              <a:t>Accessing Data</a:t>
            </a:r>
            <a:r>
              <a:rPr lang="en-GB" sz="2600" b="0" dirty="0" smtClean="0"/>
              <a:t>[</a:t>
            </a:r>
            <a:r>
              <a:rPr lang="en-GB" sz="2600" b="0" dirty="0" smtClean="0">
                <a:hlinkClick r:id="rId4" tooltip="Edit section: Accessing Data"/>
              </a:rPr>
              <a:t>edit</a:t>
            </a:r>
            <a:r>
              <a:rPr lang="en-GB" sz="2600" b="0" dirty="0" smtClean="0"/>
              <a:t>]</a:t>
            </a:r>
            <a:endParaRPr lang="en-GB" sz="2600" dirty="0" smtClean="0"/>
          </a:p>
          <a:p>
            <a:r>
              <a:rPr lang="en-GB" sz="2600" b="0" dirty="0" smtClean="0"/>
              <a:t>Client processes send and request data to and from the instance. For performance reasons, the instance doesn't write or read the requested data directly to or from disk files. Instead, it buffers them in a shared memory area which is called the </a:t>
            </a:r>
            <a:r>
              <a:rPr lang="en-GB" sz="2600" b="0" i="1" dirty="0" smtClean="0"/>
              <a:t>shared buffers</a:t>
            </a:r>
            <a:r>
              <a:rPr lang="en-GB" sz="2600" b="0" dirty="0" smtClean="0"/>
              <a:t>. The flushing to disc is done at a later stage.</a:t>
            </a:r>
          </a:p>
          <a:p>
            <a:r>
              <a:rPr lang="en-GB" sz="2600" b="0" dirty="0" smtClean="0"/>
              <a:t>To perform a client request, the corresponding </a:t>
            </a:r>
            <a:r>
              <a:rPr lang="en-GB" sz="2600" b="0" i="1" dirty="0" err="1" smtClean="0"/>
              <a:t>postgres</a:t>
            </a:r>
            <a:r>
              <a:rPr lang="en-GB" sz="2600" b="0" dirty="0" smtClean="0"/>
              <a:t> process acts on the </a:t>
            </a:r>
            <a:r>
              <a:rPr lang="en-GB" sz="2600" b="0" i="1" dirty="0" smtClean="0"/>
              <a:t>shared buffers</a:t>
            </a:r>
            <a:r>
              <a:rPr lang="en-GB" sz="2600" b="0" dirty="0" smtClean="0"/>
              <a:t> and </a:t>
            </a:r>
            <a:r>
              <a:rPr lang="en-GB" sz="2600" b="0" i="1" dirty="0" smtClean="0"/>
              <a:t>WAL buffers</a:t>
            </a:r>
            <a:r>
              <a:rPr lang="en-GB" sz="2600" b="0" dirty="0" smtClean="0"/>
              <a:t> and manipulates their contents. When the client requests a COMMIT, the </a:t>
            </a:r>
            <a:r>
              <a:rPr lang="en-GB" sz="2600" b="0" i="1" dirty="0" smtClean="0"/>
              <a:t>WAL writer</a:t>
            </a:r>
            <a:r>
              <a:rPr lang="en-GB" sz="2600" b="0" dirty="0" smtClean="0"/>
              <a:t> process writes and flushes all </a:t>
            </a:r>
            <a:r>
              <a:rPr lang="en-GB" sz="2600" b="0" i="1" dirty="0" smtClean="0"/>
              <a:t>WAL records</a:t>
            </a:r>
            <a:r>
              <a:rPr lang="en-GB" sz="2600" b="0" dirty="0" smtClean="0"/>
              <a:t> resulting from this transaction to the WAL file. As the WAL file - in contrast to the data files - is written strictly sequentially, this operation is relatively fast. After that, the client gets its COMMIT confirmation. At this point, the database is inconsistent, which means that there are differences between </a:t>
            </a:r>
            <a:r>
              <a:rPr lang="en-GB" sz="2600" b="0" i="1" dirty="0" smtClean="0"/>
              <a:t>shared buffers</a:t>
            </a:r>
            <a:r>
              <a:rPr lang="en-GB" sz="2600" b="0" dirty="0" smtClean="0"/>
              <a:t> and the corresponding data files.</a:t>
            </a:r>
          </a:p>
          <a:p>
            <a:r>
              <a:rPr lang="en-GB" sz="2600" b="0" dirty="0" smtClean="0"/>
              <a:t>Periodically the </a:t>
            </a:r>
            <a:r>
              <a:rPr lang="en-GB" sz="2600" b="0" i="1" dirty="0" smtClean="0"/>
              <a:t>background writer</a:t>
            </a:r>
            <a:r>
              <a:rPr lang="en-GB" sz="2600" b="0" dirty="0" smtClean="0"/>
              <a:t> process checks the </a:t>
            </a:r>
            <a:r>
              <a:rPr lang="en-GB" sz="2600" b="0" i="1" dirty="0" smtClean="0"/>
              <a:t>shared buffers</a:t>
            </a:r>
            <a:r>
              <a:rPr lang="en-GB" sz="2600" b="0" dirty="0" smtClean="0"/>
              <a:t> for 'dirty' pages and writes them to the appropriate data files. 'Dirty' pages are those whose content was modified by one of the </a:t>
            </a:r>
            <a:r>
              <a:rPr lang="en-GB" sz="2600" b="0" i="1" dirty="0" err="1" smtClean="0"/>
              <a:t>postgres</a:t>
            </a:r>
            <a:r>
              <a:rPr lang="en-GB" sz="2600" b="0" dirty="0" smtClean="0"/>
              <a:t> processes after their transfer from disk to memory.</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GB" b="0" dirty="0" smtClean="0"/>
              <a:t>The </a:t>
            </a:r>
            <a:r>
              <a:rPr lang="en-GB" b="0" i="1" dirty="0" err="1" smtClean="0"/>
              <a:t>checkpointer</a:t>
            </a:r>
            <a:r>
              <a:rPr lang="en-GB" b="0" dirty="0" smtClean="0"/>
              <a:t> process also runs periodically, but less frequently than the </a:t>
            </a:r>
            <a:r>
              <a:rPr lang="en-GB" b="0" i="1" dirty="0" smtClean="0"/>
              <a:t>background writer</a:t>
            </a:r>
            <a:r>
              <a:rPr lang="en-GB" b="0" dirty="0" smtClean="0"/>
              <a:t>. When it starts, it prevents further buffer modifications, forces the </a:t>
            </a:r>
            <a:r>
              <a:rPr lang="en-GB" b="0" i="1" dirty="0" smtClean="0"/>
              <a:t>background writer</a:t>
            </a:r>
            <a:r>
              <a:rPr lang="en-GB" b="0" dirty="0" smtClean="0"/>
              <a:t> process to write and flush all 'dirty' pages, and forces the </a:t>
            </a:r>
            <a:r>
              <a:rPr lang="en-GB" b="0" i="1" dirty="0" smtClean="0"/>
              <a:t>WAL writer</a:t>
            </a:r>
            <a:r>
              <a:rPr lang="en-GB" b="0" dirty="0" smtClean="0"/>
              <a:t> to write and flush a CHECKPOINT record to the WAL file after which the database is consistent, which means: a) the content of the </a:t>
            </a:r>
            <a:r>
              <a:rPr lang="en-GB" b="0" i="1" dirty="0" smtClean="0"/>
              <a:t>shared buffers</a:t>
            </a:r>
            <a:r>
              <a:rPr lang="en-GB" b="0" dirty="0" smtClean="0"/>
              <a:t> is the same as the data in the files, b) all modifications of </a:t>
            </a:r>
            <a:r>
              <a:rPr lang="en-GB" b="0" i="1" dirty="0" smtClean="0"/>
              <a:t>WAL buffers</a:t>
            </a:r>
            <a:r>
              <a:rPr lang="en-GB" b="0" dirty="0" smtClean="0"/>
              <a:t> are written to WAL files, and c) table data correlates with index data. This consistency is the purpose of checkpoints.</a:t>
            </a:r>
          </a:p>
          <a:p>
            <a:r>
              <a:rPr lang="en-GB" b="0" dirty="0" smtClean="0"/>
              <a:t>In essence the instance contains at least the three processes </a:t>
            </a:r>
            <a:r>
              <a:rPr lang="en-GB" b="0" i="1" dirty="0" smtClean="0"/>
              <a:t>WAL writer</a:t>
            </a:r>
            <a:r>
              <a:rPr lang="en-GB" b="0" dirty="0" smtClean="0"/>
              <a:t>, </a:t>
            </a:r>
            <a:r>
              <a:rPr lang="en-GB" b="0" i="1" dirty="0" smtClean="0"/>
              <a:t>background writer</a:t>
            </a:r>
            <a:r>
              <a:rPr lang="en-GB" b="0" dirty="0" smtClean="0"/>
              <a:t>, and </a:t>
            </a:r>
            <a:r>
              <a:rPr lang="en-GB" b="0" i="1" dirty="0" err="1" smtClean="0"/>
              <a:t>checkpointer</a:t>
            </a:r>
            <a:r>
              <a:rPr lang="en-GB" b="0" dirty="0" smtClean="0"/>
              <a:t> - and one </a:t>
            </a:r>
            <a:r>
              <a:rPr lang="en-GB" b="0" i="1" dirty="0" err="1" smtClean="0"/>
              <a:t>postgres</a:t>
            </a:r>
            <a:r>
              <a:rPr lang="en-GB" b="0" dirty="0" smtClean="0"/>
              <a:t> process per connection. In most cases there are some more processes running.</a:t>
            </a:r>
          </a:p>
          <a:p>
            <a:r>
              <a:rPr lang="en-GB" dirty="0" smtClean="0"/>
              <a:t>Optional Processes</a:t>
            </a:r>
            <a:r>
              <a:rPr lang="en-GB" b="0" dirty="0" smtClean="0"/>
              <a:t>[</a:t>
            </a:r>
            <a:r>
              <a:rPr lang="en-GB" b="0" dirty="0" smtClean="0">
                <a:hlinkClick r:id="rId2" tooltip="Edit section: Optional Processes"/>
              </a:rPr>
              <a:t>edit</a:t>
            </a:r>
            <a:r>
              <a:rPr lang="en-GB" b="0" dirty="0" smtClean="0"/>
              <a:t>]</a:t>
            </a:r>
            <a:endParaRPr lang="en-GB" dirty="0" smtClean="0"/>
          </a:p>
          <a:p>
            <a:r>
              <a:rPr lang="en-GB" b="0" dirty="0" smtClean="0"/>
              <a:t>The </a:t>
            </a:r>
            <a:r>
              <a:rPr lang="en-GB" b="0" i="1" dirty="0" err="1" smtClean="0"/>
              <a:t>autovacuum</a:t>
            </a:r>
            <a:r>
              <a:rPr lang="en-GB" b="0" i="1" dirty="0" smtClean="0"/>
              <a:t> launcher</a:t>
            </a:r>
            <a:r>
              <a:rPr lang="en-GB" b="0" dirty="0" smtClean="0"/>
              <a:t> process starts a number of worker processes. They remove </a:t>
            </a:r>
            <a:r>
              <a:rPr lang="en-GB" b="0" dirty="0" err="1" smtClean="0"/>
              <a:t>superflous</a:t>
            </a:r>
            <a:r>
              <a:rPr lang="en-GB" b="0" dirty="0" smtClean="0"/>
              <a:t> row versions according to the MVCC architecture of </a:t>
            </a:r>
            <a:r>
              <a:rPr lang="en-GB" b="0" dirty="0" err="1" smtClean="0"/>
              <a:t>PostgreSQL</a:t>
            </a:r>
            <a:r>
              <a:rPr lang="en-GB" b="0" dirty="0" smtClean="0"/>
              <a:t>. This work is done in shared memory and the 'dirty' pages are written to disc in the same way as any other 'dirty' pages, such as the ones resulting from data modification by clients.</a:t>
            </a:r>
          </a:p>
          <a:p>
            <a:r>
              <a:rPr lang="en-GB" b="0" dirty="0" smtClean="0"/>
              <a:t>The </a:t>
            </a:r>
            <a:r>
              <a:rPr lang="en-GB" b="0" i="1" dirty="0" smtClean="0"/>
              <a:t>logger</a:t>
            </a:r>
            <a:r>
              <a:rPr lang="en-GB" b="0" dirty="0" smtClean="0"/>
              <a:t> process writes log, warning, and error messages to a log file (not to the WAL file!).</a:t>
            </a:r>
          </a:p>
          <a:p>
            <a:r>
              <a:rPr lang="en-GB" b="0" dirty="0" smtClean="0"/>
              <a:t>The </a:t>
            </a:r>
            <a:r>
              <a:rPr lang="en-GB" b="0" i="1" dirty="0" err="1" smtClean="0"/>
              <a:t>archiver</a:t>
            </a:r>
            <a:r>
              <a:rPr lang="en-GB" b="0" dirty="0" smtClean="0"/>
              <a:t> process copies WAL files, which are completely filled by the </a:t>
            </a:r>
            <a:r>
              <a:rPr lang="en-GB" b="0" i="1" dirty="0" smtClean="0"/>
              <a:t>WAL writer</a:t>
            </a:r>
            <a:r>
              <a:rPr lang="en-GB" b="0" dirty="0" smtClean="0"/>
              <a:t>, to a configurable location for mid-term storing.</a:t>
            </a:r>
          </a:p>
          <a:p>
            <a:r>
              <a:rPr lang="en-GB" b="0" dirty="0" smtClean="0"/>
              <a:t>The </a:t>
            </a:r>
            <a:r>
              <a:rPr lang="en-GB" b="0" i="1" dirty="0" smtClean="0"/>
              <a:t>stats collector</a:t>
            </a:r>
            <a:r>
              <a:rPr lang="en-GB" b="0" dirty="0" smtClean="0"/>
              <a:t> process continuously collects information about the number of accesses to tables and indices, total number of rows in tables, and works in coordination with VACUUM/ANALYZE and ANALYZE.</a:t>
            </a:r>
          </a:p>
          <a:p>
            <a:r>
              <a:rPr lang="en-GB" b="0" dirty="0" smtClean="0"/>
              <a:t>The </a:t>
            </a:r>
            <a:r>
              <a:rPr lang="en-GB" b="0" i="1" dirty="0" smtClean="0"/>
              <a:t>WAL sender</a:t>
            </a:r>
            <a:r>
              <a:rPr lang="en-GB" b="0" dirty="0" smtClean="0"/>
              <a:t> and </a:t>
            </a:r>
            <a:r>
              <a:rPr lang="en-GB" b="0" i="1" dirty="0" smtClean="0"/>
              <a:t>WAL receiver</a:t>
            </a:r>
            <a:r>
              <a:rPr lang="en-GB" b="0" dirty="0" smtClean="0"/>
              <a:t> processes are part of the Streaming Replication feature. They exchange data about changes in the master server bypassing the WAL files on disc.</a:t>
            </a:r>
          </a:p>
          <a:p>
            <a:r>
              <a:rPr lang="en-GB" b="0" dirty="0" smtClean="0"/>
              <a:t>Since version 9.6 it is possible to execute queries in parallel on several CPUs. In this case those parts of the execution plan, which shall run in parallel, are executed by additional </a:t>
            </a:r>
            <a:r>
              <a:rPr lang="en-GB" b="0" i="1" dirty="0" smtClean="0"/>
              <a:t>background worker</a:t>
            </a:r>
            <a:r>
              <a:rPr lang="en-GB" b="0" dirty="0" smtClean="0"/>
              <a:t> processes. They have access to the </a:t>
            </a:r>
            <a:r>
              <a:rPr lang="en-GB" b="0" i="1" dirty="0" smtClean="0"/>
              <a:t>shared buffers</a:t>
            </a:r>
            <a:r>
              <a:rPr lang="en-GB" b="0" dirty="0" smtClean="0"/>
              <a:t> in the same way as the original </a:t>
            </a:r>
            <a:r>
              <a:rPr lang="en-GB" b="0" i="1" dirty="0" err="1" smtClean="0"/>
              <a:t>postgres</a:t>
            </a:r>
            <a:r>
              <a:rPr lang="en-GB" b="0" dirty="0" smtClean="0"/>
              <a:t> processes and handle different buffer pages at the same time.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GB" dirty="0" smtClean="0"/>
          </a:p>
          <a:p>
            <a:endParaRPr lang="en-GB" dirty="0" smtClean="0"/>
          </a:p>
          <a:p>
            <a:r>
              <a:rPr lang="en-GB" b="1" dirty="0" smtClean="0"/>
              <a:t>Repetition Cases .</a:t>
            </a:r>
          </a:p>
          <a:p>
            <a:endParaRPr lang="en-GB" b="1" dirty="0" smtClean="0"/>
          </a:p>
          <a:p>
            <a:endParaRPr lang="en-GB" b="1" dirty="0" smtClean="0"/>
          </a:p>
          <a:p>
            <a:r>
              <a:rPr lang="en-GB" b="1" dirty="0" smtClean="0"/>
              <a:t>Find all () method .</a:t>
            </a:r>
          </a:p>
          <a:p>
            <a:endParaRPr lang="en-GB" b="1" dirty="0" smtClean="0"/>
          </a:p>
          <a:p>
            <a:endParaRPr lang="en-GB" b="1" dirty="0" smtClean="0"/>
          </a:p>
          <a:p>
            <a:r>
              <a:rPr lang="en-GB" b="1" dirty="0" smtClean="0"/>
              <a:t>Compile () method .</a:t>
            </a:r>
          </a:p>
          <a:p>
            <a:endParaRPr lang="en-GB" b="1" dirty="0" smtClean="0"/>
          </a:p>
          <a:p>
            <a:endParaRPr lang="en-GB" b="1" dirty="0" smtClean="0"/>
          </a:p>
          <a:p>
            <a:r>
              <a:rPr lang="en-GB" b="1" dirty="0" smtClean="0"/>
              <a:t>Assignment .</a:t>
            </a:r>
          </a:p>
          <a:p>
            <a:endParaRPr lang="en-GB"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Data base Programming  .</a:t>
            </a:r>
          </a:p>
          <a:p>
            <a:endParaRPr lang="en-GB" b="1" dirty="0" smtClean="0"/>
          </a:p>
          <a:p>
            <a:r>
              <a:rPr lang="en-GB" b="1" dirty="0" smtClean="0"/>
              <a:t>Connecting to a Data base .</a:t>
            </a:r>
          </a:p>
          <a:p>
            <a:endParaRPr lang="en-GB" b="1" dirty="0" smtClean="0"/>
          </a:p>
          <a:p>
            <a:r>
              <a:rPr lang="en-GB" b="1" dirty="0" smtClean="0"/>
              <a:t>Creating Tables .</a:t>
            </a:r>
          </a:p>
          <a:p>
            <a:endParaRPr lang="en-GB" b="1" dirty="0" smtClean="0"/>
          </a:p>
          <a:p>
            <a:r>
              <a:rPr lang="en-GB" b="1" dirty="0" smtClean="0"/>
              <a:t>Insert  Operation .</a:t>
            </a:r>
          </a:p>
          <a:p>
            <a:endParaRPr lang="en-GB" b="1" dirty="0" smtClean="0"/>
          </a:p>
          <a:p>
            <a:r>
              <a:rPr lang="en-GB" b="1" dirty="0" smtClean="0"/>
              <a:t>Update  Operation .</a:t>
            </a:r>
          </a:p>
          <a:p>
            <a:endParaRPr lang="en-GB" b="1" dirty="0" smtClean="0"/>
          </a:p>
          <a:p>
            <a:r>
              <a:rPr lang="en-GB" b="1" dirty="0" smtClean="0"/>
              <a:t>Delete  Operation .</a:t>
            </a:r>
          </a:p>
          <a:p>
            <a:endParaRPr lang="en-GB" b="1" dirty="0" smtClean="0"/>
          </a:p>
          <a:p>
            <a:r>
              <a:rPr lang="en-GB" b="1" dirty="0" smtClean="0"/>
              <a:t>Read  Operation .</a:t>
            </a:r>
          </a:p>
          <a:p>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GB" b="1" dirty="0" smtClean="0"/>
          </a:p>
          <a:p>
            <a:endParaRPr lang="en-GB" b="1" dirty="0" smtClean="0"/>
          </a:p>
          <a:p>
            <a:r>
              <a:rPr lang="en-GB" b="1" dirty="0" smtClean="0"/>
              <a:t>Transaction control .</a:t>
            </a:r>
          </a:p>
          <a:p>
            <a:endParaRPr lang="en-GB" b="1" dirty="0" smtClean="0"/>
          </a:p>
          <a:p>
            <a:endParaRPr lang="en-GB" b="1" dirty="0" smtClean="0"/>
          </a:p>
          <a:p>
            <a:r>
              <a:rPr lang="en-GB" b="1" dirty="0" smtClean="0"/>
              <a:t>Disconnecting from a Data base .</a:t>
            </a:r>
          </a:p>
          <a:p>
            <a:endParaRPr lang="en-GB" b="1" dirty="0" smtClean="0"/>
          </a:p>
          <a:p>
            <a:endParaRPr lang="en-GB" b="1" dirty="0" smtClean="0"/>
          </a:p>
          <a:p>
            <a:r>
              <a:rPr lang="en-GB" b="1" dirty="0" smtClean="0"/>
              <a:t>Exception Handling in Data bases .</a:t>
            </a:r>
          </a:p>
          <a:p>
            <a:endParaRPr lang="en-GB" b="1" dirty="0" smtClean="0"/>
          </a:p>
          <a:p>
            <a:endParaRPr lang="en-GB" b="1" dirty="0" smtClean="0"/>
          </a:p>
          <a:p>
            <a:r>
              <a:rPr lang="en-GB" b="1" dirty="0" smtClean="0"/>
              <a:t>Assignment .</a:t>
            </a:r>
          </a:p>
          <a:p>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endParaRPr lang="en-GB" sz="1800" dirty="0" smtClean="0">
              <a:latin typeface="Times New Roman" pitchFamily="18" charset="0"/>
              <a:cs typeface="Times New Roman" pitchFamily="18" charset="0"/>
            </a:endParaRPr>
          </a:p>
          <a:p>
            <a:pPr>
              <a:buNone/>
            </a:pPr>
            <a:r>
              <a:rPr lang="en-GB" sz="1800" dirty="0" smtClean="0">
                <a:latin typeface="Times New Roman" pitchFamily="18" charset="0"/>
                <a:cs typeface="Times New Roman" pitchFamily="18" charset="0"/>
              </a:rPr>
              <a:t/>
            </a:r>
            <a:br>
              <a:rPr lang="en-GB" sz="1800" dirty="0" smtClean="0">
                <a:latin typeface="Times New Roman" pitchFamily="18" charset="0"/>
                <a:cs typeface="Times New Roman" pitchFamily="18" charset="0"/>
              </a:rPr>
            </a:br>
            <a:r>
              <a:rPr lang="en-GB" sz="1800" dirty="0" smtClean="0">
                <a:latin typeface="Times New Roman" pitchFamily="18" charset="0"/>
                <a:cs typeface="Times New Roman" pitchFamily="18" charset="0"/>
              </a:rPr>
              <a:t/>
            </a:r>
            <a:br>
              <a:rPr lang="en-GB" sz="1800" dirty="0" smtClean="0">
                <a:latin typeface="Times New Roman" pitchFamily="18" charset="0"/>
                <a:cs typeface="Times New Roman" pitchFamily="18" charset="0"/>
              </a:rPr>
            </a:br>
            <a:r>
              <a:rPr lang="en-GB" sz="1800" dirty="0" smtClean="0">
                <a:latin typeface="Times New Roman" pitchFamily="18" charset="0"/>
                <a:cs typeface="Times New Roman" pitchFamily="18" charset="0"/>
              </a:rPr>
              <a:t/>
            </a:r>
            <a:br>
              <a:rPr lang="en-GB" sz="1800" dirty="0" smtClean="0">
                <a:latin typeface="Times New Roman" pitchFamily="18" charset="0"/>
                <a:cs typeface="Times New Roman" pitchFamily="18" charset="0"/>
              </a:rPr>
            </a:br>
            <a:r>
              <a:rPr lang="en-GB" sz="1800" dirty="0" smtClean="0">
                <a:latin typeface="Times New Roman" pitchFamily="18" charset="0"/>
                <a:cs typeface="Times New Roman" pitchFamily="18" charset="0"/>
              </a:rPr>
              <a:t/>
            </a:r>
            <a:br>
              <a:rPr lang="en-GB" sz="1800" dirty="0" smtClean="0">
                <a:latin typeface="Times New Roman" pitchFamily="18" charset="0"/>
                <a:cs typeface="Times New Roman" pitchFamily="18" charset="0"/>
              </a:rPr>
            </a:br>
            <a:r>
              <a:rPr lang="en-GB" sz="1800" dirty="0" smtClean="0">
                <a:latin typeface="Times New Roman" pitchFamily="18" charset="0"/>
                <a:cs typeface="Times New Roman" pitchFamily="18" charset="0"/>
              </a:rPr>
              <a:t/>
            </a:r>
            <a:br>
              <a:rPr lang="en-GB" sz="1800" dirty="0" smtClean="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buNone/>
            </a:pPr>
            <a:endParaRPr lang="en-GB" b="1" u="sng" dirty="0" smtClean="0">
              <a:latin typeface="Times New Roman" pitchFamily="18" charset="0"/>
              <a:cs typeface="Times New Roman" pitchFamily="18" charset="0"/>
            </a:endParaRPr>
          </a:p>
          <a:p>
            <a:r>
              <a:rPr lang="en-GB" b="1" u="sng" dirty="0" smtClean="0">
                <a:latin typeface="Times New Roman" pitchFamily="18" charset="0"/>
                <a:cs typeface="Times New Roman" pitchFamily="18" charset="0"/>
              </a:rPr>
              <a:t>Modules –</a:t>
            </a:r>
          </a:p>
          <a:p>
            <a:pPr>
              <a:buNone/>
            </a:pPr>
            <a:endParaRPr lang="en-GB" b="1" u="sng" dirty="0" smtClean="0">
              <a:latin typeface="Times New Roman" pitchFamily="18" charset="0"/>
              <a:cs typeface="Times New Roman" pitchFamily="18" charset="0"/>
            </a:endParaRPr>
          </a:p>
          <a:p>
            <a:r>
              <a:rPr lang="en-GB" b="1" dirty="0" err="1" smtClean="0">
                <a:latin typeface="Times New Roman" pitchFamily="18" charset="0"/>
                <a:cs typeface="Times New Roman" pitchFamily="18" charset="0"/>
              </a:rPr>
              <a:t>Numpy</a:t>
            </a:r>
            <a:r>
              <a:rPr lang="en-GB" b="1" dirty="0" smtClean="0">
                <a:latin typeface="Times New Roman" pitchFamily="18" charset="0"/>
                <a:cs typeface="Times New Roman" pitchFamily="18" charset="0"/>
              </a:rPr>
              <a:t> .</a:t>
            </a:r>
          </a:p>
          <a:p>
            <a:pPr>
              <a:buNone/>
            </a:pPr>
            <a:endParaRPr lang="en-GB" b="1" dirty="0" smtClean="0">
              <a:latin typeface="Times New Roman" pitchFamily="18" charset="0"/>
              <a:cs typeface="Times New Roman" pitchFamily="18" charset="0"/>
            </a:endParaRPr>
          </a:p>
          <a:p>
            <a:r>
              <a:rPr lang="en-GB" b="1" dirty="0" smtClean="0">
                <a:latin typeface="Times New Roman" pitchFamily="18" charset="0"/>
                <a:cs typeface="Times New Roman" pitchFamily="18" charset="0"/>
              </a:rPr>
              <a:t>Pandas .</a:t>
            </a:r>
          </a:p>
          <a:p>
            <a:pPr>
              <a:buNone/>
            </a:pPr>
            <a:endParaRPr lang="en-GB" b="1" dirty="0" smtClean="0">
              <a:latin typeface="Times New Roman" pitchFamily="18" charset="0"/>
              <a:cs typeface="Times New Roman" pitchFamily="18" charset="0"/>
            </a:endParaRPr>
          </a:p>
          <a:p>
            <a:r>
              <a:rPr lang="en-GB" b="1" dirty="0" err="1" smtClean="0">
                <a:latin typeface="Times New Roman" pitchFamily="18" charset="0"/>
                <a:cs typeface="Times New Roman" pitchFamily="18" charset="0"/>
              </a:rPr>
              <a:t>Matplotlib</a:t>
            </a:r>
            <a:r>
              <a:rPr lang="en-GB" b="1" dirty="0" smtClean="0">
                <a:latin typeface="Times New Roman" pitchFamily="18" charset="0"/>
                <a:cs typeface="Times New Roman" pitchFamily="18" charset="0"/>
              </a:rPr>
              <a:t> ( Data Visualization )</a:t>
            </a:r>
          </a:p>
          <a:p>
            <a:pPr>
              <a:buNone/>
            </a:pPr>
            <a:endParaRPr lang="en-GB" dirty="0" smtClean="0">
              <a:latin typeface="Times New Roman" pitchFamily="18" charset="0"/>
              <a:cs typeface="Times New Roman" pitchFamily="18" charset="0"/>
            </a:endParaRPr>
          </a:p>
          <a:p>
            <a:pPr>
              <a:buNone/>
            </a:pPr>
            <a:endParaRPr lang="en-GB" b="1" dirty="0" smtClean="0">
              <a:latin typeface="Times New Roman" pitchFamily="18" charset="0"/>
              <a:cs typeface="Times New Roman" pitchFamily="18" charset="0"/>
            </a:endParaRPr>
          </a:p>
          <a:p>
            <a:r>
              <a:rPr lang="en-GB" b="1" dirty="0" err="1" smtClean="0">
                <a:latin typeface="Times New Roman" pitchFamily="18" charset="0"/>
                <a:cs typeface="Times New Roman" pitchFamily="18" charset="0"/>
              </a:rPr>
              <a:t>Django</a:t>
            </a:r>
            <a:r>
              <a:rPr lang="en-GB" b="1" dirty="0" smtClean="0">
                <a:latin typeface="Times New Roman" pitchFamily="18" charset="0"/>
                <a:cs typeface="Times New Roman" pitchFamily="18" charset="0"/>
              </a:rPr>
              <a:t> Web Application python .</a:t>
            </a:r>
          </a:p>
          <a:p>
            <a:pPr>
              <a:buNone/>
            </a:pPr>
            <a:endParaRPr lang="en-GB" b="1" dirty="0" smtClean="0">
              <a:latin typeface="Times New Roman" pitchFamily="18" charset="0"/>
              <a:cs typeface="Times New Roman" pitchFamily="18" charset="0"/>
            </a:endParaRPr>
          </a:p>
          <a:p>
            <a:r>
              <a:rPr lang="en-GB" b="1" dirty="0" smtClean="0">
                <a:latin typeface="Times New Roman" pitchFamily="18" charset="0"/>
                <a:cs typeface="Times New Roman" pitchFamily="18" charset="0"/>
              </a:rPr>
              <a:t>Data Science . </a:t>
            </a:r>
          </a:p>
          <a:p>
            <a:pPr>
              <a:buNone/>
            </a:pPr>
            <a:endParaRPr lang="en-GB" sz="1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GB" sz="2400" b="1" u="sng" dirty="0" smtClean="0">
                <a:latin typeface="Times New Roman" pitchFamily="18" charset="0"/>
                <a:cs typeface="Times New Roman" pitchFamily="18" charset="0"/>
              </a:rPr>
              <a:t>Getting Started:</a:t>
            </a:r>
            <a:r>
              <a:rPr lang="en-GB" dirty="0" smtClean="0">
                <a:latin typeface="Times New Roman" pitchFamily="18" charset="0"/>
                <a:cs typeface="Times New Roman" pitchFamily="18" charset="0"/>
              </a:rPr>
              <a:t/>
            </a:r>
            <a:br>
              <a:rPr lang="en-GB" dirty="0" smtClean="0">
                <a:latin typeface="Times New Roman" pitchFamily="18" charset="0"/>
                <a:cs typeface="Times New Roman" pitchFamily="18" charset="0"/>
              </a:rPr>
            </a:br>
            <a:r>
              <a:rPr lang="en-GB" dirty="0" smtClean="0">
                <a:latin typeface="Times New Roman" pitchFamily="18" charset="0"/>
                <a:cs typeface="Times New Roman" pitchFamily="18" charset="0"/>
              </a:rPr>
              <a:t>What is Python?</a:t>
            </a:r>
            <a:br>
              <a:rPr lang="en-GB" dirty="0" smtClean="0">
                <a:latin typeface="Times New Roman" pitchFamily="18" charset="0"/>
                <a:cs typeface="Times New Roman" pitchFamily="18" charset="0"/>
              </a:rPr>
            </a:br>
            <a:r>
              <a:rPr lang="en-GB" dirty="0" smtClean="0">
                <a:latin typeface="Times New Roman" pitchFamily="18" charset="0"/>
                <a:cs typeface="Times New Roman" pitchFamily="18" charset="0"/>
              </a:rPr>
              <a:t>Comparison of Python with other languages &amp; Salient feature of Python .</a:t>
            </a:r>
            <a:br>
              <a:rPr lang="en-GB" dirty="0" smtClean="0">
                <a:latin typeface="Times New Roman" pitchFamily="18" charset="0"/>
                <a:cs typeface="Times New Roman" pitchFamily="18" charset="0"/>
              </a:rPr>
            </a:br>
            <a:r>
              <a:rPr lang="en-GB" dirty="0" smtClean="0">
                <a:latin typeface="Times New Roman" pitchFamily="18" charset="0"/>
                <a:cs typeface="Times New Roman" pitchFamily="18" charset="0"/>
              </a:rPr>
              <a:t>Execution model of Python &amp; User Domains for Python .</a:t>
            </a:r>
            <a:br>
              <a:rPr lang="en-GB" dirty="0" smtClean="0">
                <a:latin typeface="Times New Roman" pitchFamily="18" charset="0"/>
                <a:cs typeface="Times New Roman" pitchFamily="18" charset="0"/>
              </a:rPr>
            </a:br>
            <a:r>
              <a:rPr lang="en-GB" dirty="0" smtClean="0">
                <a:latin typeface="Times New Roman" pitchFamily="18" charset="0"/>
                <a:cs typeface="Times New Roman" pitchFamily="18" charset="0"/>
              </a:rPr>
              <a:t>Industries using Python .</a:t>
            </a:r>
            <a:br>
              <a:rPr lang="en-GB" dirty="0" smtClean="0">
                <a:latin typeface="Times New Roman" pitchFamily="18" charset="0"/>
                <a:cs typeface="Times New Roman" pitchFamily="18" charset="0"/>
              </a:rPr>
            </a:br>
            <a:r>
              <a:rPr lang="en-GB" b="1" dirty="0" smtClean="0">
                <a:latin typeface="Times New Roman" pitchFamily="18" charset="0"/>
                <a:cs typeface="Times New Roman" pitchFamily="18" charset="0"/>
              </a:rPr>
              <a:t>Job Trends .</a:t>
            </a:r>
          </a:p>
          <a:p>
            <a:pPr>
              <a:buNone/>
            </a:pPr>
            <a:endParaRPr lang="en-GB" sz="1800" b="1" dirty="0" smtClean="0">
              <a:latin typeface="Times New Roman" pitchFamily="18" charset="0"/>
              <a:cs typeface="Times New Roman" pitchFamily="18" charset="0"/>
            </a:endParaRPr>
          </a:p>
          <a:p>
            <a:r>
              <a:rPr lang="en-GB" sz="2400" b="1" u="sng" dirty="0" smtClean="0">
                <a:latin typeface="Times New Roman" pitchFamily="18" charset="0"/>
                <a:cs typeface="Times New Roman" pitchFamily="18" charset="0"/>
              </a:rPr>
              <a:t>Python Applications :-</a:t>
            </a:r>
            <a:endParaRPr lang="en-GB" b="1" u="sng" dirty="0" smtClean="0">
              <a:latin typeface="Times New Roman" pitchFamily="18" charset="0"/>
              <a:cs typeface="Times New Roman" pitchFamily="18" charset="0"/>
            </a:endParaRPr>
          </a:p>
          <a:p>
            <a:r>
              <a:rPr lang="en-GB" sz="2400" b="1" u="sng" dirty="0" smtClean="0">
                <a:latin typeface="Times New Roman" pitchFamily="18" charset="0"/>
                <a:cs typeface="Times New Roman" pitchFamily="18" charset="0"/>
              </a:rPr>
              <a:t>Companies using Python</a:t>
            </a:r>
          </a:p>
          <a:p>
            <a:endParaRPr lang="en-GB" dirty="0" smtClean="0">
              <a:latin typeface="Times New Roman" pitchFamily="18" charset="0"/>
              <a:cs typeface="Times New Roman" pitchFamily="18" charset="0"/>
            </a:endParaRPr>
          </a:p>
          <a:p>
            <a:r>
              <a:rPr lang="en-GB" sz="2400" b="1" u="sng" dirty="0" smtClean="0">
                <a:latin typeface="Times New Roman" pitchFamily="18" charset="0"/>
                <a:cs typeface="Times New Roman" pitchFamily="18" charset="0"/>
              </a:rPr>
              <a:t>Introduction :</a:t>
            </a:r>
            <a:r>
              <a:rPr lang="en-GB" dirty="0" smtClean="0">
                <a:latin typeface="Times New Roman" pitchFamily="18" charset="0"/>
                <a:cs typeface="Times New Roman" pitchFamily="18" charset="0"/>
              </a:rPr>
              <a:t/>
            </a:r>
            <a:br>
              <a:rPr lang="en-GB" dirty="0" smtClean="0">
                <a:latin typeface="Times New Roman" pitchFamily="18" charset="0"/>
                <a:cs typeface="Times New Roman" pitchFamily="18" charset="0"/>
              </a:rPr>
            </a:br>
            <a:r>
              <a:rPr lang="en-GB" dirty="0" smtClean="0">
                <a:latin typeface="Times New Roman" pitchFamily="18" charset="0"/>
                <a:cs typeface="Times New Roman" pitchFamily="18" charset="0"/>
              </a:rPr>
              <a:t>Installing Python 3.X</a:t>
            </a:r>
            <a:br>
              <a:rPr lang="en-GB" dirty="0" smtClean="0">
                <a:latin typeface="Times New Roman" pitchFamily="18" charset="0"/>
                <a:cs typeface="Times New Roman" pitchFamily="18" charset="0"/>
              </a:rPr>
            </a:br>
            <a:r>
              <a:rPr lang="en-GB" dirty="0" smtClean="0">
                <a:latin typeface="Times New Roman" pitchFamily="18" charset="0"/>
                <a:cs typeface="Times New Roman" pitchFamily="18" charset="0"/>
              </a:rPr>
              <a:t>Python Installer .</a:t>
            </a:r>
            <a:br>
              <a:rPr lang="en-GB" dirty="0" smtClean="0">
                <a:latin typeface="Times New Roman" pitchFamily="18" charset="0"/>
                <a:cs typeface="Times New Roman" pitchFamily="18" charset="0"/>
              </a:rPr>
            </a:br>
            <a:r>
              <a:rPr lang="en-GB" dirty="0" smtClean="0">
                <a:latin typeface="Times New Roman" pitchFamily="18" charset="0"/>
                <a:cs typeface="Times New Roman" pitchFamily="18" charset="0"/>
              </a:rPr>
              <a:t>Python 2.7 v/s Python 3.5 / </a:t>
            </a:r>
            <a:r>
              <a:rPr lang="en-GB" dirty="0" err="1" smtClean="0">
                <a:latin typeface="Times New Roman" pitchFamily="18" charset="0"/>
                <a:cs typeface="Times New Roman" pitchFamily="18" charset="0"/>
              </a:rPr>
              <a:t>Jupyter</a:t>
            </a:r>
            <a:r>
              <a:rPr lang="en-GB" dirty="0" smtClean="0">
                <a:latin typeface="Times New Roman" pitchFamily="18" charset="0"/>
                <a:cs typeface="Times New Roman" pitchFamily="18" charset="0"/>
              </a:rPr>
              <a:t> / </a:t>
            </a:r>
            <a:r>
              <a:rPr lang="en-GB" dirty="0" err="1" smtClean="0">
                <a:latin typeface="Times New Roman" pitchFamily="18" charset="0"/>
                <a:cs typeface="Times New Roman" pitchFamily="18" charset="0"/>
              </a:rPr>
              <a:t>Pycharm</a:t>
            </a:r>
            <a:r>
              <a:rPr lang="en-GB" dirty="0" smtClean="0">
                <a:latin typeface="Times New Roman" pitchFamily="18" charset="0"/>
                <a:cs typeface="Times New Roman" pitchFamily="18" charset="0"/>
              </a:rPr>
              <a:t> / Anaconda .</a:t>
            </a:r>
            <a:r>
              <a:rPr lang="en-GB" sz="1800" dirty="0" smtClean="0">
                <a:latin typeface="Times New Roman" pitchFamily="18" charset="0"/>
                <a:cs typeface="Times New Roman" pitchFamily="18" charset="0"/>
              </a:rPr>
              <a:t/>
            </a:r>
            <a:br>
              <a:rPr lang="en-GB" sz="1800" dirty="0" smtClean="0">
                <a:latin typeface="Times New Roman" pitchFamily="18" charset="0"/>
                <a:cs typeface="Times New Roman" pitchFamily="18" charset="0"/>
              </a:rPr>
            </a:br>
            <a:endParaRPr lang="en-GB" sz="1800" dirty="0" smtClean="0">
              <a:latin typeface="Times New Roman" pitchFamily="18" charset="0"/>
              <a:cs typeface="Times New Roman" pitchFamily="18" charset="0"/>
            </a:endParaRPr>
          </a:p>
          <a:p>
            <a:endParaRPr lang="en-GB" sz="1800" dirty="0" smtClean="0">
              <a:latin typeface="Times New Roman" pitchFamily="18" charset="0"/>
              <a:cs typeface="Times New Roman" pitchFamily="18" charset="0"/>
            </a:endParaRPr>
          </a:p>
          <a:p>
            <a:pPr>
              <a:buNone/>
            </a:pPr>
            <a:endParaRPr lang="en-GB" sz="1800" dirty="0" smtClean="0">
              <a:latin typeface="Times New Roman" pitchFamily="18" charset="0"/>
              <a:cs typeface="Times New Roman" pitchFamily="18" charset="0"/>
            </a:endParaRPr>
          </a:p>
          <a:p>
            <a:pPr>
              <a:buNone/>
            </a:pPr>
            <a:r>
              <a:rPr lang="en-GB" sz="1800" dirty="0" smtClean="0">
                <a:latin typeface="Times New Roman" pitchFamily="18" charset="0"/>
                <a:cs typeface="Times New Roman" pitchFamily="18" charset="0"/>
              </a:rPr>
              <a:t> </a:t>
            </a:r>
            <a:br>
              <a:rPr lang="en-GB" sz="1800" dirty="0" smtClean="0">
                <a:latin typeface="Times New Roman" pitchFamily="18" charset="0"/>
                <a:cs typeface="Times New Roman" pitchFamily="18" charset="0"/>
              </a:rPr>
            </a:br>
            <a:endParaRPr lang="en-GB" sz="1800" dirty="0" smtClean="0">
              <a:latin typeface="Times New Roman" pitchFamily="18" charset="0"/>
              <a:cs typeface="Times New Roman" pitchFamily="18" charset="0"/>
            </a:endParaRPr>
          </a:p>
          <a:p>
            <a:endParaRPr lang="en-GB" sz="1800" dirty="0">
              <a:latin typeface="Times New Roman" pitchFamily="18" charset="0"/>
              <a:cs typeface="Times New Roman" pitchFamily="18" charset="0"/>
            </a:endParaRPr>
          </a:p>
          <a:p>
            <a:endParaRPr lang="en-GB" sz="1800" dirty="0" smtClean="0">
              <a:latin typeface="Times New Roman" pitchFamily="18" charset="0"/>
              <a:cs typeface="Times New Roman" pitchFamily="18" charset="0"/>
            </a:endParaRPr>
          </a:p>
          <a:p>
            <a:endParaRPr lang="en-GB"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GB" sz="1800" dirty="0" smtClean="0"/>
          </a:p>
          <a:p>
            <a:endParaRPr lang="en-GB" sz="1800" dirty="0" smtClean="0">
              <a:latin typeface="Times New Roman" pitchFamily="18" charset="0"/>
              <a:cs typeface="Times New Roman" pitchFamily="18" charset="0"/>
            </a:endParaRPr>
          </a:p>
          <a:p>
            <a:endParaRPr lang="en-GB" sz="1800" dirty="0" smtClean="0">
              <a:latin typeface="Times New Roman" pitchFamily="18" charset="0"/>
              <a:cs typeface="Times New Roman" pitchFamily="18" charset="0"/>
            </a:endParaRPr>
          </a:p>
          <a:p>
            <a:endParaRPr lang="en-GB" dirty="0" smtClean="0">
              <a:latin typeface="Times New Roman" pitchFamily="18" charset="0"/>
              <a:cs typeface="Times New Roman" pitchFamily="18" charset="0"/>
            </a:endParaRPr>
          </a:p>
          <a:p>
            <a:r>
              <a:rPr lang="en-GB" b="1" dirty="0" smtClean="0">
                <a:latin typeface="Times New Roman" pitchFamily="18" charset="0"/>
                <a:cs typeface="Times New Roman" pitchFamily="18" charset="0"/>
              </a:rPr>
              <a:t>Machine Learning / Deep Learning .</a:t>
            </a:r>
          </a:p>
          <a:p>
            <a:pPr>
              <a:buNone/>
            </a:pPr>
            <a:endParaRPr lang="en-GB" b="1" dirty="0" smtClean="0">
              <a:latin typeface="Times New Roman" pitchFamily="18" charset="0"/>
              <a:cs typeface="Times New Roman" pitchFamily="18" charset="0"/>
            </a:endParaRPr>
          </a:p>
          <a:p>
            <a:endParaRPr lang="en-GB" b="1" dirty="0" smtClean="0">
              <a:latin typeface="Times New Roman" pitchFamily="18" charset="0"/>
              <a:cs typeface="Times New Roman" pitchFamily="18" charset="0"/>
            </a:endParaRPr>
          </a:p>
          <a:p>
            <a:r>
              <a:rPr lang="en-GB" b="1" dirty="0" smtClean="0">
                <a:latin typeface="Times New Roman" pitchFamily="18" charset="0"/>
                <a:cs typeface="Times New Roman" pitchFamily="18" charset="0"/>
              </a:rPr>
              <a:t>Many Projects Based on Real Time Problem .</a:t>
            </a:r>
          </a:p>
          <a:p>
            <a:endParaRPr lang="en-GB" b="1" dirty="0" smtClean="0">
              <a:latin typeface="Times New Roman" pitchFamily="18" charset="0"/>
              <a:cs typeface="Times New Roman" pitchFamily="18" charset="0"/>
            </a:endParaRPr>
          </a:p>
          <a:p>
            <a:pPr>
              <a:buNone/>
            </a:pPr>
            <a:endParaRPr lang="en-GB" b="1" dirty="0" smtClean="0">
              <a:latin typeface="Times New Roman" pitchFamily="18" charset="0"/>
              <a:cs typeface="Times New Roman" pitchFamily="18" charset="0"/>
            </a:endParaRPr>
          </a:p>
          <a:p>
            <a:r>
              <a:rPr lang="en-GB" b="1" dirty="0" smtClean="0">
                <a:latin typeface="Times New Roman" pitchFamily="18" charset="0"/>
                <a:cs typeface="Times New Roman" pitchFamily="18" charset="0"/>
              </a:rPr>
              <a:t>And Many More.</a:t>
            </a:r>
            <a:endParaRPr lang="en-US" b="1" dirty="0" smtClean="0">
              <a:latin typeface="Times New Roman" pitchFamily="18" charset="0"/>
              <a:cs typeface="Times New Roman" pitchFamily="18" charset="0"/>
            </a:endParaRPr>
          </a:p>
          <a:p>
            <a:endParaRPr 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endParaRPr lang="en-GB" sz="1800" dirty="0" smtClean="0">
              <a:latin typeface="Times New Roman" pitchFamily="18" charset="0"/>
              <a:cs typeface="Times New Roman" pitchFamily="18" charset="0"/>
            </a:endParaRPr>
          </a:p>
          <a:p>
            <a:r>
              <a:rPr lang="en-GB" b="1" u="sng" dirty="0" smtClean="0">
                <a:latin typeface="Times New Roman" pitchFamily="18" charset="0"/>
                <a:cs typeface="Times New Roman" pitchFamily="18" charset="0"/>
              </a:rPr>
              <a:t>Python Introduction – </a:t>
            </a:r>
          </a:p>
          <a:p>
            <a:pPr>
              <a:buNone/>
            </a:pPr>
            <a:endParaRPr lang="en-GB" sz="1800"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Founder -&gt; Guido van </a:t>
            </a:r>
            <a:r>
              <a:rPr lang="en-GB" dirty="0" err="1" smtClean="0">
                <a:latin typeface="Times New Roman" pitchFamily="18" charset="0"/>
                <a:cs typeface="Times New Roman" pitchFamily="18" charset="0"/>
              </a:rPr>
              <a:t>Rossam</a:t>
            </a:r>
            <a:endParaRPr lang="en-GB" dirty="0" smtClean="0">
              <a:latin typeface="Times New Roman" pitchFamily="18" charset="0"/>
              <a:cs typeface="Times New Roman" pitchFamily="18" charset="0"/>
            </a:endParaRPr>
          </a:p>
          <a:p>
            <a:pPr>
              <a:buNone/>
            </a:pP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Official launch date – Feb 1991.</a:t>
            </a:r>
          </a:p>
          <a:p>
            <a:pPr>
              <a:buNone/>
            </a:pP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High Level Programming Languages.</a:t>
            </a:r>
          </a:p>
          <a:p>
            <a:pPr>
              <a:buNone/>
            </a:pP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Object – Oriented Languages.</a:t>
            </a:r>
          </a:p>
          <a:p>
            <a:pPr>
              <a:buNone/>
            </a:pP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Python is Interpreted similar like </a:t>
            </a:r>
            <a:r>
              <a:rPr lang="en-GB" dirty="0" err="1" smtClean="0">
                <a:latin typeface="Times New Roman" pitchFamily="18" charset="0"/>
                <a:cs typeface="Times New Roman" pitchFamily="18" charset="0"/>
              </a:rPr>
              <a:t>perl</a:t>
            </a:r>
            <a:r>
              <a:rPr lang="en-GB" dirty="0" smtClean="0">
                <a:latin typeface="Times New Roman" pitchFamily="18" charset="0"/>
                <a:cs typeface="Times New Roman" pitchFamily="18" charset="0"/>
              </a:rPr>
              <a:t> and </a:t>
            </a:r>
            <a:r>
              <a:rPr lang="en-GB" dirty="0" err="1" smtClean="0">
                <a:latin typeface="Times New Roman" pitchFamily="18" charset="0"/>
                <a:cs typeface="Times New Roman" pitchFamily="18" charset="0"/>
              </a:rPr>
              <a:t>php</a:t>
            </a:r>
            <a:r>
              <a:rPr lang="en-GB" dirty="0" smtClean="0">
                <a:latin typeface="Times New Roman" pitchFamily="18" charset="0"/>
                <a:cs typeface="Times New Roman" pitchFamily="18" charset="0"/>
              </a:rPr>
              <a:t>.</a:t>
            </a:r>
          </a:p>
          <a:p>
            <a:pPr>
              <a:buNone/>
            </a:pP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Python is derived from many other computer languages including ABC , Modula -3 , C , C++, Algo-68 Etc.</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GB" sz="2200" b="1" u="sng" dirty="0" smtClean="0">
                <a:latin typeface="Times New Roman" pitchFamily="18" charset="0"/>
                <a:cs typeface="Times New Roman" pitchFamily="18" charset="0"/>
              </a:rPr>
              <a:t>Python  Features –</a:t>
            </a:r>
          </a:p>
          <a:p>
            <a:pPr>
              <a:buNone/>
            </a:pPr>
            <a:endParaRPr lang="en-GB" sz="1800" b="1" dirty="0" smtClean="0">
              <a:latin typeface="Times New Roman" pitchFamily="18" charset="0"/>
              <a:cs typeface="Times New Roman" pitchFamily="18" charset="0"/>
            </a:endParaRPr>
          </a:p>
          <a:p>
            <a:r>
              <a:rPr lang="en-GB" sz="2200" b="1" dirty="0" smtClean="0">
                <a:cs typeface="Times New Roman" pitchFamily="18" charset="0"/>
              </a:rPr>
              <a:t>Easy to learn – </a:t>
            </a:r>
            <a:r>
              <a:rPr lang="en-GB" sz="2200" dirty="0" smtClean="0">
                <a:cs typeface="Times New Roman" pitchFamily="18" charset="0"/>
              </a:rPr>
              <a:t>doesn’t  required c language.</a:t>
            </a:r>
          </a:p>
          <a:p>
            <a:pPr>
              <a:buNone/>
            </a:pPr>
            <a:endParaRPr lang="en-GB" sz="2200" dirty="0" smtClean="0">
              <a:cs typeface="Times New Roman" pitchFamily="18" charset="0"/>
            </a:endParaRPr>
          </a:p>
          <a:p>
            <a:r>
              <a:rPr lang="en-GB" sz="2200" b="1" dirty="0" smtClean="0">
                <a:cs typeface="Times New Roman" pitchFamily="18" charset="0"/>
              </a:rPr>
              <a:t>Easy to read – </a:t>
            </a:r>
            <a:r>
              <a:rPr lang="en-GB" sz="2200" dirty="0" smtClean="0">
                <a:cs typeface="Times New Roman" pitchFamily="18" charset="0"/>
              </a:rPr>
              <a:t>high level language , understand very fast and easy.</a:t>
            </a:r>
          </a:p>
          <a:p>
            <a:pPr>
              <a:buNone/>
            </a:pPr>
            <a:endParaRPr lang="en-GB" sz="2200" dirty="0" smtClean="0">
              <a:cs typeface="Times New Roman" pitchFamily="18" charset="0"/>
            </a:endParaRPr>
          </a:p>
          <a:p>
            <a:r>
              <a:rPr lang="en-GB" sz="2200" b="1" dirty="0" smtClean="0">
                <a:cs typeface="Times New Roman" pitchFamily="18" charset="0"/>
              </a:rPr>
              <a:t>Easy to maintain – </a:t>
            </a:r>
            <a:r>
              <a:rPr lang="en-GB" sz="2200" dirty="0" smtClean="0">
                <a:cs typeface="Times New Roman" pitchFamily="18" charset="0"/>
              </a:rPr>
              <a:t>don’t required lots of </a:t>
            </a:r>
            <a:r>
              <a:rPr lang="en-GB" sz="2200" dirty="0" err="1" smtClean="0">
                <a:cs typeface="Times New Roman" pitchFamily="18" charset="0"/>
              </a:rPr>
              <a:t>Addons</a:t>
            </a:r>
            <a:r>
              <a:rPr lang="en-GB" sz="2200" dirty="0" smtClean="0">
                <a:cs typeface="Times New Roman" pitchFamily="18" charset="0"/>
              </a:rPr>
              <a:t> .</a:t>
            </a:r>
          </a:p>
          <a:p>
            <a:pPr>
              <a:buNone/>
            </a:pPr>
            <a:endParaRPr lang="en-GB" sz="2200" dirty="0" smtClean="0">
              <a:cs typeface="Times New Roman" pitchFamily="18" charset="0"/>
            </a:endParaRPr>
          </a:p>
          <a:p>
            <a:r>
              <a:rPr lang="en-GB" sz="2200" b="1" dirty="0" smtClean="0">
                <a:cs typeface="Times New Roman" pitchFamily="18" charset="0"/>
              </a:rPr>
              <a:t>Portable – </a:t>
            </a:r>
            <a:r>
              <a:rPr lang="en-GB" sz="2200" dirty="0" smtClean="0">
                <a:cs typeface="Times New Roman" pitchFamily="18" charset="0"/>
              </a:rPr>
              <a:t>Run on a wide variety of Hardware platforms , </a:t>
            </a:r>
            <a:r>
              <a:rPr lang="en-GB" sz="2200" dirty="0">
                <a:cs typeface="Times New Roman" pitchFamily="18" charset="0"/>
              </a:rPr>
              <a:t>can be interpreted in a number of operating systems, including UNIX-based systems, Mac </a:t>
            </a:r>
            <a:r>
              <a:rPr lang="en-GB" sz="2200" dirty="0" smtClean="0">
                <a:cs typeface="Times New Roman" pitchFamily="18" charset="0"/>
              </a:rPr>
              <a:t>OS, Microsoft </a:t>
            </a:r>
            <a:r>
              <a:rPr lang="en-GB" sz="2200" dirty="0">
                <a:cs typeface="Times New Roman" pitchFamily="18" charset="0"/>
              </a:rPr>
              <a:t>Windows </a:t>
            </a:r>
            <a:r>
              <a:rPr lang="en-GB" sz="2200" dirty="0" smtClean="0">
                <a:cs typeface="Times New Roman" pitchFamily="18" charset="0"/>
              </a:rPr>
              <a:t>.</a:t>
            </a:r>
          </a:p>
          <a:p>
            <a:endParaRPr lang="en-GB" sz="2200" dirty="0" smtClean="0">
              <a:cs typeface="Times New Roman" pitchFamily="18" charset="0"/>
            </a:endParaRPr>
          </a:p>
          <a:p>
            <a:r>
              <a:rPr lang="en-GB" sz="2200" b="1" dirty="0" smtClean="0">
                <a:cs typeface="Times New Roman" pitchFamily="18" charset="0"/>
              </a:rPr>
              <a:t>Extendable - </a:t>
            </a:r>
            <a:r>
              <a:rPr lang="en-GB" sz="2200" dirty="0"/>
              <a:t> </a:t>
            </a:r>
            <a:r>
              <a:rPr lang="en-GB" sz="2200" dirty="0" smtClean="0"/>
              <a:t> </a:t>
            </a:r>
            <a:r>
              <a:rPr lang="en-GB" sz="2200" dirty="0"/>
              <a:t>easily extensible with C/C++/Java code, and easily embeddable in applications</a:t>
            </a:r>
            <a:r>
              <a:rPr lang="en-GB" sz="2200" dirty="0" smtClean="0"/>
              <a:t>. If 10k line of java code / c code is there then we can add those line in python instead of writing whole code in python again.</a:t>
            </a:r>
          </a:p>
          <a:p>
            <a:pPr>
              <a:buNone/>
            </a:pPr>
            <a:endParaRPr lang="en-GB" sz="2200" dirty="0" smtClean="0"/>
          </a:p>
          <a:p>
            <a:r>
              <a:rPr lang="en-GB" sz="2200" b="1" dirty="0" smtClean="0">
                <a:cs typeface="Times New Roman" pitchFamily="18" charset="0"/>
              </a:rPr>
              <a:t>Embedded – </a:t>
            </a:r>
            <a:r>
              <a:rPr lang="en-GB" sz="2200" dirty="0" smtClean="0">
                <a:cs typeface="Times New Roman" pitchFamily="18" charset="0"/>
              </a:rPr>
              <a:t>Python can be added into  another language code.</a:t>
            </a:r>
          </a:p>
          <a:p>
            <a:pPr>
              <a:buNone/>
            </a:pPr>
            <a:endParaRPr lang="en-GB" sz="2600" dirty="0" smtClean="0">
              <a:cs typeface="Times New Roman" pitchFamily="18" charset="0"/>
            </a:endParaRPr>
          </a:p>
          <a:p>
            <a:endParaRPr lang="en-GB" sz="1800" dirty="0" smtClean="0">
              <a:latin typeface="Times New Roman" pitchFamily="18" charset="0"/>
              <a:cs typeface="Times New Roman" pitchFamily="18" charset="0"/>
            </a:endParaRPr>
          </a:p>
          <a:p>
            <a:endParaRPr lang="en-GB" sz="1800" dirty="0" smtClean="0">
              <a:latin typeface="Times New Roman" pitchFamily="18" charset="0"/>
              <a:cs typeface="Times New Roman" pitchFamily="18" charset="0"/>
            </a:endParaRPr>
          </a:p>
          <a:p>
            <a:endParaRPr lang="en-GB"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GB" sz="1800" b="1" dirty="0" smtClean="0">
              <a:cs typeface="Times New Roman" pitchFamily="18" charset="0"/>
            </a:endParaRPr>
          </a:p>
          <a:p>
            <a:r>
              <a:rPr lang="en-GB" b="1" dirty="0" smtClean="0">
                <a:cs typeface="Times New Roman" pitchFamily="18" charset="0"/>
              </a:rPr>
              <a:t>Databases – </a:t>
            </a:r>
            <a:r>
              <a:rPr lang="en-GB" dirty="0" smtClean="0">
                <a:cs typeface="Times New Roman" pitchFamily="18" charset="0"/>
              </a:rPr>
              <a:t>Provide interfaces to all major </a:t>
            </a:r>
            <a:r>
              <a:rPr lang="en-GB" dirty="0" err="1" smtClean="0">
                <a:cs typeface="Times New Roman" pitchFamily="18" charset="0"/>
              </a:rPr>
              <a:t>commerical</a:t>
            </a:r>
            <a:r>
              <a:rPr lang="en-GB" dirty="0" smtClean="0">
                <a:cs typeface="Times New Roman" pitchFamily="18" charset="0"/>
              </a:rPr>
              <a:t> db ,</a:t>
            </a:r>
            <a:r>
              <a:rPr lang="en-GB" dirty="0" err="1" smtClean="0">
                <a:cs typeface="Times New Roman" pitchFamily="18" charset="0"/>
              </a:rPr>
              <a:t>Postgresql</a:t>
            </a:r>
            <a:r>
              <a:rPr lang="en-GB" dirty="0" smtClean="0">
                <a:cs typeface="Times New Roman" pitchFamily="18" charset="0"/>
              </a:rPr>
              <a:t> , sqlite3.</a:t>
            </a:r>
          </a:p>
          <a:p>
            <a:pPr>
              <a:buNone/>
            </a:pPr>
            <a:endParaRPr lang="en-GB" dirty="0" smtClean="0">
              <a:cs typeface="Times New Roman" pitchFamily="18" charset="0"/>
            </a:endParaRPr>
          </a:p>
          <a:p>
            <a:r>
              <a:rPr lang="en-GB" b="1" dirty="0" smtClean="0">
                <a:cs typeface="Times New Roman" pitchFamily="18" charset="0"/>
              </a:rPr>
              <a:t>GUI Programming </a:t>
            </a:r>
            <a:r>
              <a:rPr lang="en-GB" dirty="0" smtClean="0">
                <a:cs typeface="Times New Roman" pitchFamily="18" charset="0"/>
              </a:rPr>
              <a:t>– </a:t>
            </a:r>
            <a:r>
              <a:rPr lang="en-GB" dirty="0" err="1" smtClean="0">
                <a:cs typeface="Times New Roman" pitchFamily="18" charset="0"/>
              </a:rPr>
              <a:t>Tkinter</a:t>
            </a:r>
            <a:r>
              <a:rPr lang="en-GB" dirty="0" smtClean="0">
                <a:cs typeface="Times New Roman" pitchFamily="18" charset="0"/>
              </a:rPr>
              <a:t>.</a:t>
            </a:r>
          </a:p>
          <a:p>
            <a:endParaRPr lang="en-GB" dirty="0" smtClean="0">
              <a:cs typeface="Times New Roman" pitchFamily="18" charset="0"/>
            </a:endParaRPr>
          </a:p>
          <a:p>
            <a:r>
              <a:rPr lang="en-GB" b="1" dirty="0" smtClean="0">
                <a:cs typeface="Times New Roman" pitchFamily="18" charset="0"/>
              </a:rPr>
              <a:t>OOP’s concept – </a:t>
            </a:r>
            <a:r>
              <a:rPr lang="en-GB" dirty="0" err="1" smtClean="0">
                <a:cs typeface="Times New Roman" pitchFamily="18" charset="0"/>
              </a:rPr>
              <a:t>classes,objects,data</a:t>
            </a:r>
            <a:r>
              <a:rPr lang="en-GB" dirty="0" smtClean="0">
                <a:cs typeface="Times New Roman" pitchFamily="18" charset="0"/>
              </a:rPr>
              <a:t> hiding , Operator Overloading , Inheritance etc.</a:t>
            </a:r>
          </a:p>
          <a:p>
            <a:pPr>
              <a:buNone/>
            </a:pPr>
            <a:endParaRPr lang="en-GB" dirty="0" smtClean="0">
              <a:cs typeface="Times New Roman" pitchFamily="18" charset="0"/>
            </a:endParaRPr>
          </a:p>
          <a:p>
            <a:r>
              <a:rPr lang="en-GB" dirty="0" smtClean="0">
                <a:cs typeface="Times New Roman" pitchFamily="18" charset="0"/>
              </a:rPr>
              <a:t>Python can be easily integrated with C, C++, </a:t>
            </a:r>
            <a:r>
              <a:rPr lang="en-GB" dirty="0" err="1" smtClean="0">
                <a:cs typeface="Times New Roman" pitchFamily="18" charset="0"/>
              </a:rPr>
              <a:t>Java,Active</a:t>
            </a:r>
            <a:r>
              <a:rPr lang="en-GB" dirty="0" smtClean="0">
                <a:cs typeface="Times New Roman" pitchFamily="18" charset="0"/>
              </a:rPr>
              <a:t> X etc.</a:t>
            </a:r>
          </a:p>
          <a:p>
            <a:endParaRPr lang="en-US"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endParaRPr lang="en-GB" sz="1800"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Python is </a:t>
            </a:r>
            <a:r>
              <a:rPr lang="en-GB" b="1" dirty="0" smtClean="0">
                <a:latin typeface="Times New Roman" pitchFamily="18" charset="0"/>
                <a:cs typeface="Times New Roman" pitchFamily="18" charset="0"/>
              </a:rPr>
              <a:t>Freeware</a:t>
            </a:r>
            <a:r>
              <a:rPr lang="en-GB" dirty="0" smtClean="0">
                <a:latin typeface="Times New Roman" pitchFamily="18" charset="0"/>
                <a:cs typeface="Times New Roman" pitchFamily="18" charset="0"/>
              </a:rPr>
              <a:t> (No cost to pay for licence).</a:t>
            </a:r>
          </a:p>
          <a:p>
            <a:r>
              <a:rPr lang="en-GB" dirty="0" smtClean="0">
                <a:latin typeface="Times New Roman" pitchFamily="18" charset="0"/>
                <a:cs typeface="Times New Roman" pitchFamily="18" charset="0"/>
              </a:rPr>
              <a:t>Python is </a:t>
            </a:r>
            <a:r>
              <a:rPr lang="en-GB" b="1" dirty="0" smtClean="0">
                <a:latin typeface="Times New Roman" pitchFamily="18" charset="0"/>
                <a:cs typeface="Times New Roman" pitchFamily="18" charset="0"/>
              </a:rPr>
              <a:t>Open Source </a:t>
            </a:r>
            <a:r>
              <a:rPr lang="en-GB" dirty="0" smtClean="0">
                <a:latin typeface="Times New Roman" pitchFamily="18" charset="0"/>
                <a:cs typeface="Times New Roman" pitchFamily="18" charset="0"/>
              </a:rPr>
              <a:t>( Source code are available free ).</a:t>
            </a:r>
          </a:p>
          <a:p>
            <a:r>
              <a:rPr lang="en-GB" dirty="0" smtClean="0">
                <a:latin typeface="Times New Roman" pitchFamily="18" charset="0"/>
                <a:cs typeface="Times New Roman" pitchFamily="18" charset="0"/>
              </a:rPr>
              <a:t>Python is </a:t>
            </a:r>
            <a:r>
              <a:rPr lang="en-GB" b="1" dirty="0" smtClean="0">
                <a:latin typeface="Times New Roman" pitchFamily="18" charset="0"/>
                <a:cs typeface="Times New Roman" pitchFamily="18" charset="0"/>
              </a:rPr>
              <a:t>Platform independent </a:t>
            </a:r>
            <a:r>
              <a:rPr lang="en-GB" dirty="0" smtClean="0">
                <a:latin typeface="Times New Roman" pitchFamily="18" charset="0"/>
                <a:cs typeface="Times New Roman" pitchFamily="18" charset="0"/>
              </a:rPr>
              <a:t>( Write Once Run Anywhere.).</a:t>
            </a:r>
          </a:p>
          <a:p>
            <a:r>
              <a:rPr lang="en-GB" dirty="0" smtClean="0">
                <a:latin typeface="Times New Roman" pitchFamily="18" charset="0"/>
                <a:cs typeface="Times New Roman" pitchFamily="18" charset="0"/>
              </a:rPr>
              <a:t>Python is </a:t>
            </a:r>
            <a:r>
              <a:rPr lang="en-GB" b="1" dirty="0" smtClean="0">
                <a:latin typeface="Times New Roman" pitchFamily="18" charset="0"/>
                <a:cs typeface="Times New Roman" pitchFamily="18" charset="0"/>
              </a:rPr>
              <a:t>Portability</a:t>
            </a:r>
            <a:r>
              <a:rPr lang="en-GB" dirty="0" smtClean="0">
                <a:latin typeface="Times New Roman" pitchFamily="18" charset="0"/>
                <a:cs typeface="Times New Roman" pitchFamily="18" charset="0"/>
              </a:rPr>
              <a:t> ( Moving from 1 O.S to another O.S).</a:t>
            </a:r>
          </a:p>
          <a:p>
            <a:endParaRPr lang="en-GB" dirty="0">
              <a:latin typeface="Times New Roman" pitchFamily="18" charset="0"/>
              <a:cs typeface="Times New Roman" pitchFamily="18" charset="0"/>
            </a:endParaRPr>
          </a:p>
          <a:p>
            <a:r>
              <a:rPr lang="en-GB" b="1" dirty="0" smtClean="0">
                <a:latin typeface="Times New Roman" pitchFamily="18" charset="0"/>
                <a:cs typeface="Times New Roman" pitchFamily="18" charset="0"/>
              </a:rPr>
              <a:t>Dynamic</a:t>
            </a:r>
            <a:r>
              <a:rPr lang="en-GB" dirty="0" smtClean="0">
                <a:latin typeface="Times New Roman" pitchFamily="18" charset="0"/>
                <a:cs typeface="Times New Roman" pitchFamily="18" charset="0"/>
              </a:rPr>
              <a:t> – Provide Dynamic data types </a:t>
            </a:r>
          </a:p>
          <a:p>
            <a:r>
              <a:rPr lang="en-GB" dirty="0">
                <a:latin typeface="Times New Roman" pitchFamily="18" charset="0"/>
                <a:cs typeface="Times New Roman" pitchFamily="18" charset="0"/>
              </a:rPr>
              <a:t> </a:t>
            </a:r>
            <a:r>
              <a:rPr lang="en-GB" dirty="0" smtClean="0">
                <a:latin typeface="Times New Roman" pitchFamily="18" charset="0"/>
                <a:cs typeface="Times New Roman" pitchFamily="18" charset="0"/>
              </a:rPr>
              <a:t>                    a=10</a:t>
            </a:r>
          </a:p>
          <a:p>
            <a:r>
              <a:rPr lang="en-GB" dirty="0">
                <a:latin typeface="Times New Roman" pitchFamily="18" charset="0"/>
                <a:cs typeface="Times New Roman" pitchFamily="18" charset="0"/>
              </a:rPr>
              <a:t> </a:t>
            </a:r>
            <a:r>
              <a:rPr lang="en-GB" dirty="0" smtClean="0">
                <a:latin typeface="Times New Roman" pitchFamily="18" charset="0"/>
                <a:cs typeface="Times New Roman" pitchFamily="18" charset="0"/>
              </a:rPr>
              <a:t>                    a=“Hello”</a:t>
            </a:r>
          </a:p>
          <a:p>
            <a:r>
              <a:rPr lang="en-GB" b="1" dirty="0" smtClean="0">
                <a:latin typeface="Times New Roman" pitchFamily="18" charset="0"/>
                <a:cs typeface="Times New Roman" pitchFamily="18" charset="0"/>
              </a:rPr>
              <a:t>Garbage Collector </a:t>
            </a:r>
            <a:r>
              <a:rPr lang="en-GB" dirty="0" smtClean="0">
                <a:latin typeface="Times New Roman" pitchFamily="18" charset="0"/>
                <a:cs typeface="Times New Roman" pitchFamily="18" charset="0"/>
              </a:rPr>
              <a:t>– Automatic Garbage Collector.</a:t>
            </a:r>
          </a:p>
          <a:p>
            <a:endParaRPr lang="en-GB" dirty="0" smtClean="0">
              <a:latin typeface="Times New Roman" pitchFamily="18" charset="0"/>
              <a:cs typeface="Times New Roman" pitchFamily="18" charset="0"/>
            </a:endParaRPr>
          </a:p>
          <a:p>
            <a:r>
              <a:rPr lang="en-GB" b="1" dirty="0" err="1" smtClean="0">
                <a:latin typeface="Times New Roman" pitchFamily="18" charset="0"/>
                <a:cs typeface="Times New Roman" pitchFamily="18" charset="0"/>
              </a:rPr>
              <a:t>Mulitple</a:t>
            </a:r>
            <a:r>
              <a:rPr lang="en-GB" b="1" dirty="0" smtClean="0">
                <a:latin typeface="Times New Roman" pitchFamily="18" charset="0"/>
                <a:cs typeface="Times New Roman" pitchFamily="18" charset="0"/>
              </a:rPr>
              <a:t> Assignment </a:t>
            </a:r>
            <a:r>
              <a:rPr lang="en-GB" dirty="0" smtClean="0">
                <a:latin typeface="Times New Roman" pitchFamily="18" charset="0"/>
                <a:cs typeface="Times New Roman" pitchFamily="18" charset="0"/>
              </a:rPr>
              <a:t>– Python allows </a:t>
            </a:r>
          </a:p>
          <a:p>
            <a:r>
              <a:rPr lang="en-GB" dirty="0">
                <a:latin typeface="Times New Roman" pitchFamily="18" charset="0"/>
                <a:cs typeface="Times New Roman" pitchFamily="18" charset="0"/>
              </a:rPr>
              <a:t> </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a,b,c</a:t>
            </a:r>
            <a:r>
              <a:rPr lang="en-GB" dirty="0" smtClean="0">
                <a:latin typeface="Times New Roman" pitchFamily="18" charset="0"/>
                <a:cs typeface="Times New Roman" pitchFamily="18" charset="0"/>
              </a:rPr>
              <a:t>=1,2,3</a:t>
            </a:r>
          </a:p>
          <a:p>
            <a:r>
              <a:rPr lang="en-GB" dirty="0">
                <a:latin typeface="Times New Roman" pitchFamily="18" charset="0"/>
                <a:cs typeface="Times New Roman" pitchFamily="18" charset="0"/>
              </a:rPr>
              <a:t> </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d,e,f</a:t>
            </a:r>
            <a:r>
              <a:rPr lang="en-GB" dirty="0" smtClean="0">
                <a:latin typeface="Times New Roman" pitchFamily="18" charset="0"/>
                <a:cs typeface="Times New Roman" pitchFamily="18" charset="0"/>
              </a:rPr>
              <a:t>=3,4,”John”</a:t>
            </a:r>
          </a:p>
          <a:p>
            <a:r>
              <a:rPr lang="en-GB" dirty="0" smtClean="0">
                <a:latin typeface="Times New Roman" pitchFamily="18" charset="0"/>
                <a:cs typeface="Times New Roman" pitchFamily="18" charset="0"/>
              </a:rPr>
              <a:t>Python is </a:t>
            </a:r>
            <a:r>
              <a:rPr lang="en-GB" b="1" dirty="0" smtClean="0">
                <a:latin typeface="Times New Roman" pitchFamily="18" charset="0"/>
                <a:cs typeface="Times New Roman" pitchFamily="18" charset="0"/>
              </a:rPr>
              <a:t>Case Sensitive</a:t>
            </a:r>
            <a:r>
              <a:rPr lang="en-GB" dirty="0" smtClean="0">
                <a:latin typeface="Times New Roman" pitchFamily="18" charset="0"/>
                <a:cs typeface="Times New Roman" pitchFamily="18" charset="0"/>
              </a:rPr>
              <a:t>.</a:t>
            </a:r>
          </a:p>
          <a:p>
            <a:r>
              <a:rPr lang="en-GB" dirty="0" smtClean="0">
                <a:latin typeface="Times New Roman" pitchFamily="18" charset="0"/>
                <a:cs typeface="Times New Roman" pitchFamily="18" charset="0"/>
              </a:rPr>
              <a:t>Python syntax is taken from C and ABC languages.</a:t>
            </a:r>
          </a:p>
          <a:p>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endParaRPr lang="en-GB" sz="1800" dirty="0" smtClean="0">
              <a:latin typeface="Times New Roman" pitchFamily="18" charset="0"/>
              <a:cs typeface="Times New Roman" pitchFamily="18" charset="0"/>
            </a:endParaRPr>
          </a:p>
          <a:p>
            <a:r>
              <a:rPr lang="en-GB" sz="2200" b="1" u="sng" dirty="0" smtClean="0">
                <a:latin typeface="Times New Roman" pitchFamily="18" charset="0"/>
                <a:cs typeface="Times New Roman" pitchFamily="18" charset="0"/>
              </a:rPr>
              <a:t>Python Applications :-</a:t>
            </a:r>
          </a:p>
          <a:p>
            <a:pPr>
              <a:buNone/>
            </a:pPr>
            <a:endParaRPr lang="en-GB" sz="1800" b="1" u="sng" dirty="0" smtClean="0">
              <a:latin typeface="Times New Roman" pitchFamily="18" charset="0"/>
              <a:cs typeface="Times New Roman" pitchFamily="18" charset="0"/>
            </a:endParaRPr>
          </a:p>
          <a:p>
            <a:r>
              <a:rPr lang="en-GB" sz="2200" dirty="0" smtClean="0">
                <a:latin typeface="Times New Roman" pitchFamily="18" charset="0"/>
                <a:cs typeface="Times New Roman" pitchFamily="18" charset="0"/>
              </a:rPr>
              <a:t>Desktop / Standalone Applications .</a:t>
            </a:r>
          </a:p>
          <a:p>
            <a:endParaRPr lang="en-GB" sz="2200" dirty="0" smtClean="0">
              <a:latin typeface="Times New Roman" pitchFamily="18" charset="0"/>
              <a:cs typeface="Times New Roman" pitchFamily="18" charset="0"/>
            </a:endParaRPr>
          </a:p>
          <a:p>
            <a:r>
              <a:rPr lang="en-GB" sz="2200" dirty="0" smtClean="0">
                <a:latin typeface="Times New Roman" pitchFamily="18" charset="0"/>
                <a:cs typeface="Times New Roman" pitchFamily="18" charset="0"/>
              </a:rPr>
              <a:t>Web Applications – </a:t>
            </a:r>
            <a:r>
              <a:rPr lang="en-GB" sz="2200" dirty="0" err="1" smtClean="0">
                <a:latin typeface="Times New Roman" pitchFamily="18" charset="0"/>
                <a:cs typeface="Times New Roman" pitchFamily="18" charset="0"/>
              </a:rPr>
              <a:t>Django</a:t>
            </a:r>
            <a:r>
              <a:rPr lang="en-GB" sz="2200" dirty="0" smtClean="0">
                <a:latin typeface="Times New Roman" pitchFamily="18" charset="0"/>
                <a:cs typeface="Times New Roman" pitchFamily="18" charset="0"/>
              </a:rPr>
              <a:t> (framework) , Flask .</a:t>
            </a:r>
          </a:p>
          <a:p>
            <a:endParaRPr lang="en-GB" sz="2200" dirty="0" smtClean="0">
              <a:latin typeface="Times New Roman" pitchFamily="18" charset="0"/>
              <a:cs typeface="Times New Roman" pitchFamily="18" charset="0"/>
            </a:endParaRPr>
          </a:p>
          <a:p>
            <a:r>
              <a:rPr lang="en-GB" sz="2200" dirty="0" smtClean="0">
                <a:latin typeface="Times New Roman" pitchFamily="18" charset="0"/>
                <a:cs typeface="Times New Roman" pitchFamily="18" charset="0"/>
              </a:rPr>
              <a:t>Database Applications - ( library Management System ) .</a:t>
            </a:r>
          </a:p>
          <a:p>
            <a:endParaRPr lang="en-GB" sz="2200" dirty="0" smtClean="0">
              <a:latin typeface="Times New Roman" pitchFamily="18" charset="0"/>
              <a:cs typeface="Times New Roman" pitchFamily="18" charset="0"/>
            </a:endParaRPr>
          </a:p>
          <a:p>
            <a:r>
              <a:rPr lang="en-GB" sz="2200" dirty="0" smtClean="0">
                <a:latin typeface="Times New Roman" pitchFamily="18" charset="0"/>
                <a:cs typeface="Times New Roman" pitchFamily="18" charset="0"/>
              </a:rPr>
              <a:t>For Networking Applications .</a:t>
            </a:r>
          </a:p>
          <a:p>
            <a:endParaRPr lang="en-GB" sz="2200" dirty="0" smtClean="0">
              <a:latin typeface="Times New Roman" pitchFamily="18" charset="0"/>
              <a:cs typeface="Times New Roman" pitchFamily="18" charset="0"/>
            </a:endParaRPr>
          </a:p>
          <a:p>
            <a:r>
              <a:rPr lang="en-GB" sz="2200" dirty="0" smtClean="0">
                <a:latin typeface="Times New Roman" pitchFamily="18" charset="0"/>
                <a:cs typeface="Times New Roman" pitchFamily="18" charset="0"/>
              </a:rPr>
              <a:t>Games (</a:t>
            </a:r>
            <a:r>
              <a:rPr lang="en-GB" sz="2200" dirty="0" err="1" smtClean="0">
                <a:latin typeface="Times New Roman" pitchFamily="18" charset="0"/>
                <a:cs typeface="Times New Roman" pitchFamily="18" charset="0"/>
              </a:rPr>
              <a:t>Pygames</a:t>
            </a:r>
            <a:r>
              <a:rPr lang="en-GB" sz="2200" dirty="0" smtClean="0">
                <a:latin typeface="Times New Roman" pitchFamily="18" charset="0"/>
                <a:cs typeface="Times New Roman" pitchFamily="18" charset="0"/>
              </a:rPr>
              <a:t>) .</a:t>
            </a:r>
          </a:p>
          <a:p>
            <a:endParaRPr lang="en-GB" sz="2200" dirty="0" smtClean="0">
              <a:latin typeface="Times New Roman" pitchFamily="18" charset="0"/>
              <a:cs typeface="Times New Roman" pitchFamily="18" charset="0"/>
            </a:endParaRPr>
          </a:p>
          <a:p>
            <a:r>
              <a:rPr lang="en-GB" sz="2200" dirty="0" smtClean="0">
                <a:latin typeface="Times New Roman" pitchFamily="18" charset="0"/>
                <a:cs typeface="Times New Roman" pitchFamily="18" charset="0"/>
              </a:rPr>
              <a:t>GUI- </a:t>
            </a:r>
            <a:r>
              <a:rPr lang="en-GB" sz="2200" dirty="0" err="1" smtClean="0">
                <a:latin typeface="Times New Roman" pitchFamily="18" charset="0"/>
                <a:cs typeface="Times New Roman" pitchFamily="18" charset="0"/>
              </a:rPr>
              <a:t>Tkinter</a:t>
            </a:r>
            <a:r>
              <a:rPr lang="en-GB" sz="2200" dirty="0" smtClean="0">
                <a:latin typeface="Times New Roman" pitchFamily="18" charset="0"/>
                <a:cs typeface="Times New Roman" pitchFamily="18" charset="0"/>
              </a:rPr>
              <a:t> .</a:t>
            </a:r>
          </a:p>
          <a:p>
            <a:endParaRPr lang="en-GB" sz="2200" dirty="0" smtClean="0">
              <a:latin typeface="Times New Roman" pitchFamily="18" charset="0"/>
              <a:cs typeface="Times New Roman" pitchFamily="18" charset="0"/>
            </a:endParaRPr>
          </a:p>
          <a:p>
            <a:r>
              <a:rPr lang="en-GB" sz="2200" dirty="0" smtClean="0">
                <a:latin typeface="Times New Roman" pitchFamily="18" charset="0"/>
                <a:cs typeface="Times New Roman" pitchFamily="18" charset="0"/>
              </a:rPr>
              <a:t>Data Analysis. (Data Science) .</a:t>
            </a:r>
          </a:p>
          <a:p>
            <a:endParaRPr lang="en-GB" sz="2200" dirty="0" smtClean="0">
              <a:latin typeface="Times New Roman" pitchFamily="18" charset="0"/>
              <a:cs typeface="Times New Roman" pitchFamily="18" charset="0"/>
            </a:endParaRPr>
          </a:p>
          <a:p>
            <a:r>
              <a:rPr lang="en-GB" sz="2200" dirty="0" smtClean="0">
                <a:latin typeface="Times New Roman" pitchFamily="18" charset="0"/>
                <a:cs typeface="Times New Roman" pitchFamily="18" charset="0"/>
              </a:rPr>
              <a:t>Machine Learning / Artificial Intelligence / For IOT Applications .</a:t>
            </a:r>
          </a:p>
          <a:p>
            <a:endParaRPr lang="en-GB"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endParaRPr lang="en-GB" sz="3600" dirty="0" smtClean="0">
              <a:latin typeface="Times New Roman" pitchFamily="18" charset="0"/>
              <a:cs typeface="Times New Roman" pitchFamily="18" charset="0"/>
            </a:endParaRPr>
          </a:p>
          <a:p>
            <a:r>
              <a:rPr lang="en-GB" sz="3600" b="1" u="sng" dirty="0" smtClean="0">
                <a:latin typeface="Times New Roman" pitchFamily="18" charset="0"/>
                <a:cs typeface="Times New Roman" pitchFamily="18" charset="0"/>
              </a:rPr>
              <a:t>Companies uses Python ---</a:t>
            </a:r>
          </a:p>
          <a:p>
            <a:pPr>
              <a:buNone/>
            </a:pPr>
            <a:endParaRPr lang="en-GB" sz="1800" b="1" u="sng"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Google .</a:t>
            </a:r>
          </a:p>
          <a:p>
            <a:endParaRPr lang="en-GB" sz="3200" dirty="0" smtClean="0">
              <a:latin typeface="Times New Roman" pitchFamily="18" charset="0"/>
              <a:cs typeface="Times New Roman" pitchFamily="18" charset="0"/>
            </a:endParaRPr>
          </a:p>
          <a:p>
            <a:r>
              <a:rPr lang="en-GB" sz="3200" dirty="0" err="1" smtClean="0">
                <a:latin typeface="Times New Roman" pitchFamily="18" charset="0"/>
                <a:cs typeface="Times New Roman" pitchFamily="18" charset="0"/>
              </a:rPr>
              <a:t>Youtube</a:t>
            </a:r>
            <a:r>
              <a:rPr lang="en-GB" sz="3200" dirty="0" smtClean="0">
                <a:latin typeface="Times New Roman" pitchFamily="18" charset="0"/>
                <a:cs typeface="Times New Roman" pitchFamily="18" charset="0"/>
              </a:rPr>
              <a:t> .</a:t>
            </a:r>
          </a:p>
          <a:p>
            <a:endParaRPr lang="en-GB" sz="3200" dirty="0" smtClean="0">
              <a:latin typeface="Times New Roman" pitchFamily="18" charset="0"/>
              <a:cs typeface="Times New Roman" pitchFamily="18" charset="0"/>
            </a:endParaRPr>
          </a:p>
          <a:p>
            <a:r>
              <a:rPr lang="en-GB" sz="3200" dirty="0" err="1" smtClean="0">
                <a:latin typeface="Times New Roman" pitchFamily="18" charset="0"/>
                <a:cs typeface="Times New Roman" pitchFamily="18" charset="0"/>
              </a:rPr>
              <a:t>Dropbox</a:t>
            </a:r>
            <a:r>
              <a:rPr lang="en-GB" sz="3200" dirty="0" smtClean="0">
                <a:latin typeface="Times New Roman" pitchFamily="18" charset="0"/>
                <a:cs typeface="Times New Roman" pitchFamily="18" charset="0"/>
              </a:rPr>
              <a:t> .</a:t>
            </a:r>
          </a:p>
          <a:p>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NASA.</a:t>
            </a:r>
          </a:p>
          <a:p>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IBM .</a:t>
            </a:r>
          </a:p>
          <a:p>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Mozilla .</a:t>
            </a:r>
          </a:p>
          <a:p>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Scientific  &amp; Research Organization .</a:t>
            </a:r>
          </a:p>
          <a:p>
            <a:endParaRPr lang="en-GB" sz="3200" dirty="0" smtClean="0">
              <a:latin typeface="Times New Roman" pitchFamily="18" charset="0"/>
              <a:cs typeface="Times New Roman" pitchFamily="18" charset="0"/>
            </a:endParaRPr>
          </a:p>
          <a:p>
            <a:r>
              <a:rPr lang="en-GB" sz="3200" dirty="0" err="1" smtClean="0">
                <a:latin typeface="Times New Roman" pitchFamily="18" charset="0"/>
                <a:cs typeface="Times New Roman" pitchFamily="18" charset="0"/>
              </a:rPr>
              <a:t>Quora</a:t>
            </a:r>
            <a:r>
              <a:rPr lang="en-GB" sz="3200" dirty="0" smtClean="0">
                <a:latin typeface="Times New Roman" pitchFamily="18" charset="0"/>
                <a:cs typeface="Times New Roman" pitchFamily="18" charset="0"/>
              </a:rPr>
              <a:t> .</a:t>
            </a:r>
          </a:p>
          <a:p>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Etc .</a:t>
            </a:r>
          </a:p>
          <a:p>
            <a:endParaRPr lang="en-GB"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Installation of Python 3.X</a:t>
            </a:r>
            <a:endParaRPr lang="en-US" dirty="0"/>
          </a:p>
        </p:txBody>
      </p:sp>
      <p:sp>
        <p:nvSpPr>
          <p:cNvPr id="3" name="Content Placeholder 2"/>
          <p:cNvSpPr>
            <a:spLocks noGrp="1"/>
          </p:cNvSpPr>
          <p:nvPr>
            <p:ph idx="1"/>
          </p:nvPr>
        </p:nvSpPr>
        <p:spPr/>
        <p:txBody>
          <a:bodyPr/>
          <a:lstStyle/>
          <a:p>
            <a:endParaRPr lang="en-GB" dirty="0" smtClean="0"/>
          </a:p>
          <a:p>
            <a:pPr>
              <a:buNone/>
            </a:pPr>
            <a:endParaRPr lang="en-GB" dirty="0" smtClean="0"/>
          </a:p>
          <a:p>
            <a:r>
              <a:rPr lang="en-GB" dirty="0" smtClean="0"/>
              <a:t>I will be showing  you how to do install Python on your system.</a:t>
            </a:r>
          </a:p>
          <a:p>
            <a:endParaRPr lang="en-GB" dirty="0" smtClean="0"/>
          </a:p>
          <a:p>
            <a:r>
              <a:rPr lang="en-GB" dirty="0" smtClean="0"/>
              <a:t>Go to </a:t>
            </a:r>
            <a:r>
              <a:rPr lang="en-GB" dirty="0" smtClean="0">
                <a:hlinkClick r:id="rId2"/>
              </a:rPr>
              <a:t>https://www.python.org/downloads</a:t>
            </a:r>
            <a:endParaRPr lang="en-GB" dirty="0" smtClean="0"/>
          </a:p>
          <a:p>
            <a:pPr>
              <a:buNone/>
            </a:pPr>
            <a:endParaRPr lang="en-GB" dirty="0" smtClean="0"/>
          </a:p>
          <a:p>
            <a:r>
              <a:rPr lang="en-GB" dirty="0" smtClean="0"/>
              <a:t>By default 32 bit Python get downloaded , if your system is 64 bit then</a:t>
            </a:r>
          </a:p>
          <a:p>
            <a:r>
              <a:rPr lang="en-GB" dirty="0" smtClean="0"/>
              <a:t> in download 64 bit Python.</a:t>
            </a:r>
          </a:p>
          <a:p>
            <a:endParaRPr lang="en-GB" dirty="0" smtClean="0"/>
          </a:p>
          <a:p>
            <a:endParaRPr lang="en-GB" dirty="0" smtClean="0"/>
          </a:p>
          <a:p>
            <a:r>
              <a:rPr lang="en-GB" dirty="0" smtClean="0"/>
              <a:t>While installing Python in your system must check the Add to path.</a:t>
            </a:r>
          </a:p>
          <a:p>
            <a:endParaRPr lang="en-GB" sz="1800" dirty="0" smtClean="0"/>
          </a:p>
          <a:p>
            <a:endParaRPr lang="en-GB" sz="1800" dirty="0" smtClean="0"/>
          </a:p>
          <a:p>
            <a:pPr>
              <a:buNone/>
            </a:pPr>
            <a:endParaRPr lang="en-US" sz="1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endParaRPr lang="en-GB" sz="1800" dirty="0" smtClean="0">
              <a:latin typeface="Times New Roman" pitchFamily="18" charset="0"/>
              <a:cs typeface="Times New Roman" pitchFamily="18" charset="0"/>
            </a:endParaRPr>
          </a:p>
          <a:p>
            <a:r>
              <a:rPr lang="en-GB" sz="2200" dirty="0" smtClean="0">
                <a:latin typeface="Times New Roman" pitchFamily="18" charset="0"/>
                <a:cs typeface="Times New Roman" pitchFamily="18" charset="0"/>
              </a:rPr>
              <a:t>&gt;&gt; print(“hello world”)</a:t>
            </a:r>
          </a:p>
          <a:p>
            <a:r>
              <a:rPr lang="en-GB" sz="2200" dirty="0" smtClean="0">
                <a:latin typeface="Times New Roman" pitchFamily="18" charset="0"/>
                <a:cs typeface="Times New Roman" pitchFamily="18" charset="0"/>
              </a:rPr>
              <a:t>&gt;&gt; </a:t>
            </a:r>
            <a:r>
              <a:rPr lang="en-GB" sz="2200" dirty="0" err="1" smtClean="0">
                <a:latin typeface="Times New Roman" pitchFamily="18" charset="0"/>
                <a:cs typeface="Times New Roman" pitchFamily="18" charset="0"/>
              </a:rPr>
              <a:t>a,b</a:t>
            </a:r>
            <a:r>
              <a:rPr lang="en-GB" sz="2200" dirty="0" smtClean="0">
                <a:latin typeface="Times New Roman" pitchFamily="18" charset="0"/>
                <a:cs typeface="Times New Roman" pitchFamily="18" charset="0"/>
              </a:rPr>
              <a:t>=10,20</a:t>
            </a:r>
          </a:p>
          <a:p>
            <a:r>
              <a:rPr lang="en-GB" sz="2200" dirty="0" smtClean="0">
                <a:latin typeface="Times New Roman" pitchFamily="18" charset="0"/>
                <a:cs typeface="Times New Roman" pitchFamily="18" charset="0"/>
              </a:rPr>
              <a:t>&gt;&gt;print(</a:t>
            </a:r>
            <a:r>
              <a:rPr lang="en-GB" sz="2200" dirty="0" err="1" smtClean="0">
                <a:latin typeface="Times New Roman" pitchFamily="18" charset="0"/>
                <a:cs typeface="Times New Roman" pitchFamily="18" charset="0"/>
              </a:rPr>
              <a:t>a+b</a:t>
            </a:r>
            <a:r>
              <a:rPr lang="en-GB" sz="2200" dirty="0" smtClean="0">
                <a:latin typeface="Times New Roman" pitchFamily="18" charset="0"/>
                <a:cs typeface="Times New Roman" pitchFamily="18" charset="0"/>
              </a:rPr>
              <a:t>)</a:t>
            </a:r>
          </a:p>
          <a:p>
            <a:r>
              <a:rPr lang="en-GB" sz="2200" dirty="0" smtClean="0">
                <a:latin typeface="Times New Roman" pitchFamily="18" charset="0"/>
                <a:cs typeface="Times New Roman" pitchFamily="18" charset="0"/>
              </a:rPr>
              <a:t>&gt;&gt; type(a)</a:t>
            </a:r>
          </a:p>
          <a:p>
            <a:r>
              <a:rPr lang="en-GB" sz="2200" dirty="0" smtClean="0">
                <a:latin typeface="Times New Roman" pitchFamily="18" charset="0"/>
                <a:cs typeface="Times New Roman" pitchFamily="18" charset="0"/>
              </a:rPr>
              <a:t>&gt;&gt;a=True</a:t>
            </a:r>
          </a:p>
          <a:p>
            <a:r>
              <a:rPr lang="en-GB" sz="2200" dirty="0" smtClean="0">
                <a:latin typeface="Times New Roman" pitchFamily="18" charset="0"/>
                <a:cs typeface="Times New Roman" pitchFamily="18" charset="0"/>
              </a:rPr>
              <a:t>&gt;&gt; type(a)</a:t>
            </a:r>
          </a:p>
          <a:p>
            <a:r>
              <a:rPr lang="en-GB" sz="2200" dirty="0" smtClean="0">
                <a:latin typeface="Times New Roman" pitchFamily="18" charset="0"/>
                <a:cs typeface="Times New Roman" pitchFamily="18" charset="0"/>
              </a:rPr>
              <a:t>&gt;&gt; </a:t>
            </a:r>
            <a:r>
              <a:rPr lang="en-GB" sz="2200" dirty="0" err="1" smtClean="0">
                <a:latin typeface="Times New Roman" pitchFamily="18" charset="0"/>
                <a:cs typeface="Times New Roman" pitchFamily="18" charset="0"/>
              </a:rPr>
              <a:t>Bool</a:t>
            </a:r>
            <a:endParaRPr lang="en-GB" sz="2200" dirty="0" smtClean="0">
              <a:latin typeface="Times New Roman" pitchFamily="18" charset="0"/>
              <a:cs typeface="Times New Roman" pitchFamily="18" charset="0"/>
            </a:endParaRPr>
          </a:p>
          <a:p>
            <a:r>
              <a:rPr lang="en-GB" sz="2200" dirty="0" smtClean="0">
                <a:latin typeface="Times New Roman" pitchFamily="18" charset="0"/>
                <a:cs typeface="Times New Roman" pitchFamily="18" charset="0"/>
              </a:rPr>
              <a:t>We need define data type in another programming languages.</a:t>
            </a:r>
          </a:p>
          <a:p>
            <a:r>
              <a:rPr lang="en-GB" sz="2200" dirty="0" smtClean="0">
                <a:latin typeface="Times New Roman" pitchFamily="18" charset="0"/>
                <a:cs typeface="Times New Roman" pitchFamily="18" charset="0"/>
              </a:rPr>
              <a:t>Python is Dynamically Programming language.</a:t>
            </a:r>
          </a:p>
          <a:p>
            <a:endParaRPr lang="en-GB" sz="2200" dirty="0" smtClean="0">
              <a:latin typeface="Times New Roman" pitchFamily="18" charset="0"/>
              <a:cs typeface="Times New Roman" pitchFamily="18" charset="0"/>
            </a:endParaRPr>
          </a:p>
          <a:p>
            <a:r>
              <a:rPr lang="en-GB" sz="2200" dirty="0" smtClean="0">
                <a:latin typeface="Times New Roman" pitchFamily="18" charset="0"/>
                <a:cs typeface="Times New Roman" pitchFamily="18" charset="0"/>
              </a:rPr>
              <a:t>Python is mix of :-</a:t>
            </a:r>
          </a:p>
          <a:p>
            <a:r>
              <a:rPr lang="en-GB" sz="2200" dirty="0" smtClean="0">
                <a:latin typeface="Times New Roman" pitchFamily="18" charset="0"/>
                <a:cs typeface="Times New Roman" pitchFamily="18" charset="0"/>
              </a:rPr>
              <a:t>Functional Programming from c</a:t>
            </a:r>
          </a:p>
          <a:p>
            <a:r>
              <a:rPr lang="en-GB" sz="2200" dirty="0" smtClean="0">
                <a:latin typeface="Times New Roman" pitchFamily="18" charset="0"/>
                <a:cs typeface="Times New Roman" pitchFamily="18" charset="0"/>
              </a:rPr>
              <a:t>OOP’s from </a:t>
            </a:r>
            <a:r>
              <a:rPr lang="en-GB" sz="2200" dirty="0" err="1" smtClean="0">
                <a:latin typeface="Times New Roman" pitchFamily="18" charset="0"/>
                <a:cs typeface="Times New Roman" pitchFamily="18" charset="0"/>
              </a:rPr>
              <a:t>c++</a:t>
            </a:r>
            <a:endParaRPr lang="en-GB" sz="2200" dirty="0" smtClean="0">
              <a:latin typeface="Times New Roman" pitchFamily="18" charset="0"/>
              <a:cs typeface="Times New Roman" pitchFamily="18" charset="0"/>
            </a:endParaRPr>
          </a:p>
          <a:p>
            <a:r>
              <a:rPr lang="en-GB" sz="2200" dirty="0" smtClean="0">
                <a:latin typeface="Times New Roman" pitchFamily="18" charset="0"/>
                <a:cs typeface="Times New Roman" pitchFamily="18" charset="0"/>
              </a:rPr>
              <a:t>Scripting languages features from Perl and Shell Scrip.</a:t>
            </a:r>
          </a:p>
          <a:p>
            <a:r>
              <a:rPr lang="en-GB" sz="2200" dirty="0" smtClean="0">
                <a:latin typeface="Times New Roman" pitchFamily="18" charset="0"/>
                <a:cs typeface="Times New Roman" pitchFamily="18" charset="0"/>
              </a:rPr>
              <a:t>Modular Programming features from Modula -3 .</a:t>
            </a:r>
          </a:p>
          <a:p>
            <a:r>
              <a:rPr lang="en-GB" sz="2200" dirty="0" smtClean="0">
                <a:latin typeface="Times New Roman" pitchFamily="18" charset="0"/>
                <a:cs typeface="Times New Roman" pitchFamily="18" charset="0"/>
              </a:rPr>
              <a:t>Syntax from C and ABC languages.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endParaRPr lang="en-GB" sz="1800" dirty="0" smtClean="0">
              <a:latin typeface="Times New Roman" pitchFamily="18" charset="0"/>
              <a:cs typeface="Times New Roman" pitchFamily="18" charset="0"/>
            </a:endParaRPr>
          </a:p>
          <a:p>
            <a:r>
              <a:rPr lang="en-GB" sz="2200" dirty="0" smtClean="0">
                <a:latin typeface="Times New Roman" pitchFamily="18" charset="0"/>
                <a:cs typeface="Times New Roman" pitchFamily="18" charset="0"/>
              </a:rPr>
              <a:t>A= 10</a:t>
            </a:r>
          </a:p>
          <a:p>
            <a:r>
              <a:rPr lang="en-GB" sz="2200" dirty="0" smtClean="0">
                <a:latin typeface="Times New Roman" pitchFamily="18" charset="0"/>
                <a:cs typeface="Times New Roman" pitchFamily="18" charset="0"/>
              </a:rPr>
              <a:t> Print ( A )</a:t>
            </a:r>
          </a:p>
          <a:p>
            <a:r>
              <a:rPr lang="en-GB" sz="2200" dirty="0" smtClean="0">
                <a:latin typeface="Times New Roman" pitchFamily="18" charset="0"/>
                <a:cs typeface="Times New Roman" pitchFamily="18" charset="0"/>
              </a:rPr>
              <a:t>Print (a)</a:t>
            </a:r>
          </a:p>
          <a:p>
            <a:r>
              <a:rPr lang="en-GB" sz="2200" dirty="0" smtClean="0">
                <a:latin typeface="Times New Roman" pitchFamily="18" charset="0"/>
                <a:cs typeface="Times New Roman" pitchFamily="18" charset="0"/>
              </a:rPr>
              <a:t>Print ( “ number is :”,A)</a:t>
            </a:r>
          </a:p>
          <a:p>
            <a:endParaRPr lang="en-GB" sz="2200" dirty="0">
              <a:latin typeface="Times New Roman" pitchFamily="18" charset="0"/>
              <a:cs typeface="Times New Roman" pitchFamily="18" charset="0"/>
            </a:endParaRPr>
          </a:p>
          <a:p>
            <a:endParaRPr lang="en-GB" sz="2200" dirty="0" smtClean="0">
              <a:latin typeface="Times New Roman" pitchFamily="18" charset="0"/>
              <a:cs typeface="Times New Roman" pitchFamily="18" charset="0"/>
            </a:endParaRPr>
          </a:p>
          <a:p>
            <a:r>
              <a:rPr lang="en-GB" sz="2200" dirty="0" smtClean="0">
                <a:latin typeface="Times New Roman" pitchFamily="18" charset="0"/>
                <a:cs typeface="Times New Roman" pitchFamily="18" charset="0"/>
              </a:rPr>
              <a:t>X=2</a:t>
            </a:r>
          </a:p>
          <a:p>
            <a:r>
              <a:rPr lang="en-GB" sz="2200" dirty="0">
                <a:latin typeface="Times New Roman" pitchFamily="18" charset="0"/>
                <a:cs typeface="Times New Roman" pitchFamily="18" charset="0"/>
              </a:rPr>
              <a:t> </a:t>
            </a:r>
            <a:r>
              <a:rPr lang="en-GB" sz="2200" dirty="0" smtClean="0">
                <a:latin typeface="Times New Roman" pitchFamily="18" charset="0"/>
                <a:cs typeface="Times New Roman" pitchFamily="18" charset="0"/>
              </a:rPr>
              <a:t>def function1():</a:t>
            </a:r>
          </a:p>
          <a:p>
            <a:r>
              <a:rPr lang="en-GB" sz="2200" dirty="0">
                <a:latin typeface="Times New Roman" pitchFamily="18" charset="0"/>
                <a:cs typeface="Times New Roman" pitchFamily="18" charset="0"/>
              </a:rPr>
              <a:t> </a:t>
            </a:r>
            <a:r>
              <a:rPr lang="en-GB" sz="2200" dirty="0" smtClean="0">
                <a:latin typeface="Times New Roman" pitchFamily="18" charset="0"/>
                <a:cs typeface="Times New Roman" pitchFamily="18" charset="0"/>
              </a:rPr>
              <a:t> print(“inside function print ”,x)</a:t>
            </a:r>
          </a:p>
          <a:p>
            <a:r>
              <a:rPr lang="en-GB" sz="2200" dirty="0" smtClean="0">
                <a:latin typeface="Times New Roman" pitchFamily="18" charset="0"/>
                <a:cs typeface="Times New Roman" pitchFamily="18" charset="0"/>
              </a:rPr>
              <a:t># without x variable and with x variable .</a:t>
            </a:r>
            <a:br>
              <a:rPr lang="en-GB" sz="2200" dirty="0" smtClean="0">
                <a:latin typeface="Times New Roman" pitchFamily="18" charset="0"/>
                <a:cs typeface="Times New Roman" pitchFamily="18" charset="0"/>
              </a:rPr>
            </a:br>
            <a:endParaRPr lang="en-GB" sz="2200" dirty="0" smtClean="0">
              <a:latin typeface="Times New Roman" pitchFamily="18" charset="0"/>
              <a:cs typeface="Times New Roman" pitchFamily="18" charset="0"/>
            </a:endParaRPr>
          </a:p>
          <a:p>
            <a:endParaRPr lang="en-GB" sz="2200" dirty="0" smtClean="0">
              <a:latin typeface="Times New Roman" pitchFamily="18" charset="0"/>
              <a:cs typeface="Times New Roman" pitchFamily="18" charset="0"/>
            </a:endParaRPr>
          </a:p>
          <a:p>
            <a:r>
              <a:rPr lang="en-GB" sz="2200" dirty="0" smtClean="0">
                <a:latin typeface="Times New Roman" pitchFamily="18" charset="0"/>
                <a:cs typeface="Times New Roman" pitchFamily="18" charset="0"/>
              </a:rPr>
              <a:t>Modules </a:t>
            </a:r>
          </a:p>
          <a:p>
            <a:r>
              <a:rPr lang="en-GB" sz="2200" dirty="0">
                <a:latin typeface="Times New Roman" pitchFamily="18" charset="0"/>
                <a:cs typeface="Times New Roman" pitchFamily="18" charset="0"/>
              </a:rPr>
              <a:t> </a:t>
            </a:r>
            <a:r>
              <a:rPr lang="en-GB" sz="2200" dirty="0" smtClean="0">
                <a:latin typeface="Times New Roman" pitchFamily="18" charset="0"/>
                <a:cs typeface="Times New Roman" pitchFamily="18" charset="0"/>
              </a:rPr>
              <a:t> import math</a:t>
            </a:r>
          </a:p>
          <a:p>
            <a:r>
              <a:rPr lang="en-GB" sz="2200" dirty="0">
                <a:latin typeface="Times New Roman" pitchFamily="18" charset="0"/>
                <a:cs typeface="Times New Roman" pitchFamily="18" charset="0"/>
              </a:rPr>
              <a:t> </a:t>
            </a:r>
            <a:r>
              <a:rPr lang="en-GB" sz="2200" dirty="0" smtClean="0">
                <a:latin typeface="Times New Roman" pitchFamily="18" charset="0"/>
                <a:cs typeface="Times New Roman" pitchFamily="18" charset="0"/>
              </a:rPr>
              <a:t> print(</a:t>
            </a:r>
            <a:r>
              <a:rPr lang="en-GB" sz="2200" dirty="0" err="1" smtClean="0">
                <a:latin typeface="Times New Roman" pitchFamily="18" charset="0"/>
                <a:cs typeface="Times New Roman" pitchFamily="18" charset="0"/>
              </a:rPr>
              <a:t>math.sqrt</a:t>
            </a:r>
            <a:r>
              <a:rPr lang="en-GB" sz="2200" dirty="0" smtClean="0">
                <a:latin typeface="Times New Roman" pitchFamily="18" charset="0"/>
                <a:cs typeface="Times New Roman" pitchFamily="18" charset="0"/>
              </a:rPr>
              <a:t>(4))</a:t>
            </a:r>
          </a:p>
          <a:p>
            <a:r>
              <a:rPr lang="en-GB" sz="2200" dirty="0" smtClean="0">
                <a:latin typeface="Times New Roman" pitchFamily="18" charset="0"/>
                <a:cs typeface="Times New Roman" pitchFamily="18" charset="0"/>
              </a:rPr>
              <a:t># Square root of 4 will be printed.</a:t>
            </a:r>
          </a:p>
          <a:p>
            <a:endParaRPr lang="en-GB"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endParaRPr lang="en-GB" sz="1800" dirty="0" smtClean="0"/>
          </a:p>
          <a:p>
            <a:r>
              <a:rPr lang="en-GB" sz="3200" b="1" u="sng" dirty="0" smtClean="0"/>
              <a:t>Core  Python :</a:t>
            </a:r>
          </a:p>
          <a:p>
            <a:endParaRPr lang="en-GB" sz="1800" dirty="0" smtClean="0"/>
          </a:p>
          <a:p>
            <a:endParaRPr lang="en-GB" sz="1800" dirty="0" smtClean="0"/>
          </a:p>
          <a:p>
            <a:r>
              <a:rPr lang="en-GB" sz="2900" dirty="0" smtClean="0"/>
              <a:t>Indentation in Python .</a:t>
            </a:r>
          </a:p>
          <a:p>
            <a:pPr>
              <a:buNone/>
            </a:pPr>
            <a:endParaRPr lang="en-GB" sz="2900" dirty="0" smtClean="0"/>
          </a:p>
          <a:p>
            <a:r>
              <a:rPr lang="en-GB" sz="2900" dirty="0" smtClean="0"/>
              <a:t> Identifiers  in Python .</a:t>
            </a:r>
          </a:p>
          <a:p>
            <a:endParaRPr lang="en-GB" sz="2900" dirty="0" smtClean="0"/>
          </a:p>
          <a:p>
            <a:r>
              <a:rPr lang="en-GB" sz="2900" dirty="0" smtClean="0"/>
              <a:t>Reserved Keywords in Python .</a:t>
            </a:r>
          </a:p>
          <a:p>
            <a:endParaRPr lang="en-GB" sz="2900" dirty="0" smtClean="0"/>
          </a:p>
          <a:p>
            <a:r>
              <a:rPr lang="en-GB" sz="2900" dirty="0" smtClean="0"/>
              <a:t>Variables .</a:t>
            </a:r>
          </a:p>
          <a:p>
            <a:endParaRPr lang="en-GB" sz="2900" dirty="0" smtClean="0"/>
          </a:p>
          <a:p>
            <a:r>
              <a:rPr lang="en-GB" sz="2900" dirty="0" smtClean="0"/>
              <a:t>Comments in Python .</a:t>
            </a:r>
          </a:p>
          <a:p>
            <a:endParaRPr lang="en-GB" sz="2900" dirty="0" smtClean="0"/>
          </a:p>
          <a:p>
            <a:r>
              <a:rPr lang="en-GB" sz="2900" dirty="0" smtClean="0"/>
              <a:t>Input , Output and  Import Functions .</a:t>
            </a:r>
          </a:p>
          <a:p>
            <a:pPr lvl="1"/>
            <a:r>
              <a:rPr lang="en-GB" sz="2900" dirty="0" smtClean="0"/>
              <a:t>Displaying the  output .</a:t>
            </a:r>
          </a:p>
          <a:p>
            <a:pPr lvl="1"/>
            <a:r>
              <a:rPr lang="en-GB" sz="2900" dirty="0" smtClean="0"/>
              <a:t>Reading the  input  .</a:t>
            </a:r>
          </a:p>
          <a:p>
            <a:pPr lvl="1"/>
            <a:r>
              <a:rPr lang="en-GB" sz="2900" dirty="0" smtClean="0"/>
              <a:t>Importing the  function .</a:t>
            </a:r>
          </a:p>
          <a:p>
            <a:pPr>
              <a:buNone/>
            </a:pPr>
            <a:endParaRPr lang="en-GB" sz="1800" dirty="0" smtClean="0"/>
          </a:p>
          <a:p>
            <a:pPr lvl="1">
              <a:buNone/>
            </a:pPr>
            <a:endParaRPr lang="en-GB" sz="1600" dirty="0" smtClean="0"/>
          </a:p>
          <a:p>
            <a:endParaRPr lang="en-GB" sz="1800" dirty="0" smtClean="0"/>
          </a:p>
          <a:p>
            <a:endParaRPr lang="en-US" sz="1800" dirty="0" smtClean="0"/>
          </a:p>
          <a:p>
            <a:endParaRPr lang="en-US"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GB" sz="1800"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 generating OTP in python.</a:t>
            </a:r>
          </a:p>
          <a:p>
            <a:pPr>
              <a:buNone/>
            </a:pPr>
            <a:endParaRPr lang="en-GB" dirty="0" smtClean="0">
              <a:latin typeface="Times New Roman" pitchFamily="18" charset="0"/>
              <a:cs typeface="Times New Roman" pitchFamily="18" charset="0"/>
            </a:endParaRPr>
          </a:p>
          <a:p>
            <a:pPr>
              <a:buNone/>
            </a:pPr>
            <a:endParaRPr lang="en-GB" dirty="0" smtClean="0">
              <a:latin typeface="Times New Roman" pitchFamily="18" charset="0"/>
              <a:cs typeface="Times New Roman" pitchFamily="18" charset="0"/>
            </a:endParaRPr>
          </a:p>
          <a:p>
            <a:r>
              <a:rPr lang="fr-FR" dirty="0">
                <a:latin typeface="Times New Roman" pitchFamily="18" charset="0"/>
                <a:cs typeface="Times New Roman" pitchFamily="18" charset="0"/>
              </a:rPr>
              <a:t>import </a:t>
            </a:r>
            <a:r>
              <a:rPr lang="fr-FR" dirty="0" err="1" smtClean="0">
                <a:latin typeface="Times New Roman" pitchFamily="18" charset="0"/>
                <a:cs typeface="Times New Roman" pitchFamily="18" charset="0"/>
              </a:rPr>
              <a:t>random</a:t>
            </a:r>
            <a:r>
              <a:rPr lang="fr-FR" dirty="0" smtClean="0">
                <a:latin typeface="Times New Roman" pitchFamily="18" charset="0"/>
                <a:cs typeface="Times New Roman" pitchFamily="18" charset="0"/>
              </a:rPr>
              <a:t/>
            </a:r>
            <a:br>
              <a:rPr lang="fr-FR" dirty="0" smtClean="0">
                <a:latin typeface="Times New Roman" pitchFamily="18" charset="0"/>
                <a:cs typeface="Times New Roman" pitchFamily="18" charset="0"/>
              </a:rPr>
            </a:br>
            <a:r>
              <a:rPr lang="fr-FR" dirty="0" smtClean="0">
                <a:latin typeface="Times New Roman" pitchFamily="18" charset="0"/>
                <a:cs typeface="Times New Roman" pitchFamily="18" charset="0"/>
              </a:rPr>
              <a:t/>
            </a:r>
            <a:br>
              <a:rPr lang="fr-FR" dirty="0" smtClean="0">
                <a:latin typeface="Times New Roman" pitchFamily="18" charset="0"/>
                <a:cs typeface="Times New Roman" pitchFamily="18" charset="0"/>
              </a:rPr>
            </a:br>
            <a:r>
              <a:rPr lang="fr-FR" dirty="0" err="1" smtClean="0">
                <a:latin typeface="Times New Roman" pitchFamily="18" charset="0"/>
                <a:cs typeface="Times New Roman" pitchFamily="18" charset="0"/>
              </a:rPr>
              <a:t>print</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random.randint</a:t>
            </a:r>
            <a:r>
              <a:rPr lang="fr-FR" dirty="0" smtClean="0">
                <a:latin typeface="Times New Roman" pitchFamily="18" charset="0"/>
                <a:cs typeface="Times New Roman" pitchFamily="18" charset="0"/>
              </a:rPr>
              <a:t>(</a:t>
            </a:r>
            <a:r>
              <a:rPr lang="fr-FR" b="1" dirty="0">
                <a:latin typeface="Times New Roman" pitchFamily="18" charset="0"/>
                <a:cs typeface="Times New Roman" pitchFamily="18" charset="0"/>
              </a:rPr>
              <a:t>0,9</a:t>
            </a:r>
            <a:r>
              <a:rPr lang="fr-FR" dirty="0" smtClean="0">
                <a:latin typeface="Times New Roman" pitchFamily="18" charset="0"/>
                <a:cs typeface="Times New Roman" pitchFamily="18" charset="0"/>
              </a:rPr>
              <a:t>)</a:t>
            </a:r>
            <a:r>
              <a:rPr lang="fr-FR" b="1" dirty="0">
                <a:latin typeface="Times New Roman" pitchFamily="18" charset="0"/>
                <a:cs typeface="Times New Roman" pitchFamily="18" charset="0"/>
              </a:rPr>
              <a:t>,</a:t>
            </a:r>
            <a:r>
              <a:rPr lang="fr-FR" dirty="0" err="1" smtClean="0">
                <a:latin typeface="Times New Roman" pitchFamily="18" charset="0"/>
                <a:cs typeface="Times New Roman" pitchFamily="18" charset="0"/>
              </a:rPr>
              <a:t>random.randint</a:t>
            </a:r>
            <a:r>
              <a:rPr lang="fr-FR" dirty="0" smtClean="0">
                <a:latin typeface="Times New Roman" pitchFamily="18" charset="0"/>
                <a:cs typeface="Times New Roman" pitchFamily="18" charset="0"/>
              </a:rPr>
              <a:t>(</a:t>
            </a:r>
            <a:r>
              <a:rPr lang="fr-FR" b="1" dirty="0">
                <a:latin typeface="Times New Roman" pitchFamily="18" charset="0"/>
                <a:cs typeface="Times New Roman" pitchFamily="18" charset="0"/>
              </a:rPr>
              <a:t>0,9</a:t>
            </a:r>
            <a:r>
              <a:rPr lang="fr-FR" dirty="0" smtClean="0">
                <a:latin typeface="Times New Roman" pitchFamily="18" charset="0"/>
                <a:cs typeface="Times New Roman" pitchFamily="18" charset="0"/>
              </a:rPr>
              <a:t>)</a:t>
            </a:r>
            <a:r>
              <a:rPr lang="fr-FR" b="1" dirty="0">
                <a:latin typeface="Times New Roman" pitchFamily="18" charset="0"/>
                <a:cs typeface="Times New Roman" pitchFamily="18" charset="0"/>
              </a:rPr>
              <a:t>,</a:t>
            </a:r>
            <a:r>
              <a:rPr lang="fr-FR" dirty="0" err="1" smtClean="0">
                <a:latin typeface="Times New Roman" pitchFamily="18" charset="0"/>
                <a:cs typeface="Times New Roman" pitchFamily="18" charset="0"/>
              </a:rPr>
              <a:t>random.randint</a:t>
            </a:r>
            <a:r>
              <a:rPr lang="fr-FR" dirty="0" smtClean="0">
                <a:latin typeface="Times New Roman" pitchFamily="18" charset="0"/>
                <a:cs typeface="Times New Roman" pitchFamily="18" charset="0"/>
              </a:rPr>
              <a:t>(</a:t>
            </a:r>
            <a:r>
              <a:rPr lang="fr-FR" b="1" dirty="0">
                <a:latin typeface="Times New Roman" pitchFamily="18" charset="0"/>
                <a:cs typeface="Times New Roman" pitchFamily="18" charset="0"/>
              </a:rPr>
              <a:t>0,9</a:t>
            </a:r>
            <a:r>
              <a:rPr lang="fr-FR" dirty="0" smtClean="0">
                <a:latin typeface="Times New Roman" pitchFamily="18" charset="0"/>
                <a:cs typeface="Times New Roman" pitchFamily="18" charset="0"/>
              </a:rPr>
              <a:t>)</a:t>
            </a:r>
            <a:r>
              <a:rPr lang="fr-FR" b="1" dirty="0" smtClean="0">
                <a:latin typeface="Times New Roman" pitchFamily="18" charset="0"/>
                <a:cs typeface="Times New Roman" pitchFamily="18" charset="0"/>
              </a:rPr>
              <a:t>,</a:t>
            </a:r>
          </a:p>
          <a:p>
            <a:r>
              <a:rPr lang="fr-FR" dirty="0" smtClean="0">
                <a:latin typeface="Times New Roman" pitchFamily="18" charset="0"/>
                <a:cs typeface="Times New Roman" pitchFamily="18" charset="0"/>
              </a:rPr>
              <a:t>sep=</a:t>
            </a:r>
            <a:r>
              <a:rPr lang="fr-FR" dirty="0">
                <a:latin typeface="Times New Roman" pitchFamily="18" charset="0"/>
                <a:cs typeface="Times New Roman" pitchFamily="18" charset="0"/>
              </a:rPr>
              <a:t>""</a:t>
            </a:r>
            <a:r>
              <a:rPr lang="fr-FR" dirty="0" smtClean="0">
                <a:latin typeface="Times New Roman" pitchFamily="18" charset="0"/>
                <a:cs typeface="Times New Roman" pitchFamily="18" charset="0"/>
              </a:rPr>
              <a:t>)</a:t>
            </a:r>
            <a:endParaRPr lang="en-GB" dirty="0">
              <a:latin typeface="Times New Roman" pitchFamily="18" charset="0"/>
              <a:cs typeface="Times New Roman" pitchFamily="18" charset="0"/>
            </a:endParaRPr>
          </a:p>
          <a:p>
            <a:endParaRPr lang="en-GB" dirty="0" smtClean="0">
              <a:latin typeface="Times New Roman" pitchFamily="18" charset="0"/>
              <a:cs typeface="Times New Roman" pitchFamily="18" charset="0"/>
            </a:endParaRPr>
          </a:p>
          <a:p>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 Generating 5 digit of random number.</a:t>
            </a:r>
          </a:p>
          <a:p>
            <a:r>
              <a:rPr lang="en-GB" dirty="0" smtClean="0">
                <a:latin typeface="Times New Roman" pitchFamily="18" charset="0"/>
                <a:cs typeface="Times New Roman" pitchFamily="18" charset="0"/>
              </a:rPr>
              <a:t>Import random as </a:t>
            </a:r>
            <a:r>
              <a:rPr lang="en-GB" dirty="0" err="1" smtClean="0">
                <a:latin typeface="Times New Roman" pitchFamily="18" charset="0"/>
                <a:cs typeface="Times New Roman" pitchFamily="18" charset="0"/>
              </a:rPr>
              <a:t>rn</a:t>
            </a: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Print(</a:t>
            </a:r>
            <a:r>
              <a:rPr lang="en-GB" dirty="0" err="1" smtClean="0">
                <a:latin typeface="Times New Roman" pitchFamily="18" charset="0"/>
                <a:cs typeface="Times New Roman" pitchFamily="18" charset="0"/>
              </a:rPr>
              <a:t>rn.randint</a:t>
            </a:r>
            <a:r>
              <a:rPr lang="en-GB" dirty="0" smtClean="0">
                <a:latin typeface="Times New Roman" pitchFamily="18" charset="0"/>
                <a:cs typeface="Times New Roman" pitchFamily="18" charset="0"/>
              </a:rPr>
              <a:t>(10000,99999))</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GB" sz="1800" b="1" u="sng" dirty="0" smtClean="0">
              <a:latin typeface="Times New Roman" pitchFamily="18" charset="0"/>
              <a:cs typeface="Times New Roman" pitchFamily="18" charset="0"/>
            </a:endParaRPr>
          </a:p>
          <a:p>
            <a:r>
              <a:rPr lang="en-GB" b="1" u="sng" dirty="0" smtClean="0">
                <a:latin typeface="Times New Roman" pitchFamily="18" charset="0"/>
                <a:cs typeface="Times New Roman" pitchFamily="18" charset="0"/>
              </a:rPr>
              <a:t>Identifiers :-</a:t>
            </a:r>
          </a:p>
          <a:p>
            <a:endParaRPr lang="en-GB" b="1" u="sng" dirty="0" smtClean="0">
              <a:latin typeface="Times New Roman" pitchFamily="18" charset="0"/>
              <a:cs typeface="Times New Roman" pitchFamily="18" charset="0"/>
            </a:endParaRPr>
          </a:p>
          <a:p>
            <a:r>
              <a:rPr lang="en-GB" dirty="0">
                <a:latin typeface="Times New Roman" pitchFamily="18" charset="0"/>
                <a:cs typeface="Times New Roman" pitchFamily="18" charset="0"/>
              </a:rPr>
              <a:t> </a:t>
            </a:r>
            <a:r>
              <a:rPr lang="en-GB" dirty="0" smtClean="0">
                <a:latin typeface="Times New Roman" pitchFamily="18" charset="0"/>
                <a:cs typeface="Times New Roman" pitchFamily="18" charset="0"/>
              </a:rPr>
              <a:t>identify using name </a:t>
            </a:r>
          </a:p>
          <a:p>
            <a:r>
              <a:rPr lang="en-GB" dirty="0" smtClean="0">
                <a:latin typeface="Times New Roman" pitchFamily="18" charset="0"/>
                <a:cs typeface="Times New Roman" pitchFamily="18" charset="0"/>
              </a:rPr>
              <a:t>X=2, so x is identify .</a:t>
            </a:r>
          </a:p>
          <a:p>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Def  function1():</a:t>
            </a:r>
          </a:p>
          <a:p>
            <a:r>
              <a:rPr lang="en-GB" dirty="0">
                <a:latin typeface="Times New Roman" pitchFamily="18" charset="0"/>
                <a:cs typeface="Times New Roman" pitchFamily="18" charset="0"/>
              </a:rPr>
              <a:t> </a:t>
            </a:r>
            <a:r>
              <a:rPr lang="en-GB" dirty="0" smtClean="0">
                <a:latin typeface="Times New Roman" pitchFamily="18" charset="0"/>
                <a:cs typeface="Times New Roman" pitchFamily="18" charset="0"/>
              </a:rPr>
              <a:t>	pass</a:t>
            </a:r>
          </a:p>
          <a:p>
            <a:r>
              <a:rPr lang="en-GB" dirty="0" smtClean="0">
                <a:latin typeface="Times New Roman" pitchFamily="18" charset="0"/>
                <a:cs typeface="Times New Roman" pitchFamily="18" charset="0"/>
              </a:rPr>
              <a:t>#so function1 is identify ,</a:t>
            </a:r>
          </a:p>
          <a:p>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Class Test():</a:t>
            </a:r>
          </a:p>
          <a:p>
            <a:endParaRPr lang="en-GB" dirty="0">
              <a:latin typeface="Times New Roman" pitchFamily="18" charset="0"/>
              <a:cs typeface="Times New Roman" pitchFamily="18" charset="0"/>
            </a:endParaRPr>
          </a:p>
          <a:p>
            <a:r>
              <a:rPr lang="en-GB" dirty="0" smtClean="0">
                <a:latin typeface="Times New Roman" pitchFamily="18" charset="0"/>
                <a:cs typeface="Times New Roman" pitchFamily="18" charset="0"/>
              </a:rPr>
              <a:t>So Identifier can be variable name, method name and class name.</a:t>
            </a:r>
          </a:p>
          <a:p>
            <a:r>
              <a:rPr lang="en-GB" dirty="0" smtClean="0">
                <a:latin typeface="Times New Roman" pitchFamily="18" charset="0"/>
                <a:cs typeface="Times New Roman" pitchFamily="18" charset="0"/>
              </a:rPr>
              <a:t>Identifier are require .</a:t>
            </a:r>
            <a:endParaRPr lang="en-GB" dirty="0">
              <a:latin typeface="Times New Roman" pitchFamily="18" charset="0"/>
              <a:cs typeface="Times New Roman" pitchFamily="18" charset="0"/>
            </a:endParaRPr>
          </a:p>
          <a:p>
            <a:endParaRPr lang="en-GB" sz="1800" b="1"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GB" b="1" u="sng" dirty="0" smtClean="0">
                <a:latin typeface="Times New Roman" pitchFamily="18" charset="0"/>
                <a:cs typeface="Times New Roman" pitchFamily="18" charset="0"/>
              </a:rPr>
              <a:t>Valid Identifier :-</a:t>
            </a:r>
          </a:p>
          <a:p>
            <a:r>
              <a:rPr lang="en-GB" dirty="0" smtClean="0">
                <a:latin typeface="Times New Roman" pitchFamily="18" charset="0"/>
                <a:cs typeface="Times New Roman" pitchFamily="18" charset="0"/>
              </a:rPr>
              <a:t>To12</a:t>
            </a:r>
          </a:p>
          <a:p>
            <a:r>
              <a:rPr lang="en-GB" dirty="0" err="1" smtClean="0">
                <a:latin typeface="Times New Roman" pitchFamily="18" charset="0"/>
                <a:cs typeface="Times New Roman" pitchFamily="18" charset="0"/>
              </a:rPr>
              <a:t>Javapython</a:t>
            </a: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_</a:t>
            </a:r>
            <a:r>
              <a:rPr lang="en-GB" dirty="0" err="1" smtClean="0">
                <a:latin typeface="Times New Roman" pitchFamily="18" charset="0"/>
                <a:cs typeface="Times New Roman" pitchFamily="18" charset="0"/>
              </a:rPr>
              <a:t>ajava_bpython</a:t>
            </a:r>
            <a:endParaRPr lang="en-GB" dirty="0" smtClean="0">
              <a:latin typeface="Times New Roman" pitchFamily="18" charset="0"/>
              <a:cs typeface="Times New Roman" pitchFamily="18" charset="0"/>
            </a:endParaRPr>
          </a:p>
          <a:p>
            <a:endParaRPr lang="en-GB" dirty="0" smtClean="0">
              <a:latin typeface="Times New Roman" pitchFamily="18" charset="0"/>
              <a:cs typeface="Times New Roman" pitchFamily="18" charset="0"/>
            </a:endParaRPr>
          </a:p>
          <a:p>
            <a:r>
              <a:rPr lang="en-GB" b="1" u="sng" dirty="0" smtClean="0">
                <a:latin typeface="Times New Roman" pitchFamily="18" charset="0"/>
                <a:cs typeface="Times New Roman" pitchFamily="18" charset="0"/>
              </a:rPr>
              <a:t>Non-valid Identifier:-</a:t>
            </a:r>
          </a:p>
          <a:p>
            <a:r>
              <a:rPr lang="en-GB" dirty="0" smtClean="0">
                <a:latin typeface="Times New Roman" pitchFamily="18" charset="0"/>
                <a:cs typeface="Times New Roman" pitchFamily="18" charset="0"/>
              </a:rPr>
              <a:t>12tot</a:t>
            </a:r>
          </a:p>
          <a:p>
            <a:r>
              <a:rPr lang="en-GB" dirty="0" err="1" smtClean="0">
                <a:latin typeface="Times New Roman" pitchFamily="18" charset="0"/>
                <a:cs typeface="Times New Roman" pitchFamily="18" charset="0"/>
              </a:rPr>
              <a:t>Ca$h</a:t>
            </a: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def</a:t>
            </a:r>
          </a:p>
          <a:p>
            <a:r>
              <a:rPr lang="en-GB" dirty="0" smtClean="0">
                <a:latin typeface="Times New Roman" pitchFamily="18" charset="0"/>
                <a:cs typeface="Times New Roman" pitchFamily="18" charset="0"/>
              </a:rPr>
              <a:t>If</a:t>
            </a:r>
          </a:p>
          <a:p>
            <a:r>
              <a:rPr lang="en-GB" dirty="0" smtClean="0">
                <a:latin typeface="Times New Roman" pitchFamily="18" charset="0"/>
                <a:cs typeface="Times New Roman" pitchFamily="18" charset="0"/>
              </a:rPr>
              <a:t>Range</a:t>
            </a:r>
          </a:p>
          <a:p>
            <a:r>
              <a:rPr lang="en-GB" b="1" u="sng" dirty="0" smtClean="0">
                <a:latin typeface="Times New Roman" pitchFamily="18" charset="0"/>
                <a:cs typeface="Times New Roman" pitchFamily="18" charset="0"/>
              </a:rPr>
              <a:t>Types of defined identifier –</a:t>
            </a:r>
          </a:p>
          <a:p>
            <a:r>
              <a:rPr lang="en-GB" dirty="0" smtClean="0">
                <a:latin typeface="Times New Roman" pitchFamily="18" charset="0"/>
                <a:cs typeface="Times New Roman" pitchFamily="18" charset="0"/>
              </a:rPr>
              <a:t>if </a:t>
            </a:r>
            <a:r>
              <a:rPr lang="en-GB" b="1" dirty="0" smtClean="0">
                <a:latin typeface="Times New Roman" pitchFamily="18" charset="0"/>
                <a:cs typeface="Times New Roman" pitchFamily="18" charset="0"/>
              </a:rPr>
              <a:t>_</a:t>
            </a:r>
            <a:r>
              <a:rPr lang="en-GB" b="1" dirty="0" err="1" smtClean="0">
                <a:latin typeface="Times New Roman" pitchFamily="18" charset="0"/>
                <a:cs typeface="Times New Roman" pitchFamily="18" charset="0"/>
              </a:rPr>
              <a:t>abc</a:t>
            </a:r>
            <a:r>
              <a:rPr lang="en-GB" b="1" dirty="0" smtClean="0">
                <a:latin typeface="Times New Roman" pitchFamily="18" charset="0"/>
                <a:cs typeface="Times New Roman" pitchFamily="18" charset="0"/>
              </a:rPr>
              <a:t> </a:t>
            </a:r>
            <a:r>
              <a:rPr lang="en-GB" dirty="0" smtClean="0">
                <a:latin typeface="Times New Roman" pitchFamily="18" charset="0"/>
                <a:cs typeface="Times New Roman" pitchFamily="18" charset="0"/>
              </a:rPr>
              <a:t>then it is private identifier.</a:t>
            </a:r>
          </a:p>
          <a:p>
            <a:r>
              <a:rPr lang="en-GB" dirty="0" smtClean="0">
                <a:latin typeface="Times New Roman" pitchFamily="18" charset="0"/>
                <a:cs typeface="Times New Roman" pitchFamily="18" charset="0"/>
              </a:rPr>
              <a:t>If </a:t>
            </a:r>
            <a:r>
              <a:rPr lang="en-GB" b="1" dirty="0" smtClean="0">
                <a:latin typeface="Times New Roman" pitchFamily="18" charset="0"/>
                <a:cs typeface="Times New Roman" pitchFamily="18" charset="0"/>
              </a:rPr>
              <a:t>_ _ </a:t>
            </a:r>
            <a:r>
              <a:rPr lang="en-GB" b="1" dirty="0" err="1" smtClean="0">
                <a:latin typeface="Times New Roman" pitchFamily="18" charset="0"/>
                <a:cs typeface="Times New Roman" pitchFamily="18" charset="0"/>
              </a:rPr>
              <a:t>abc</a:t>
            </a:r>
            <a:r>
              <a:rPr lang="en-GB" b="1" dirty="0" smtClean="0">
                <a:latin typeface="Times New Roman" pitchFamily="18" charset="0"/>
                <a:cs typeface="Times New Roman" pitchFamily="18" charset="0"/>
              </a:rPr>
              <a:t> </a:t>
            </a:r>
            <a:r>
              <a:rPr lang="en-GB" dirty="0" smtClean="0">
                <a:latin typeface="Times New Roman" pitchFamily="18" charset="0"/>
                <a:cs typeface="Times New Roman" pitchFamily="18" charset="0"/>
              </a:rPr>
              <a:t>then it is Strongly identifier.</a:t>
            </a:r>
          </a:p>
          <a:p>
            <a:r>
              <a:rPr lang="en-GB" dirty="0" smtClean="0">
                <a:latin typeface="Times New Roman" pitchFamily="18" charset="0"/>
                <a:cs typeface="Times New Roman" pitchFamily="18" charset="0"/>
              </a:rPr>
              <a:t>If </a:t>
            </a:r>
            <a:r>
              <a:rPr lang="en-GB" b="1" dirty="0" smtClean="0">
                <a:latin typeface="Times New Roman" pitchFamily="18" charset="0"/>
                <a:cs typeface="Times New Roman" pitchFamily="18" charset="0"/>
              </a:rPr>
              <a:t>_ _ main _ _ </a:t>
            </a:r>
            <a:r>
              <a:rPr lang="en-GB" dirty="0" smtClean="0">
                <a:latin typeface="Times New Roman" pitchFamily="18" charset="0"/>
                <a:cs typeface="Times New Roman" pitchFamily="18" charset="0"/>
              </a:rPr>
              <a:t>is Special variable predefined by python Start running of programme.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GB" dirty="0" smtClean="0">
                <a:latin typeface="Times New Roman" pitchFamily="18" charset="0"/>
                <a:cs typeface="Times New Roman" pitchFamily="18" charset="0"/>
              </a:rPr>
              <a:t># Below the code for </a:t>
            </a:r>
          </a:p>
          <a:p>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&gt;&gt; import keyword</a:t>
            </a:r>
          </a:p>
          <a:p>
            <a:r>
              <a:rPr lang="en-GB" dirty="0" smtClean="0">
                <a:latin typeface="Times New Roman" pitchFamily="18" charset="0"/>
                <a:cs typeface="Times New Roman" pitchFamily="18" charset="0"/>
              </a:rPr>
              <a:t>&gt;&gt; </a:t>
            </a:r>
            <a:r>
              <a:rPr lang="en-GB" dirty="0" err="1" smtClean="0">
                <a:latin typeface="Times New Roman" pitchFamily="18" charset="0"/>
                <a:cs typeface="Times New Roman" pitchFamily="18" charset="0"/>
              </a:rPr>
              <a:t>keyword.kwlist</a:t>
            </a: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 [ False, _ _ _ _ _ _ , yield ]</a:t>
            </a:r>
          </a:p>
          <a:p>
            <a:endParaRPr lang="en-GB" dirty="0" smtClean="0">
              <a:latin typeface="Times New Roman" pitchFamily="18" charset="0"/>
              <a:cs typeface="Times New Roman" pitchFamily="18" charset="0"/>
            </a:endParaRPr>
          </a:p>
          <a:p>
            <a:r>
              <a:rPr lang="en-GB" b="1" dirty="0" smtClean="0">
                <a:latin typeface="Times New Roman" pitchFamily="18" charset="0"/>
                <a:cs typeface="Times New Roman" pitchFamily="18" charset="0"/>
              </a:rPr>
              <a:t>Comments in Python</a:t>
            </a:r>
          </a:p>
          <a:p>
            <a:pPr lvl="1"/>
            <a:r>
              <a:rPr lang="en-GB" sz="2000" dirty="0" smtClean="0">
                <a:latin typeface="Times New Roman" pitchFamily="18" charset="0"/>
                <a:cs typeface="Times New Roman" pitchFamily="18" charset="0"/>
              </a:rPr>
              <a:t>Single line comment  by # </a:t>
            </a:r>
          </a:p>
          <a:p>
            <a:pPr lvl="1"/>
            <a:r>
              <a:rPr lang="en-GB" sz="2000" dirty="0" err="1" smtClean="0">
                <a:latin typeface="Times New Roman" pitchFamily="18" charset="0"/>
                <a:cs typeface="Times New Roman" pitchFamily="18" charset="0"/>
              </a:rPr>
              <a:t>Multilines</a:t>
            </a:r>
            <a:r>
              <a:rPr lang="en-GB" sz="2000" dirty="0" smtClean="0">
                <a:latin typeface="Times New Roman" pitchFamily="18" charset="0"/>
                <a:cs typeface="Times New Roman" pitchFamily="18" charset="0"/>
              </a:rPr>
              <a:t> comment by  ''' this is </a:t>
            </a:r>
            <a:r>
              <a:rPr lang="en-GB" sz="2000" dirty="0" err="1" smtClean="0">
                <a:latin typeface="Times New Roman" pitchFamily="18" charset="0"/>
                <a:cs typeface="Times New Roman" pitchFamily="18" charset="0"/>
              </a:rPr>
              <a:t>multline</a:t>
            </a:r>
            <a:endParaRPr lang="en-GB" sz="2000" dirty="0" smtClean="0">
              <a:latin typeface="Times New Roman" pitchFamily="18" charset="0"/>
              <a:cs typeface="Times New Roman" pitchFamily="18" charset="0"/>
            </a:endParaRPr>
          </a:p>
          <a:p>
            <a:pPr lvl="1"/>
            <a:r>
              <a:rPr lang="en-GB" sz="2000" dirty="0" smtClean="0">
                <a:latin typeface="Times New Roman" pitchFamily="18" charset="0"/>
                <a:cs typeface="Times New Roman" pitchFamily="18" charset="0"/>
              </a:rPr>
              <a:t>          		 </a:t>
            </a:r>
            <a:r>
              <a:rPr lang="en-GB" sz="2000" dirty="0" err="1" smtClean="0">
                <a:latin typeface="Times New Roman" pitchFamily="18" charset="0"/>
                <a:cs typeface="Times New Roman" pitchFamily="18" charset="0"/>
              </a:rPr>
              <a:t>commment</a:t>
            </a:r>
            <a:endParaRPr lang="en-GB" sz="2000" dirty="0" smtClean="0">
              <a:latin typeface="Times New Roman" pitchFamily="18" charset="0"/>
              <a:cs typeface="Times New Roman" pitchFamily="18" charset="0"/>
            </a:endParaRPr>
          </a:p>
          <a:p>
            <a:pPr lvl="1"/>
            <a:r>
              <a:rPr lang="en-GB" sz="2000" dirty="0" smtClean="0">
                <a:latin typeface="Times New Roman" pitchFamily="18" charset="0"/>
                <a:cs typeface="Times New Roman" pitchFamily="18" charset="0"/>
              </a:rPr>
              <a:t>        		                      '''</a:t>
            </a:r>
          </a:p>
          <a:p>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num=</a:t>
            </a:r>
            <a:r>
              <a:rPr lang="en-GB" dirty="0" err="1" smtClean="0">
                <a:latin typeface="Times New Roman" pitchFamily="18" charset="0"/>
                <a:cs typeface="Times New Roman" pitchFamily="18" charset="0"/>
              </a:rPr>
              <a:t>int</a:t>
            </a:r>
            <a:r>
              <a:rPr lang="en-GB" dirty="0" smtClean="0">
                <a:latin typeface="Times New Roman" pitchFamily="18" charset="0"/>
                <a:cs typeface="Times New Roman" pitchFamily="18" charset="0"/>
              </a:rPr>
              <a:t> ( input ( “ Enter the number : ”))</a:t>
            </a:r>
          </a:p>
          <a:p>
            <a:r>
              <a:rPr lang="en-GB" dirty="0" smtClean="0">
                <a:latin typeface="Times New Roman" pitchFamily="18" charset="0"/>
                <a:cs typeface="Times New Roman" pitchFamily="18" charset="0"/>
              </a:rPr>
              <a:t>Print( “ Entered number is : ”,num)</a:t>
            </a:r>
          </a:p>
          <a:p>
            <a:pPr>
              <a:buNone/>
            </a:pPr>
            <a:endParaRPr lang="en-GB"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endParaRPr lang="en-GB" sz="1800" dirty="0" smtClean="0">
              <a:latin typeface="Times New Roman" pitchFamily="18" charset="0"/>
              <a:cs typeface="Times New Roman" pitchFamily="18" charset="0"/>
            </a:endParaRPr>
          </a:p>
          <a:p>
            <a:r>
              <a:rPr lang="en-GB" b="1" dirty="0" smtClean="0">
                <a:latin typeface="Times New Roman" pitchFamily="18" charset="0"/>
                <a:cs typeface="Times New Roman" pitchFamily="18" charset="0"/>
              </a:rPr>
              <a:t>Data Types in Python .</a:t>
            </a:r>
          </a:p>
          <a:p>
            <a:r>
              <a:rPr lang="en-GB" dirty="0" err="1" smtClean="0">
                <a:latin typeface="Times New Roman" pitchFamily="18" charset="0"/>
                <a:cs typeface="Times New Roman" pitchFamily="18" charset="0"/>
              </a:rPr>
              <a:t>Int</a:t>
            </a:r>
            <a:r>
              <a:rPr lang="en-GB" dirty="0" smtClean="0">
                <a:latin typeface="Times New Roman" pitchFamily="18" charset="0"/>
                <a:cs typeface="Times New Roman" pitchFamily="18" charset="0"/>
              </a:rPr>
              <a:t> .</a:t>
            </a:r>
          </a:p>
          <a:p>
            <a:r>
              <a:rPr lang="en-GB" dirty="0" smtClean="0">
                <a:latin typeface="Times New Roman" pitchFamily="18" charset="0"/>
                <a:cs typeface="Times New Roman" pitchFamily="18" charset="0"/>
              </a:rPr>
              <a:t>Float .</a:t>
            </a:r>
          </a:p>
          <a:p>
            <a:r>
              <a:rPr lang="en-GB" dirty="0" err="1" smtClean="0">
                <a:latin typeface="Times New Roman" pitchFamily="18" charset="0"/>
                <a:cs typeface="Times New Roman" pitchFamily="18" charset="0"/>
              </a:rPr>
              <a:t>Bool</a:t>
            </a:r>
            <a:r>
              <a:rPr lang="en-GB" dirty="0" smtClean="0">
                <a:latin typeface="Times New Roman" pitchFamily="18" charset="0"/>
                <a:cs typeface="Times New Roman" pitchFamily="18" charset="0"/>
              </a:rPr>
              <a:t> .</a:t>
            </a:r>
          </a:p>
          <a:p>
            <a:r>
              <a:rPr lang="en-GB" dirty="0" smtClean="0">
                <a:latin typeface="Times New Roman" pitchFamily="18" charset="0"/>
                <a:cs typeface="Times New Roman" pitchFamily="18" charset="0"/>
              </a:rPr>
              <a:t>Complex .</a:t>
            </a:r>
          </a:p>
          <a:p>
            <a:r>
              <a:rPr lang="en-GB" dirty="0" smtClean="0">
                <a:latin typeface="Times New Roman" pitchFamily="18" charset="0"/>
                <a:cs typeface="Times New Roman" pitchFamily="18" charset="0"/>
              </a:rPr>
              <a:t>String  .</a:t>
            </a:r>
          </a:p>
          <a:p>
            <a:r>
              <a:rPr lang="en-GB" dirty="0" smtClean="0">
                <a:latin typeface="Times New Roman" pitchFamily="18" charset="0"/>
                <a:cs typeface="Times New Roman" pitchFamily="18" charset="0"/>
              </a:rPr>
              <a:t>Bytes .</a:t>
            </a:r>
          </a:p>
          <a:p>
            <a:r>
              <a:rPr lang="en-GB" dirty="0" smtClean="0">
                <a:latin typeface="Times New Roman" pitchFamily="18" charset="0"/>
                <a:cs typeface="Times New Roman" pitchFamily="18" charset="0"/>
              </a:rPr>
              <a:t>Byte array .</a:t>
            </a:r>
          </a:p>
          <a:p>
            <a:r>
              <a:rPr lang="en-GB" dirty="0" smtClean="0">
                <a:latin typeface="Times New Roman" pitchFamily="18" charset="0"/>
                <a:cs typeface="Times New Roman" pitchFamily="18" charset="0"/>
              </a:rPr>
              <a:t>Range .</a:t>
            </a:r>
          </a:p>
          <a:p>
            <a:r>
              <a:rPr lang="en-GB" dirty="0" smtClean="0">
                <a:latin typeface="Times New Roman" pitchFamily="18" charset="0"/>
                <a:cs typeface="Times New Roman" pitchFamily="18" charset="0"/>
              </a:rPr>
              <a:t>List .</a:t>
            </a:r>
          </a:p>
          <a:p>
            <a:r>
              <a:rPr lang="en-GB" dirty="0" err="1" smtClean="0">
                <a:latin typeface="Times New Roman" pitchFamily="18" charset="0"/>
                <a:cs typeface="Times New Roman" pitchFamily="18" charset="0"/>
              </a:rPr>
              <a:t>Tuple</a:t>
            </a:r>
            <a:r>
              <a:rPr lang="en-GB" dirty="0" smtClean="0">
                <a:latin typeface="Times New Roman" pitchFamily="18" charset="0"/>
                <a:cs typeface="Times New Roman" pitchFamily="18" charset="0"/>
              </a:rPr>
              <a:t> .</a:t>
            </a:r>
          </a:p>
          <a:p>
            <a:r>
              <a:rPr lang="en-GB" dirty="0" smtClean="0">
                <a:latin typeface="Times New Roman" pitchFamily="18" charset="0"/>
                <a:cs typeface="Times New Roman" pitchFamily="18" charset="0"/>
              </a:rPr>
              <a:t>Set .</a:t>
            </a:r>
          </a:p>
          <a:p>
            <a:r>
              <a:rPr lang="en-GB" dirty="0" err="1" smtClean="0">
                <a:latin typeface="Times New Roman" pitchFamily="18" charset="0"/>
                <a:cs typeface="Times New Roman" pitchFamily="18" charset="0"/>
              </a:rPr>
              <a:t>Frozenset</a:t>
            </a:r>
            <a:r>
              <a:rPr lang="en-GB" dirty="0" smtClean="0">
                <a:latin typeface="Times New Roman" pitchFamily="18" charset="0"/>
                <a:cs typeface="Times New Roman" pitchFamily="18" charset="0"/>
              </a:rPr>
              <a:t> .</a:t>
            </a:r>
          </a:p>
          <a:p>
            <a:r>
              <a:rPr lang="en-GB" dirty="0" err="1" smtClean="0">
                <a:latin typeface="Times New Roman" pitchFamily="18" charset="0"/>
                <a:cs typeface="Times New Roman" pitchFamily="18" charset="0"/>
              </a:rPr>
              <a:t>Dict</a:t>
            </a:r>
            <a:r>
              <a:rPr lang="en-GB" dirty="0" smtClean="0">
                <a:latin typeface="Times New Roman" pitchFamily="18" charset="0"/>
                <a:cs typeface="Times New Roman" pitchFamily="18" charset="0"/>
              </a:rPr>
              <a:t> .</a:t>
            </a:r>
          </a:p>
          <a:p>
            <a:r>
              <a:rPr lang="en-GB" dirty="0" smtClean="0">
                <a:latin typeface="Times New Roman" pitchFamily="18" charset="0"/>
                <a:cs typeface="Times New Roman" pitchFamily="18" charset="0"/>
              </a:rPr>
              <a:t>None .</a:t>
            </a:r>
          </a:p>
          <a:p>
            <a:endParaRPr lang="en-US"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GB" dirty="0" smtClean="0"/>
              <a:t>	Integer Different forms “:-</a:t>
            </a:r>
          </a:p>
          <a:p>
            <a:pPr>
              <a:buNone/>
            </a:pPr>
            <a:r>
              <a:rPr lang="en-GB" dirty="0" smtClean="0"/>
              <a:t>	 a=10 – Decimal</a:t>
            </a:r>
          </a:p>
          <a:p>
            <a:pPr>
              <a:buNone/>
            </a:pPr>
            <a:r>
              <a:rPr lang="en-GB" dirty="0" smtClean="0"/>
              <a:t>      b= 0b10 - Binary</a:t>
            </a:r>
          </a:p>
          <a:p>
            <a:pPr>
              <a:buNone/>
            </a:pPr>
            <a:r>
              <a:rPr lang="en-GB" dirty="0" smtClean="0"/>
              <a:t>      c=0o10 – </a:t>
            </a:r>
            <a:r>
              <a:rPr lang="en-GB" dirty="0" err="1" smtClean="0"/>
              <a:t>Octa</a:t>
            </a:r>
            <a:r>
              <a:rPr lang="en-GB" dirty="0" smtClean="0"/>
              <a:t> </a:t>
            </a:r>
          </a:p>
          <a:p>
            <a:pPr>
              <a:buNone/>
            </a:pPr>
            <a:r>
              <a:rPr lang="en-GB" dirty="0" smtClean="0"/>
              <a:t>      d=0X10</a:t>
            </a:r>
          </a:p>
          <a:p>
            <a:pPr>
              <a:buFont typeface="Wingdings"/>
              <a:buChar char="Ø"/>
            </a:pPr>
            <a:r>
              <a:rPr lang="en-GB" dirty="0" smtClean="0"/>
              <a:t>Base Conversion-</a:t>
            </a:r>
          </a:p>
          <a:p>
            <a:pPr>
              <a:buFont typeface="Wingdings"/>
              <a:buChar char="Ø"/>
            </a:pPr>
            <a:r>
              <a:rPr lang="en-GB" dirty="0" smtClean="0"/>
              <a:t>Bin(10)  &gt;&gt; bin(0o10) &gt;&gt; bin(0X10)</a:t>
            </a:r>
          </a:p>
          <a:p>
            <a:pPr>
              <a:buFont typeface="Wingdings"/>
              <a:buChar char="Ø"/>
            </a:pPr>
            <a:r>
              <a:rPr lang="en-GB" dirty="0" smtClean="0"/>
              <a:t>Oct() , hex()</a:t>
            </a:r>
          </a:p>
          <a:p>
            <a:pPr>
              <a:buFont typeface="Wingdings"/>
              <a:buChar char="Ø"/>
            </a:pPr>
            <a:r>
              <a:rPr lang="en-GB" dirty="0" smtClean="0"/>
              <a:t>Float=10.01</a:t>
            </a:r>
          </a:p>
          <a:p>
            <a:pPr>
              <a:buFont typeface="Wingdings"/>
              <a:buChar char="Ø"/>
            </a:pPr>
            <a:r>
              <a:rPr lang="en-GB" dirty="0" smtClean="0"/>
              <a:t>Exponential form =1.2e3</a:t>
            </a:r>
          </a:p>
          <a:p>
            <a:pPr>
              <a:buFont typeface="Wingdings"/>
              <a:buChar char="Ø"/>
            </a:pPr>
            <a:r>
              <a:rPr lang="en-GB" dirty="0" smtClean="0"/>
              <a:t>Complex number – a = 10 +20j</a:t>
            </a:r>
          </a:p>
          <a:p>
            <a:pPr>
              <a:buFont typeface="Wingdings"/>
              <a:buChar char="Ø"/>
            </a:pPr>
            <a:r>
              <a:rPr lang="en-GB" dirty="0" smtClean="0"/>
              <a:t>                                     </a:t>
            </a:r>
            <a:r>
              <a:rPr lang="en-GB" dirty="0" err="1" smtClean="0"/>
              <a:t>a.real</a:t>
            </a:r>
            <a:r>
              <a:rPr lang="en-GB" dirty="0" smtClean="0"/>
              <a:t> = 10.0</a:t>
            </a:r>
          </a:p>
          <a:p>
            <a:pPr>
              <a:buFont typeface="Wingdings"/>
              <a:buChar char="Ø"/>
            </a:pPr>
            <a:r>
              <a:rPr lang="en-GB" dirty="0" smtClean="0"/>
              <a:t>                                     </a:t>
            </a:r>
            <a:r>
              <a:rPr lang="en-GB" dirty="0" err="1" smtClean="0"/>
              <a:t>a.imag</a:t>
            </a:r>
            <a:r>
              <a:rPr lang="en-GB" dirty="0" smtClean="0"/>
              <a:t> = 20.0</a:t>
            </a:r>
          </a:p>
          <a:p>
            <a:pPr>
              <a:buFont typeface="Wingdings"/>
              <a:buChar char="Ø"/>
            </a:pPr>
            <a:r>
              <a:rPr lang="en-GB" dirty="0" err="1" smtClean="0"/>
              <a:t>Bool</a:t>
            </a:r>
            <a:r>
              <a:rPr lang="en-GB" dirty="0" smtClean="0"/>
              <a:t> – True and False.</a:t>
            </a:r>
          </a:p>
          <a:p>
            <a:pPr>
              <a:buFont typeface="Wingdings"/>
              <a:buChar char="Ø"/>
            </a:pPr>
            <a:r>
              <a:rPr lang="en-GB" dirty="0" smtClean="0"/>
              <a:t>                </a:t>
            </a:r>
          </a:p>
          <a:p>
            <a:pPr>
              <a:buFont typeface="Wingdings"/>
              <a:buChar char="Ø"/>
            </a:pPr>
            <a:endParaRPr lang="en-GB" sz="1800" dirty="0" smtClean="0"/>
          </a:p>
          <a:p>
            <a:pPr>
              <a:buFont typeface="Wingdings"/>
              <a:buChar char="Ø"/>
            </a:pPr>
            <a:endParaRPr lang="en-GB" sz="1800" dirty="0" smtClean="0"/>
          </a:p>
          <a:p>
            <a:pPr>
              <a:buFont typeface="Wingdings"/>
              <a:buChar char="Ø"/>
            </a:pPr>
            <a:endParaRPr lang="en-GB" sz="18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buFont typeface="Wingdings"/>
              <a:buChar char="Ø"/>
            </a:pPr>
            <a:r>
              <a:rPr lang="en-GB" b="1" dirty="0" smtClean="0"/>
              <a:t>Type Conversion</a:t>
            </a:r>
          </a:p>
          <a:p>
            <a:pPr lvl="2">
              <a:buFont typeface="Wingdings"/>
              <a:buChar char="Ø"/>
            </a:pPr>
            <a:r>
              <a:rPr lang="en-GB" sz="2000" dirty="0" err="1" smtClean="0">
                <a:cs typeface="Times New Roman" pitchFamily="18" charset="0"/>
              </a:rPr>
              <a:t>int</a:t>
            </a:r>
            <a:r>
              <a:rPr lang="en-GB" sz="2000" dirty="0" smtClean="0">
                <a:cs typeface="Times New Roman" pitchFamily="18" charset="0"/>
              </a:rPr>
              <a:t> (123.4) - 123</a:t>
            </a:r>
          </a:p>
          <a:p>
            <a:pPr lvl="2">
              <a:buFont typeface="Wingdings"/>
              <a:buChar char="Ø"/>
            </a:pPr>
            <a:r>
              <a:rPr lang="en-GB" sz="2000" dirty="0" err="1" smtClean="0">
                <a:cs typeface="Times New Roman" pitchFamily="18" charset="0"/>
              </a:rPr>
              <a:t>Int</a:t>
            </a:r>
            <a:r>
              <a:rPr lang="en-GB" sz="2000" dirty="0" smtClean="0">
                <a:cs typeface="Times New Roman" pitchFamily="18" charset="0"/>
              </a:rPr>
              <a:t>(10+20j) – Type Error </a:t>
            </a:r>
          </a:p>
          <a:p>
            <a:pPr lvl="2">
              <a:buFont typeface="Wingdings"/>
              <a:buChar char="Ø"/>
            </a:pPr>
            <a:r>
              <a:rPr lang="en-GB" sz="2000" dirty="0" err="1" smtClean="0">
                <a:cs typeface="Times New Roman" pitchFamily="18" charset="0"/>
              </a:rPr>
              <a:t>Int</a:t>
            </a:r>
            <a:r>
              <a:rPr lang="en-GB" sz="2000" dirty="0" smtClean="0">
                <a:cs typeface="Times New Roman" pitchFamily="18" charset="0"/>
              </a:rPr>
              <a:t>(True) – 1</a:t>
            </a:r>
          </a:p>
          <a:p>
            <a:pPr lvl="2">
              <a:buFont typeface="Wingdings"/>
              <a:buChar char="Ø"/>
            </a:pPr>
            <a:r>
              <a:rPr lang="en-GB" sz="2000" dirty="0" err="1" smtClean="0">
                <a:cs typeface="Times New Roman" pitchFamily="18" charset="0"/>
              </a:rPr>
              <a:t>Int</a:t>
            </a:r>
            <a:r>
              <a:rPr lang="en-GB" sz="2000" dirty="0" smtClean="0">
                <a:cs typeface="Times New Roman" pitchFamily="18" charset="0"/>
              </a:rPr>
              <a:t>(“10”) – 10</a:t>
            </a:r>
          </a:p>
          <a:p>
            <a:pPr lvl="2">
              <a:buFont typeface="Wingdings"/>
              <a:buChar char="Ø"/>
            </a:pPr>
            <a:r>
              <a:rPr lang="en-GB" sz="2000" dirty="0" err="1" smtClean="0">
                <a:cs typeface="Times New Roman" pitchFamily="18" charset="0"/>
              </a:rPr>
              <a:t>Int</a:t>
            </a:r>
            <a:r>
              <a:rPr lang="en-GB" sz="2000" dirty="0" smtClean="0">
                <a:cs typeface="Times New Roman" pitchFamily="18" charset="0"/>
              </a:rPr>
              <a:t>(“”0b1101”) – Type Error </a:t>
            </a:r>
          </a:p>
          <a:p>
            <a:pPr lvl="2">
              <a:buFont typeface="Wingdings"/>
              <a:buChar char="Ø"/>
            </a:pPr>
            <a:r>
              <a:rPr lang="en-GB" sz="2000" dirty="0" smtClean="0">
                <a:cs typeface="Times New Roman" pitchFamily="18" charset="0"/>
              </a:rPr>
              <a:t>Float(10) – 10.0</a:t>
            </a:r>
          </a:p>
          <a:p>
            <a:pPr lvl="2">
              <a:buFont typeface="Wingdings"/>
              <a:buChar char="Ø"/>
            </a:pPr>
            <a:r>
              <a:rPr lang="en-GB" sz="2000" dirty="0" smtClean="0">
                <a:cs typeface="Times New Roman" pitchFamily="18" charset="0"/>
              </a:rPr>
              <a:t>Float(10+20j) – Type Error</a:t>
            </a:r>
          </a:p>
          <a:p>
            <a:pPr lvl="2">
              <a:buFont typeface="Wingdings"/>
              <a:buChar char="Ø"/>
            </a:pPr>
            <a:r>
              <a:rPr lang="en-GB" sz="2000" dirty="0" smtClean="0">
                <a:cs typeface="Times New Roman" pitchFamily="18" charset="0"/>
              </a:rPr>
              <a:t>Float(True) - 1.0</a:t>
            </a:r>
          </a:p>
          <a:p>
            <a:pPr lvl="2">
              <a:buFont typeface="Wingdings"/>
              <a:buChar char="Ø"/>
            </a:pPr>
            <a:r>
              <a:rPr lang="en-GB" sz="2000" dirty="0" smtClean="0">
                <a:cs typeface="Times New Roman" pitchFamily="18" charset="0"/>
              </a:rPr>
              <a:t>Float(“ten”) – Value Error </a:t>
            </a:r>
          </a:p>
          <a:p>
            <a:pPr lvl="2">
              <a:buFont typeface="Wingdings"/>
              <a:buChar char="Ø"/>
            </a:pPr>
            <a:r>
              <a:rPr lang="en-GB" sz="2000" dirty="0" smtClean="0">
                <a:cs typeface="Times New Roman" pitchFamily="18" charset="0"/>
              </a:rPr>
              <a:t>Float(“”10” ) – 10</a:t>
            </a:r>
          </a:p>
          <a:p>
            <a:pPr lvl="2">
              <a:buFont typeface="Wingdings"/>
              <a:buChar char="Ø"/>
            </a:pPr>
            <a:r>
              <a:rPr lang="en-GB" sz="2000" dirty="0" smtClean="0">
                <a:cs typeface="Times New Roman" pitchFamily="18" charset="0"/>
              </a:rPr>
              <a:t>Float(“10.5”) – 10.5</a:t>
            </a:r>
          </a:p>
          <a:p>
            <a:pPr lvl="2">
              <a:buFont typeface="Wingdings"/>
              <a:buChar char="Ø"/>
            </a:pPr>
            <a:r>
              <a:rPr lang="en-GB" sz="2000" dirty="0" smtClean="0">
                <a:cs typeface="Times New Roman" pitchFamily="18" charset="0"/>
              </a:rPr>
              <a:t>Float(“0b1110”) – value Error </a:t>
            </a:r>
          </a:p>
          <a:p>
            <a:pPr lvl="2">
              <a:buFont typeface="Wingdings"/>
              <a:buChar char="Ø"/>
            </a:pPr>
            <a:endParaRPr lang="en-GB" sz="1600" dirty="0" smtClean="0">
              <a:latin typeface="Times New Roman" pitchFamily="18" charset="0"/>
              <a:cs typeface="Times New Roman" pitchFamily="18" charset="0"/>
            </a:endParaRPr>
          </a:p>
          <a:p>
            <a:pPr lvl="2">
              <a:buNone/>
            </a:pPr>
            <a:r>
              <a:rPr lang="en-GB" sz="1600" dirty="0" smtClean="0">
                <a:latin typeface="Times New Roman" pitchFamily="18" charset="0"/>
                <a:cs typeface="Times New Roman" pitchFamily="18" charset="0"/>
              </a:rPr>
              <a:t> </a:t>
            </a:r>
          </a:p>
          <a:p>
            <a:pPr lvl="1">
              <a:buFont typeface="Wingdings"/>
              <a:buChar char="Ø"/>
            </a:pPr>
            <a:endParaRPr lang="en-GB" sz="1600" dirty="0" smtClean="0"/>
          </a:p>
          <a:p>
            <a:endParaRPr lang="en-US" sz="16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buNone/>
            </a:pPr>
            <a:endParaRPr lang="en-GB" dirty="0" smtClean="0"/>
          </a:p>
          <a:p>
            <a:pPr>
              <a:buFont typeface="Wingdings"/>
              <a:buChar char="Ø"/>
            </a:pPr>
            <a:r>
              <a:rPr lang="en-GB" dirty="0" smtClean="0"/>
              <a:t>Byte data type- it is as like list only different is it is immutable &amp; range is 0 to 256.</a:t>
            </a:r>
          </a:p>
          <a:p>
            <a:pPr lvl="1">
              <a:buFont typeface="Wingdings"/>
              <a:buChar char="Ø"/>
            </a:pPr>
            <a:r>
              <a:rPr lang="en-GB" sz="2000" dirty="0" smtClean="0"/>
              <a:t>X=[1,3,256] </a:t>
            </a:r>
          </a:p>
          <a:p>
            <a:pPr lvl="1">
              <a:buFont typeface="Wingdings"/>
              <a:buChar char="Ø"/>
            </a:pPr>
            <a:r>
              <a:rPr lang="en-GB" sz="2000" dirty="0" smtClean="0"/>
              <a:t>B=bytes(X)</a:t>
            </a:r>
          </a:p>
          <a:p>
            <a:pPr lvl="1">
              <a:buFont typeface="Wingdings"/>
              <a:buChar char="Ø"/>
            </a:pPr>
            <a:endParaRPr lang="en-GB" sz="2000" dirty="0" smtClean="0"/>
          </a:p>
          <a:p>
            <a:pPr>
              <a:buFont typeface="Wingdings"/>
              <a:buChar char="Ø"/>
            </a:pPr>
            <a:r>
              <a:rPr lang="en-GB" dirty="0" smtClean="0"/>
              <a:t>Byte array data type- it is as like list diff is range is 0 to 256 ,it is mutable.</a:t>
            </a:r>
          </a:p>
          <a:p>
            <a:pPr lvl="1">
              <a:buFont typeface="Wingdings"/>
              <a:buChar char="Ø"/>
            </a:pPr>
            <a:r>
              <a:rPr lang="en-GB" sz="2000" dirty="0" smtClean="0"/>
              <a:t>X=[2,3,54]</a:t>
            </a:r>
          </a:p>
          <a:p>
            <a:pPr lvl="1">
              <a:buFont typeface="Wingdings"/>
              <a:buChar char="Ø"/>
            </a:pPr>
            <a:r>
              <a:rPr lang="en-GB" sz="2000" dirty="0" smtClean="0"/>
              <a:t>B=</a:t>
            </a:r>
            <a:r>
              <a:rPr lang="en-GB" sz="2000" dirty="0" err="1" smtClean="0"/>
              <a:t>bytearray</a:t>
            </a:r>
            <a:r>
              <a:rPr lang="en-GB" sz="2000" dirty="0" smtClean="0"/>
              <a:t>(X)</a:t>
            </a:r>
          </a:p>
          <a:p>
            <a:pPr lvl="1">
              <a:buFont typeface="Wingdings"/>
              <a:buChar char="Ø"/>
            </a:pPr>
            <a:r>
              <a:rPr lang="en-GB" sz="2000" dirty="0" smtClean="0"/>
              <a:t> B[1]=49</a:t>
            </a:r>
          </a:p>
          <a:p>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dirty="0" smtClean="0"/>
              <a:t>Assignment </a:t>
            </a:r>
          </a:p>
          <a:p>
            <a:endParaRPr lang="en-GB" dirty="0" smtClean="0"/>
          </a:p>
          <a:p>
            <a:r>
              <a:rPr lang="en-GB" dirty="0" smtClean="0"/>
              <a:t>Write few features of  Python .</a:t>
            </a:r>
          </a:p>
          <a:p>
            <a:endParaRPr lang="en-GB" dirty="0" smtClean="0"/>
          </a:p>
          <a:p>
            <a:r>
              <a:rPr lang="en-GB" dirty="0" smtClean="0"/>
              <a:t>Is *</a:t>
            </a:r>
            <a:r>
              <a:rPr lang="en-GB" dirty="0" err="1" smtClean="0"/>
              <a:t>Th</a:t>
            </a:r>
            <a:r>
              <a:rPr lang="en-GB" dirty="0" smtClean="0"/>
              <a:t> valid identifier  ?</a:t>
            </a:r>
          </a:p>
          <a:p>
            <a:endParaRPr lang="en-GB" dirty="0" smtClean="0"/>
          </a:p>
          <a:p>
            <a:r>
              <a:rPr lang="en-GB" dirty="0" smtClean="0"/>
              <a:t>WAP  which take name from user and print them.</a:t>
            </a:r>
          </a:p>
          <a:p>
            <a:endParaRPr lang="en-GB" dirty="0" smtClean="0"/>
          </a:p>
          <a:p>
            <a:r>
              <a:rPr lang="en-GB" dirty="0" err="1" smtClean="0"/>
              <a:t>Wap</a:t>
            </a:r>
            <a:r>
              <a:rPr lang="en-GB" dirty="0" smtClean="0"/>
              <a:t> which take float from user and print them .</a:t>
            </a:r>
          </a:p>
          <a:p>
            <a:endParaRPr lang="en-GB" dirty="0" smtClean="0"/>
          </a:p>
          <a:p>
            <a:r>
              <a:rPr lang="en-GB" dirty="0" smtClean="0"/>
              <a:t>WAP  which can take either integer , float , </a:t>
            </a:r>
            <a:r>
              <a:rPr lang="en-GB" dirty="0" err="1" smtClean="0"/>
              <a:t>bool</a:t>
            </a:r>
            <a:r>
              <a:rPr lang="en-GB" dirty="0" smtClean="0"/>
              <a:t>  with one input line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b="1" dirty="0" smtClean="0"/>
              <a:t>String :</a:t>
            </a:r>
          </a:p>
          <a:p>
            <a:r>
              <a:rPr lang="en-GB" dirty="0" smtClean="0"/>
              <a:t>a=“     Hello world     </a:t>
            </a:r>
            <a:r>
              <a:rPr lang="en-US" dirty="0" smtClean="0"/>
              <a:t>” </a:t>
            </a:r>
          </a:p>
          <a:p>
            <a:r>
              <a:rPr lang="en-GB" dirty="0" smtClean="0"/>
              <a:t>Print (a);   print (a [ 2:])</a:t>
            </a:r>
            <a:endParaRPr lang="en-US" dirty="0" smtClean="0"/>
          </a:p>
          <a:p>
            <a:r>
              <a:rPr lang="en-GB" dirty="0" smtClean="0"/>
              <a:t>String Method :-</a:t>
            </a:r>
          </a:p>
          <a:p>
            <a:pPr lvl="2"/>
            <a:r>
              <a:rPr lang="en-GB" sz="2000" dirty="0" smtClean="0"/>
              <a:t>Strip () – remove whitespace .  Print(</a:t>
            </a:r>
            <a:r>
              <a:rPr lang="en-GB" sz="2000" dirty="0" err="1" smtClean="0"/>
              <a:t>a.strip</a:t>
            </a:r>
            <a:r>
              <a:rPr lang="en-GB" sz="2000" dirty="0" smtClean="0"/>
              <a:t>())</a:t>
            </a:r>
          </a:p>
          <a:p>
            <a:pPr lvl="2"/>
            <a:r>
              <a:rPr lang="en-GB" sz="2000" dirty="0" smtClean="0"/>
              <a:t>Print(</a:t>
            </a:r>
            <a:r>
              <a:rPr lang="en-GB" sz="2000" dirty="0" err="1" smtClean="0"/>
              <a:t>a.lower</a:t>
            </a:r>
            <a:r>
              <a:rPr lang="en-GB" sz="2000" dirty="0" smtClean="0"/>
              <a:t>())</a:t>
            </a:r>
          </a:p>
          <a:p>
            <a:pPr lvl="2"/>
            <a:r>
              <a:rPr lang="en-GB" sz="2000" dirty="0" smtClean="0"/>
              <a:t>Print(</a:t>
            </a:r>
            <a:r>
              <a:rPr lang="en-GB" sz="2000" dirty="0" err="1" smtClean="0"/>
              <a:t>a.islower</a:t>
            </a:r>
            <a:r>
              <a:rPr lang="en-GB" sz="2000" dirty="0" smtClean="0"/>
              <a:t>()) – False as all are not in lower.</a:t>
            </a:r>
          </a:p>
          <a:p>
            <a:pPr lvl="2"/>
            <a:r>
              <a:rPr lang="en-GB" sz="2000" dirty="0" smtClean="0"/>
              <a:t>Print(</a:t>
            </a:r>
            <a:r>
              <a:rPr lang="en-GB" sz="2000" dirty="0" err="1" smtClean="0"/>
              <a:t>a.replace</a:t>
            </a:r>
            <a:r>
              <a:rPr lang="en-GB" sz="2000" dirty="0" smtClean="0"/>
              <a:t>(“H”,”J))</a:t>
            </a:r>
          </a:p>
          <a:p>
            <a:pPr lvl="2"/>
            <a:r>
              <a:rPr lang="en-GB" sz="2000" dirty="0" smtClean="0"/>
              <a:t>b=‘ </a:t>
            </a:r>
            <a:r>
              <a:rPr lang="en-GB" sz="2000" dirty="0" err="1" smtClean="0"/>
              <a:t>a,b,c</a:t>
            </a:r>
            <a:r>
              <a:rPr lang="en-GB" sz="2000" dirty="0" smtClean="0"/>
              <a:t>’</a:t>
            </a:r>
          </a:p>
          <a:p>
            <a:pPr lvl="2"/>
            <a:r>
              <a:rPr lang="en-GB" sz="2000" dirty="0" smtClean="0"/>
              <a:t>Print(</a:t>
            </a:r>
            <a:r>
              <a:rPr lang="en-GB" sz="2000" dirty="0" err="1" smtClean="0"/>
              <a:t>b.split</a:t>
            </a:r>
            <a:r>
              <a:rPr lang="en-GB" sz="2000" dirty="0" smtClean="0"/>
              <a:t>(“,”) – ‘a’ ,  ‘b’ , ‘c’</a:t>
            </a:r>
          </a:p>
          <a:p>
            <a:pPr lvl="2"/>
            <a:r>
              <a:rPr lang="en-GB" sz="2000" dirty="0" smtClean="0"/>
              <a:t>Str1=“ Learn”</a:t>
            </a:r>
          </a:p>
          <a:p>
            <a:pPr lvl="2"/>
            <a:r>
              <a:rPr lang="en-GB" sz="2000" dirty="0" smtClean="0"/>
              <a:t>Print(</a:t>
            </a:r>
            <a:r>
              <a:rPr lang="en-GB" sz="2000" dirty="0" err="1" smtClean="0"/>
              <a:t>s.swapcase</a:t>
            </a:r>
            <a:r>
              <a:rPr lang="en-GB" sz="2000" dirty="0" smtClean="0"/>
              <a:t>())</a:t>
            </a:r>
          </a:p>
          <a:p>
            <a:pPr lvl="3"/>
            <a:endParaRPr lang="en-GB" sz="1100" dirty="0" smtClean="0"/>
          </a:p>
          <a:p>
            <a:pPr lvl="4">
              <a:buNone/>
            </a:pPr>
            <a:endParaRPr lang="en-GB" sz="1000" dirty="0" smtClean="0"/>
          </a:p>
          <a:p>
            <a:pPr lvl="2"/>
            <a:endParaRPr lang="en-GB" sz="1400" dirty="0" smtClean="0"/>
          </a:p>
          <a:p>
            <a:pPr lvl="6"/>
            <a:endParaRPr lang="en-GB" sz="700" dirty="0" smtClean="0"/>
          </a:p>
          <a:p>
            <a:pPr lvl="2"/>
            <a:endParaRPr lang="en-GB" sz="1400" dirty="0" smtClean="0"/>
          </a:p>
          <a:p>
            <a:pPr lvl="2"/>
            <a:endParaRPr lang="en-US" sz="900" dirty="0" smtClean="0"/>
          </a:p>
          <a:p>
            <a:endParaRPr lang="en-GB" sz="1800" dirty="0" smtClean="0"/>
          </a:p>
          <a:p>
            <a:endParaRPr lang="en-US" sz="1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endParaRPr lang="en-GB" sz="1800" b="1" u="sng" dirty="0" smtClean="0">
              <a:latin typeface="Times New Roman" pitchFamily="18" charset="0"/>
              <a:cs typeface="Times New Roman" pitchFamily="18" charset="0"/>
            </a:endParaRPr>
          </a:p>
          <a:p>
            <a:endParaRPr lang="en-GB" sz="1800" b="1" u="sng" dirty="0" smtClean="0">
              <a:latin typeface="Times New Roman" pitchFamily="18" charset="0"/>
              <a:cs typeface="Times New Roman" pitchFamily="18" charset="0"/>
            </a:endParaRPr>
          </a:p>
          <a:p>
            <a:endParaRPr lang="en-GB" sz="2200" b="1" u="sng" dirty="0" smtClean="0">
              <a:latin typeface="+mj-lt"/>
              <a:cs typeface="Times New Roman" pitchFamily="18" charset="0"/>
            </a:endParaRPr>
          </a:p>
          <a:p>
            <a:r>
              <a:rPr lang="en-GB" sz="2600" b="1" dirty="0" smtClean="0">
                <a:latin typeface="+mj-lt"/>
                <a:cs typeface="Times New Roman" pitchFamily="18" charset="0"/>
              </a:rPr>
              <a:t>Data Types .</a:t>
            </a:r>
          </a:p>
          <a:p>
            <a:endParaRPr lang="en-GB" sz="2600" b="1" u="sng" dirty="0" smtClean="0">
              <a:latin typeface="+mj-lt"/>
              <a:cs typeface="Times New Roman" pitchFamily="18" charset="0"/>
            </a:endParaRPr>
          </a:p>
          <a:p>
            <a:r>
              <a:rPr lang="en-GB" sz="2600" b="1" dirty="0" smtClean="0">
                <a:latin typeface="+mj-lt"/>
                <a:cs typeface="Times New Roman" pitchFamily="18" charset="0"/>
              </a:rPr>
              <a:t>Numbers .</a:t>
            </a:r>
          </a:p>
          <a:p>
            <a:endParaRPr lang="en-GB" sz="2600" b="1" dirty="0" smtClean="0">
              <a:latin typeface="+mj-lt"/>
              <a:cs typeface="Times New Roman" pitchFamily="18" charset="0"/>
            </a:endParaRPr>
          </a:p>
          <a:p>
            <a:r>
              <a:rPr lang="en-GB" sz="2600" b="1" dirty="0" smtClean="0">
                <a:latin typeface="+mj-lt"/>
                <a:cs typeface="Times New Roman" pitchFamily="18" charset="0"/>
              </a:rPr>
              <a:t>Type Conversion .</a:t>
            </a:r>
          </a:p>
          <a:p>
            <a:endParaRPr lang="en-GB" sz="2600" b="1" dirty="0" smtClean="0">
              <a:latin typeface="+mj-lt"/>
              <a:cs typeface="Times New Roman" pitchFamily="18" charset="0"/>
            </a:endParaRPr>
          </a:p>
          <a:p>
            <a:r>
              <a:rPr lang="en-GB" sz="2600" b="1" dirty="0" smtClean="0">
                <a:latin typeface="+mj-lt"/>
              </a:rPr>
              <a:t>Assignment .</a:t>
            </a:r>
          </a:p>
          <a:p>
            <a:endParaRPr lang="en-GB" sz="1800" b="1" dirty="0" smtClean="0">
              <a:latin typeface="Times New Roman" pitchFamily="18" charset="0"/>
              <a:cs typeface="Times New Roman" pitchFamily="18" charset="0"/>
            </a:endParaRPr>
          </a:p>
          <a:p>
            <a:endParaRPr lang="en-GB" sz="1800" b="1" u="sng" dirty="0" smtClean="0">
              <a:latin typeface="Times New Roman" pitchFamily="18" charset="0"/>
              <a:cs typeface="Times New Roman" pitchFamily="18" charset="0"/>
            </a:endParaRPr>
          </a:p>
          <a:p>
            <a:pPr>
              <a:buNone/>
            </a:pPr>
            <a:endParaRPr lang="en-GB" sz="1800" dirty="0" smtClean="0">
              <a:latin typeface="Times New Roman" pitchFamily="18" charset="0"/>
              <a:cs typeface="Times New Roman" pitchFamily="18" charset="0"/>
            </a:endParaRPr>
          </a:p>
          <a:p>
            <a:pPr>
              <a:buNone/>
            </a:pPr>
            <a:r>
              <a:rPr lang="en-GB" sz="1800" dirty="0" smtClean="0">
                <a:latin typeface="Times New Roman" pitchFamily="18" charset="0"/>
                <a:cs typeface="Times New Roman" pitchFamily="18" charset="0"/>
              </a:rPr>
              <a:t/>
            </a:r>
            <a:br>
              <a:rPr lang="en-GB" sz="1800" dirty="0" smtClean="0">
                <a:latin typeface="Times New Roman" pitchFamily="18" charset="0"/>
                <a:cs typeface="Times New Roman" pitchFamily="18" charset="0"/>
              </a:rPr>
            </a:br>
            <a:endParaRPr lang="en-US" sz="1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endParaRPr lang="en-GB" sz="1800" dirty="0" smtClean="0"/>
          </a:p>
          <a:p>
            <a:pPr lvl="2"/>
            <a:r>
              <a:rPr lang="en-GB" sz="2000" dirty="0" smtClean="0"/>
              <a:t>Capitalize () – first character of string as capital.</a:t>
            </a:r>
          </a:p>
          <a:p>
            <a:pPr lvl="2"/>
            <a:r>
              <a:rPr lang="en-GB" sz="2000" dirty="0" smtClean="0"/>
              <a:t>Title () – every first character of word  in sentences .</a:t>
            </a:r>
          </a:p>
          <a:p>
            <a:pPr lvl="2"/>
            <a:r>
              <a:rPr lang="en-GB" sz="2000" dirty="0" err="1" smtClean="0"/>
              <a:t>Lstrip</a:t>
            </a:r>
            <a:r>
              <a:rPr lang="en-GB" sz="2000" dirty="0" smtClean="0"/>
              <a:t> ()  -&gt;  s=‘###learn” ; print(</a:t>
            </a:r>
            <a:r>
              <a:rPr lang="en-GB" sz="2000" dirty="0" err="1" smtClean="0"/>
              <a:t>s.lstrip</a:t>
            </a:r>
            <a:r>
              <a:rPr lang="en-GB" sz="2000" dirty="0" smtClean="0"/>
              <a:t>(“#”)  -  o/p -&gt;learn</a:t>
            </a:r>
          </a:p>
          <a:p>
            <a:pPr lvl="2"/>
            <a:r>
              <a:rPr lang="en-GB" sz="2000" dirty="0" err="1" smtClean="0"/>
              <a:t>Rstrip</a:t>
            </a:r>
            <a:r>
              <a:rPr lang="en-GB" sz="2000" dirty="0" smtClean="0"/>
              <a:t> ()</a:t>
            </a:r>
          </a:p>
          <a:p>
            <a:pPr lvl="2"/>
            <a:r>
              <a:rPr lang="en-GB" sz="2000" dirty="0" smtClean="0"/>
              <a:t>max(str1) – It will say most last character in the string.</a:t>
            </a:r>
          </a:p>
          <a:p>
            <a:pPr lvl="2"/>
            <a:r>
              <a:rPr lang="en-GB" sz="2000" dirty="0" smtClean="0"/>
              <a:t>min(str1)- </a:t>
            </a:r>
            <a:r>
              <a:rPr lang="en-GB" sz="2000" dirty="0" err="1" smtClean="0"/>
              <a:t>retrun</a:t>
            </a:r>
            <a:r>
              <a:rPr lang="en-GB" sz="2000" dirty="0" smtClean="0"/>
              <a:t> minimum character value.</a:t>
            </a:r>
          </a:p>
          <a:p>
            <a:pPr lvl="2"/>
            <a:r>
              <a:rPr lang="en-GB" sz="2000" dirty="0" smtClean="0"/>
              <a:t>replace(“</a:t>
            </a:r>
            <a:r>
              <a:rPr lang="en-GB" sz="2000" dirty="0" err="1" smtClean="0"/>
              <a:t>old”,”new</a:t>
            </a:r>
            <a:r>
              <a:rPr lang="en-GB" sz="2000" dirty="0" smtClean="0"/>
              <a:t>”, times)</a:t>
            </a:r>
          </a:p>
          <a:p>
            <a:pPr lvl="2"/>
            <a:r>
              <a:rPr lang="en-GB" sz="2000" dirty="0" err="1" smtClean="0"/>
              <a:t>Center</a:t>
            </a:r>
            <a:r>
              <a:rPr lang="en-GB" sz="2000" dirty="0" smtClean="0"/>
              <a:t> – s=“</a:t>
            </a:r>
            <a:r>
              <a:rPr lang="en-GB" sz="2000" dirty="0" err="1" smtClean="0"/>
              <a:t>ab</a:t>
            </a:r>
            <a:r>
              <a:rPr lang="en-GB" sz="2000" dirty="0" smtClean="0"/>
              <a:t>” ; print(</a:t>
            </a:r>
            <a:r>
              <a:rPr lang="en-GB" sz="2000" dirty="0" err="1" smtClean="0"/>
              <a:t>s.center</a:t>
            </a:r>
            <a:r>
              <a:rPr lang="en-GB" sz="2000" dirty="0" smtClean="0"/>
              <a:t>(5,”*”)) - **</a:t>
            </a:r>
            <a:r>
              <a:rPr lang="en-GB" sz="2000" dirty="0" err="1" smtClean="0"/>
              <a:t>ab</a:t>
            </a:r>
            <a:r>
              <a:rPr lang="en-GB" sz="2000" dirty="0" smtClean="0"/>
              <a:t>*</a:t>
            </a:r>
          </a:p>
          <a:p>
            <a:pPr lvl="2"/>
            <a:endParaRPr lang="en-GB" sz="1800" dirty="0" smtClean="0"/>
          </a:p>
          <a:p>
            <a:endParaRPr lang="en-US" sz="1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lvl="2"/>
            <a:r>
              <a:rPr lang="en-GB" sz="2000" dirty="0" err="1" smtClean="0"/>
              <a:t>Ljust</a:t>
            </a:r>
            <a:r>
              <a:rPr lang="en-GB" sz="2000" dirty="0" smtClean="0"/>
              <a:t>(</a:t>
            </a:r>
            <a:r>
              <a:rPr lang="en-GB" sz="2000" dirty="0" err="1" smtClean="0"/>
              <a:t>width,fillchar</a:t>
            </a:r>
            <a:r>
              <a:rPr lang="en-GB" sz="2000" dirty="0" smtClean="0"/>
              <a:t>)  - padding is done using the character specified in the </a:t>
            </a:r>
            <a:r>
              <a:rPr lang="en-GB" sz="2000" dirty="0" err="1" smtClean="0"/>
              <a:t>fillchar</a:t>
            </a:r>
            <a:r>
              <a:rPr lang="en-GB" sz="2000" dirty="0" smtClean="0"/>
              <a:t> , default padding is space.</a:t>
            </a:r>
          </a:p>
          <a:p>
            <a:pPr lvl="3"/>
            <a:r>
              <a:rPr lang="en-GB" sz="2000" dirty="0" smtClean="0"/>
              <a:t>S=‘</a:t>
            </a:r>
            <a:r>
              <a:rPr lang="en-GB" sz="2000" dirty="0" err="1" smtClean="0"/>
              <a:t>ab</a:t>
            </a:r>
            <a:r>
              <a:rPr lang="en-GB" sz="2000" dirty="0" smtClean="0"/>
              <a:t>”</a:t>
            </a:r>
          </a:p>
          <a:p>
            <a:pPr lvl="3"/>
            <a:r>
              <a:rPr lang="en-GB" sz="2000" dirty="0" smtClean="0"/>
              <a:t>Print(</a:t>
            </a:r>
            <a:r>
              <a:rPr lang="en-GB" sz="2000" dirty="0" err="1" smtClean="0"/>
              <a:t>s.ljust</a:t>
            </a:r>
            <a:r>
              <a:rPr lang="en-GB" sz="2000" dirty="0" smtClean="0"/>
              <a:t>(5,*)) -  </a:t>
            </a:r>
            <a:r>
              <a:rPr lang="en-GB" sz="2000" dirty="0" err="1" smtClean="0"/>
              <a:t>ab</a:t>
            </a:r>
            <a:r>
              <a:rPr lang="en-GB" sz="2000" dirty="0" smtClean="0"/>
              <a:t> ***</a:t>
            </a:r>
          </a:p>
          <a:p>
            <a:pPr lvl="2"/>
            <a:r>
              <a:rPr lang="en-GB" sz="2000" dirty="0" err="1" smtClean="0"/>
              <a:t>Rjust</a:t>
            </a:r>
            <a:r>
              <a:rPr lang="en-GB" sz="2000" dirty="0" smtClean="0"/>
              <a:t>(</a:t>
            </a:r>
            <a:r>
              <a:rPr lang="en-GB" sz="2000" dirty="0" err="1" smtClean="0"/>
              <a:t>width,fillchar</a:t>
            </a:r>
            <a:r>
              <a:rPr lang="en-GB" sz="2000" dirty="0" smtClean="0"/>
              <a:t>) – right justification.</a:t>
            </a:r>
          </a:p>
          <a:p>
            <a:pPr lvl="2"/>
            <a:r>
              <a:rPr lang="en-GB" sz="2000" dirty="0" err="1" smtClean="0"/>
              <a:t>Zfill</a:t>
            </a:r>
            <a:r>
              <a:rPr lang="en-GB" sz="2000" dirty="0" smtClean="0"/>
              <a:t>(width) – pad string on the left with zeros.</a:t>
            </a:r>
          </a:p>
          <a:p>
            <a:pPr lvl="2"/>
            <a:r>
              <a:rPr lang="en-GB" sz="2000" dirty="0" smtClean="0"/>
              <a:t>Count(</a:t>
            </a:r>
            <a:r>
              <a:rPr lang="en-GB" sz="2000" dirty="0" err="1" smtClean="0"/>
              <a:t>str,beg</a:t>
            </a:r>
            <a:r>
              <a:rPr lang="en-GB" sz="2000" dirty="0" smtClean="0"/>
              <a:t>=0,end=lent(</a:t>
            </a:r>
            <a:r>
              <a:rPr lang="en-GB" sz="2000" dirty="0" err="1" smtClean="0"/>
              <a:t>str</a:t>
            </a:r>
            <a:r>
              <a:rPr lang="en-GB" sz="2000" dirty="0" smtClean="0"/>
              <a:t>))</a:t>
            </a:r>
          </a:p>
          <a:p>
            <a:pPr lvl="2"/>
            <a:r>
              <a:rPr lang="en-GB" sz="2000" dirty="0" smtClean="0"/>
              <a:t>Find(</a:t>
            </a:r>
            <a:r>
              <a:rPr lang="en-GB" sz="2000" dirty="0" err="1" smtClean="0"/>
              <a:t>str,beg</a:t>
            </a:r>
            <a:r>
              <a:rPr lang="en-GB" sz="2000" dirty="0" smtClean="0"/>
              <a:t>=0,end=</a:t>
            </a:r>
            <a:r>
              <a:rPr lang="en-GB" sz="2000" dirty="0" err="1" smtClean="0"/>
              <a:t>len</a:t>
            </a:r>
            <a:r>
              <a:rPr lang="en-GB" sz="2000" dirty="0" smtClean="0"/>
              <a:t>(</a:t>
            </a:r>
            <a:r>
              <a:rPr lang="en-GB" sz="2000" dirty="0" err="1" smtClean="0"/>
              <a:t>str</a:t>
            </a:r>
            <a:r>
              <a:rPr lang="en-GB" sz="2000" dirty="0" smtClean="0"/>
              <a:t>)) – It will tell index of character / string if occur in </a:t>
            </a:r>
          </a:p>
          <a:p>
            <a:pPr lvl="2"/>
            <a:r>
              <a:rPr lang="en-GB" sz="2000" dirty="0" smtClean="0"/>
              <a:t>                                                  string , if not found then return -1 .</a:t>
            </a:r>
          </a:p>
          <a:p>
            <a:pPr lvl="2"/>
            <a:r>
              <a:rPr lang="en-GB" sz="2000" dirty="0" err="1" smtClean="0"/>
              <a:t>Rfind</a:t>
            </a:r>
            <a:r>
              <a:rPr lang="en-GB" sz="2000" dirty="0" smtClean="0"/>
              <a:t>(</a:t>
            </a:r>
            <a:r>
              <a:rPr lang="en-GB" sz="2000" dirty="0" err="1" smtClean="0"/>
              <a:t>str,beg</a:t>
            </a:r>
            <a:r>
              <a:rPr lang="en-GB" sz="2000" dirty="0" smtClean="0"/>
              <a:t>=0,end=</a:t>
            </a:r>
            <a:r>
              <a:rPr lang="en-GB" sz="2000" dirty="0" err="1" smtClean="0"/>
              <a:t>len</a:t>
            </a:r>
            <a:r>
              <a:rPr lang="en-GB" sz="2000" dirty="0" smtClean="0"/>
              <a:t>(</a:t>
            </a:r>
            <a:r>
              <a:rPr lang="en-GB" sz="2000" dirty="0" err="1" smtClean="0"/>
              <a:t>str</a:t>
            </a:r>
            <a:r>
              <a:rPr lang="en-GB" sz="2000" dirty="0" smtClean="0"/>
              <a:t>)) – check string from end &amp; give index value .</a:t>
            </a:r>
          </a:p>
          <a:p>
            <a:pPr lvl="3"/>
            <a:r>
              <a:rPr lang="en-GB" sz="2000" dirty="0" smtClean="0"/>
              <a:t>S=‘ this is this ’</a:t>
            </a:r>
          </a:p>
          <a:p>
            <a:pPr lvl="3"/>
            <a:r>
              <a:rPr lang="en-GB" sz="2000" dirty="0" smtClean="0"/>
              <a:t>Print(</a:t>
            </a:r>
            <a:r>
              <a:rPr lang="en-GB" sz="2000" dirty="0" err="1" smtClean="0"/>
              <a:t>s.rfind</a:t>
            </a:r>
            <a:r>
              <a:rPr lang="en-GB" sz="2000" dirty="0" smtClean="0"/>
              <a:t>(‘this’,0,25) ) – o/p 8</a:t>
            </a:r>
          </a:p>
          <a:p>
            <a:pPr lvl="1">
              <a:buNone/>
            </a:pPr>
            <a:r>
              <a:rPr lang="en-GB" sz="1800" dirty="0" smtClean="0"/>
              <a:t>		</a:t>
            </a:r>
            <a:endParaRPr lang="en-US" sz="1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95536" y="1628800"/>
            <a:ext cx="8229600" cy="4526280"/>
          </a:xfrm>
        </p:spPr>
        <p:txBody>
          <a:bodyPr>
            <a:noAutofit/>
          </a:bodyPr>
          <a:lstStyle/>
          <a:p>
            <a:r>
              <a:rPr lang="en-GB" dirty="0" smtClean="0"/>
              <a:t>Index()</a:t>
            </a:r>
          </a:p>
          <a:p>
            <a:r>
              <a:rPr lang="en-GB" dirty="0" err="1" smtClean="0"/>
              <a:t>Rindex</a:t>
            </a:r>
            <a:r>
              <a:rPr lang="en-GB" dirty="0" smtClean="0"/>
              <a:t> (str1,beg=0,end=</a:t>
            </a:r>
            <a:r>
              <a:rPr lang="en-GB" dirty="0" err="1" smtClean="0"/>
              <a:t>len</a:t>
            </a:r>
            <a:r>
              <a:rPr lang="en-GB" dirty="0" smtClean="0"/>
              <a:t>(str1))</a:t>
            </a:r>
          </a:p>
          <a:p>
            <a:pPr lvl="1"/>
            <a:r>
              <a:rPr lang="en-GB" sz="2000" dirty="0" smtClean="0"/>
              <a:t>S=“ This is ” ; print( </a:t>
            </a:r>
            <a:r>
              <a:rPr lang="en-GB" sz="2000" dirty="0" err="1" smtClean="0"/>
              <a:t>s.rindex</a:t>
            </a:r>
            <a:r>
              <a:rPr lang="en-GB" sz="2000" dirty="0" smtClean="0"/>
              <a:t>(‘is’,0,25)) -&gt; o/p – 6 . </a:t>
            </a:r>
          </a:p>
          <a:p>
            <a:r>
              <a:rPr lang="en-GB" dirty="0" err="1" smtClean="0"/>
              <a:t>Startwith</a:t>
            </a:r>
            <a:r>
              <a:rPr lang="en-GB" dirty="0" smtClean="0"/>
              <a:t> (</a:t>
            </a:r>
            <a:r>
              <a:rPr lang="en-GB" dirty="0" err="1" smtClean="0"/>
              <a:t>suffix,beg</a:t>
            </a:r>
            <a:r>
              <a:rPr lang="en-GB" dirty="0" smtClean="0"/>
              <a:t>=0,end=</a:t>
            </a:r>
            <a:r>
              <a:rPr lang="en-GB" dirty="0" err="1" smtClean="0"/>
              <a:t>len</a:t>
            </a:r>
            <a:r>
              <a:rPr lang="en-GB" dirty="0" smtClean="0"/>
              <a:t>(str1))</a:t>
            </a:r>
          </a:p>
          <a:p>
            <a:pPr lvl="1"/>
            <a:r>
              <a:rPr lang="en-GB" sz="2000" dirty="0" smtClean="0"/>
              <a:t>S= ‘python programming  is fun ‘</a:t>
            </a:r>
          </a:p>
          <a:p>
            <a:pPr lvl="1"/>
            <a:r>
              <a:rPr lang="en-GB" sz="2000" dirty="0" smtClean="0"/>
              <a:t>Print(</a:t>
            </a:r>
            <a:r>
              <a:rPr lang="en-GB" sz="2000" dirty="0" err="1" smtClean="0"/>
              <a:t>s.startwith</a:t>
            </a:r>
            <a:r>
              <a:rPr lang="en-GB" sz="2000" dirty="0" smtClean="0"/>
              <a:t>(‘is’,19,25))  -&gt; o/p True.</a:t>
            </a:r>
          </a:p>
          <a:p>
            <a:pPr lvl="1"/>
            <a:endParaRPr lang="en-GB" sz="2000" dirty="0" smtClean="0"/>
          </a:p>
          <a:p>
            <a:r>
              <a:rPr lang="en-GB" dirty="0" err="1" smtClean="0"/>
              <a:t>Endwith</a:t>
            </a:r>
            <a:r>
              <a:rPr lang="en-GB" dirty="0" smtClean="0"/>
              <a:t> (</a:t>
            </a:r>
            <a:r>
              <a:rPr lang="en-GB" dirty="0" err="1" smtClean="0"/>
              <a:t>suffix,beg</a:t>
            </a:r>
            <a:r>
              <a:rPr lang="en-GB" dirty="0" smtClean="0"/>
              <a:t>=0,end=</a:t>
            </a:r>
            <a:r>
              <a:rPr lang="en-GB" dirty="0" err="1" smtClean="0"/>
              <a:t>len</a:t>
            </a:r>
            <a:r>
              <a:rPr lang="en-GB" dirty="0" smtClean="0"/>
              <a:t>(str1))</a:t>
            </a:r>
          </a:p>
          <a:p>
            <a:pPr lvl="1"/>
            <a:r>
              <a:rPr lang="en-GB" sz="2000" dirty="0" smtClean="0"/>
              <a:t>S=‘python programming is fun ‘</a:t>
            </a:r>
          </a:p>
          <a:p>
            <a:pPr lvl="1"/>
            <a:r>
              <a:rPr lang="en-GB" sz="2000" dirty="0" smtClean="0"/>
              <a:t>Print(</a:t>
            </a:r>
            <a:r>
              <a:rPr lang="en-GB" sz="2000" dirty="0" err="1" smtClean="0"/>
              <a:t>s.endswith</a:t>
            </a:r>
            <a:r>
              <a:rPr lang="en-GB" sz="2000" dirty="0" smtClean="0"/>
              <a:t>(‘is’,10,21)  - &gt; o/p True</a:t>
            </a:r>
          </a:p>
          <a:p>
            <a:pPr lvl="1"/>
            <a:endParaRPr lang="en-GB" sz="2000" dirty="0" smtClean="0"/>
          </a:p>
          <a:p>
            <a:endParaRPr lang="en-US" sz="1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GB" sz="1800" dirty="0" smtClean="0"/>
          </a:p>
          <a:p>
            <a:endParaRPr lang="en-GB" sz="1800" dirty="0" smtClean="0"/>
          </a:p>
          <a:p>
            <a:r>
              <a:rPr lang="en-GB" dirty="0" err="1" smtClean="0"/>
              <a:t>Isupper</a:t>
            </a:r>
            <a:r>
              <a:rPr lang="en-GB" dirty="0" smtClean="0"/>
              <a:t>()</a:t>
            </a:r>
          </a:p>
          <a:p>
            <a:r>
              <a:rPr lang="en-GB" dirty="0" err="1" smtClean="0"/>
              <a:t>Islower</a:t>
            </a:r>
            <a:r>
              <a:rPr lang="en-GB" dirty="0" smtClean="0"/>
              <a:t> ()</a:t>
            </a:r>
          </a:p>
          <a:p>
            <a:r>
              <a:rPr lang="en-GB" dirty="0" err="1" smtClean="0"/>
              <a:t>Isnumeric</a:t>
            </a:r>
            <a:r>
              <a:rPr lang="en-GB" dirty="0" smtClean="0"/>
              <a:t> ()</a:t>
            </a:r>
          </a:p>
          <a:p>
            <a:pPr>
              <a:buNone/>
            </a:pPr>
            <a:endParaRPr lang="en-GB" dirty="0" smtClean="0"/>
          </a:p>
          <a:p>
            <a:endParaRPr lang="en-GB" dirty="0" smtClean="0"/>
          </a:p>
          <a:p>
            <a:r>
              <a:rPr lang="en-GB" dirty="0" smtClean="0"/>
              <a:t>Join (</a:t>
            </a:r>
            <a:r>
              <a:rPr lang="en-GB" dirty="0" err="1" smtClean="0"/>
              <a:t>seq</a:t>
            </a:r>
            <a:r>
              <a:rPr lang="en-GB" dirty="0" smtClean="0"/>
              <a:t>)</a:t>
            </a:r>
          </a:p>
          <a:p>
            <a:pPr lvl="1"/>
            <a:r>
              <a:rPr lang="en-GB" sz="2000" dirty="0" smtClean="0"/>
              <a:t>S=“_”</a:t>
            </a:r>
          </a:p>
          <a:p>
            <a:pPr lvl="1"/>
            <a:r>
              <a:rPr lang="en-GB" sz="2000" dirty="0" err="1" smtClean="0"/>
              <a:t>Seq</a:t>
            </a:r>
            <a:r>
              <a:rPr lang="en-GB" sz="2000" dirty="0" smtClean="0"/>
              <a:t>=(“</a:t>
            </a:r>
            <a:r>
              <a:rPr lang="en-GB" sz="2000" dirty="0" err="1" smtClean="0"/>
              <a:t>Py</a:t>
            </a:r>
            <a:r>
              <a:rPr lang="en-GB" sz="2000" dirty="0" smtClean="0"/>
              <a:t>” , “</a:t>
            </a:r>
            <a:r>
              <a:rPr lang="en-GB" sz="2000" dirty="0" err="1" smtClean="0"/>
              <a:t>ty</a:t>
            </a:r>
            <a:r>
              <a:rPr lang="en-GB" sz="2000" dirty="0" smtClean="0"/>
              <a:t>”)</a:t>
            </a:r>
          </a:p>
          <a:p>
            <a:pPr lvl="1"/>
            <a:r>
              <a:rPr lang="en-GB" sz="2000" dirty="0" smtClean="0"/>
              <a:t>Print(</a:t>
            </a:r>
            <a:r>
              <a:rPr lang="en-GB" sz="2000" dirty="0" err="1" smtClean="0"/>
              <a:t>s.join</a:t>
            </a:r>
            <a:r>
              <a:rPr lang="en-GB" sz="2000" dirty="0" smtClean="0"/>
              <a:t>(</a:t>
            </a:r>
            <a:r>
              <a:rPr lang="en-GB" sz="2000" dirty="0" err="1" smtClean="0"/>
              <a:t>seq</a:t>
            </a:r>
            <a:r>
              <a:rPr lang="en-GB" sz="2000" dirty="0" smtClean="0"/>
              <a:t>))  -&gt; o/p </a:t>
            </a:r>
            <a:r>
              <a:rPr lang="en-GB" sz="2000" dirty="0" err="1" smtClean="0"/>
              <a:t>py_ty</a:t>
            </a:r>
            <a:endParaRPr lang="en-GB" sz="2000" dirty="0" smtClean="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GB" b="1" dirty="0" smtClean="0"/>
              <a:t>List data type - </a:t>
            </a:r>
            <a:r>
              <a:rPr lang="en-GB" dirty="0" smtClean="0"/>
              <a:t>order is </a:t>
            </a:r>
            <a:r>
              <a:rPr lang="en-GB" dirty="0" err="1" smtClean="0"/>
              <a:t>preserve,duplicates</a:t>
            </a:r>
            <a:r>
              <a:rPr lang="en-GB" dirty="0" smtClean="0"/>
              <a:t> </a:t>
            </a:r>
            <a:r>
              <a:rPr lang="en-GB" dirty="0" err="1" smtClean="0"/>
              <a:t>allowed,heterogeneous</a:t>
            </a:r>
            <a:r>
              <a:rPr lang="en-GB" dirty="0" smtClean="0"/>
              <a:t> values </a:t>
            </a:r>
            <a:r>
              <a:rPr lang="en-GB" dirty="0" err="1" smtClean="0"/>
              <a:t>allowed,growable</a:t>
            </a:r>
            <a:r>
              <a:rPr lang="en-GB" dirty="0" smtClean="0"/>
              <a:t> (</a:t>
            </a:r>
            <a:r>
              <a:rPr lang="en-GB" dirty="0" err="1" smtClean="0"/>
              <a:t>add,remove</a:t>
            </a:r>
            <a:r>
              <a:rPr lang="en-GB" dirty="0" smtClean="0"/>
              <a:t>) values </a:t>
            </a:r>
            <a:r>
              <a:rPr lang="en-GB" dirty="0" err="1" smtClean="0"/>
              <a:t>sud</a:t>
            </a:r>
            <a:r>
              <a:rPr lang="en-GB" dirty="0" smtClean="0"/>
              <a:t> be enclosed with [],Mutable.</a:t>
            </a:r>
          </a:p>
          <a:p>
            <a:r>
              <a:rPr lang="en-GB" dirty="0" smtClean="0"/>
              <a:t>+ sign is the list concatenation operation</a:t>
            </a:r>
          </a:p>
          <a:p>
            <a:r>
              <a:rPr lang="en-GB" dirty="0" smtClean="0"/>
              <a:t>* for the </a:t>
            </a:r>
            <a:r>
              <a:rPr lang="en-GB" dirty="0" err="1" smtClean="0"/>
              <a:t>repetation</a:t>
            </a:r>
            <a:r>
              <a:rPr lang="en-GB" dirty="0" smtClean="0"/>
              <a:t> operation</a:t>
            </a:r>
          </a:p>
          <a:p>
            <a:endParaRPr lang="en-GB" sz="2800" dirty="0" smtClean="0"/>
          </a:p>
          <a:p>
            <a:pPr lvl="1"/>
            <a:r>
              <a:rPr lang="en-GB" sz="2400" dirty="0" smtClean="0"/>
              <a:t>List ()   Method :-</a:t>
            </a:r>
          </a:p>
          <a:p>
            <a:pPr lvl="2"/>
            <a:r>
              <a:rPr lang="en-GB" sz="2000" dirty="0" smtClean="0"/>
              <a:t>Append()</a:t>
            </a:r>
          </a:p>
          <a:p>
            <a:pPr lvl="2"/>
            <a:r>
              <a:rPr lang="en-GB" sz="2000" dirty="0" smtClean="0"/>
              <a:t>Del()</a:t>
            </a:r>
          </a:p>
          <a:p>
            <a:pPr lvl="2"/>
            <a:r>
              <a:rPr lang="en-GB" sz="2000" dirty="0" smtClean="0"/>
              <a:t>Clear()</a:t>
            </a:r>
          </a:p>
          <a:p>
            <a:pPr lvl="2"/>
            <a:r>
              <a:rPr lang="en-GB" sz="2000" dirty="0" smtClean="0"/>
              <a:t>Len(list1)</a:t>
            </a:r>
          </a:p>
          <a:p>
            <a:pPr lvl="2"/>
            <a:r>
              <a:rPr lang="en-GB" sz="2000" dirty="0" smtClean="0"/>
              <a:t>Max(list1)</a:t>
            </a:r>
          </a:p>
          <a:p>
            <a:pPr lvl="2"/>
            <a:r>
              <a:rPr lang="en-GB" sz="2000" dirty="0" smtClean="0"/>
              <a:t>Min(list1)</a:t>
            </a:r>
          </a:p>
          <a:p>
            <a:pPr lvl="2"/>
            <a:endParaRPr lang="en-GB" sz="900"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2"/>
            <a:endParaRPr lang="en-GB" sz="1900" dirty="0" smtClean="0"/>
          </a:p>
          <a:p>
            <a:pPr lvl="2"/>
            <a:endParaRPr lang="en-GB" sz="1900" dirty="0" smtClean="0"/>
          </a:p>
          <a:p>
            <a:pPr lvl="2"/>
            <a:r>
              <a:rPr lang="en-GB" sz="2000" dirty="0" err="1" smtClean="0"/>
              <a:t>list.Count</a:t>
            </a:r>
            <a:r>
              <a:rPr lang="en-GB" sz="2000" dirty="0" smtClean="0"/>
              <a:t> (“a”) – How many times a element has been appear in list.</a:t>
            </a:r>
          </a:p>
          <a:p>
            <a:pPr lvl="2"/>
            <a:r>
              <a:rPr lang="en-GB" sz="2000" dirty="0" err="1" smtClean="0"/>
              <a:t>List.remove</a:t>
            </a:r>
            <a:r>
              <a:rPr lang="en-GB" sz="2000" dirty="0" smtClean="0"/>
              <a:t>(11) - Removing 11 element </a:t>
            </a:r>
            <a:r>
              <a:rPr lang="en-GB" sz="2000" dirty="0" err="1" smtClean="0"/>
              <a:t>int</a:t>
            </a:r>
            <a:r>
              <a:rPr lang="en-GB" sz="2000" dirty="0" smtClean="0"/>
              <a:t> from list.</a:t>
            </a:r>
          </a:p>
          <a:p>
            <a:pPr lvl="2"/>
            <a:r>
              <a:rPr lang="en-GB" sz="2000" dirty="0" smtClean="0"/>
              <a:t>Extend() – list1.extend(list2)</a:t>
            </a:r>
          </a:p>
          <a:p>
            <a:pPr lvl="2"/>
            <a:r>
              <a:rPr lang="en-GB" sz="2000" dirty="0" smtClean="0"/>
              <a:t>Index() – list1.index(‘Tom’) – Return index number of value.</a:t>
            </a:r>
          </a:p>
          <a:p>
            <a:pPr lvl="2"/>
            <a:r>
              <a:rPr lang="en-GB" sz="2000" dirty="0" smtClean="0"/>
              <a:t>Pop() – list1.pop(</a:t>
            </a:r>
            <a:r>
              <a:rPr lang="en-GB" sz="2000" dirty="0" err="1" smtClean="0"/>
              <a:t>indexvalue</a:t>
            </a:r>
            <a:r>
              <a:rPr lang="en-GB" sz="2000" dirty="0" smtClean="0"/>
              <a:t>)</a:t>
            </a:r>
          </a:p>
          <a:p>
            <a:pPr lvl="2"/>
            <a:r>
              <a:rPr lang="en-GB" sz="2000" dirty="0" smtClean="0"/>
              <a:t>Sort() – list1.sort()</a:t>
            </a:r>
          </a:p>
          <a:p>
            <a:pPr lvl="2"/>
            <a:r>
              <a:rPr lang="en-GB" sz="2000" dirty="0" smtClean="0"/>
              <a:t>Len() – </a:t>
            </a:r>
            <a:r>
              <a:rPr lang="en-GB" sz="2000" dirty="0" err="1" smtClean="0"/>
              <a:t>len</a:t>
            </a:r>
            <a:r>
              <a:rPr lang="en-GB" sz="2000" dirty="0" smtClean="0"/>
              <a:t>(list1)</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Font typeface="Wingdings"/>
              <a:buChar char="Ø"/>
            </a:pPr>
            <a:endParaRPr lang="en-GB" sz="1800" dirty="0" smtClean="0"/>
          </a:p>
          <a:p>
            <a:pPr>
              <a:buFont typeface="Wingdings"/>
              <a:buChar char="Ø"/>
            </a:pPr>
            <a:endParaRPr lang="en-GB" sz="1800" dirty="0" smtClean="0"/>
          </a:p>
          <a:p>
            <a:pPr>
              <a:buFont typeface="Wingdings"/>
              <a:buChar char="Ø"/>
            </a:pPr>
            <a:r>
              <a:rPr lang="en-GB" b="1" dirty="0" err="1" smtClean="0"/>
              <a:t>Tuple</a:t>
            </a:r>
            <a:r>
              <a:rPr lang="en-GB" dirty="0" smtClean="0"/>
              <a:t> data type- order is preserve , </a:t>
            </a:r>
            <a:r>
              <a:rPr lang="en-GB" dirty="0" err="1" smtClean="0"/>
              <a:t>dublicates</a:t>
            </a:r>
            <a:r>
              <a:rPr lang="en-GB" dirty="0" smtClean="0"/>
              <a:t> </a:t>
            </a:r>
            <a:r>
              <a:rPr lang="en-GB" dirty="0" err="1" smtClean="0"/>
              <a:t>allowed,heterogenous</a:t>
            </a:r>
            <a:r>
              <a:rPr lang="en-GB" dirty="0" smtClean="0"/>
              <a:t> values </a:t>
            </a:r>
          </a:p>
          <a:p>
            <a:pPr>
              <a:buNone/>
            </a:pPr>
            <a:r>
              <a:rPr lang="en-GB" dirty="0" smtClean="0"/>
              <a:t>			</a:t>
            </a:r>
            <a:r>
              <a:rPr lang="en-GB" dirty="0" err="1" smtClean="0"/>
              <a:t>added,not</a:t>
            </a:r>
            <a:r>
              <a:rPr lang="en-GB" dirty="0" smtClean="0"/>
              <a:t> </a:t>
            </a:r>
            <a:r>
              <a:rPr lang="en-GB" dirty="0" err="1" smtClean="0"/>
              <a:t>growable,IMMutable,values</a:t>
            </a:r>
            <a:r>
              <a:rPr lang="en-GB" dirty="0" smtClean="0"/>
              <a:t> </a:t>
            </a:r>
            <a:r>
              <a:rPr lang="en-GB" dirty="0" err="1" smtClean="0"/>
              <a:t>sud</a:t>
            </a:r>
            <a:r>
              <a:rPr lang="en-GB" dirty="0" smtClean="0"/>
              <a:t> be enclosed with 		(),No Append function.</a:t>
            </a:r>
          </a:p>
          <a:p>
            <a:pPr>
              <a:buFont typeface="Wingdings"/>
              <a:buChar char="Ø"/>
            </a:pPr>
            <a:r>
              <a:rPr lang="en-GB" dirty="0" smtClean="0"/>
              <a:t>Tup1=(11,”john”) ;  print(tup1*2) ; print(tup1+tup1)</a:t>
            </a:r>
          </a:p>
          <a:p>
            <a:pPr>
              <a:buFont typeface="Wingdings"/>
              <a:buChar char="Ø"/>
            </a:pPr>
            <a:r>
              <a:rPr lang="en-GB" dirty="0" smtClean="0"/>
              <a:t>Tup1[2]=100 # ERROR</a:t>
            </a:r>
          </a:p>
          <a:p>
            <a:pPr lvl="1">
              <a:buFont typeface="Wingdings"/>
              <a:buChar char="Ø"/>
            </a:pPr>
            <a:r>
              <a:rPr lang="en-GB" sz="2000" dirty="0" err="1" smtClean="0"/>
              <a:t>Tuple</a:t>
            </a:r>
            <a:r>
              <a:rPr lang="en-GB" sz="2000" dirty="0" smtClean="0"/>
              <a:t> Method :-</a:t>
            </a:r>
          </a:p>
          <a:p>
            <a:pPr lvl="2">
              <a:buFont typeface="Wingdings"/>
              <a:buChar char="Ø"/>
            </a:pPr>
            <a:r>
              <a:rPr lang="en-GB" sz="2000" dirty="0" smtClean="0"/>
              <a:t>Count() – tup1=(111,’Tom’) ;    print(tup1.count(111)) – No: of times that element appear.</a:t>
            </a:r>
          </a:p>
          <a:p>
            <a:pPr lvl="2">
              <a:buFont typeface="Wingdings"/>
              <a:buChar char="Ø"/>
            </a:pPr>
            <a:r>
              <a:rPr lang="en-GB" sz="2000" dirty="0" smtClean="0"/>
              <a:t>Del tup1 – To delete whole </a:t>
            </a:r>
            <a:r>
              <a:rPr lang="en-GB" sz="2000" dirty="0" err="1" smtClean="0"/>
              <a:t>tuple</a:t>
            </a:r>
            <a:r>
              <a:rPr lang="en-GB" sz="2000" dirty="0" smtClean="0"/>
              <a:t>  , we can’t  delete  individual element .</a:t>
            </a:r>
          </a:p>
          <a:p>
            <a:pPr lvl="2">
              <a:buFont typeface="Wingdings"/>
              <a:buChar char="Ø"/>
            </a:pPr>
            <a:r>
              <a:rPr lang="en-GB" sz="2000" dirty="0" smtClean="0"/>
              <a:t>Tup1=( 111, ‘Tom’)  ;  print ( Tup1 * 2 ) - &gt; ( 111, ‘Tom’, 111, ‘Tom’)</a:t>
            </a:r>
          </a:p>
          <a:p>
            <a:pPr lvl="2">
              <a:buNone/>
            </a:pPr>
            <a:endParaRPr lang="en-GB" sz="1400" dirty="0" smtClean="0"/>
          </a:p>
          <a:p>
            <a:pPr lvl="2">
              <a:buNone/>
            </a:pPr>
            <a:endParaRPr lang="en-GB" sz="900" dirty="0" smtClean="0"/>
          </a:p>
          <a:p>
            <a:endParaRPr lang="en-US" sz="1800"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2">
              <a:buFont typeface="Wingdings"/>
              <a:buChar char="Ø"/>
            </a:pPr>
            <a:endParaRPr lang="en-GB" sz="2000" dirty="0" smtClean="0"/>
          </a:p>
          <a:p>
            <a:pPr lvl="2">
              <a:buFont typeface="Wingdings"/>
              <a:buChar char="Ø"/>
            </a:pPr>
            <a:endParaRPr lang="en-GB" sz="2000" dirty="0" smtClean="0"/>
          </a:p>
          <a:p>
            <a:pPr lvl="2">
              <a:buFont typeface="Wingdings"/>
              <a:buChar char="Ø"/>
            </a:pPr>
            <a:r>
              <a:rPr lang="en-GB" sz="2000" dirty="0" err="1" smtClean="0"/>
              <a:t>len</a:t>
            </a:r>
            <a:r>
              <a:rPr lang="en-GB" sz="2000" dirty="0" smtClean="0"/>
              <a:t> (Tup1)</a:t>
            </a:r>
          </a:p>
          <a:p>
            <a:pPr lvl="2">
              <a:buFont typeface="Wingdings"/>
              <a:buChar char="Ø"/>
            </a:pPr>
            <a:r>
              <a:rPr lang="en-GB" sz="2000" dirty="0" smtClean="0"/>
              <a:t>Max(Tup1) – work with number data types only.</a:t>
            </a:r>
          </a:p>
          <a:p>
            <a:pPr lvl="2">
              <a:buFont typeface="Wingdings"/>
              <a:buChar char="Ø"/>
            </a:pPr>
            <a:r>
              <a:rPr lang="en-GB" sz="2000" dirty="0" smtClean="0"/>
              <a:t>Min(Tup1) – work with number data types only.</a:t>
            </a:r>
          </a:p>
          <a:p>
            <a:pPr lvl="2">
              <a:buFont typeface="Wingdings"/>
              <a:buChar char="Ø"/>
            </a:pPr>
            <a:endParaRPr lang="en-GB" sz="2000" dirty="0" smtClean="0"/>
          </a:p>
          <a:p>
            <a:pPr lvl="1">
              <a:buNone/>
            </a:pPr>
            <a:endParaRPr lang="en-GB" sz="2000" dirty="0" smtClean="0"/>
          </a:p>
          <a:p>
            <a:pPr>
              <a:buFont typeface="Wingdings"/>
              <a:buChar char="Ø"/>
            </a:pPr>
            <a:r>
              <a:rPr lang="en-GB" b="1" dirty="0" smtClean="0"/>
              <a:t>Range</a:t>
            </a:r>
            <a:r>
              <a:rPr lang="en-GB" dirty="0" smtClean="0"/>
              <a:t> data type - </a:t>
            </a:r>
            <a:r>
              <a:rPr lang="en-GB" dirty="0" err="1" smtClean="0"/>
              <a:t>IMMutable</a:t>
            </a:r>
            <a:r>
              <a:rPr lang="en-GB" dirty="0" smtClean="0"/>
              <a:t>, Not </a:t>
            </a:r>
            <a:r>
              <a:rPr lang="en-GB" dirty="0" err="1" smtClean="0"/>
              <a:t>growable</a:t>
            </a:r>
            <a:r>
              <a:rPr lang="en-GB" dirty="0" smtClean="0"/>
              <a:t>.</a:t>
            </a:r>
          </a:p>
          <a:p>
            <a:pPr>
              <a:buNone/>
            </a:pPr>
            <a:r>
              <a:rPr lang="en-GB" dirty="0" smtClean="0"/>
              <a:t>		print(list(range(0,15)))</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b="1" u="sng" dirty="0" smtClean="0"/>
              <a:t>Assignment </a:t>
            </a:r>
          </a:p>
          <a:p>
            <a:endParaRPr lang="en-GB" dirty="0" smtClean="0"/>
          </a:p>
          <a:p>
            <a:r>
              <a:rPr lang="en-GB" dirty="0" smtClean="0"/>
              <a:t>1- WAP which accept radius of a circle from the user and compute the area.</a:t>
            </a:r>
          </a:p>
          <a:p>
            <a:endParaRPr lang="en-GB" dirty="0" smtClean="0"/>
          </a:p>
          <a:p>
            <a:r>
              <a:rPr lang="en-GB" dirty="0" smtClean="0"/>
              <a:t>2 – WAP  to find the biggest of  three number .</a:t>
            </a:r>
          </a:p>
          <a:p>
            <a:endParaRPr lang="en-GB" dirty="0" smtClean="0"/>
          </a:p>
          <a:p>
            <a:pPr>
              <a:buNone/>
            </a:pPr>
            <a:endParaRPr lang="en-GB" dirty="0" smtClean="0"/>
          </a:p>
          <a:p>
            <a:r>
              <a:rPr lang="en-GB" dirty="0" smtClean="0"/>
              <a:t>3- WAP which accept a sequence of comma separated number from user and make it </a:t>
            </a:r>
          </a:p>
          <a:p>
            <a:r>
              <a:rPr lang="en-GB" dirty="0" smtClean="0"/>
              <a:t>     elements of list and another </a:t>
            </a:r>
            <a:r>
              <a:rPr lang="en-GB" dirty="0" err="1" smtClean="0"/>
              <a:t>tuple</a:t>
            </a:r>
            <a:r>
              <a:rPr lang="en-GB" dirty="0" smtClean="0"/>
              <a:t>.</a:t>
            </a:r>
          </a:p>
          <a:p>
            <a:r>
              <a:rPr lang="en-GB" dirty="0" smtClean="0"/>
              <a:t>      EX :-  input number = 1,8,3,5</a:t>
            </a:r>
          </a:p>
          <a:p>
            <a:pPr lvl="4"/>
            <a:r>
              <a:rPr lang="en-GB" sz="2000" dirty="0" smtClean="0"/>
              <a:t>List : [1,8,3,5]</a:t>
            </a:r>
          </a:p>
          <a:p>
            <a:pPr lvl="4"/>
            <a:r>
              <a:rPr lang="en-GB" sz="2000" dirty="0" err="1" smtClean="0"/>
              <a:t>Tuple</a:t>
            </a:r>
            <a:r>
              <a:rPr lang="en-GB" sz="2000" dirty="0" smtClean="0"/>
              <a:t> : ( 1,8,3,5)</a:t>
            </a:r>
            <a:endParaRPr lang="en-US" sz="2000" dirty="0" smtClean="0"/>
          </a:p>
          <a:p>
            <a:endParaRPr lang="en-US" sz="1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a:buChar char="Ø"/>
            </a:pPr>
            <a:endParaRPr lang="en-GB" sz="1800" b="1" dirty="0" smtClean="0"/>
          </a:p>
          <a:p>
            <a:pPr>
              <a:buFont typeface="Wingdings"/>
              <a:buChar char="Ø"/>
            </a:pPr>
            <a:r>
              <a:rPr lang="en-GB" b="1" dirty="0" smtClean="0"/>
              <a:t>Set data type </a:t>
            </a:r>
            <a:r>
              <a:rPr lang="en-GB" dirty="0" smtClean="0"/>
              <a:t>- order not preserved , duplicate not allowed ,{} to denote.  Index &amp; Sliding as order is not preserved. </a:t>
            </a:r>
            <a:r>
              <a:rPr lang="en-GB" dirty="0" err="1" smtClean="0"/>
              <a:t>Heterogenous</a:t>
            </a:r>
            <a:r>
              <a:rPr lang="en-GB" dirty="0" smtClean="0"/>
              <a:t> allowed , Mutable .</a:t>
            </a:r>
          </a:p>
          <a:p>
            <a:pPr>
              <a:buFont typeface="Wingdings"/>
              <a:buChar char="Ø"/>
            </a:pPr>
            <a:endParaRPr lang="en-GB" dirty="0" smtClean="0"/>
          </a:p>
          <a:p>
            <a:pPr lvl="1">
              <a:buFont typeface="Wingdings"/>
              <a:buChar char="Ø"/>
            </a:pPr>
            <a:r>
              <a:rPr lang="en-GB" sz="2000" dirty="0" smtClean="0"/>
              <a:t>Set Methods :-</a:t>
            </a:r>
          </a:p>
          <a:p>
            <a:pPr lvl="2">
              <a:buFont typeface="Wingdings"/>
              <a:buChar char="Ø"/>
            </a:pPr>
            <a:r>
              <a:rPr lang="en-GB" sz="2000" dirty="0" smtClean="0"/>
              <a:t>Add() – set1={“1”,3,’a’} ; s1.add(‘dam’)</a:t>
            </a:r>
          </a:p>
          <a:p>
            <a:pPr lvl="2">
              <a:buFont typeface="Wingdings"/>
              <a:buChar char="Ø"/>
            </a:pPr>
            <a:r>
              <a:rPr lang="en-GB" sz="2000" dirty="0" smtClean="0"/>
              <a:t>Remove() – set1.remove(3)</a:t>
            </a:r>
          </a:p>
          <a:p>
            <a:pPr lvl="2">
              <a:buFont typeface="Wingdings"/>
              <a:buChar char="Ø"/>
            </a:pPr>
            <a:r>
              <a:rPr lang="en-GB" sz="2000" dirty="0" smtClean="0"/>
              <a:t>Len() – </a:t>
            </a:r>
            <a:r>
              <a:rPr lang="en-GB" sz="2000" dirty="0" err="1" smtClean="0"/>
              <a:t>len</a:t>
            </a:r>
            <a:r>
              <a:rPr lang="en-GB" sz="2000" dirty="0" smtClean="0"/>
              <a:t>(set1)</a:t>
            </a:r>
          </a:p>
          <a:p>
            <a:pPr lvl="2">
              <a:buFont typeface="Wingdings"/>
              <a:buChar char="Ø"/>
            </a:pPr>
            <a:r>
              <a:rPr lang="en-GB" sz="2000" dirty="0" smtClean="0"/>
              <a:t>Min() – min(set1)</a:t>
            </a:r>
          </a:p>
          <a:p>
            <a:pPr lvl="2">
              <a:buFont typeface="Wingdings"/>
              <a:buChar char="Ø"/>
            </a:pPr>
            <a:r>
              <a:rPr lang="en-GB" sz="2000" dirty="0" smtClean="0"/>
              <a:t>Max() – max(set1)</a:t>
            </a:r>
          </a:p>
          <a:p>
            <a:pPr lvl="2">
              <a:buFont typeface="Wingdings"/>
              <a:buChar char="Ø"/>
            </a:pPr>
            <a:r>
              <a:rPr lang="en-GB" sz="2000" dirty="0" smtClean="0"/>
              <a:t>Sorted (set 1)</a:t>
            </a:r>
          </a:p>
          <a:p>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GB" b="1" u="sng" dirty="0" smtClean="0"/>
              <a:t>Data Types  with  Methods –</a:t>
            </a:r>
          </a:p>
          <a:p>
            <a:r>
              <a:rPr lang="en-GB" sz="2200" dirty="0" err="1" smtClean="0">
                <a:latin typeface="Times New Roman" pitchFamily="18" charset="0"/>
                <a:cs typeface="Times New Roman" pitchFamily="18" charset="0"/>
              </a:rPr>
              <a:t>Int</a:t>
            </a:r>
            <a:r>
              <a:rPr lang="en-GB" sz="2200" dirty="0" smtClean="0">
                <a:latin typeface="Times New Roman" pitchFamily="18" charset="0"/>
                <a:cs typeface="Times New Roman" pitchFamily="18" charset="0"/>
              </a:rPr>
              <a:t> .</a:t>
            </a:r>
          </a:p>
          <a:p>
            <a:r>
              <a:rPr lang="en-GB" sz="2200" dirty="0" smtClean="0">
                <a:latin typeface="Times New Roman" pitchFamily="18" charset="0"/>
                <a:cs typeface="Times New Roman" pitchFamily="18" charset="0"/>
              </a:rPr>
              <a:t>Float .</a:t>
            </a:r>
          </a:p>
          <a:p>
            <a:r>
              <a:rPr lang="en-GB" sz="2200" dirty="0" err="1" smtClean="0">
                <a:latin typeface="Times New Roman" pitchFamily="18" charset="0"/>
                <a:cs typeface="Times New Roman" pitchFamily="18" charset="0"/>
              </a:rPr>
              <a:t>Bool</a:t>
            </a:r>
            <a:r>
              <a:rPr lang="en-GB" sz="2200" dirty="0" smtClean="0">
                <a:latin typeface="Times New Roman" pitchFamily="18" charset="0"/>
                <a:cs typeface="Times New Roman" pitchFamily="18" charset="0"/>
              </a:rPr>
              <a:t> .</a:t>
            </a:r>
          </a:p>
          <a:p>
            <a:r>
              <a:rPr lang="en-GB" sz="2200" dirty="0" smtClean="0">
                <a:latin typeface="Times New Roman" pitchFamily="18" charset="0"/>
                <a:cs typeface="Times New Roman" pitchFamily="18" charset="0"/>
              </a:rPr>
              <a:t>Complex .</a:t>
            </a:r>
          </a:p>
          <a:p>
            <a:r>
              <a:rPr lang="en-GB" sz="2200" dirty="0" smtClean="0">
                <a:latin typeface="Times New Roman" pitchFamily="18" charset="0"/>
                <a:cs typeface="Times New Roman" pitchFamily="18" charset="0"/>
              </a:rPr>
              <a:t>Bytes .</a:t>
            </a:r>
          </a:p>
          <a:p>
            <a:r>
              <a:rPr lang="en-GB" sz="2200" dirty="0" smtClean="0">
                <a:latin typeface="Times New Roman" pitchFamily="18" charset="0"/>
                <a:cs typeface="Times New Roman" pitchFamily="18" charset="0"/>
              </a:rPr>
              <a:t>Byte array .</a:t>
            </a:r>
          </a:p>
          <a:p>
            <a:r>
              <a:rPr lang="en-GB" sz="2200" dirty="0" smtClean="0">
                <a:latin typeface="Times New Roman" pitchFamily="18" charset="0"/>
                <a:cs typeface="Times New Roman" pitchFamily="18" charset="0"/>
              </a:rPr>
              <a:t>String  .</a:t>
            </a:r>
          </a:p>
          <a:p>
            <a:r>
              <a:rPr lang="en-GB" sz="2200" dirty="0" smtClean="0">
                <a:latin typeface="Times New Roman" pitchFamily="18" charset="0"/>
                <a:cs typeface="Times New Roman" pitchFamily="18" charset="0"/>
              </a:rPr>
              <a:t>List .</a:t>
            </a:r>
          </a:p>
          <a:p>
            <a:r>
              <a:rPr lang="en-GB" sz="2200" dirty="0" err="1" smtClean="0">
                <a:latin typeface="Times New Roman" pitchFamily="18" charset="0"/>
                <a:cs typeface="Times New Roman" pitchFamily="18" charset="0"/>
              </a:rPr>
              <a:t>Tuple</a:t>
            </a:r>
            <a:r>
              <a:rPr lang="en-GB" sz="2200" dirty="0" smtClean="0">
                <a:latin typeface="Times New Roman" pitchFamily="18" charset="0"/>
                <a:cs typeface="Times New Roman" pitchFamily="18" charset="0"/>
              </a:rPr>
              <a:t> .</a:t>
            </a:r>
          </a:p>
          <a:p>
            <a:r>
              <a:rPr lang="en-GB" sz="2200" dirty="0" smtClean="0">
                <a:latin typeface="Times New Roman" pitchFamily="18" charset="0"/>
                <a:cs typeface="Times New Roman" pitchFamily="18" charset="0"/>
              </a:rPr>
              <a:t>Range .</a:t>
            </a:r>
          </a:p>
          <a:p>
            <a:r>
              <a:rPr lang="en-GB" sz="2200" dirty="0" smtClean="0">
                <a:latin typeface="Times New Roman" pitchFamily="18" charset="0"/>
                <a:cs typeface="Times New Roman" pitchFamily="18" charset="0"/>
              </a:rPr>
              <a:t>Set .</a:t>
            </a:r>
          </a:p>
          <a:p>
            <a:r>
              <a:rPr lang="en-GB" sz="2200" dirty="0" err="1" smtClean="0">
                <a:latin typeface="Times New Roman" pitchFamily="18" charset="0"/>
                <a:cs typeface="Times New Roman" pitchFamily="18" charset="0"/>
              </a:rPr>
              <a:t>Frozenset</a:t>
            </a:r>
            <a:r>
              <a:rPr lang="en-GB" sz="2200" dirty="0" smtClean="0">
                <a:latin typeface="Times New Roman" pitchFamily="18" charset="0"/>
                <a:cs typeface="Times New Roman" pitchFamily="18" charset="0"/>
              </a:rPr>
              <a:t> .</a:t>
            </a:r>
          </a:p>
          <a:p>
            <a:r>
              <a:rPr lang="en-GB" sz="2200" dirty="0" smtClean="0">
                <a:latin typeface="Times New Roman" pitchFamily="18" charset="0"/>
                <a:cs typeface="Times New Roman" pitchFamily="18" charset="0"/>
              </a:rPr>
              <a:t>Dictionary .</a:t>
            </a:r>
          </a:p>
          <a:p>
            <a:r>
              <a:rPr lang="en-GB" sz="2200" dirty="0" smtClean="0">
                <a:latin typeface="Times New Roman" pitchFamily="18" charset="0"/>
                <a:cs typeface="Times New Roman" pitchFamily="18" charset="0"/>
              </a:rPr>
              <a:t>None .</a:t>
            </a:r>
          </a:p>
          <a:p>
            <a:r>
              <a:rPr lang="en-GB" sz="2200" dirty="0" smtClean="0">
                <a:latin typeface="Times New Roman" pitchFamily="18" charset="0"/>
                <a:cs typeface="Times New Roman" pitchFamily="18" charset="0"/>
              </a:rPr>
              <a:t>Pass .</a:t>
            </a:r>
          </a:p>
          <a:p>
            <a:r>
              <a:rPr lang="en-GB" sz="2200" dirty="0" smtClean="0">
                <a:latin typeface="Times New Roman" pitchFamily="18" charset="0"/>
                <a:cs typeface="Times New Roman" pitchFamily="18" charset="0"/>
              </a:rPr>
              <a:t>Assignment .</a:t>
            </a:r>
          </a:p>
          <a:p>
            <a:endParaRPr lang="en-US" sz="1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2">
              <a:buFont typeface="Wingdings"/>
              <a:buChar char="Ø"/>
            </a:pPr>
            <a:endParaRPr lang="en-GB" sz="2000" dirty="0" smtClean="0"/>
          </a:p>
          <a:p>
            <a:pPr lvl="2">
              <a:buFont typeface="Wingdings"/>
              <a:buChar char="Ø"/>
            </a:pPr>
            <a:endParaRPr lang="en-GB" sz="2000" dirty="0" smtClean="0"/>
          </a:p>
          <a:p>
            <a:pPr lvl="2">
              <a:buFont typeface="Wingdings"/>
              <a:buChar char="Ø"/>
            </a:pPr>
            <a:r>
              <a:rPr lang="en-GB" sz="2000" dirty="0" smtClean="0"/>
              <a:t>Set1.remove(203)</a:t>
            </a:r>
          </a:p>
          <a:p>
            <a:pPr lvl="2">
              <a:buFont typeface="Wingdings"/>
              <a:buChar char="Ø"/>
            </a:pPr>
            <a:r>
              <a:rPr lang="en-GB" sz="2000" dirty="0" smtClean="0"/>
              <a:t>Set1.add(9)</a:t>
            </a:r>
          </a:p>
          <a:p>
            <a:pPr lvl="2">
              <a:buFont typeface="Wingdings"/>
              <a:buChar char="Ø"/>
            </a:pPr>
            <a:r>
              <a:rPr lang="en-GB" sz="2000" dirty="0" smtClean="0"/>
              <a:t>Set1.union(set2)</a:t>
            </a:r>
          </a:p>
          <a:p>
            <a:pPr lvl="2">
              <a:buFont typeface="Wingdings"/>
              <a:buChar char="Ø"/>
            </a:pPr>
            <a:r>
              <a:rPr lang="en-GB" sz="2000" dirty="0" smtClean="0"/>
              <a:t>Set1.intersection(set2)</a:t>
            </a:r>
          </a:p>
          <a:p>
            <a:pPr lvl="2">
              <a:buFont typeface="Wingdings"/>
              <a:buChar char="Ø"/>
            </a:pPr>
            <a:r>
              <a:rPr lang="en-GB" sz="2000" dirty="0" smtClean="0"/>
              <a:t>Set1.difference(set2)</a:t>
            </a:r>
          </a:p>
          <a:p>
            <a:pPr lvl="2">
              <a:buFont typeface="Wingdings"/>
              <a:buChar char="Ø"/>
            </a:pPr>
            <a:r>
              <a:rPr lang="en-GB" sz="2000" dirty="0" smtClean="0"/>
              <a:t># making list into set &amp; remove duplicate </a:t>
            </a:r>
          </a:p>
          <a:p>
            <a:pPr lvl="3">
              <a:buFont typeface="Wingdings"/>
              <a:buChar char="Ø"/>
            </a:pPr>
            <a:r>
              <a:rPr lang="en-GB" sz="2000" dirty="0" smtClean="0"/>
              <a:t>S5=set ( [2,8,8,18])</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itchFamily="2" charset="2"/>
              <a:buChar char="Ø"/>
            </a:pPr>
            <a:r>
              <a:rPr lang="en-GB" b="1" dirty="0" smtClean="0"/>
              <a:t>Frozen set </a:t>
            </a:r>
            <a:r>
              <a:rPr lang="en-GB" dirty="0" smtClean="0"/>
              <a:t>data type- same like set only it is </a:t>
            </a:r>
            <a:r>
              <a:rPr lang="en-GB" dirty="0" err="1" smtClean="0"/>
              <a:t>IMMutable</a:t>
            </a:r>
            <a:r>
              <a:rPr lang="en-GB" dirty="0" smtClean="0"/>
              <a:t>, duplicate not </a:t>
            </a:r>
            <a:r>
              <a:rPr lang="en-GB" dirty="0" err="1" smtClean="0"/>
              <a:t>allowe</a:t>
            </a:r>
            <a:r>
              <a:rPr lang="en-GB" dirty="0" smtClean="0"/>
              <a:t> , order not preserved,{},indexing and sliding not possible.</a:t>
            </a:r>
          </a:p>
          <a:p>
            <a:pPr>
              <a:buFont typeface="Wingdings" pitchFamily="2" charset="2"/>
              <a:buChar char="Ø"/>
            </a:pPr>
            <a:endParaRPr lang="en-GB" dirty="0" smtClean="0"/>
          </a:p>
          <a:p>
            <a:pPr>
              <a:buNone/>
            </a:pPr>
            <a:r>
              <a:rPr lang="en-GB" dirty="0" smtClean="0"/>
              <a:t>	</a:t>
            </a:r>
            <a:r>
              <a:rPr lang="en-GB" dirty="0" err="1" smtClean="0"/>
              <a:t>Frozenset</a:t>
            </a:r>
            <a:r>
              <a:rPr lang="en-GB" dirty="0" smtClean="0"/>
              <a:t> Methods :</a:t>
            </a:r>
          </a:p>
          <a:p>
            <a:pPr>
              <a:buNone/>
            </a:pPr>
            <a:r>
              <a:rPr lang="en-GB" dirty="0" smtClean="0"/>
              <a:t>	difference() , intersection() , </a:t>
            </a:r>
            <a:r>
              <a:rPr lang="en-GB" dirty="0" err="1" smtClean="0"/>
              <a:t>isdisjoint</a:t>
            </a:r>
            <a:r>
              <a:rPr lang="en-GB" dirty="0" smtClean="0"/>
              <a:t>() , </a:t>
            </a:r>
            <a:r>
              <a:rPr lang="en-GB" dirty="0" err="1" smtClean="0"/>
              <a:t>issubset</a:t>
            </a:r>
            <a:r>
              <a:rPr lang="en-GB" dirty="0" smtClean="0"/>
              <a:t>() , </a:t>
            </a:r>
            <a:r>
              <a:rPr lang="en-GB" dirty="0" err="1" smtClean="0"/>
              <a:t>issuperset</a:t>
            </a:r>
            <a:r>
              <a:rPr lang="en-GB" dirty="0" smtClean="0"/>
              <a:t>() , </a:t>
            </a:r>
            <a:r>
              <a:rPr lang="en-GB" dirty="0" err="1" smtClean="0"/>
              <a:t>symmetric_difference</a:t>
            </a:r>
            <a:r>
              <a:rPr lang="en-GB" dirty="0" smtClean="0"/>
              <a:t>()  and union()</a:t>
            </a:r>
          </a:p>
          <a:p>
            <a:pPr lvl="1">
              <a:buFont typeface="Wingdings" pitchFamily="2" charset="2"/>
              <a:buChar char="Ø"/>
            </a:pPr>
            <a:r>
              <a:rPr lang="en-GB" sz="2000" dirty="0" smtClean="0"/>
              <a:t>S1=</a:t>
            </a:r>
            <a:r>
              <a:rPr lang="en-GB" sz="2000" dirty="0" err="1" smtClean="0"/>
              <a:t>frozenset</a:t>
            </a:r>
            <a:r>
              <a:rPr lang="en-GB" sz="2000" dirty="0" smtClean="0"/>
              <a:t>({2,354,53})</a:t>
            </a:r>
          </a:p>
          <a:p>
            <a:pPr lvl="1">
              <a:buFont typeface="Wingdings" pitchFamily="2" charset="2"/>
              <a:buChar char="Ø"/>
            </a:pPr>
            <a:r>
              <a:rPr lang="en-GB" sz="2000" dirty="0" smtClean="0"/>
              <a:t>S2=</a:t>
            </a:r>
            <a:r>
              <a:rPr lang="en-GB" sz="2000" dirty="0" err="1" smtClean="0"/>
              <a:t>frozenset</a:t>
            </a:r>
            <a:r>
              <a:rPr lang="en-GB" sz="2000" dirty="0" smtClean="0"/>
              <a:t>({12,44,23})</a:t>
            </a:r>
          </a:p>
          <a:p>
            <a:pPr lvl="1">
              <a:buFont typeface="Wingdings" pitchFamily="2" charset="2"/>
              <a:buChar char="Ø"/>
            </a:pPr>
            <a:r>
              <a:rPr lang="en-GB" sz="2000" dirty="0" smtClean="0"/>
              <a:t>S1.intersection(s2)</a:t>
            </a:r>
          </a:p>
          <a:p>
            <a:pPr lvl="1">
              <a:buNone/>
            </a:pPr>
            <a:endParaRPr lang="en-GB" sz="1200" dirty="0" smtClean="0"/>
          </a:p>
          <a:p>
            <a:pPr>
              <a:buFont typeface="Wingdings" pitchFamily="2" charset="2"/>
              <a:buChar char="Ø"/>
            </a:pPr>
            <a:r>
              <a:rPr lang="en-GB" sz="1800" dirty="0" smtClean="0"/>
              <a:t/>
            </a:r>
            <a:br>
              <a:rPr lang="en-GB" sz="1800" dirty="0" smtClean="0"/>
            </a:br>
            <a:r>
              <a:rPr lang="en-GB" sz="1800" dirty="0" smtClean="0"/>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Font typeface="Wingdings" pitchFamily="2" charset="2"/>
              <a:buChar char="Ø"/>
            </a:pPr>
            <a:endParaRPr lang="en-GB" sz="1800" dirty="0" smtClean="0"/>
          </a:p>
          <a:p>
            <a:pPr>
              <a:buFont typeface="Wingdings" pitchFamily="2" charset="2"/>
              <a:buChar char="Ø"/>
            </a:pPr>
            <a:r>
              <a:rPr lang="en-GB" b="1" dirty="0" smtClean="0"/>
              <a:t>Dictionary</a:t>
            </a:r>
            <a:r>
              <a:rPr lang="en-GB" dirty="0" smtClean="0"/>
              <a:t> data type- </a:t>
            </a:r>
            <a:r>
              <a:rPr lang="en-GB" dirty="0" err="1" smtClean="0"/>
              <a:t>key:value</a:t>
            </a:r>
            <a:r>
              <a:rPr lang="en-GB" dirty="0" smtClean="0"/>
              <a:t> Pair ,Mutable, key value will be unique , value can be duplicate also . No duplicate key are allowed , keys are immutable ,</a:t>
            </a:r>
          </a:p>
          <a:p>
            <a:pPr lvl="1">
              <a:buFont typeface="Wingdings" pitchFamily="2" charset="2"/>
              <a:buChar char="Ø"/>
            </a:pPr>
            <a:r>
              <a:rPr lang="en-GB" sz="2000" dirty="0" err="1" smtClean="0"/>
              <a:t>dict</a:t>
            </a:r>
            <a:r>
              <a:rPr lang="en-GB" sz="2000" dirty="0" smtClean="0"/>
              <a:t>={‘a’:1 , ‘b’:’11’}</a:t>
            </a:r>
          </a:p>
          <a:p>
            <a:pPr lvl="1">
              <a:buFont typeface="Wingdings" pitchFamily="2" charset="2"/>
              <a:buChar char="Ø"/>
            </a:pPr>
            <a:r>
              <a:rPr lang="en-GB" sz="2000" dirty="0" err="1" smtClean="0"/>
              <a:t>dict</a:t>
            </a:r>
            <a:r>
              <a:rPr lang="en-GB" sz="2000" dirty="0" smtClean="0"/>
              <a:t>[‘c’:2]  # Adding . # c is key and 2 is value.</a:t>
            </a:r>
          </a:p>
          <a:p>
            <a:pPr lvl="1">
              <a:buFont typeface="Wingdings" pitchFamily="2" charset="2"/>
              <a:buChar char="Ø"/>
            </a:pPr>
            <a:r>
              <a:rPr lang="en-GB" sz="2000" dirty="0" smtClean="0"/>
              <a:t>del (</a:t>
            </a:r>
            <a:r>
              <a:rPr lang="en-GB" sz="2000" dirty="0" err="1" smtClean="0"/>
              <a:t>dict</a:t>
            </a:r>
            <a:r>
              <a:rPr lang="en-GB" sz="2000" dirty="0" smtClean="0"/>
              <a:t> [‘b’])</a:t>
            </a:r>
          </a:p>
          <a:p>
            <a:pPr lvl="1">
              <a:buFont typeface="Wingdings" pitchFamily="2" charset="2"/>
              <a:buChar char="Ø"/>
            </a:pPr>
            <a:r>
              <a:rPr lang="en-GB" sz="2000" dirty="0" smtClean="0"/>
              <a:t>Dict1.keys()</a:t>
            </a:r>
          </a:p>
          <a:p>
            <a:pPr lvl="1">
              <a:buFont typeface="Wingdings" pitchFamily="2" charset="2"/>
              <a:buChar char="Ø"/>
            </a:pPr>
            <a:r>
              <a:rPr lang="en-GB" sz="2000" dirty="0" smtClean="0"/>
              <a:t>Dict1.values()</a:t>
            </a:r>
          </a:p>
          <a:p>
            <a:pPr lvl="1">
              <a:buFont typeface="Wingdings" pitchFamily="2" charset="2"/>
              <a:buChar char="Ø"/>
            </a:pPr>
            <a:r>
              <a:rPr lang="en-GB" sz="2000" dirty="0" smtClean="0"/>
              <a:t>Dict2=dict1.copy()</a:t>
            </a:r>
          </a:p>
          <a:p>
            <a:pPr lvl="1">
              <a:buFont typeface="Wingdings" pitchFamily="2" charset="2"/>
              <a:buChar char="Ø"/>
            </a:pPr>
            <a:r>
              <a:rPr lang="en-GB" sz="2000" dirty="0" smtClean="0"/>
              <a:t>Dict1.clear() – Remove all elements of the dictionary dict1.</a:t>
            </a:r>
          </a:p>
          <a:p>
            <a:pPr lvl="1">
              <a:buFont typeface="Wingdings" pitchFamily="2" charset="2"/>
              <a:buChar char="Ø"/>
            </a:pPr>
            <a:r>
              <a:rPr lang="en-GB" sz="2000" dirty="0" smtClean="0"/>
              <a:t>Dict1.has_key() – Return </a:t>
            </a:r>
            <a:r>
              <a:rPr lang="en-GB" sz="2000" dirty="0" err="1" smtClean="0"/>
              <a:t>Bool</a:t>
            </a:r>
            <a:r>
              <a:rPr lang="en-GB" sz="2000" dirty="0" smtClean="0"/>
              <a:t>.</a:t>
            </a:r>
          </a:p>
          <a:p>
            <a:pPr lvl="1">
              <a:buFont typeface="Wingdings" pitchFamily="2" charset="2"/>
              <a:buChar char="Ø"/>
            </a:pPr>
            <a:r>
              <a:rPr lang="en-GB" sz="2000" dirty="0" smtClean="0"/>
              <a:t>Dict1.setdefault (</a:t>
            </a:r>
            <a:r>
              <a:rPr lang="en-GB" sz="2000" dirty="0" err="1" smtClean="0"/>
              <a:t>key,default</a:t>
            </a:r>
            <a:r>
              <a:rPr lang="en-GB" sz="2000" dirty="0" smtClean="0"/>
              <a:t>=None)</a:t>
            </a:r>
          </a:p>
          <a:p>
            <a:pPr lvl="1">
              <a:buFont typeface="Wingdings" pitchFamily="2" charset="2"/>
              <a:buChar char="Ø"/>
            </a:pPr>
            <a:r>
              <a:rPr lang="en-GB" sz="2000" dirty="0" smtClean="0"/>
              <a:t>Dict1.items()</a:t>
            </a:r>
          </a:p>
          <a:p>
            <a:endParaRPr lang="en-US" sz="1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Font typeface="Wingdings" pitchFamily="2" charset="2"/>
              <a:buChar char="Ø"/>
            </a:pPr>
            <a:endParaRPr lang="en-GB" sz="1800" b="1" dirty="0" smtClean="0"/>
          </a:p>
          <a:p>
            <a:pPr>
              <a:buFont typeface="Wingdings" pitchFamily="2" charset="2"/>
              <a:buChar char="Ø"/>
            </a:pPr>
            <a:endParaRPr lang="en-GB" sz="1800" b="1" dirty="0" smtClean="0"/>
          </a:p>
          <a:p>
            <a:pPr>
              <a:buFont typeface="Wingdings" pitchFamily="2" charset="2"/>
              <a:buChar char="Ø"/>
            </a:pPr>
            <a:r>
              <a:rPr lang="en-GB" b="1" dirty="0" smtClean="0"/>
              <a:t>None</a:t>
            </a:r>
            <a:r>
              <a:rPr lang="en-GB" dirty="0" smtClean="0"/>
              <a:t> data type- when nothing is available or nothing to print then print None.</a:t>
            </a:r>
          </a:p>
          <a:p>
            <a:pPr>
              <a:buNone/>
            </a:pPr>
            <a:r>
              <a:rPr lang="en-GB" dirty="0" smtClean="0"/>
              <a:t>                           def fun1():</a:t>
            </a:r>
          </a:p>
          <a:p>
            <a:pPr>
              <a:buNone/>
            </a:pPr>
            <a:r>
              <a:rPr lang="en-GB" dirty="0" smtClean="0"/>
              <a:t>                                       a=10</a:t>
            </a:r>
          </a:p>
          <a:p>
            <a:pPr>
              <a:buNone/>
            </a:pPr>
            <a:r>
              <a:rPr lang="en-GB" dirty="0" smtClean="0"/>
              <a:t>                            print(fun1())</a:t>
            </a:r>
          </a:p>
          <a:p>
            <a:pPr>
              <a:buNone/>
            </a:pPr>
            <a:endParaRPr lang="en-GB" dirty="0" smtClean="0"/>
          </a:p>
          <a:p>
            <a:pPr>
              <a:buFont typeface="Wingdings" pitchFamily="2" charset="2"/>
              <a:buChar char="Ø"/>
            </a:pPr>
            <a:r>
              <a:rPr lang="en-GB" b="1" dirty="0" smtClean="0"/>
              <a:t>Pass</a:t>
            </a:r>
            <a:r>
              <a:rPr lang="en-GB" dirty="0" smtClean="0"/>
              <a:t> data type- to prevent from crash or forward without any error the code.</a:t>
            </a:r>
          </a:p>
          <a:p>
            <a:pPr lvl="1">
              <a:buFont typeface="Wingdings" pitchFamily="2" charset="2"/>
              <a:buChar char="Ø"/>
            </a:pPr>
            <a:r>
              <a:rPr lang="en-GB" sz="2000" dirty="0" smtClean="0"/>
              <a:t>Def  </a:t>
            </a:r>
            <a:r>
              <a:rPr lang="en-GB" sz="2000" dirty="0" err="1" smtClean="0"/>
              <a:t>passfun</a:t>
            </a:r>
            <a:r>
              <a:rPr lang="en-GB" sz="2000" dirty="0" smtClean="0"/>
              <a:t>():</a:t>
            </a:r>
          </a:p>
          <a:p>
            <a:pPr lvl="2">
              <a:buFont typeface="Wingdings" pitchFamily="2" charset="2"/>
              <a:buChar char="Ø"/>
            </a:pPr>
            <a:r>
              <a:rPr lang="en-GB" sz="2000" dirty="0" smtClean="0"/>
              <a:t>Pass</a:t>
            </a:r>
          </a:p>
          <a:p>
            <a:pPr lvl="1">
              <a:buFont typeface="Wingdings" pitchFamily="2" charset="2"/>
              <a:buChar char="Ø"/>
            </a:pPr>
            <a:r>
              <a:rPr lang="en-GB" sz="2000" dirty="0" err="1" smtClean="0"/>
              <a:t>Passfun</a:t>
            </a:r>
            <a:r>
              <a:rPr lang="en-GB" sz="2000" dirty="0" smtClean="0"/>
              <a:t>()</a:t>
            </a:r>
          </a:p>
          <a:p>
            <a:pPr>
              <a:buNone/>
            </a:pPr>
            <a:endParaRPr lang="en-GB" dirty="0" smtClean="0"/>
          </a:p>
          <a:p>
            <a:pPr>
              <a:buFont typeface="Wingdings" pitchFamily="2" charset="2"/>
              <a:buChar char="Ø"/>
            </a:pPr>
            <a:r>
              <a:rPr lang="en-GB" dirty="0" smtClean="0"/>
              <a:t>No CONSTANT concept in Python.</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b="1" u="sng" dirty="0" smtClean="0"/>
              <a:t>Assignment :</a:t>
            </a:r>
          </a:p>
          <a:p>
            <a:endParaRPr lang="en-GB" dirty="0" smtClean="0"/>
          </a:p>
          <a:p>
            <a:r>
              <a:rPr lang="en-GB" dirty="0" smtClean="0"/>
              <a:t>WAP  which accept the radius of a circle from the user and compute the area.</a:t>
            </a:r>
          </a:p>
          <a:p>
            <a:endParaRPr lang="en-GB" dirty="0" smtClean="0"/>
          </a:p>
          <a:p>
            <a:r>
              <a:rPr lang="en-GB" dirty="0" smtClean="0"/>
              <a:t>WAP to find the biggest of  three number .</a:t>
            </a:r>
          </a:p>
          <a:p>
            <a:endParaRPr lang="en-GB" dirty="0" smtClean="0"/>
          </a:p>
          <a:p>
            <a:r>
              <a:rPr lang="en-GB" dirty="0" smtClean="0"/>
              <a:t>WAP which accept a sequence of comma separated numbers from user and </a:t>
            </a:r>
          </a:p>
          <a:p>
            <a:r>
              <a:rPr lang="en-GB" dirty="0" smtClean="0"/>
              <a:t>generate  a list and a </a:t>
            </a:r>
            <a:r>
              <a:rPr lang="en-GB" dirty="0" err="1" smtClean="0"/>
              <a:t>tuple</a:t>
            </a:r>
            <a:r>
              <a:rPr lang="en-GB" dirty="0" smtClean="0"/>
              <a:t> with user inputted sequence numbers .</a:t>
            </a:r>
          </a:p>
          <a:p>
            <a:pPr lvl="1"/>
            <a:r>
              <a:rPr lang="en-GB" sz="2000" dirty="0" smtClean="0"/>
              <a:t>EX : -  user  input = 1,8,8,9,34</a:t>
            </a:r>
          </a:p>
          <a:p>
            <a:pPr lvl="4"/>
            <a:r>
              <a:rPr lang="en-GB" sz="2000" dirty="0" smtClean="0"/>
              <a:t>list  = [ 1, 8, 8, 9 , 34 ]</a:t>
            </a:r>
          </a:p>
          <a:p>
            <a:pPr lvl="4"/>
            <a:r>
              <a:rPr lang="en-GB" sz="2000" dirty="0" err="1" smtClean="0"/>
              <a:t>Tuple</a:t>
            </a:r>
            <a:r>
              <a:rPr lang="en-GB" sz="2000" dirty="0" smtClean="0"/>
              <a:t> = ( 1, 8, 8, 9 , 34 )</a:t>
            </a:r>
          </a:p>
          <a:p>
            <a:endParaRPr lang="en-GB" sz="900" dirty="0" smtClean="0"/>
          </a:p>
          <a:p>
            <a:endParaRPr lang="en-GB" sz="1800" dirty="0" smtClean="0"/>
          </a:p>
          <a:p>
            <a:endParaRPr lang="en-GB" sz="1800" dirty="0" smtClean="0"/>
          </a:p>
          <a:p>
            <a:endParaRPr lang="en-GB" sz="1800" dirty="0" smtClean="0"/>
          </a:p>
          <a:p>
            <a:endParaRPr lang="en-US" sz="18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endParaRPr lang="en-GB" b="1" dirty="0" smtClean="0"/>
          </a:p>
          <a:p>
            <a:endParaRPr lang="en-GB" b="1" dirty="0" smtClean="0"/>
          </a:p>
          <a:p>
            <a:endParaRPr lang="en-GB" b="1" dirty="0" smtClean="0"/>
          </a:p>
          <a:p>
            <a:r>
              <a:rPr lang="en-GB" b="1" dirty="0" smtClean="0"/>
              <a:t>OPERATORS :-</a:t>
            </a:r>
          </a:p>
          <a:p>
            <a:r>
              <a:rPr lang="en-GB" b="1" dirty="0" smtClean="0"/>
              <a:t>1.Arithmetic Operators .</a:t>
            </a:r>
          </a:p>
          <a:p>
            <a:r>
              <a:rPr lang="en-GB" b="1" dirty="0" smtClean="0"/>
              <a:t>2.Relational Operators or comparison Operators .</a:t>
            </a:r>
          </a:p>
          <a:p>
            <a:r>
              <a:rPr lang="en-GB" b="1" dirty="0" smtClean="0"/>
              <a:t>3.Logical Operators .</a:t>
            </a:r>
          </a:p>
          <a:p>
            <a:r>
              <a:rPr lang="en-GB" b="1" dirty="0" smtClean="0"/>
              <a:t>4.Bitwise Operators .</a:t>
            </a:r>
          </a:p>
          <a:p>
            <a:r>
              <a:rPr lang="en-GB" b="1" dirty="0" smtClean="0"/>
              <a:t>5.Assignment Operators .</a:t>
            </a:r>
          </a:p>
          <a:p>
            <a:r>
              <a:rPr lang="en-GB" b="1" dirty="0" smtClean="0"/>
              <a:t>6.Special Operators .</a:t>
            </a:r>
            <a:endParaRPr lang="en-GB"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GB" b="1" dirty="0" smtClean="0"/>
          </a:p>
          <a:p>
            <a:r>
              <a:rPr lang="en-GB" b="1" dirty="0" smtClean="0"/>
              <a:t>1.Arithmetic Operators – </a:t>
            </a:r>
          </a:p>
          <a:p>
            <a:endParaRPr lang="en-GB" b="1" dirty="0" smtClean="0"/>
          </a:p>
          <a:p>
            <a:pPr lvl="1"/>
            <a:r>
              <a:rPr lang="en-GB" sz="2000" dirty="0" smtClean="0"/>
              <a:t>Addition  +</a:t>
            </a:r>
          </a:p>
          <a:p>
            <a:pPr lvl="1"/>
            <a:r>
              <a:rPr lang="en-GB" sz="2000" dirty="0" err="1" smtClean="0"/>
              <a:t>Substraction</a:t>
            </a:r>
            <a:r>
              <a:rPr lang="en-GB" sz="2000" dirty="0" smtClean="0"/>
              <a:t>  -</a:t>
            </a:r>
          </a:p>
          <a:p>
            <a:pPr lvl="1"/>
            <a:r>
              <a:rPr lang="en-GB" sz="2000" dirty="0" smtClean="0"/>
              <a:t>Multiplication *</a:t>
            </a:r>
          </a:p>
          <a:p>
            <a:pPr lvl="1"/>
            <a:r>
              <a:rPr lang="en-GB" sz="2000" dirty="0" smtClean="0"/>
              <a:t>Exponential or power  **</a:t>
            </a:r>
          </a:p>
          <a:p>
            <a:pPr lvl="1"/>
            <a:r>
              <a:rPr lang="en-GB" sz="2000" dirty="0" smtClean="0"/>
              <a:t>Division  /</a:t>
            </a:r>
          </a:p>
          <a:p>
            <a:pPr lvl="1"/>
            <a:r>
              <a:rPr lang="en-GB" sz="2000" dirty="0" smtClean="0"/>
              <a:t>Floor </a:t>
            </a:r>
            <a:r>
              <a:rPr lang="en-GB" sz="2000" dirty="0" err="1" smtClean="0"/>
              <a:t>Divison</a:t>
            </a:r>
            <a:r>
              <a:rPr lang="en-GB" sz="2000" dirty="0" smtClean="0"/>
              <a:t> // if any number is float then result float else </a:t>
            </a:r>
            <a:r>
              <a:rPr lang="en-GB" sz="2000" dirty="0" err="1" smtClean="0"/>
              <a:t>int</a:t>
            </a:r>
            <a:r>
              <a:rPr lang="en-GB" sz="2000" dirty="0" smtClean="0"/>
              <a:t> result.</a:t>
            </a:r>
          </a:p>
          <a:p>
            <a:pPr lvl="1"/>
            <a:r>
              <a:rPr lang="en-GB" sz="2000" dirty="0" smtClean="0"/>
              <a:t>Modulo % </a:t>
            </a:r>
            <a:endParaRPr lang="en-GB" sz="2000" b="1" dirty="0" smtClean="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itchFamily="2" charset="2"/>
              <a:buChar char="Ø"/>
            </a:pPr>
            <a:endParaRPr lang="en-GB" sz="1800" b="1" dirty="0" smtClean="0"/>
          </a:p>
          <a:p>
            <a:pPr>
              <a:buFont typeface="Wingdings" pitchFamily="2" charset="2"/>
              <a:buChar char="Ø"/>
            </a:pPr>
            <a:r>
              <a:rPr lang="en-GB" b="1" dirty="0" smtClean="0"/>
              <a:t>Relational Operator -</a:t>
            </a:r>
          </a:p>
          <a:p>
            <a:pPr lvl="1">
              <a:buFont typeface="Wingdings" pitchFamily="2" charset="2"/>
              <a:buChar char="Ø"/>
            </a:pPr>
            <a:r>
              <a:rPr lang="en-GB" sz="2000" dirty="0" smtClean="0"/>
              <a:t>(&gt;,&gt;=,&lt;,&lt;=)</a:t>
            </a:r>
          </a:p>
          <a:p>
            <a:pPr lvl="1">
              <a:buFont typeface="Wingdings" pitchFamily="2" charset="2"/>
              <a:buChar char="Ø"/>
            </a:pPr>
            <a:endParaRPr lang="en-GB" sz="2000" dirty="0" smtClean="0"/>
          </a:p>
          <a:p>
            <a:pPr>
              <a:buFont typeface="Wingdings" pitchFamily="2" charset="2"/>
              <a:buChar char="Ø"/>
            </a:pPr>
            <a:r>
              <a:rPr lang="en-GB" b="1" dirty="0" smtClean="0"/>
              <a:t>Equality operator - </a:t>
            </a:r>
            <a:r>
              <a:rPr lang="en-GB" dirty="0" smtClean="0"/>
              <a:t>( == , !=)</a:t>
            </a:r>
          </a:p>
          <a:p>
            <a:pPr lvl="1">
              <a:buFont typeface="Wingdings" pitchFamily="2" charset="2"/>
              <a:buChar char="Ø"/>
            </a:pPr>
            <a:r>
              <a:rPr lang="en-GB" sz="2000" dirty="0" smtClean="0"/>
              <a:t>Print(10 == 20 )</a:t>
            </a:r>
          </a:p>
          <a:p>
            <a:pPr>
              <a:buFont typeface="Wingdings" pitchFamily="2" charset="2"/>
              <a:buChar char="Ø"/>
            </a:pPr>
            <a:r>
              <a:rPr lang="en-GB" b="1" dirty="0" smtClean="0"/>
              <a:t>Logical Operator -</a:t>
            </a:r>
          </a:p>
          <a:p>
            <a:pPr lvl="1">
              <a:buFont typeface="Wingdings" pitchFamily="2" charset="2"/>
              <a:buChar char="Ø"/>
            </a:pPr>
            <a:r>
              <a:rPr lang="en-GB" sz="2000" dirty="0" smtClean="0"/>
              <a:t>Boolean: and , or , not , TRUE and FALSE -&gt; False , TRUE or FALSE -&gt;True.</a:t>
            </a:r>
          </a:p>
          <a:p>
            <a:pPr lvl="1">
              <a:buFont typeface="Wingdings" pitchFamily="2" charset="2"/>
              <a:buChar char="Ø"/>
            </a:pPr>
            <a:r>
              <a:rPr lang="en-GB" sz="2000" dirty="0" smtClean="0"/>
              <a:t>Non Boolean : 0 mean =False , Non-zero means =True , empty string=False.</a:t>
            </a:r>
          </a:p>
          <a:p>
            <a:pPr lvl="1">
              <a:buFont typeface="Wingdings" pitchFamily="2" charset="2"/>
              <a:buChar char="Ø"/>
            </a:pPr>
            <a:r>
              <a:rPr lang="en-GB" sz="2000" dirty="0" smtClean="0"/>
              <a:t>Print ( True and False) </a:t>
            </a:r>
          </a:p>
          <a:p>
            <a:pPr lvl="1">
              <a:buFont typeface="Wingdings" pitchFamily="2" charset="2"/>
              <a:buChar char="Ø"/>
            </a:pPr>
            <a:r>
              <a:rPr lang="en-GB" sz="2000" dirty="0" smtClean="0"/>
              <a:t>Print (  True  or False )</a:t>
            </a:r>
          </a:p>
          <a:p>
            <a:pPr lvl="1">
              <a:buFont typeface="Wingdings" pitchFamily="2" charset="2"/>
              <a:buChar char="Ø"/>
            </a:pPr>
            <a:endParaRPr lang="en-GB" sz="14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Ø"/>
            </a:pPr>
            <a:r>
              <a:rPr lang="en-GB" b="1" dirty="0" smtClean="0"/>
              <a:t>Bitwise Operator – This operator can only apply to </a:t>
            </a:r>
            <a:r>
              <a:rPr lang="en-GB" b="1" dirty="0" err="1" smtClean="0"/>
              <a:t>int</a:t>
            </a:r>
            <a:r>
              <a:rPr lang="en-GB" b="1" dirty="0" smtClean="0"/>
              <a:t> and </a:t>
            </a:r>
            <a:r>
              <a:rPr lang="en-GB" b="1" dirty="0" err="1" smtClean="0"/>
              <a:t>bool</a:t>
            </a:r>
            <a:r>
              <a:rPr lang="en-GB" b="1" dirty="0" smtClean="0"/>
              <a:t>.</a:t>
            </a:r>
          </a:p>
          <a:p>
            <a:pPr lvl="1">
              <a:buFont typeface="Wingdings" pitchFamily="2" charset="2"/>
              <a:buChar char="Ø"/>
            </a:pPr>
            <a:r>
              <a:rPr lang="en-GB" sz="2000" dirty="0" smtClean="0"/>
              <a:t>&amp; </a:t>
            </a:r>
          </a:p>
          <a:p>
            <a:pPr lvl="1">
              <a:buFont typeface="Wingdings" pitchFamily="2" charset="2"/>
              <a:buChar char="Ø"/>
            </a:pPr>
            <a:r>
              <a:rPr lang="en-GB" sz="2000" dirty="0" smtClean="0"/>
              <a:t>|</a:t>
            </a:r>
          </a:p>
          <a:p>
            <a:pPr lvl="1">
              <a:buFont typeface="Wingdings" pitchFamily="2" charset="2"/>
              <a:buChar char="Ø"/>
            </a:pPr>
            <a:r>
              <a:rPr lang="en-GB" sz="2000" dirty="0" smtClean="0"/>
              <a:t>^ =Ex-or</a:t>
            </a:r>
          </a:p>
          <a:p>
            <a:pPr lvl="1">
              <a:buFont typeface="Wingdings" pitchFamily="2" charset="2"/>
              <a:buChar char="Ø"/>
            </a:pPr>
            <a:r>
              <a:rPr lang="en-GB" sz="2000" dirty="0" smtClean="0"/>
              <a:t>~ =Not</a:t>
            </a:r>
          </a:p>
          <a:p>
            <a:pPr lvl="1">
              <a:buFont typeface="Wingdings" pitchFamily="2" charset="2"/>
              <a:buChar char="Ø"/>
            </a:pPr>
            <a:r>
              <a:rPr lang="en-GB" sz="2000" dirty="0" smtClean="0"/>
              <a:t>&lt;&lt; = bitwise left shift</a:t>
            </a:r>
          </a:p>
          <a:p>
            <a:pPr lvl="1">
              <a:buFont typeface="Wingdings" pitchFamily="2" charset="2"/>
              <a:buChar char="Ø"/>
            </a:pPr>
            <a:r>
              <a:rPr lang="en-GB" sz="2000" dirty="0" smtClean="0"/>
              <a:t>&gt;&gt; = bitwise right shift</a:t>
            </a:r>
          </a:p>
          <a:p>
            <a:pPr lvl="2">
              <a:buFont typeface="Wingdings" pitchFamily="2" charset="2"/>
              <a:buChar char="Ø"/>
            </a:pPr>
            <a:r>
              <a:rPr lang="en-GB" sz="2000" dirty="0" smtClean="0"/>
              <a:t>4 &amp; 6 - &gt; o/p 4</a:t>
            </a:r>
          </a:p>
          <a:p>
            <a:pPr lvl="2">
              <a:buFont typeface="Wingdings" pitchFamily="2" charset="2"/>
              <a:buChar char="Ø"/>
            </a:pPr>
            <a:r>
              <a:rPr lang="en-GB" sz="2000" dirty="0" smtClean="0"/>
              <a:t>Print (10 &lt;&lt; 2)</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GB" sz="2200" b="1" dirty="0" smtClean="0"/>
              <a:t>Compound Assignment Operators -</a:t>
            </a:r>
          </a:p>
          <a:p>
            <a:pPr lvl="1">
              <a:buNone/>
            </a:pPr>
            <a:r>
              <a:rPr lang="en-GB" sz="2200" dirty="0" smtClean="0"/>
              <a:t>	+= , -= , *=, /=, %=,//=,**=,&amp;=,|=,^=,&gt;&gt;=,&lt;&lt;=</a:t>
            </a:r>
          </a:p>
          <a:p>
            <a:pPr lvl="1">
              <a:buNone/>
            </a:pPr>
            <a:endParaRPr lang="en-GB" sz="2200" dirty="0" smtClean="0"/>
          </a:p>
          <a:p>
            <a:pPr lvl="1">
              <a:buFont typeface="Arial" pitchFamily="34" charset="0"/>
              <a:buChar char="•"/>
            </a:pPr>
            <a:r>
              <a:rPr lang="en-GB" sz="2200" b="1" dirty="0" smtClean="0"/>
              <a:t>Ternary Operator :</a:t>
            </a:r>
          </a:p>
          <a:p>
            <a:pPr lvl="1">
              <a:buNone/>
            </a:pPr>
            <a:r>
              <a:rPr lang="en-GB" sz="2200" dirty="0" smtClean="0"/>
              <a:t>X=30 if 10&lt;20 else 40</a:t>
            </a:r>
          </a:p>
          <a:p>
            <a:pPr lvl="1">
              <a:buNone/>
            </a:pPr>
            <a:r>
              <a:rPr lang="en-GB" sz="2200" dirty="0" smtClean="0"/>
              <a:t>X=first value if condition1 else second value if condition2 else third value.</a:t>
            </a:r>
          </a:p>
          <a:p>
            <a:pPr lvl="1">
              <a:buNone/>
            </a:pPr>
            <a:r>
              <a:rPr lang="en-GB" sz="2200" dirty="0" smtClean="0"/>
              <a:t>Y=10 if 20&lt;30 else 40 if 50&lt;60 else </a:t>
            </a:r>
            <a:r>
              <a:rPr lang="en-GB" sz="2200" dirty="0" err="1" smtClean="0"/>
              <a:t>else</a:t>
            </a:r>
            <a:r>
              <a:rPr lang="en-GB" sz="2200" dirty="0" smtClean="0"/>
              <a:t> 70 </a:t>
            </a:r>
          </a:p>
          <a:p>
            <a:pPr lvl="1">
              <a:buNone/>
            </a:pPr>
            <a:r>
              <a:rPr lang="en-GB" sz="2200" dirty="0" smtClean="0"/>
              <a:t>Print(y)</a:t>
            </a:r>
          </a:p>
          <a:p>
            <a:pPr lvl="1">
              <a:buNone/>
            </a:pPr>
            <a:endParaRPr lang="en-GB" sz="2200" dirty="0" smtClean="0"/>
          </a:p>
          <a:p>
            <a:pPr lvl="1">
              <a:buFont typeface="Arial" pitchFamily="34" charset="0"/>
              <a:buChar char="•"/>
            </a:pPr>
            <a:r>
              <a:rPr lang="en-GB" sz="2200" b="1" dirty="0" smtClean="0"/>
              <a:t>Identity Operator :</a:t>
            </a:r>
          </a:p>
          <a:p>
            <a:pPr lvl="1">
              <a:buFont typeface="Arial" pitchFamily="34" charset="0"/>
              <a:buChar char="•"/>
            </a:pPr>
            <a:r>
              <a:rPr lang="en-GB" sz="2200" dirty="0" smtClean="0"/>
              <a:t>1-  is ( always check address  comparison )</a:t>
            </a:r>
          </a:p>
          <a:p>
            <a:pPr lvl="1">
              <a:buFont typeface="Arial" pitchFamily="34" charset="0"/>
              <a:buChar char="•"/>
            </a:pPr>
            <a:r>
              <a:rPr lang="en-GB" sz="2200" dirty="0" smtClean="0"/>
              <a:t>2- </a:t>
            </a:r>
            <a:r>
              <a:rPr lang="en-GB" sz="2200" dirty="0" err="1" smtClean="0"/>
              <a:t>isnot</a:t>
            </a:r>
            <a:r>
              <a:rPr lang="en-GB" sz="2200" dirty="0" smtClean="0"/>
              <a:t> </a:t>
            </a:r>
          </a:p>
          <a:p>
            <a:pPr lvl="1">
              <a:buFont typeface="Arial" pitchFamily="34" charset="0"/>
              <a:buChar char="•"/>
            </a:pPr>
            <a:r>
              <a:rPr lang="en-GB" sz="2200" dirty="0" smtClean="0"/>
              <a:t>A=10 ; b=10 ; print(a is b) # True.</a:t>
            </a:r>
          </a:p>
          <a:p>
            <a:pPr lvl="1">
              <a:buFont typeface="Arial" pitchFamily="34" charset="0"/>
              <a:buChar char="•"/>
            </a:pPr>
            <a:endParaRPr lang="en-GB" sz="2200"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endParaRPr lang="en-GB" sz="2200" dirty="0" smtClean="0">
              <a:cs typeface="Times New Roman" pitchFamily="18" charset="0"/>
            </a:endParaRPr>
          </a:p>
          <a:p>
            <a:r>
              <a:rPr lang="en-GB" sz="2200" b="1" u="sng" dirty="0" smtClean="0">
                <a:cs typeface="Times New Roman" pitchFamily="18" charset="0"/>
              </a:rPr>
              <a:t>OPERATORS :-</a:t>
            </a:r>
          </a:p>
          <a:p>
            <a:endParaRPr lang="en-GB" sz="2200" b="1" u="sng" dirty="0" smtClean="0">
              <a:cs typeface="Times New Roman" pitchFamily="18" charset="0"/>
            </a:endParaRPr>
          </a:p>
          <a:p>
            <a:r>
              <a:rPr lang="en-GB" sz="2200" b="1" dirty="0" smtClean="0"/>
              <a:t>1.Arithmetic Operators .</a:t>
            </a:r>
          </a:p>
          <a:p>
            <a:endParaRPr lang="en-GB" sz="2200" b="1" dirty="0" smtClean="0"/>
          </a:p>
          <a:p>
            <a:r>
              <a:rPr lang="en-GB" sz="2200" b="1" dirty="0" smtClean="0"/>
              <a:t>2.Relational Operators or comparison Operators .</a:t>
            </a:r>
          </a:p>
          <a:p>
            <a:endParaRPr lang="en-GB" sz="2200" b="1" dirty="0" smtClean="0"/>
          </a:p>
          <a:p>
            <a:r>
              <a:rPr lang="en-GB" sz="2200" b="1" dirty="0" smtClean="0"/>
              <a:t>3.Equality Operators .</a:t>
            </a:r>
          </a:p>
          <a:p>
            <a:endParaRPr lang="en-GB" sz="2200" b="1" dirty="0" smtClean="0"/>
          </a:p>
          <a:p>
            <a:r>
              <a:rPr lang="en-GB" sz="2200" b="1" dirty="0" smtClean="0"/>
              <a:t>4.Logical Operators .</a:t>
            </a:r>
          </a:p>
          <a:p>
            <a:endParaRPr lang="en-GB" sz="2200" b="1" dirty="0" smtClean="0"/>
          </a:p>
          <a:p>
            <a:r>
              <a:rPr lang="en-GB" sz="2200" b="1" dirty="0" smtClean="0"/>
              <a:t>5.Bitwise Operators .</a:t>
            </a:r>
          </a:p>
          <a:p>
            <a:endParaRPr lang="en-GB" sz="2200" b="1" dirty="0" smtClean="0"/>
          </a:p>
          <a:p>
            <a:r>
              <a:rPr lang="en-GB" sz="2200" b="1" dirty="0" smtClean="0"/>
              <a:t>6.Compound Assignment Operators .</a:t>
            </a:r>
          </a:p>
          <a:p>
            <a:pPr>
              <a:buNone/>
            </a:pPr>
            <a:endParaRPr lang="en-GB" sz="2200" b="1" dirty="0" smtClean="0"/>
          </a:p>
          <a:p>
            <a:r>
              <a:rPr lang="en-GB" sz="2200" b="1" dirty="0" smtClean="0"/>
              <a:t>6.Special Operators .</a:t>
            </a:r>
          </a:p>
          <a:p>
            <a:endParaRPr lang="en-GB" sz="1900" dirty="0" smtClean="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buFont typeface="Arial" pitchFamily="34" charset="0"/>
              <a:buChar char="•"/>
            </a:pPr>
            <a:endParaRPr lang="en-GB" sz="2200" b="1" dirty="0" smtClean="0"/>
          </a:p>
          <a:p>
            <a:pPr lvl="1">
              <a:buFont typeface="Arial" pitchFamily="34" charset="0"/>
              <a:buChar char="•"/>
            </a:pPr>
            <a:endParaRPr lang="en-GB" sz="2200" b="1" dirty="0" smtClean="0"/>
          </a:p>
          <a:p>
            <a:pPr lvl="1">
              <a:buFont typeface="Arial" pitchFamily="34" charset="0"/>
              <a:buChar char="•"/>
            </a:pPr>
            <a:r>
              <a:rPr lang="en-GB" sz="2400" b="1" dirty="0" smtClean="0"/>
              <a:t>Membership Operator :</a:t>
            </a:r>
          </a:p>
          <a:p>
            <a:pPr lvl="1">
              <a:buFont typeface="Arial" pitchFamily="34" charset="0"/>
              <a:buChar char="•"/>
            </a:pPr>
            <a:r>
              <a:rPr lang="en-GB" sz="2400" dirty="0" smtClean="0"/>
              <a:t>1. in </a:t>
            </a:r>
          </a:p>
          <a:p>
            <a:pPr lvl="1">
              <a:buFont typeface="Arial" pitchFamily="34" charset="0"/>
              <a:buChar char="•"/>
            </a:pPr>
            <a:r>
              <a:rPr lang="en-GB" sz="2400" dirty="0" smtClean="0"/>
              <a:t>2. not in </a:t>
            </a:r>
          </a:p>
          <a:p>
            <a:pPr lvl="1">
              <a:buFont typeface="Arial" pitchFamily="34" charset="0"/>
              <a:buChar char="•"/>
            </a:pPr>
            <a:r>
              <a:rPr lang="en-GB" sz="2400" dirty="0" smtClean="0"/>
              <a:t>List1 = [10,30,500]</a:t>
            </a:r>
          </a:p>
          <a:p>
            <a:pPr lvl="1">
              <a:buFont typeface="Arial" pitchFamily="34" charset="0"/>
              <a:buChar char="•"/>
            </a:pPr>
            <a:r>
              <a:rPr lang="en-GB" sz="2400" dirty="0" smtClean="0"/>
              <a:t>Print ( 20 in list1) # False .</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GB" sz="5000" b="1" u="sng" dirty="0" smtClean="0"/>
              <a:t>Flow  Control  &amp; Looping –</a:t>
            </a:r>
          </a:p>
          <a:p>
            <a:endParaRPr lang="en-GB" sz="1800" b="1" u="sng" dirty="0" smtClean="0"/>
          </a:p>
          <a:p>
            <a:pPr>
              <a:buNone/>
            </a:pPr>
            <a:endParaRPr lang="en-GB" sz="4900" b="1" u="sng" dirty="0" smtClean="0"/>
          </a:p>
          <a:p>
            <a:r>
              <a:rPr lang="en-US" sz="4900" dirty="0" smtClean="0"/>
              <a:t>IF Statement : -</a:t>
            </a:r>
          </a:p>
          <a:p>
            <a:pPr lvl="1"/>
            <a:r>
              <a:rPr lang="en-GB" sz="4900" dirty="0" smtClean="0"/>
              <a:t>Num = </a:t>
            </a:r>
            <a:r>
              <a:rPr lang="en-GB" sz="4900" dirty="0" err="1" smtClean="0"/>
              <a:t>int</a:t>
            </a:r>
            <a:r>
              <a:rPr lang="en-GB" sz="4900" dirty="0" smtClean="0"/>
              <a:t> ( input  ( “Enter the number “ ) )</a:t>
            </a:r>
          </a:p>
          <a:p>
            <a:pPr lvl="1"/>
            <a:r>
              <a:rPr lang="en-GB" sz="4900" dirty="0" smtClean="0"/>
              <a:t>If  num  = = 0</a:t>
            </a:r>
          </a:p>
          <a:p>
            <a:pPr lvl="3"/>
            <a:r>
              <a:rPr lang="en-GB" sz="4900" dirty="0" smtClean="0"/>
              <a:t>Print ( “ number enter is zero “)</a:t>
            </a:r>
          </a:p>
          <a:p>
            <a:pPr lvl="3"/>
            <a:endParaRPr lang="en-GB" sz="4900" dirty="0" smtClean="0"/>
          </a:p>
          <a:p>
            <a:r>
              <a:rPr lang="en-GB" sz="4900" b="1" u="sng" dirty="0" smtClean="0"/>
              <a:t>Else Statement : -</a:t>
            </a:r>
          </a:p>
          <a:p>
            <a:pPr lvl="1"/>
            <a:r>
              <a:rPr lang="en-GB" sz="4900" dirty="0" smtClean="0"/>
              <a:t>Else :</a:t>
            </a:r>
          </a:p>
          <a:p>
            <a:pPr lvl="3"/>
            <a:r>
              <a:rPr lang="en-GB" sz="4900" dirty="0" smtClean="0"/>
              <a:t>Print  ( “  number  entered is not zero ” )</a:t>
            </a:r>
          </a:p>
          <a:p>
            <a:pPr lvl="3"/>
            <a:endParaRPr lang="en-GB" sz="4900" dirty="0" smtClean="0"/>
          </a:p>
          <a:p>
            <a:r>
              <a:rPr lang="en-GB" sz="4900" b="1" u="sng" dirty="0" smtClean="0"/>
              <a:t>ELIF :-</a:t>
            </a:r>
          </a:p>
          <a:p>
            <a:endParaRPr lang="en-GB" sz="4900" b="1" u="sng" dirty="0" smtClean="0"/>
          </a:p>
          <a:p>
            <a:pPr lvl="1"/>
            <a:r>
              <a:rPr lang="en-GB" sz="4900" b="1" u="sng" dirty="0" smtClean="0"/>
              <a:t>I</a:t>
            </a:r>
            <a:r>
              <a:rPr lang="en-GB" sz="4900" dirty="0" smtClean="0"/>
              <a:t>f  num  = = 2 :</a:t>
            </a:r>
          </a:p>
          <a:p>
            <a:pPr lvl="2"/>
            <a:r>
              <a:rPr lang="en-GB" sz="4900" dirty="0" smtClean="0"/>
              <a:t>Print  ( “  number entered is 2 “)</a:t>
            </a:r>
          </a:p>
          <a:p>
            <a:pPr lvl="3">
              <a:buNone/>
            </a:pPr>
            <a:endParaRPr lang="en-GB" sz="4900"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GB" sz="1800" b="1" u="sng" dirty="0" smtClean="0"/>
          </a:p>
          <a:p>
            <a:endParaRPr lang="en-GB" sz="1800" b="1" u="sng" dirty="0" smtClean="0"/>
          </a:p>
          <a:p>
            <a:r>
              <a:rPr lang="en-GB" b="1" u="sng" dirty="0" smtClean="0"/>
              <a:t>Looping –</a:t>
            </a:r>
          </a:p>
          <a:p>
            <a:endParaRPr lang="en-GB" b="1" u="sng" dirty="0" smtClean="0"/>
          </a:p>
          <a:p>
            <a:endParaRPr lang="en-GB" b="1" u="sng" dirty="0" smtClean="0"/>
          </a:p>
          <a:p>
            <a:r>
              <a:rPr lang="en-GB" b="1" dirty="0" smtClean="0"/>
              <a:t>For Loop</a:t>
            </a:r>
          </a:p>
          <a:p>
            <a:endParaRPr lang="en-GB" b="1" dirty="0" smtClean="0"/>
          </a:p>
          <a:p>
            <a:endParaRPr lang="en-GB" b="1" dirty="0" smtClean="0"/>
          </a:p>
          <a:p>
            <a:r>
              <a:rPr lang="en-GB" b="1" dirty="0" smtClean="0"/>
              <a:t>While Loop</a:t>
            </a:r>
            <a:endParaRPr lang="en-US"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GB" sz="1800" dirty="0" smtClean="0"/>
          </a:p>
          <a:p>
            <a:r>
              <a:rPr lang="en-GB" b="1" u="sng" dirty="0" smtClean="0"/>
              <a:t>Nested  Loops –</a:t>
            </a:r>
          </a:p>
          <a:p>
            <a:endParaRPr lang="en-GB" sz="2400" b="1" u="sng" dirty="0" smtClean="0"/>
          </a:p>
          <a:p>
            <a:r>
              <a:rPr lang="en-GB" dirty="0" smtClean="0"/>
              <a:t># Program to generate prime number between 2 limits .</a:t>
            </a:r>
          </a:p>
          <a:p>
            <a:r>
              <a:rPr lang="en-GB" dirty="0" smtClean="0"/>
              <a:t>Import math</a:t>
            </a:r>
          </a:p>
          <a:p>
            <a:r>
              <a:rPr lang="en-GB" dirty="0" smtClean="0"/>
              <a:t>n = </a:t>
            </a:r>
            <a:r>
              <a:rPr lang="en-GB" dirty="0" err="1" smtClean="0"/>
              <a:t>int</a:t>
            </a:r>
            <a:r>
              <a:rPr lang="en-GB" dirty="0" smtClean="0"/>
              <a:t> ( input ( “ Enter a limit : ”))</a:t>
            </a:r>
          </a:p>
          <a:p>
            <a:r>
              <a:rPr lang="en-GB" dirty="0" smtClean="0"/>
              <a:t>For </a:t>
            </a:r>
            <a:r>
              <a:rPr lang="en-GB" dirty="0" err="1" smtClean="0"/>
              <a:t>i</a:t>
            </a:r>
            <a:r>
              <a:rPr lang="en-GB" dirty="0" smtClean="0"/>
              <a:t> in range ( 1,n ):</a:t>
            </a:r>
          </a:p>
          <a:p>
            <a:pPr lvl="1"/>
            <a:r>
              <a:rPr lang="en-GB" sz="2000" dirty="0" smtClean="0"/>
              <a:t>K = </a:t>
            </a:r>
            <a:r>
              <a:rPr lang="en-GB" sz="2000" dirty="0" err="1" smtClean="0"/>
              <a:t>int</a:t>
            </a:r>
            <a:r>
              <a:rPr lang="en-GB" sz="2000" dirty="0" smtClean="0"/>
              <a:t> ( math . </a:t>
            </a:r>
            <a:r>
              <a:rPr lang="en-GB" sz="2000" dirty="0" err="1" smtClean="0"/>
              <a:t>Sqrt</a:t>
            </a:r>
            <a:r>
              <a:rPr lang="en-GB" sz="2000" dirty="0" smtClean="0"/>
              <a:t> ( n))</a:t>
            </a:r>
          </a:p>
          <a:p>
            <a:pPr lvl="1"/>
            <a:r>
              <a:rPr lang="en-GB" sz="2000" dirty="0" smtClean="0"/>
              <a:t>For  j in range ( 2, k+1 ) :</a:t>
            </a:r>
          </a:p>
          <a:p>
            <a:pPr lvl="1"/>
            <a:r>
              <a:rPr lang="en-GB" sz="2000" dirty="0" smtClean="0"/>
              <a:t>If  </a:t>
            </a:r>
            <a:r>
              <a:rPr lang="en-GB" sz="2000" dirty="0" err="1" smtClean="0"/>
              <a:t>i</a:t>
            </a:r>
            <a:r>
              <a:rPr lang="en-GB" sz="2000" dirty="0" smtClean="0"/>
              <a:t> % j  == 0 ; break </a:t>
            </a:r>
          </a:p>
          <a:p>
            <a:pPr lvl="1"/>
            <a:r>
              <a:rPr lang="en-GB" sz="2000" dirty="0" smtClean="0"/>
              <a:t>Else : print ( </a:t>
            </a:r>
            <a:r>
              <a:rPr lang="en-GB" sz="2000" dirty="0" err="1" smtClean="0"/>
              <a:t>i</a:t>
            </a:r>
            <a:r>
              <a:rPr lang="en-GB" sz="2000" dirty="0" smtClean="0"/>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endParaRPr lang="en-GB" sz="2600" dirty="0" smtClean="0"/>
          </a:p>
          <a:p>
            <a:pPr lvl="1"/>
            <a:r>
              <a:rPr lang="en-GB" sz="2600" dirty="0" smtClean="0"/>
              <a:t>Out put – Enter a limit : 12 </a:t>
            </a:r>
          </a:p>
          <a:p>
            <a:pPr lvl="1"/>
            <a:r>
              <a:rPr lang="en-GB" sz="2600" dirty="0" smtClean="0"/>
              <a:t>1 </a:t>
            </a:r>
          </a:p>
          <a:p>
            <a:pPr lvl="1"/>
            <a:r>
              <a:rPr lang="en-GB" sz="2600" dirty="0" smtClean="0"/>
              <a:t>2</a:t>
            </a:r>
          </a:p>
          <a:p>
            <a:pPr lvl="1"/>
            <a:r>
              <a:rPr lang="en-GB" sz="2600" dirty="0" smtClean="0"/>
              <a:t>3</a:t>
            </a:r>
          </a:p>
          <a:p>
            <a:pPr lvl="1"/>
            <a:r>
              <a:rPr lang="en-GB" sz="2600" dirty="0" smtClean="0"/>
              <a:t>5 </a:t>
            </a:r>
          </a:p>
          <a:p>
            <a:pPr lvl="1"/>
            <a:r>
              <a:rPr lang="en-GB" sz="2600" dirty="0" smtClean="0"/>
              <a:t>7</a:t>
            </a:r>
          </a:p>
          <a:p>
            <a:pPr lvl="1"/>
            <a:r>
              <a:rPr lang="en-GB" sz="2600" dirty="0" smtClean="0"/>
              <a:t>11</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b="1" u="sng" dirty="0" smtClean="0"/>
              <a:t>Assignments – </a:t>
            </a:r>
          </a:p>
          <a:p>
            <a:endParaRPr lang="en-GB" dirty="0" smtClean="0"/>
          </a:p>
          <a:p>
            <a:r>
              <a:rPr lang="en-GB" dirty="0" smtClean="0"/>
              <a:t>1 – Python Program for Fibonacci  Series.</a:t>
            </a:r>
          </a:p>
          <a:p>
            <a:endParaRPr lang="en-GB" dirty="0" smtClean="0"/>
          </a:p>
          <a:p>
            <a:r>
              <a:rPr lang="en-GB" dirty="0" smtClean="0"/>
              <a:t>2- Python  Program for count the no: of vowels came in sentence inputted    by  user.</a:t>
            </a:r>
          </a:p>
          <a:p>
            <a:r>
              <a:rPr lang="en-GB" dirty="0" smtClean="0"/>
              <a:t>3- Python Program to sum of all the elements in list.</a:t>
            </a:r>
          </a:p>
          <a:p>
            <a:endParaRPr lang="en-GB" dirty="0" smtClean="0"/>
          </a:p>
          <a:p>
            <a:r>
              <a:rPr lang="en-GB" dirty="0" smtClean="0"/>
              <a:t>4- Python Program to print square of number  from 100 to 10,000 .</a:t>
            </a:r>
          </a:p>
          <a:p>
            <a:endParaRPr lang="en-GB" dirty="0" smtClean="0"/>
          </a:p>
          <a:p>
            <a:r>
              <a:rPr lang="en-GB" dirty="0" smtClean="0"/>
              <a:t>5 – Python Program to print First name , Middle name and surname  input given by  user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ibonacci-series-.png"/>
          <p:cNvPicPr>
            <a:picLocks noGrp="1" noChangeAspect="1"/>
          </p:cNvPicPr>
          <p:nvPr>
            <p:ph idx="1"/>
          </p:nvPr>
        </p:nvPicPr>
        <p:blipFill>
          <a:blip r:embed="rId2" cstate="print"/>
          <a:stretch>
            <a:fillRect/>
          </a:stretch>
        </p:blipFill>
        <p:spPr>
          <a:xfrm>
            <a:off x="1707422" y="1646238"/>
            <a:ext cx="6176945" cy="4525962"/>
          </a:xfr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endParaRPr lang="en-GB" sz="1800" dirty="0" smtClean="0"/>
          </a:p>
          <a:p>
            <a:endParaRPr lang="en-GB" sz="1800" dirty="0" smtClean="0"/>
          </a:p>
          <a:p>
            <a:r>
              <a:rPr lang="en-GB" sz="2200" b="1" u="sng" dirty="0" smtClean="0"/>
              <a:t>Control  Statement </a:t>
            </a:r>
          </a:p>
          <a:p>
            <a:pPr>
              <a:buNone/>
            </a:pPr>
            <a:endParaRPr lang="en-GB" sz="2200" dirty="0" smtClean="0"/>
          </a:p>
          <a:p>
            <a:r>
              <a:rPr lang="en-GB" sz="2200" b="1" dirty="0" smtClean="0"/>
              <a:t>Break Statement </a:t>
            </a:r>
            <a:r>
              <a:rPr lang="en-GB" sz="2200" dirty="0" smtClean="0"/>
              <a:t>– with the break we can stop the loop even then the condition is True.</a:t>
            </a:r>
          </a:p>
          <a:p>
            <a:pPr lvl="1"/>
            <a:r>
              <a:rPr lang="en-GB" sz="2200" dirty="0" err="1" smtClean="0"/>
              <a:t>i</a:t>
            </a:r>
            <a:r>
              <a:rPr lang="en-GB" sz="2200" dirty="0" smtClean="0"/>
              <a:t>=11</a:t>
            </a:r>
          </a:p>
          <a:p>
            <a:pPr lvl="1">
              <a:buNone/>
            </a:pPr>
            <a:r>
              <a:rPr lang="en-GB" sz="2200" dirty="0" smtClean="0"/>
              <a:t>	while </a:t>
            </a:r>
            <a:r>
              <a:rPr lang="en-GB" sz="2200" dirty="0" err="1" smtClean="0"/>
              <a:t>i</a:t>
            </a:r>
            <a:r>
              <a:rPr lang="en-GB" sz="2200" dirty="0" smtClean="0"/>
              <a:t> &lt; 6 :</a:t>
            </a:r>
          </a:p>
          <a:p>
            <a:pPr lvl="1">
              <a:buNone/>
            </a:pPr>
            <a:r>
              <a:rPr lang="en-GB" sz="2200" dirty="0" smtClean="0"/>
              <a:t>		print ( </a:t>
            </a:r>
            <a:r>
              <a:rPr lang="en-GB" sz="2200" dirty="0" err="1" smtClean="0"/>
              <a:t>i</a:t>
            </a:r>
            <a:r>
              <a:rPr lang="en-GB" sz="2200" dirty="0" smtClean="0"/>
              <a:t>) </a:t>
            </a:r>
          </a:p>
          <a:p>
            <a:pPr lvl="1">
              <a:buNone/>
            </a:pPr>
            <a:r>
              <a:rPr lang="en-GB" sz="2200" dirty="0" smtClean="0"/>
              <a:t>		if </a:t>
            </a:r>
            <a:r>
              <a:rPr lang="en-GB" sz="2200" dirty="0" err="1" smtClean="0"/>
              <a:t>i</a:t>
            </a:r>
            <a:r>
              <a:rPr lang="en-GB" sz="2200" dirty="0" smtClean="0"/>
              <a:t> = = 3 :</a:t>
            </a:r>
          </a:p>
          <a:p>
            <a:pPr lvl="1">
              <a:buNone/>
            </a:pPr>
            <a:r>
              <a:rPr lang="en-GB" sz="2200" dirty="0" smtClean="0"/>
              <a:t>		             break </a:t>
            </a:r>
          </a:p>
          <a:p>
            <a:pPr lvl="1">
              <a:buNone/>
            </a:pPr>
            <a:r>
              <a:rPr lang="en-GB" sz="2200" dirty="0" smtClean="0"/>
              <a:t>		             </a:t>
            </a:r>
            <a:r>
              <a:rPr lang="en-GB" sz="2200" dirty="0" err="1" smtClean="0"/>
              <a:t>i</a:t>
            </a:r>
            <a:r>
              <a:rPr lang="en-GB" sz="2200" dirty="0" smtClean="0"/>
              <a:t> + = 1 </a:t>
            </a:r>
          </a:p>
          <a:p>
            <a:pPr lvl="1">
              <a:buNone/>
            </a:pPr>
            <a:r>
              <a:rPr lang="en-GB" sz="2200" dirty="0" smtClean="0"/>
              <a:t>o/p - &gt; 1</a:t>
            </a:r>
          </a:p>
          <a:p>
            <a:pPr lvl="1">
              <a:buNone/>
            </a:pPr>
            <a:r>
              <a:rPr lang="en-GB" sz="2200" dirty="0" smtClean="0"/>
              <a:t>	        2</a:t>
            </a:r>
          </a:p>
          <a:p>
            <a:pPr lvl="1">
              <a:buNone/>
            </a:pPr>
            <a:r>
              <a:rPr lang="en-GB" sz="2200" dirty="0" smtClean="0"/>
              <a:t>	        3</a:t>
            </a:r>
            <a:endParaRPr lang="en-US" sz="2200" dirty="0" smtClean="0"/>
          </a:p>
          <a:p>
            <a:endParaRPr lang="en-GB" sz="1800" dirty="0" smtClean="0"/>
          </a:p>
          <a:p>
            <a:endParaRPr lang="en-GB" sz="1800" dirty="0" smtClean="0"/>
          </a:p>
          <a:p>
            <a:pPr>
              <a:buNone/>
            </a:pPr>
            <a:endParaRPr lang="en-US"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GB" sz="1800" b="1" u="sng" dirty="0" smtClean="0"/>
          </a:p>
          <a:p>
            <a:endParaRPr lang="en-GB" sz="1800" b="1" u="sng" dirty="0" smtClean="0"/>
          </a:p>
          <a:p>
            <a:r>
              <a:rPr lang="en-GB" b="1" u="sng" dirty="0" smtClean="0"/>
              <a:t>Control  Statements –</a:t>
            </a:r>
          </a:p>
          <a:p>
            <a:endParaRPr lang="en-GB" b="1" u="sng" dirty="0" smtClean="0"/>
          </a:p>
          <a:p>
            <a:endParaRPr lang="en-GB" dirty="0" smtClean="0"/>
          </a:p>
          <a:p>
            <a:r>
              <a:rPr lang="en-GB" b="1" dirty="0" smtClean="0"/>
              <a:t>Continue .</a:t>
            </a:r>
          </a:p>
          <a:p>
            <a:endParaRPr lang="en-GB" dirty="0" smtClean="0"/>
          </a:p>
          <a:p>
            <a:endParaRPr lang="en-GB" dirty="0" smtClean="0"/>
          </a:p>
          <a:p>
            <a:r>
              <a:rPr lang="en-GB" b="1" dirty="0" smtClean="0"/>
              <a:t>Pass</a:t>
            </a:r>
            <a:r>
              <a:rPr lang="en-GB" dirty="0" smtClean="0"/>
              <a:t> – It is used as a placeholder function or loop  can’t have an empty body.</a:t>
            </a:r>
          </a:p>
          <a:p>
            <a:endParaRPr lang="en-GB" sz="1800" b="1" u="sng" dirty="0" smtClean="0"/>
          </a:p>
          <a:p>
            <a:endParaRPr lang="en-GB" sz="1800"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GB" sz="1800" b="1" dirty="0" smtClean="0">
              <a:cs typeface="Times New Roman" pitchFamily="18" charset="0"/>
            </a:endParaRPr>
          </a:p>
          <a:p>
            <a:endParaRPr lang="en-GB" b="1" dirty="0" smtClean="0">
              <a:cs typeface="Times New Roman" pitchFamily="18" charset="0"/>
            </a:endParaRPr>
          </a:p>
          <a:p>
            <a:endParaRPr lang="en-GB" b="1" dirty="0" smtClean="0">
              <a:cs typeface="Times New Roman" pitchFamily="18" charset="0"/>
            </a:endParaRPr>
          </a:p>
          <a:p>
            <a:r>
              <a:rPr lang="en-GB" b="1" dirty="0" smtClean="0">
                <a:cs typeface="Times New Roman" pitchFamily="18" charset="0"/>
              </a:rPr>
              <a:t>Flow  Control  .</a:t>
            </a:r>
          </a:p>
          <a:p>
            <a:endParaRPr lang="en-GB" b="1" dirty="0" smtClean="0">
              <a:cs typeface="Times New Roman" pitchFamily="18" charset="0"/>
            </a:endParaRPr>
          </a:p>
          <a:p>
            <a:r>
              <a:rPr lang="en-GB" b="1" dirty="0" smtClean="0">
                <a:cs typeface="Times New Roman" pitchFamily="18" charset="0"/>
              </a:rPr>
              <a:t> Looping .</a:t>
            </a:r>
          </a:p>
          <a:p>
            <a:pPr>
              <a:buNone/>
            </a:pPr>
            <a:endParaRPr lang="en-GB" b="1" dirty="0" smtClean="0">
              <a:cs typeface="Times New Roman" pitchFamily="18" charset="0"/>
            </a:endParaRPr>
          </a:p>
          <a:p>
            <a:r>
              <a:rPr lang="en-GB" b="1" dirty="0" smtClean="0">
                <a:cs typeface="Times New Roman" pitchFamily="18" charset="0"/>
              </a:rPr>
              <a:t>Nested Loops .</a:t>
            </a:r>
          </a:p>
          <a:p>
            <a:pPr>
              <a:buNone/>
            </a:pPr>
            <a:endParaRPr lang="en-GB" b="1" dirty="0" smtClean="0">
              <a:cs typeface="Times New Roman" pitchFamily="18" charset="0"/>
            </a:endParaRPr>
          </a:p>
          <a:p>
            <a:r>
              <a:rPr lang="en-GB" b="1" dirty="0" smtClean="0">
                <a:cs typeface="Times New Roman" pitchFamily="18" charset="0"/>
              </a:rPr>
              <a:t>Control </a:t>
            </a:r>
            <a:r>
              <a:rPr lang="en-GB" b="1" dirty="0" smtClean="0"/>
              <a:t>Statements</a:t>
            </a:r>
            <a:r>
              <a:rPr lang="en-GB" b="1" dirty="0" smtClean="0">
                <a:cs typeface="Times New Roman" pitchFamily="18" charset="0"/>
              </a:rPr>
              <a:t> . </a:t>
            </a:r>
          </a:p>
          <a:p>
            <a:endParaRPr lang="en-GB" b="1" dirty="0" smtClean="0">
              <a:cs typeface="Times New Roman" pitchFamily="18" charset="0"/>
            </a:endParaRPr>
          </a:p>
          <a:p>
            <a:r>
              <a:rPr lang="en-GB" b="1" dirty="0" smtClean="0">
                <a:cs typeface="Times New Roman" pitchFamily="18" charset="0"/>
              </a:rPr>
              <a:t>Assignment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b="1" u="sng" dirty="0" smtClean="0"/>
              <a:t>Functions :</a:t>
            </a:r>
          </a:p>
          <a:p>
            <a:endParaRPr lang="en-GB" b="1" u="sng" dirty="0" smtClean="0"/>
          </a:p>
          <a:p>
            <a:pPr>
              <a:buNone/>
            </a:pPr>
            <a:endParaRPr lang="en-GB" b="1" u="sng" dirty="0" smtClean="0"/>
          </a:p>
          <a:p>
            <a:r>
              <a:rPr lang="en-GB" dirty="0" smtClean="0"/>
              <a:t>A group of related  statements to perform a specific task is known as function .</a:t>
            </a:r>
          </a:p>
          <a:p>
            <a:r>
              <a:rPr lang="en-GB" dirty="0" smtClean="0"/>
              <a:t>It help in break the program into smaller units , so that our process become </a:t>
            </a:r>
          </a:p>
          <a:p>
            <a:r>
              <a:rPr lang="en-GB" dirty="0" smtClean="0"/>
              <a:t>much  easy and to find error also it is very useful .</a:t>
            </a:r>
          </a:p>
          <a:p>
            <a:endParaRPr lang="en-GB" dirty="0" smtClean="0"/>
          </a:p>
          <a:p>
            <a:r>
              <a:rPr lang="en-GB" dirty="0" smtClean="0"/>
              <a:t>Two types of  Functions :</a:t>
            </a:r>
          </a:p>
          <a:p>
            <a:endParaRPr lang="en-GB" dirty="0" smtClean="0"/>
          </a:p>
          <a:p>
            <a:pPr lvl="1"/>
            <a:r>
              <a:rPr lang="en-GB" sz="2000" dirty="0" smtClean="0"/>
              <a:t>Built  in Functions . – input () , print () .</a:t>
            </a:r>
          </a:p>
          <a:p>
            <a:pPr lvl="1"/>
            <a:r>
              <a:rPr lang="en-GB" sz="2000" dirty="0" smtClean="0"/>
              <a:t>User – defined Functions  . – def function2 () .</a:t>
            </a:r>
          </a:p>
          <a:p>
            <a:pPr lvl="1"/>
            <a:endParaRPr lang="en-GB" sz="1600" dirty="0" smtClean="0"/>
          </a:p>
          <a:p>
            <a:pPr lvl="2"/>
            <a:endParaRPr lang="en-GB" sz="1300" dirty="0" smtClean="0"/>
          </a:p>
          <a:p>
            <a:pPr>
              <a:buNone/>
            </a:pPr>
            <a:endParaRPr lang="en-GB" sz="1800" dirty="0" smtClean="0"/>
          </a:p>
          <a:p>
            <a:endParaRPr lang="en-US" sz="1800" b="1" u="sng"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endParaRPr lang="en-GB" sz="1800" dirty="0" smtClean="0"/>
          </a:p>
          <a:p>
            <a:r>
              <a:rPr lang="en-GB" sz="2200" b="1" dirty="0" smtClean="0"/>
              <a:t>Syntax : </a:t>
            </a:r>
          </a:p>
          <a:p>
            <a:pPr lvl="2"/>
            <a:r>
              <a:rPr lang="en-GB" sz="2000" dirty="0" smtClean="0"/>
              <a:t>Def    </a:t>
            </a:r>
            <a:r>
              <a:rPr lang="en-GB" sz="2000" dirty="0" err="1" smtClean="0"/>
              <a:t>functionname</a:t>
            </a:r>
            <a:r>
              <a:rPr lang="en-GB" sz="2000" dirty="0" smtClean="0"/>
              <a:t> ( parameters ) :</a:t>
            </a:r>
          </a:p>
          <a:p>
            <a:pPr lvl="4"/>
            <a:r>
              <a:rPr lang="en-GB" sz="2000" dirty="0" smtClean="0"/>
              <a:t>‘’’   function   doc  ‘’’</a:t>
            </a:r>
          </a:p>
          <a:p>
            <a:pPr lvl="4"/>
            <a:r>
              <a:rPr lang="en-GB" sz="2000" dirty="0" smtClean="0"/>
              <a:t>Function  statements </a:t>
            </a:r>
          </a:p>
          <a:p>
            <a:pPr lvl="4"/>
            <a:r>
              <a:rPr lang="en-GB" sz="2000" dirty="0" smtClean="0"/>
              <a:t>Return ( expression )</a:t>
            </a:r>
          </a:p>
          <a:p>
            <a:pPr lvl="4"/>
            <a:endParaRPr lang="en-GB" sz="2000" dirty="0" smtClean="0"/>
          </a:p>
          <a:p>
            <a:pPr lvl="1"/>
            <a:r>
              <a:rPr lang="en-GB" sz="2000" dirty="0" smtClean="0"/>
              <a:t>Def </a:t>
            </a:r>
            <a:r>
              <a:rPr lang="en-GB" sz="2000" dirty="0" err="1" smtClean="0"/>
              <a:t>sumoftwo</a:t>
            </a:r>
            <a:r>
              <a:rPr lang="en-GB" sz="2000" dirty="0" smtClean="0"/>
              <a:t> (  a , b )</a:t>
            </a:r>
            <a:r>
              <a:rPr lang="en-US" sz="2000" dirty="0" smtClean="0"/>
              <a:t> :</a:t>
            </a:r>
          </a:p>
          <a:p>
            <a:pPr lvl="1"/>
            <a:r>
              <a:rPr lang="en-GB" sz="2000" dirty="0" smtClean="0"/>
              <a:t># Preserving the order of parameter .</a:t>
            </a:r>
            <a:endParaRPr lang="en-US" sz="2000" dirty="0" smtClean="0"/>
          </a:p>
          <a:p>
            <a:pPr lvl="2"/>
            <a:r>
              <a:rPr lang="en-GB" sz="2000" dirty="0" smtClean="0"/>
              <a:t># a  and b two number </a:t>
            </a:r>
          </a:p>
          <a:p>
            <a:pPr lvl="2"/>
            <a:r>
              <a:rPr lang="en-GB" sz="2000" dirty="0" smtClean="0"/>
              <a:t>Sum =0 </a:t>
            </a:r>
          </a:p>
          <a:p>
            <a:pPr lvl="2"/>
            <a:r>
              <a:rPr lang="en-GB" sz="2000" dirty="0" smtClean="0"/>
              <a:t>Sum = a + b </a:t>
            </a:r>
          </a:p>
          <a:p>
            <a:pPr lvl="2"/>
            <a:r>
              <a:rPr lang="en-GB" sz="2000" dirty="0" smtClean="0"/>
              <a:t>return sum </a:t>
            </a:r>
          </a:p>
          <a:p>
            <a:pPr lvl="2"/>
            <a:endParaRPr lang="en-GB" sz="2000" dirty="0" smtClean="0"/>
          </a:p>
          <a:p>
            <a:pPr lvl="2"/>
            <a:r>
              <a:rPr lang="en-GB" sz="2000" dirty="0" err="1" smtClean="0"/>
              <a:t>Sumoftwo</a:t>
            </a:r>
            <a:r>
              <a:rPr lang="en-GB" sz="2000" dirty="0" smtClean="0"/>
              <a:t> (  11 ,  12 )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GB" b="1" dirty="0" smtClean="0"/>
          </a:p>
          <a:p>
            <a:r>
              <a:rPr lang="en-GB" b="1" dirty="0" smtClean="0"/>
              <a:t>Function  Arguments : </a:t>
            </a:r>
          </a:p>
          <a:p>
            <a:endParaRPr lang="en-GB" b="1" dirty="0" smtClean="0"/>
          </a:p>
          <a:p>
            <a:pPr lvl="1"/>
            <a:r>
              <a:rPr lang="en-GB" sz="2000" b="1" dirty="0" smtClean="0"/>
              <a:t>1. Required   Arguments .</a:t>
            </a:r>
          </a:p>
          <a:p>
            <a:pPr lvl="1"/>
            <a:endParaRPr lang="en-GB" sz="2000" b="1" dirty="0" smtClean="0"/>
          </a:p>
          <a:p>
            <a:pPr lvl="1"/>
            <a:r>
              <a:rPr lang="en-GB" sz="2000" b="1" dirty="0" smtClean="0"/>
              <a:t>2. Keyword  Arguments  .</a:t>
            </a:r>
          </a:p>
          <a:p>
            <a:pPr lvl="1"/>
            <a:endParaRPr lang="en-GB" sz="2000" b="1" dirty="0" smtClean="0"/>
          </a:p>
          <a:p>
            <a:pPr lvl="1"/>
            <a:r>
              <a:rPr lang="en-GB" sz="2000" b="1" dirty="0" smtClean="0"/>
              <a:t>3. Default  Arguments .</a:t>
            </a:r>
          </a:p>
          <a:p>
            <a:pPr lvl="1"/>
            <a:endParaRPr lang="en-GB" sz="2000" b="1" dirty="0" smtClean="0"/>
          </a:p>
          <a:p>
            <a:pPr lvl="1"/>
            <a:r>
              <a:rPr lang="en-GB" sz="2000" b="1" dirty="0" smtClean="0"/>
              <a:t>4. Variable – length  Arguments  .</a:t>
            </a:r>
            <a:endParaRPr lang="en-US" sz="2000" b="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endParaRPr lang="en-GB" sz="1800" dirty="0" smtClean="0"/>
          </a:p>
          <a:p>
            <a:r>
              <a:rPr lang="en-GB" sz="1800" dirty="0" smtClean="0"/>
              <a:t> </a:t>
            </a:r>
            <a:r>
              <a:rPr lang="en-GB" b="1" dirty="0" smtClean="0"/>
              <a:t>Anonymous  Function :</a:t>
            </a:r>
          </a:p>
          <a:p>
            <a:endParaRPr lang="en-GB" dirty="0" smtClean="0"/>
          </a:p>
          <a:p>
            <a:r>
              <a:rPr lang="en-GB" dirty="0" smtClean="0"/>
              <a:t>Anonymous function is a function which is define without a name . </a:t>
            </a:r>
          </a:p>
          <a:p>
            <a:r>
              <a:rPr lang="en-GB" dirty="0" smtClean="0"/>
              <a:t>Anonymous function is defined using lambda keyword.</a:t>
            </a:r>
          </a:p>
          <a:p>
            <a:endParaRPr lang="en-GB" dirty="0" smtClean="0"/>
          </a:p>
          <a:p>
            <a:r>
              <a:rPr lang="en-GB" dirty="0" smtClean="0"/>
              <a:t>Anonymous function  characteristics are :</a:t>
            </a:r>
          </a:p>
          <a:p>
            <a:r>
              <a:rPr lang="en-GB" dirty="0" smtClean="0"/>
              <a:t>It can take any number of arguments / parameters but return only one value in the </a:t>
            </a:r>
          </a:p>
          <a:p>
            <a:r>
              <a:rPr lang="en-GB" dirty="0" smtClean="0"/>
              <a:t>Form of an expression.</a:t>
            </a:r>
          </a:p>
          <a:p>
            <a:r>
              <a:rPr lang="en-GB" dirty="0" smtClean="0"/>
              <a:t>It can’t contain multiple expressions .</a:t>
            </a:r>
          </a:p>
          <a:p>
            <a:r>
              <a:rPr lang="en-GB" dirty="0" smtClean="0"/>
              <a:t>It can’t have comments .</a:t>
            </a:r>
          </a:p>
          <a:p>
            <a:r>
              <a:rPr lang="en-GB" dirty="0" smtClean="0"/>
              <a:t>It can’t be direct call as it require an expression .</a:t>
            </a:r>
          </a:p>
          <a:p>
            <a:endParaRPr lang="en-GB" dirty="0" smtClean="0"/>
          </a:p>
          <a:p>
            <a:r>
              <a:rPr lang="en-GB" b="1" dirty="0" smtClean="0"/>
              <a:t>Syntax :</a:t>
            </a:r>
          </a:p>
          <a:p>
            <a:pPr lvl="1"/>
            <a:r>
              <a:rPr lang="en-GB" sz="2000" dirty="0" smtClean="0"/>
              <a:t>Lambda  [ argument 1 [ , argument2 ....... Arguments n ]] : expression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GB" sz="1800" dirty="0" smtClean="0"/>
          </a:p>
          <a:p>
            <a:r>
              <a:rPr lang="en-GB" dirty="0" smtClean="0"/>
              <a:t># definition  of  lambda .</a:t>
            </a:r>
          </a:p>
          <a:p>
            <a:r>
              <a:rPr lang="en-GB" dirty="0" smtClean="0"/>
              <a:t>Square = lambda x : x*x ;</a:t>
            </a:r>
          </a:p>
          <a:p>
            <a:endParaRPr lang="en-GB" dirty="0" smtClean="0"/>
          </a:p>
          <a:p>
            <a:r>
              <a:rPr lang="en-GB" dirty="0" smtClean="0"/>
              <a:t># usage of lambda function .</a:t>
            </a:r>
          </a:p>
          <a:p>
            <a:r>
              <a:rPr lang="en-GB" dirty="0" smtClean="0"/>
              <a:t>n = </a:t>
            </a:r>
            <a:r>
              <a:rPr lang="en-GB" dirty="0" err="1" smtClean="0"/>
              <a:t>int</a:t>
            </a:r>
            <a:r>
              <a:rPr lang="en-GB" dirty="0" smtClean="0"/>
              <a:t> ( input  ( “ Enter a number : ”))</a:t>
            </a:r>
          </a:p>
          <a:p>
            <a:r>
              <a:rPr lang="en-GB" dirty="0" smtClean="0"/>
              <a:t>Print ( “ square of  ” , n , “ is ” , square ( n ) )  # lambda function calling .</a:t>
            </a:r>
          </a:p>
          <a:p>
            <a:endParaRPr lang="en-GB" dirty="0" smtClean="0"/>
          </a:p>
          <a:p>
            <a:r>
              <a:rPr lang="en-GB" dirty="0" smtClean="0"/>
              <a:t>o/p – </a:t>
            </a:r>
          </a:p>
          <a:p>
            <a:pPr lvl="2"/>
            <a:r>
              <a:rPr lang="en-GB" sz="2000" dirty="0" smtClean="0"/>
              <a:t>Enter  a number : 5</a:t>
            </a:r>
          </a:p>
          <a:p>
            <a:pPr lvl="2"/>
            <a:r>
              <a:rPr lang="en-GB" sz="2000" dirty="0" smtClean="0"/>
              <a:t>Square of 5 is 25 </a:t>
            </a:r>
          </a:p>
          <a:p>
            <a:endParaRPr lang="en-GB" sz="1800" dirty="0" smtClean="0"/>
          </a:p>
          <a:p>
            <a:endParaRPr lang="en-GB" sz="1800" dirty="0" smtClean="0"/>
          </a:p>
          <a:p>
            <a:endParaRPr lang="en-GB" sz="1800" dirty="0" smtClean="0"/>
          </a:p>
          <a:p>
            <a:pPr lvl="2">
              <a:buNone/>
            </a:pPr>
            <a:endParaRPr lang="en-GB" sz="1900" dirty="0"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GB" sz="1800" dirty="0" smtClean="0"/>
          </a:p>
          <a:p>
            <a:r>
              <a:rPr lang="en-GB" dirty="0" smtClean="0"/>
              <a:t># </a:t>
            </a:r>
            <a:r>
              <a:rPr lang="en-GB" b="1" dirty="0" smtClean="0"/>
              <a:t>lambda define </a:t>
            </a:r>
          </a:p>
          <a:p>
            <a:r>
              <a:rPr lang="en-GB" dirty="0" smtClean="0"/>
              <a:t>Sum = lambda x, y : x + y ;</a:t>
            </a:r>
          </a:p>
          <a:p>
            <a:r>
              <a:rPr lang="en-GB" dirty="0" smtClean="0"/>
              <a:t>m= </a:t>
            </a:r>
            <a:r>
              <a:rPr lang="en-GB" dirty="0" err="1" smtClean="0"/>
              <a:t>int</a:t>
            </a:r>
            <a:r>
              <a:rPr lang="en-GB" dirty="0" smtClean="0"/>
              <a:t>  ( input ( “Enter first number : “))</a:t>
            </a:r>
          </a:p>
          <a:p>
            <a:r>
              <a:rPr lang="en-GB" dirty="0" smtClean="0"/>
              <a:t>n = </a:t>
            </a:r>
            <a:r>
              <a:rPr lang="en-GB" dirty="0" err="1" smtClean="0"/>
              <a:t>int</a:t>
            </a:r>
            <a:r>
              <a:rPr lang="en-GB" dirty="0" smtClean="0"/>
              <a:t> ( input ( “ Enter second number : ”))</a:t>
            </a:r>
          </a:p>
          <a:p>
            <a:r>
              <a:rPr lang="en-GB" dirty="0" smtClean="0"/>
              <a:t>Print ( “ sum of ” , m , n , “ and ” , n , “ is ” , sum ( m, n) )</a:t>
            </a:r>
          </a:p>
          <a:p>
            <a:endParaRPr lang="en-GB" dirty="0" smtClean="0"/>
          </a:p>
          <a:p>
            <a:endParaRPr lang="en-GB" dirty="0" smtClean="0"/>
          </a:p>
          <a:p>
            <a:r>
              <a:rPr lang="en-GB" dirty="0" smtClean="0"/>
              <a:t>o/ p – </a:t>
            </a:r>
          </a:p>
          <a:p>
            <a:pPr lvl="1"/>
            <a:r>
              <a:rPr lang="en-GB" sz="2000" dirty="0" smtClean="0"/>
              <a:t>Enter first number : 10</a:t>
            </a:r>
          </a:p>
          <a:p>
            <a:pPr lvl="1"/>
            <a:r>
              <a:rPr lang="en-GB" sz="2000" dirty="0" smtClean="0"/>
              <a:t>Enter second number : 20 </a:t>
            </a:r>
          </a:p>
          <a:p>
            <a:pPr lvl="1"/>
            <a:r>
              <a:rPr lang="en-GB" sz="2000" dirty="0" smtClean="0"/>
              <a:t>Sum of  10  and 20  is 30 </a:t>
            </a:r>
          </a:p>
          <a:p>
            <a:endParaRPr lang="en-US" sz="1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Lambda function :</a:t>
            </a:r>
          </a:p>
          <a:p>
            <a:pPr lvl="1"/>
            <a:r>
              <a:rPr lang="en-GB" sz="2000" dirty="0" smtClean="0"/>
              <a:t>It is a small anonymous f/n . Lambda f/n can take any no: of arguments but can only have one expression.</a:t>
            </a:r>
          </a:p>
          <a:p>
            <a:pPr lvl="1"/>
            <a:r>
              <a:rPr lang="en-GB" sz="2000" dirty="0" smtClean="0"/>
              <a:t>Lambda arguments : expression.</a:t>
            </a:r>
          </a:p>
          <a:p>
            <a:pPr lvl="1"/>
            <a:endParaRPr lang="en-GB" sz="2000" dirty="0" smtClean="0"/>
          </a:p>
          <a:p>
            <a:pPr lvl="1"/>
            <a:r>
              <a:rPr lang="en-GB" sz="2000" dirty="0" smtClean="0"/>
              <a:t>def   </a:t>
            </a:r>
            <a:r>
              <a:rPr lang="en-GB" sz="2000" dirty="0" err="1" smtClean="0"/>
              <a:t>myfun</a:t>
            </a:r>
            <a:r>
              <a:rPr lang="en-GB" sz="2000" dirty="0" smtClean="0"/>
              <a:t> ( n) :</a:t>
            </a:r>
          </a:p>
          <a:p>
            <a:pPr lvl="2"/>
            <a:r>
              <a:rPr lang="en-GB" sz="2000" dirty="0" smtClean="0"/>
              <a:t>return  lambda   a:a*n </a:t>
            </a:r>
          </a:p>
          <a:p>
            <a:pPr lvl="1"/>
            <a:r>
              <a:rPr lang="en-GB" sz="2000" dirty="0" err="1" smtClean="0"/>
              <a:t>mydouble</a:t>
            </a:r>
            <a:r>
              <a:rPr lang="en-GB" sz="2000" dirty="0" smtClean="0"/>
              <a:t> = </a:t>
            </a:r>
            <a:r>
              <a:rPr lang="en-GB" sz="2000" dirty="0" err="1" smtClean="0"/>
              <a:t>myfun</a:t>
            </a:r>
            <a:r>
              <a:rPr lang="en-GB" sz="2000" dirty="0" smtClean="0"/>
              <a:t>(2)</a:t>
            </a:r>
          </a:p>
          <a:p>
            <a:pPr lvl="1">
              <a:buNone/>
            </a:pPr>
            <a:r>
              <a:rPr lang="en-GB" sz="2000" dirty="0" smtClean="0"/>
              <a:t>	print (</a:t>
            </a:r>
            <a:r>
              <a:rPr lang="en-GB" sz="2000" dirty="0" err="1" smtClean="0"/>
              <a:t>mydouble</a:t>
            </a:r>
            <a:r>
              <a:rPr lang="en-GB" sz="2000" dirty="0" smtClean="0"/>
              <a:t> (11))  -&gt; o/p 22</a:t>
            </a:r>
          </a:p>
          <a:p>
            <a:pPr lvl="1">
              <a:buNone/>
            </a:pPr>
            <a:r>
              <a:rPr lang="en-GB" sz="2000" dirty="0" smtClean="0"/>
              <a:t>	</a:t>
            </a:r>
          </a:p>
          <a:p>
            <a:pPr lvl="1">
              <a:buNone/>
            </a:pPr>
            <a:r>
              <a:rPr lang="en-GB" sz="2000" dirty="0" smtClean="0"/>
              <a:t>	</a:t>
            </a:r>
            <a:r>
              <a:rPr lang="en-GB" sz="2000" dirty="0" err="1" smtClean="0"/>
              <a:t>mytriple</a:t>
            </a:r>
            <a:r>
              <a:rPr lang="en-GB" sz="2000" dirty="0" smtClean="0"/>
              <a:t> = </a:t>
            </a:r>
            <a:r>
              <a:rPr lang="en-GB" sz="2000" dirty="0" err="1" smtClean="0"/>
              <a:t>myfun</a:t>
            </a:r>
            <a:r>
              <a:rPr lang="en-GB" sz="2000" dirty="0" smtClean="0"/>
              <a:t>(3)</a:t>
            </a:r>
          </a:p>
          <a:p>
            <a:pPr lvl="1">
              <a:buNone/>
            </a:pPr>
            <a:r>
              <a:rPr lang="en-GB" sz="2000" dirty="0" smtClean="0"/>
              <a:t>	print(</a:t>
            </a:r>
            <a:r>
              <a:rPr lang="en-GB" sz="2000" dirty="0" err="1" smtClean="0"/>
              <a:t>mytriple</a:t>
            </a:r>
            <a:r>
              <a:rPr lang="en-GB" sz="2000" dirty="0" smtClean="0"/>
              <a:t>(11))  -&gt; o/p  33</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Recursive function .</a:t>
            </a:r>
          </a:p>
          <a:p>
            <a:endParaRPr lang="en-GB" dirty="0" smtClean="0"/>
          </a:p>
          <a:p>
            <a:r>
              <a:rPr lang="en-GB" dirty="0" smtClean="0"/>
              <a:t>def  </a:t>
            </a:r>
            <a:r>
              <a:rPr lang="en-GB" dirty="0" err="1" smtClean="0"/>
              <a:t>recursive_fun</a:t>
            </a:r>
            <a:r>
              <a:rPr lang="en-GB" dirty="0" smtClean="0"/>
              <a:t> ( num) :</a:t>
            </a:r>
          </a:p>
          <a:p>
            <a:endParaRPr lang="en-GB" dirty="0" smtClean="0"/>
          </a:p>
          <a:p>
            <a:pPr lvl="1"/>
            <a:r>
              <a:rPr lang="en-GB" dirty="0" smtClean="0"/>
              <a:t>If   num == 1 : return  1 </a:t>
            </a:r>
          </a:p>
          <a:p>
            <a:pPr lvl="1"/>
            <a:r>
              <a:rPr lang="en-GB" dirty="0" smtClean="0"/>
              <a:t>Else :</a:t>
            </a:r>
          </a:p>
          <a:p>
            <a:pPr lvl="5"/>
            <a:r>
              <a:rPr lang="en-GB" dirty="0" smtClean="0"/>
              <a:t>Return ( num * </a:t>
            </a:r>
            <a:r>
              <a:rPr lang="en-GB" dirty="0" err="1" smtClean="0"/>
              <a:t>recursive_fun</a:t>
            </a:r>
            <a:r>
              <a:rPr lang="en-GB" dirty="0" smtClean="0"/>
              <a:t> ( num -1 ) )</a:t>
            </a:r>
          </a:p>
          <a:p>
            <a:pPr lvl="5"/>
            <a:endParaRPr lang="en-GB" dirty="0" smtClean="0"/>
          </a:p>
          <a:p>
            <a:r>
              <a:rPr lang="en-GB" dirty="0" smtClean="0"/>
              <a:t>num = </a:t>
            </a:r>
            <a:r>
              <a:rPr lang="en-GB" dirty="0" err="1" smtClean="0"/>
              <a:t>int</a:t>
            </a:r>
            <a:r>
              <a:rPr lang="en-GB" dirty="0" smtClean="0"/>
              <a:t> ( input  ( “ Enter number : “ ))</a:t>
            </a:r>
          </a:p>
          <a:p>
            <a:endParaRPr lang="en-GB" dirty="0" smtClean="0"/>
          </a:p>
          <a:p>
            <a:r>
              <a:rPr lang="en-GB" dirty="0" smtClean="0"/>
              <a:t>If num &gt; =1 :</a:t>
            </a:r>
          </a:p>
          <a:p>
            <a:pPr lvl="1"/>
            <a:r>
              <a:rPr lang="en-GB" dirty="0" smtClean="0"/>
              <a:t>Print ( “ The factorial is : “ , </a:t>
            </a:r>
            <a:r>
              <a:rPr lang="en-GB" dirty="0" err="1" smtClean="0"/>
              <a:t>recursive_fun</a:t>
            </a:r>
            <a:r>
              <a:rPr lang="en-GB" dirty="0" smtClean="0"/>
              <a:t> ( num ))</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Function with more than one return value </a:t>
            </a:r>
            <a:r>
              <a:rPr lang="en-US" dirty="0" smtClean="0"/>
              <a:t>–</a:t>
            </a:r>
          </a:p>
          <a:p>
            <a:endParaRPr lang="en-GB" dirty="0" smtClean="0"/>
          </a:p>
          <a:p>
            <a:r>
              <a:rPr lang="en-GB" dirty="0" smtClean="0"/>
              <a:t>def  calc ( a , b ) :</a:t>
            </a:r>
          </a:p>
          <a:p>
            <a:pPr lvl="1"/>
            <a:r>
              <a:rPr lang="en-GB" dirty="0" smtClean="0"/>
              <a:t>sum = a + b ;  </a:t>
            </a:r>
            <a:r>
              <a:rPr lang="en-GB" dirty="0" err="1" smtClean="0"/>
              <a:t>substract</a:t>
            </a:r>
            <a:r>
              <a:rPr lang="en-GB" dirty="0" smtClean="0"/>
              <a:t> = a – b ;  Multiply = a * b </a:t>
            </a:r>
          </a:p>
          <a:p>
            <a:pPr lvl="1"/>
            <a:r>
              <a:rPr lang="en-GB" dirty="0" smtClean="0"/>
              <a:t>Return  sum , </a:t>
            </a:r>
            <a:r>
              <a:rPr lang="en-GB" dirty="0" err="1" smtClean="0"/>
              <a:t>substract</a:t>
            </a:r>
            <a:r>
              <a:rPr lang="en-GB" dirty="0" smtClean="0"/>
              <a:t> , Multiply </a:t>
            </a:r>
          </a:p>
          <a:p>
            <a:pPr lvl="1"/>
            <a:endParaRPr lang="en-GB" dirty="0" smtClean="0"/>
          </a:p>
          <a:p>
            <a:r>
              <a:rPr lang="en-GB" dirty="0" smtClean="0"/>
              <a:t>a = </a:t>
            </a:r>
            <a:r>
              <a:rPr lang="en-GB" dirty="0" err="1" smtClean="0"/>
              <a:t>int</a:t>
            </a:r>
            <a:r>
              <a:rPr lang="en-GB" dirty="0" smtClean="0"/>
              <a:t> ( input ( “ Enter  first number : ”))</a:t>
            </a:r>
          </a:p>
          <a:p>
            <a:r>
              <a:rPr lang="en-GB" dirty="0" smtClean="0"/>
              <a:t>b = </a:t>
            </a:r>
            <a:r>
              <a:rPr lang="en-GB" dirty="0" err="1" smtClean="0"/>
              <a:t>int</a:t>
            </a:r>
            <a:r>
              <a:rPr lang="en-GB" dirty="0" smtClean="0"/>
              <a:t> ( input ( “ Enter  second number :”))</a:t>
            </a:r>
          </a:p>
          <a:p>
            <a:r>
              <a:rPr lang="en-GB" dirty="0" smtClean="0"/>
              <a:t>sum , </a:t>
            </a:r>
            <a:r>
              <a:rPr lang="en-GB" dirty="0" err="1" smtClean="0"/>
              <a:t>substract</a:t>
            </a:r>
            <a:r>
              <a:rPr lang="en-GB" dirty="0" smtClean="0"/>
              <a:t> , Multiply = calc ( a , b )</a:t>
            </a:r>
          </a:p>
          <a:p>
            <a:r>
              <a:rPr lang="en-GB" dirty="0" smtClean="0"/>
              <a:t>Print ( “ Sum : ” , sum )</a:t>
            </a:r>
          </a:p>
          <a:p>
            <a:r>
              <a:rPr lang="en-GB" dirty="0" smtClean="0"/>
              <a:t>Print ( “ </a:t>
            </a:r>
            <a:r>
              <a:rPr lang="en-GB" dirty="0" err="1" smtClean="0"/>
              <a:t>Substract</a:t>
            </a:r>
            <a:r>
              <a:rPr lang="en-GB" dirty="0" smtClean="0"/>
              <a:t> : ”, </a:t>
            </a:r>
            <a:r>
              <a:rPr lang="en-GB" dirty="0" err="1" smtClean="0"/>
              <a:t>substract</a:t>
            </a:r>
            <a:r>
              <a:rPr lang="en-GB" dirty="0" smtClean="0"/>
              <a:t> )</a:t>
            </a:r>
          </a:p>
          <a:p>
            <a:r>
              <a:rPr lang="en-GB" dirty="0" smtClean="0"/>
              <a:t>Print ( “ Multiply : ” , Multiply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Assignment :</a:t>
            </a:r>
          </a:p>
          <a:p>
            <a:endParaRPr lang="en-GB" dirty="0" smtClean="0"/>
          </a:p>
          <a:p>
            <a:r>
              <a:rPr lang="en-GB" dirty="0" smtClean="0"/>
              <a:t>WAP function  to check whether a number is even or odd .</a:t>
            </a:r>
          </a:p>
          <a:p>
            <a:endParaRPr lang="en-GB" dirty="0" smtClean="0"/>
          </a:p>
          <a:p>
            <a:r>
              <a:rPr lang="en-GB" dirty="0" smtClean="0"/>
              <a:t>WAP function to calculate sum of 3 given numbers , it the values are equal then return thrice of their sum .</a:t>
            </a:r>
          </a:p>
          <a:p>
            <a:endParaRPr lang="en-GB" dirty="0" smtClean="0"/>
          </a:p>
          <a:p>
            <a:r>
              <a:rPr lang="en-GB" dirty="0" smtClean="0"/>
              <a:t>WAP function to get a new string from a given string where </a:t>
            </a:r>
            <a:r>
              <a:rPr lang="en-GB" dirty="0" err="1" smtClean="0"/>
              <a:t>ls</a:t>
            </a:r>
            <a:r>
              <a:rPr lang="en-GB" dirty="0" smtClean="0"/>
              <a:t> has been added to the front . If the given string already begins with </a:t>
            </a:r>
            <a:r>
              <a:rPr lang="en-GB" dirty="0" err="1" smtClean="0"/>
              <a:t>ls</a:t>
            </a:r>
            <a:r>
              <a:rPr lang="en-GB" dirty="0" smtClean="0"/>
              <a:t> the return the string unchanged. </a:t>
            </a:r>
          </a:p>
          <a:p>
            <a:endParaRPr lang="en-GB" dirty="0" smtClean="0"/>
          </a:p>
          <a:p>
            <a:r>
              <a:rPr lang="en-GB" dirty="0" smtClean="0"/>
              <a:t>WAP function that will return true if the two given integer values are equal </a:t>
            </a:r>
          </a:p>
          <a:p>
            <a:r>
              <a:rPr lang="en-GB" dirty="0" smtClean="0"/>
              <a:t>or their sum or difference is 5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GB" b="1" dirty="0" smtClean="0">
                <a:cs typeface="Times New Roman" pitchFamily="18" charset="0"/>
              </a:rPr>
              <a:t>Functions .</a:t>
            </a:r>
          </a:p>
          <a:p>
            <a:endParaRPr lang="en-GB" b="1" dirty="0" smtClean="0">
              <a:cs typeface="Times New Roman" pitchFamily="18" charset="0"/>
            </a:endParaRPr>
          </a:p>
          <a:p>
            <a:r>
              <a:rPr lang="en-GB" b="1" dirty="0" smtClean="0">
                <a:cs typeface="Times New Roman" pitchFamily="18" charset="0"/>
              </a:rPr>
              <a:t>Basic  useful Functions .</a:t>
            </a:r>
          </a:p>
          <a:p>
            <a:endParaRPr lang="en-GB" b="1" dirty="0" smtClean="0">
              <a:cs typeface="Times New Roman" pitchFamily="18" charset="0"/>
            </a:endParaRPr>
          </a:p>
          <a:p>
            <a:r>
              <a:rPr lang="en-GB" b="1" dirty="0" smtClean="0">
                <a:cs typeface="Times New Roman" pitchFamily="18" charset="0"/>
              </a:rPr>
              <a:t>Advance Functions continued . </a:t>
            </a:r>
          </a:p>
          <a:p>
            <a:endParaRPr lang="en-GB" b="1" dirty="0" smtClean="0">
              <a:cs typeface="Times New Roman" pitchFamily="18" charset="0"/>
            </a:endParaRPr>
          </a:p>
          <a:p>
            <a:r>
              <a:rPr lang="en-GB" b="1" dirty="0" smtClean="0">
                <a:cs typeface="Times New Roman" pitchFamily="18" charset="0"/>
              </a:rPr>
              <a:t>Anonymous Functions .</a:t>
            </a:r>
          </a:p>
          <a:p>
            <a:endParaRPr lang="en-GB" b="1" dirty="0" smtClean="0">
              <a:cs typeface="Times New Roman" pitchFamily="18" charset="0"/>
            </a:endParaRPr>
          </a:p>
          <a:p>
            <a:r>
              <a:rPr lang="en-GB" b="1" dirty="0" smtClean="0">
                <a:cs typeface="Times New Roman" pitchFamily="18" charset="0"/>
              </a:rPr>
              <a:t>Recursive Functions .</a:t>
            </a:r>
          </a:p>
          <a:p>
            <a:endParaRPr lang="en-GB" b="1" dirty="0" smtClean="0">
              <a:cs typeface="Times New Roman" pitchFamily="18" charset="0"/>
            </a:endParaRPr>
          </a:p>
          <a:p>
            <a:r>
              <a:rPr lang="en-GB" b="1" dirty="0" smtClean="0">
                <a:cs typeface="Times New Roman" pitchFamily="18" charset="0"/>
              </a:rPr>
              <a:t>Function with more than one return value.</a:t>
            </a:r>
          </a:p>
          <a:p>
            <a:endParaRPr lang="en-GB" b="1" dirty="0" smtClean="0">
              <a:cs typeface="Times New Roman" pitchFamily="18" charset="0"/>
            </a:endParaRPr>
          </a:p>
          <a:p>
            <a:r>
              <a:rPr lang="en-GB" b="1" dirty="0" smtClean="0">
                <a:cs typeface="Times New Roman" pitchFamily="18" charset="0"/>
              </a:rPr>
              <a:t>Problem Discussion . </a:t>
            </a:r>
          </a:p>
          <a:p>
            <a:endParaRPr lang="en-GB" b="1" dirty="0" smtClean="0">
              <a:cs typeface="Times New Roman" pitchFamily="18" charset="0"/>
            </a:endParaRPr>
          </a:p>
          <a:p>
            <a:r>
              <a:rPr lang="en-GB" b="1" dirty="0" smtClean="0">
                <a:cs typeface="Times New Roman" pitchFamily="18" charset="0"/>
              </a:rPr>
              <a:t>Assignment .</a:t>
            </a:r>
          </a:p>
          <a:p>
            <a:endParaRPr lang="en-GB" b="1" dirty="0" smtClean="0">
              <a:cs typeface="Times New Roman" pitchFamily="18" charset="0"/>
            </a:endParaRP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GB" b="1" dirty="0" smtClean="0"/>
              <a:t>Module  </a:t>
            </a:r>
            <a:r>
              <a:rPr lang="en-GB" dirty="0" smtClean="0"/>
              <a:t>– Group of functions , variables , classes .</a:t>
            </a:r>
          </a:p>
          <a:p>
            <a:r>
              <a:rPr lang="en-GB" b="1" dirty="0" smtClean="0"/>
              <a:t>Libraries</a:t>
            </a:r>
            <a:r>
              <a:rPr lang="en-GB" dirty="0" smtClean="0"/>
              <a:t>  – Group of Modules. </a:t>
            </a:r>
          </a:p>
          <a:p>
            <a:endParaRPr lang="en-GB" sz="1800" dirty="0" smtClean="0"/>
          </a:p>
          <a:p>
            <a:endParaRPr lang="en-GB" sz="1800" dirty="0" smtClean="0"/>
          </a:p>
          <a:p>
            <a:r>
              <a:rPr lang="en-GB" dirty="0" smtClean="0"/>
              <a:t>Taking value from user –</a:t>
            </a:r>
          </a:p>
          <a:p>
            <a:pPr lvl="1"/>
            <a:r>
              <a:rPr lang="en-GB" sz="2000" dirty="0" smtClean="0"/>
              <a:t>A=</a:t>
            </a:r>
            <a:r>
              <a:rPr lang="en-GB" sz="2000" dirty="0" err="1" smtClean="0"/>
              <a:t>int</a:t>
            </a:r>
            <a:r>
              <a:rPr lang="en-GB" sz="2000" dirty="0" smtClean="0"/>
              <a:t>(input(“Enter the number ”)</a:t>
            </a:r>
          </a:p>
          <a:p>
            <a:pPr lvl="1"/>
            <a:r>
              <a:rPr lang="en-GB" sz="2000" dirty="0" smtClean="0"/>
              <a:t>Print(A)</a:t>
            </a:r>
          </a:p>
          <a:p>
            <a:pPr lvl="1"/>
            <a:endParaRPr lang="en-GB" sz="2000" dirty="0" smtClean="0"/>
          </a:p>
          <a:p>
            <a:pPr lvl="1"/>
            <a:r>
              <a:rPr lang="en-GB" sz="2000" dirty="0" smtClean="0"/>
              <a:t/>
            </a:r>
            <a:br>
              <a:rPr lang="en-GB" sz="2000" dirty="0" smtClean="0"/>
            </a:br>
            <a:r>
              <a:rPr lang="en-GB" sz="2000" dirty="0" smtClean="0"/>
              <a:t># This Program is taking value from user.</a:t>
            </a:r>
            <a:br>
              <a:rPr lang="en-GB" sz="2000" dirty="0" smtClean="0"/>
            </a:br>
            <a:r>
              <a:rPr lang="en-GB" sz="2000" dirty="0" smtClean="0"/>
              <a:t># #</a:t>
            </a:r>
            <a:br>
              <a:rPr lang="en-GB" sz="2000" dirty="0" smtClean="0"/>
            </a:br>
            <a:r>
              <a:rPr lang="en-GB" sz="2000" dirty="0" smtClean="0"/>
              <a:t># a=</a:t>
            </a:r>
            <a:r>
              <a:rPr lang="en-GB" sz="2000" dirty="0" err="1" smtClean="0"/>
              <a:t>int</a:t>
            </a:r>
            <a:r>
              <a:rPr lang="en-GB" sz="2000" dirty="0" smtClean="0"/>
              <a:t>(input("Enter the number:"))</a:t>
            </a:r>
            <a:br>
              <a:rPr lang="en-GB" sz="2000" dirty="0" smtClean="0"/>
            </a:br>
            <a:r>
              <a:rPr lang="en-GB" sz="2000" dirty="0" smtClean="0"/>
              <a:t># print(a)</a:t>
            </a:r>
            <a:r>
              <a:rPr lang="en-GB" sz="1500" dirty="0" smtClean="0"/>
              <a:t/>
            </a:r>
            <a:br>
              <a:rPr lang="en-GB" sz="1500" dirty="0" smtClean="0"/>
            </a:br>
            <a:r>
              <a:rPr lang="en-GB" sz="1500" dirty="0" smtClean="0"/>
              <a:t/>
            </a:r>
            <a:br>
              <a:rPr lang="en-GB" sz="1500" dirty="0" smtClean="0"/>
            </a:br>
            <a:endParaRPr lang="en-US" sz="15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GB" dirty="0" smtClean="0"/>
          </a:p>
          <a:p>
            <a:r>
              <a:rPr lang="en-GB" dirty="0" smtClean="0"/>
              <a:t># In above code if we give </a:t>
            </a:r>
            <a:r>
              <a:rPr lang="en-GB" dirty="0" err="1" smtClean="0"/>
              <a:t>bool</a:t>
            </a:r>
            <a:r>
              <a:rPr lang="en-GB" dirty="0" smtClean="0"/>
              <a:t> or float then error will come.</a:t>
            </a:r>
            <a:br>
              <a:rPr lang="en-GB" dirty="0" smtClean="0"/>
            </a:br>
            <a:r>
              <a:rPr lang="en-GB" dirty="0" smtClean="0"/>
              <a:t># so to remove this we can use </a:t>
            </a:r>
            <a:r>
              <a:rPr lang="en-GB" dirty="0" err="1" smtClean="0"/>
              <a:t>Eval</a:t>
            </a:r>
            <a:r>
              <a:rPr lang="en-GB" dirty="0" smtClean="0"/>
              <a:t> .</a:t>
            </a:r>
            <a:br>
              <a:rPr lang="en-GB" dirty="0" smtClean="0"/>
            </a:br>
            <a:r>
              <a:rPr lang="en-GB" dirty="0" smtClean="0"/>
              <a:t>#</a:t>
            </a:r>
            <a:br>
              <a:rPr lang="en-GB" dirty="0" smtClean="0"/>
            </a:br>
            <a:r>
              <a:rPr lang="en-GB" dirty="0" smtClean="0"/>
              <a:t>b=</a:t>
            </a:r>
            <a:r>
              <a:rPr lang="en-GB" dirty="0" err="1" smtClean="0"/>
              <a:t>eval</a:t>
            </a:r>
            <a:r>
              <a:rPr lang="en-GB" dirty="0" smtClean="0"/>
              <a:t>(input(" Enter the value:"))</a:t>
            </a:r>
            <a:br>
              <a:rPr lang="en-GB" dirty="0" smtClean="0"/>
            </a:br>
            <a:r>
              <a:rPr lang="en-GB" dirty="0" smtClean="0"/>
              <a:t>print(b)</a:t>
            </a:r>
            <a:br>
              <a:rPr lang="en-GB" dirty="0" smtClean="0"/>
            </a:br>
            <a:r>
              <a:rPr lang="en-GB" dirty="0" smtClean="0"/>
              <a:t/>
            </a:r>
            <a:br>
              <a:rPr lang="en-GB" dirty="0" smtClean="0"/>
            </a:br>
            <a:r>
              <a:rPr lang="en-GB" dirty="0" smtClean="0"/>
              <a:t># </a:t>
            </a:r>
            <a:r>
              <a:rPr lang="en-GB" dirty="0" err="1" smtClean="0"/>
              <a:t>Eval</a:t>
            </a:r>
            <a:r>
              <a:rPr lang="en-GB" dirty="0" smtClean="0"/>
              <a:t> will work with </a:t>
            </a:r>
            <a:r>
              <a:rPr lang="en-GB" dirty="0" err="1" smtClean="0"/>
              <a:t>int</a:t>
            </a:r>
            <a:r>
              <a:rPr lang="en-GB" dirty="0" smtClean="0"/>
              <a:t>() float() </a:t>
            </a:r>
            <a:r>
              <a:rPr lang="en-GB" dirty="0" err="1" smtClean="0"/>
              <a:t>bool</a:t>
            </a:r>
            <a:r>
              <a:rPr lang="en-GB" dirty="0" smtClean="0"/>
              <a:t>() list() </a:t>
            </a:r>
            <a:r>
              <a:rPr lang="en-GB" dirty="0" err="1" smtClean="0"/>
              <a:t>tuple</a:t>
            </a:r>
            <a:r>
              <a:rPr lang="en-GB" dirty="0" smtClean="0"/>
              <a:t>() set{}</a:t>
            </a:r>
            <a:br>
              <a:rPr lang="en-GB" dirty="0" smtClean="0"/>
            </a:br>
            <a:r>
              <a:rPr lang="en-GB" dirty="0" smtClean="0"/>
              <a:t>#</a:t>
            </a:r>
            <a:r>
              <a:rPr lang="en-GB" dirty="0" err="1" smtClean="0"/>
              <a:t>Eval</a:t>
            </a:r>
            <a:r>
              <a:rPr lang="en-GB" dirty="0" smtClean="0"/>
              <a:t> don't work with String() X.</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GB" b="1" dirty="0" smtClean="0"/>
              <a:t>Module – </a:t>
            </a:r>
            <a:r>
              <a:rPr lang="en-GB" dirty="0" smtClean="0"/>
              <a:t>A file containing a set of functions you wan to include in </a:t>
            </a:r>
            <a:r>
              <a:rPr lang="en-GB" dirty="0" err="1" smtClean="0"/>
              <a:t>ur</a:t>
            </a:r>
            <a:r>
              <a:rPr lang="en-GB" dirty="0" smtClean="0"/>
              <a:t> applications .</a:t>
            </a:r>
          </a:p>
          <a:p>
            <a:endParaRPr lang="en-GB" dirty="0" smtClean="0"/>
          </a:p>
          <a:p>
            <a:r>
              <a:rPr lang="en-GB" b="1" dirty="0" smtClean="0"/>
              <a:t>Creating Module –</a:t>
            </a:r>
          </a:p>
          <a:p>
            <a:pPr lvl="1"/>
            <a:r>
              <a:rPr lang="en-GB" sz="2000" dirty="0" smtClean="0"/>
              <a:t>def  greeting ( name ):</a:t>
            </a:r>
          </a:p>
          <a:p>
            <a:pPr lvl="2"/>
            <a:r>
              <a:rPr lang="en-GB" sz="2000" dirty="0" smtClean="0"/>
              <a:t>Print ( “ hello ” + name )</a:t>
            </a:r>
          </a:p>
          <a:p>
            <a:pPr lvl="2"/>
            <a:r>
              <a:rPr lang="en-GB" sz="2000" dirty="0" smtClean="0"/>
              <a:t># Save it as mymodule.py</a:t>
            </a:r>
          </a:p>
          <a:p>
            <a:pPr lvl="2"/>
            <a:endParaRPr lang="en-GB" sz="2000" b="1" dirty="0" smtClean="0"/>
          </a:p>
          <a:p>
            <a:r>
              <a:rPr lang="en-GB" b="1" dirty="0" smtClean="0"/>
              <a:t>Using Created Module –</a:t>
            </a:r>
          </a:p>
          <a:p>
            <a:pPr lvl="1"/>
            <a:r>
              <a:rPr lang="en-GB" sz="2000" dirty="0" smtClean="0"/>
              <a:t>Import </a:t>
            </a:r>
            <a:r>
              <a:rPr lang="en-GB" sz="2000" dirty="0" err="1" smtClean="0"/>
              <a:t>mymodule</a:t>
            </a:r>
            <a:r>
              <a:rPr lang="en-GB" sz="2000" dirty="0" smtClean="0"/>
              <a:t> as ms</a:t>
            </a:r>
          </a:p>
          <a:p>
            <a:pPr lvl="1"/>
            <a:r>
              <a:rPr lang="en-GB" sz="2000" dirty="0" err="1" smtClean="0"/>
              <a:t>ms.greeting</a:t>
            </a:r>
            <a:r>
              <a:rPr lang="en-GB" sz="2000" dirty="0" smtClean="0"/>
              <a:t> ( “ John”)</a:t>
            </a:r>
          </a:p>
          <a:p>
            <a:pPr lvl="1"/>
            <a:r>
              <a:rPr lang="en-GB" sz="2000" dirty="0" smtClean="0"/>
              <a:t>- &gt; o/p  hello John .</a:t>
            </a:r>
          </a:p>
          <a:p>
            <a:pPr lvl="2">
              <a:buNone/>
            </a:pPr>
            <a:r>
              <a:rPr lang="en-GB" sz="1400" dirty="0" smtClean="0"/>
              <a:t>		</a:t>
            </a:r>
          </a:p>
          <a:p>
            <a:pPr lvl="2">
              <a:buNone/>
            </a:pPr>
            <a:r>
              <a:rPr lang="en-GB" sz="1600" dirty="0" smtClean="0"/>
              <a:t>			</a:t>
            </a:r>
            <a:r>
              <a:rPr lang="en-GB" sz="1400" dirty="0" smtClean="0"/>
              <a:t>		</a:t>
            </a:r>
          </a:p>
          <a:p>
            <a:pPr lvl="2">
              <a:buNone/>
            </a:pPr>
            <a:endParaRPr lang="en-US" sz="14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endParaRPr lang="en-GB" dirty="0" smtClean="0"/>
          </a:p>
          <a:p>
            <a:r>
              <a:rPr lang="en-GB" b="1" dirty="0" smtClean="0"/>
              <a:t>Seeing all functions in  Module –</a:t>
            </a:r>
          </a:p>
          <a:p>
            <a:pPr lvl="1"/>
            <a:r>
              <a:rPr lang="en-GB" sz="2400" dirty="0" smtClean="0"/>
              <a:t>Import  </a:t>
            </a:r>
            <a:r>
              <a:rPr lang="en-GB" sz="2400" dirty="0" err="1" smtClean="0"/>
              <a:t>mymodule</a:t>
            </a:r>
            <a:r>
              <a:rPr lang="en-GB" sz="2400" dirty="0" smtClean="0"/>
              <a:t> as ms </a:t>
            </a:r>
          </a:p>
          <a:p>
            <a:pPr lvl="1"/>
            <a:r>
              <a:rPr lang="en-GB" sz="2400" dirty="0" smtClean="0"/>
              <a:t>X = dir ( </a:t>
            </a:r>
            <a:r>
              <a:rPr lang="en-GB" sz="2400" dirty="0" err="1" smtClean="0"/>
              <a:t>mymodule</a:t>
            </a:r>
            <a:r>
              <a:rPr lang="en-GB" sz="2400" dirty="0" smtClean="0"/>
              <a:t> )</a:t>
            </a:r>
          </a:p>
          <a:p>
            <a:pPr lvl="1"/>
            <a:r>
              <a:rPr lang="en-GB" sz="2400" dirty="0" smtClean="0"/>
              <a:t>Print (X)</a:t>
            </a:r>
          </a:p>
          <a:p>
            <a:endParaRPr lang="en-GB" sz="2400" dirty="0" smtClean="0"/>
          </a:p>
          <a:p>
            <a:pPr lvl="1"/>
            <a:r>
              <a:rPr lang="en-GB" sz="2000" dirty="0" smtClean="0"/>
              <a:t>Import  math as </a:t>
            </a:r>
            <a:r>
              <a:rPr lang="en-GB" sz="2000" dirty="0" err="1" smtClean="0"/>
              <a:t>mt</a:t>
            </a:r>
            <a:endParaRPr lang="en-GB" sz="2000" dirty="0" smtClean="0"/>
          </a:p>
          <a:p>
            <a:pPr lvl="1"/>
            <a:r>
              <a:rPr lang="en-GB" sz="2000" dirty="0" smtClean="0"/>
              <a:t>Print ( dir ( </a:t>
            </a:r>
            <a:r>
              <a:rPr lang="en-GB" sz="2000" dirty="0" err="1" smtClean="0"/>
              <a:t>mt</a:t>
            </a:r>
            <a:r>
              <a:rPr lang="en-GB" sz="2000" dirty="0" smtClean="0"/>
              <a:t> ) ) </a:t>
            </a:r>
          </a:p>
          <a:p>
            <a:pPr lvl="1"/>
            <a:endParaRPr lang="en-GB" sz="2000" dirty="0" smtClean="0"/>
          </a:p>
          <a:p>
            <a:pPr lvl="1">
              <a:buNone/>
            </a:pPr>
            <a:r>
              <a:rPr lang="en-GB" sz="2000" dirty="0" smtClean="0"/>
              <a:t>Import module1 [ , module2 , [ , ....... </a:t>
            </a:r>
            <a:r>
              <a:rPr lang="en-GB" sz="2000" dirty="0" err="1" smtClean="0"/>
              <a:t>moduleN</a:t>
            </a:r>
            <a:r>
              <a:rPr lang="en-GB" sz="2000" dirty="0" smtClean="0"/>
              <a:t> ]</a:t>
            </a:r>
          </a:p>
          <a:p>
            <a:pPr lvl="1">
              <a:buNone/>
            </a:pPr>
            <a:r>
              <a:rPr lang="en-GB" sz="2000" dirty="0" smtClean="0"/>
              <a:t>Import module1</a:t>
            </a:r>
          </a:p>
          <a:p>
            <a:pPr lvl="1">
              <a:buNone/>
            </a:pPr>
            <a:r>
              <a:rPr lang="en-GB" sz="2000" dirty="0" smtClean="0"/>
              <a:t>Import module 2 </a:t>
            </a:r>
          </a:p>
          <a:p>
            <a:pPr lvl="1">
              <a:buNone/>
            </a:pPr>
            <a:r>
              <a:rPr lang="en-GB" sz="2000" dirty="0" smtClean="0"/>
              <a:t>Import module N</a:t>
            </a:r>
            <a:endParaRPr lang="en-US" sz="20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sz="2400" dirty="0" smtClean="0"/>
              <a:t>From math  import pi </a:t>
            </a:r>
          </a:p>
          <a:p>
            <a:pPr lvl="1"/>
            <a:r>
              <a:rPr lang="en-GB" sz="2000" dirty="0" smtClean="0"/>
              <a:t>Print (  “ The value of pi is :” , pi )</a:t>
            </a:r>
          </a:p>
          <a:p>
            <a:pPr lvl="1"/>
            <a:endParaRPr lang="en-GB" sz="2000" dirty="0" smtClean="0"/>
          </a:p>
          <a:p>
            <a:r>
              <a:rPr lang="en-GB" sz="2400" dirty="0" smtClean="0"/>
              <a:t>Import math </a:t>
            </a:r>
          </a:p>
          <a:p>
            <a:pPr lvl="1"/>
            <a:r>
              <a:rPr lang="en-GB" sz="2000" dirty="0" smtClean="0"/>
              <a:t>Print ( “ The value of  pi  is : ” , math . pi ) </a:t>
            </a:r>
          </a:p>
          <a:p>
            <a:pPr>
              <a:buNone/>
            </a:pPr>
            <a:endParaRPr lang="en-GB" dirty="0" smtClean="0"/>
          </a:p>
          <a:p>
            <a:pPr>
              <a:buNone/>
            </a:pPr>
            <a:r>
              <a:rPr lang="en-GB" dirty="0" smtClean="0"/>
              <a:t>* Python always search for variables in the local namespace . </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Dir (  ) function :</a:t>
            </a:r>
          </a:p>
          <a:p>
            <a:endParaRPr lang="en-GB" dirty="0" smtClean="0"/>
          </a:p>
          <a:p>
            <a:r>
              <a:rPr lang="en-GB" dirty="0" smtClean="0"/>
              <a:t>Dir ( ) return the list which contain the names of all the modules , variables and functions that are defined in a module . </a:t>
            </a:r>
          </a:p>
          <a:p>
            <a:endParaRPr lang="en-GB" dirty="0" smtClean="0"/>
          </a:p>
          <a:p>
            <a:r>
              <a:rPr lang="en-GB" dirty="0" smtClean="0"/>
              <a:t>Import  math ( )</a:t>
            </a:r>
          </a:p>
          <a:p>
            <a:endParaRPr lang="en-GB" dirty="0" smtClean="0"/>
          </a:p>
          <a:p>
            <a:r>
              <a:rPr lang="en-GB" dirty="0" smtClean="0"/>
              <a:t>C = dir ( math )</a:t>
            </a:r>
          </a:p>
          <a:p>
            <a:endParaRPr lang="en-GB" dirty="0" smtClean="0"/>
          </a:p>
          <a:p>
            <a:r>
              <a:rPr lang="en-GB" dirty="0" smtClean="0"/>
              <a:t>Print ( C )</a:t>
            </a:r>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GB" dirty="0" smtClean="0"/>
          </a:p>
          <a:p>
            <a:endParaRPr lang="en-GB" dirty="0" smtClean="0"/>
          </a:p>
          <a:p>
            <a:r>
              <a:rPr lang="en-GB" dirty="0" smtClean="0"/>
              <a:t>Reload  (  ) function </a:t>
            </a:r>
          </a:p>
          <a:p>
            <a:endParaRPr lang="en-GB" dirty="0" smtClean="0"/>
          </a:p>
          <a:p>
            <a:r>
              <a:rPr lang="en-GB" dirty="0" smtClean="0"/>
              <a:t>reloads a previously imported module. This is useful if you have edited the module source file using an external editor and want to try out the new version without leaving the Python interpreter. The return value is the module object.</a:t>
            </a:r>
          </a:p>
          <a:p>
            <a:endParaRPr lang="en-GB" dirty="0" smtClean="0"/>
          </a:p>
          <a:p>
            <a:r>
              <a:rPr lang="en-GB" dirty="0" smtClean="0"/>
              <a:t>Reload ( </a:t>
            </a:r>
            <a:r>
              <a:rPr lang="en-GB" dirty="0" err="1" smtClean="0"/>
              <a:t>module_name</a:t>
            </a:r>
            <a:r>
              <a:rPr lang="en-GB" dirty="0" smtClean="0"/>
              <a:t> )</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GB" sz="1800" dirty="0" smtClean="0"/>
          </a:p>
          <a:p>
            <a:r>
              <a:rPr lang="en-GB" dirty="0" smtClean="0"/>
              <a:t>Date and Time Module :-</a:t>
            </a:r>
          </a:p>
          <a:p>
            <a:endParaRPr lang="en-GB" dirty="0" smtClean="0"/>
          </a:p>
          <a:p>
            <a:pPr lvl="1"/>
            <a:r>
              <a:rPr lang="en-GB" sz="2000" dirty="0" smtClean="0"/>
              <a:t>Import  </a:t>
            </a:r>
            <a:r>
              <a:rPr lang="en-GB" sz="2000" dirty="0" err="1" smtClean="0"/>
              <a:t>datetime</a:t>
            </a:r>
            <a:endParaRPr lang="en-GB" sz="2000" dirty="0" smtClean="0"/>
          </a:p>
          <a:p>
            <a:pPr lvl="1"/>
            <a:r>
              <a:rPr lang="en-GB" sz="2000" dirty="0" smtClean="0"/>
              <a:t>X=</a:t>
            </a:r>
            <a:r>
              <a:rPr lang="en-GB" sz="2000" dirty="0" err="1" smtClean="0"/>
              <a:t>datetime.datetime.now</a:t>
            </a:r>
            <a:r>
              <a:rPr lang="en-GB" sz="2000" dirty="0" smtClean="0"/>
              <a:t>()</a:t>
            </a:r>
          </a:p>
          <a:p>
            <a:pPr lvl="1"/>
            <a:r>
              <a:rPr lang="en-GB" sz="2000" dirty="0" smtClean="0"/>
              <a:t>Print (x)</a:t>
            </a:r>
          </a:p>
          <a:p>
            <a:pPr lvl="1"/>
            <a:endParaRPr lang="en-GB" sz="2000" dirty="0" smtClean="0"/>
          </a:p>
          <a:p>
            <a:r>
              <a:rPr lang="en-GB" sz="2200" dirty="0" err="1" smtClean="0"/>
              <a:t>Timedeltas</a:t>
            </a:r>
            <a:r>
              <a:rPr lang="en-GB" sz="2200" dirty="0" smtClean="0"/>
              <a:t> :-</a:t>
            </a:r>
          </a:p>
          <a:p>
            <a:pPr lvl="1"/>
            <a:r>
              <a:rPr lang="en-GB" dirty="0" smtClean="0"/>
              <a:t>Using replace ( ) is not only the way to calculate future or past date .We can also it by using </a:t>
            </a:r>
            <a:r>
              <a:rPr lang="en-GB" dirty="0" err="1" smtClean="0"/>
              <a:t>timedelta</a:t>
            </a:r>
            <a:r>
              <a:rPr lang="en-GB" dirty="0" smtClean="0"/>
              <a:t> class. </a:t>
            </a:r>
          </a:p>
          <a:p>
            <a:pPr lvl="1"/>
            <a:endParaRPr lang="en-GB" dirty="0" smtClean="0"/>
          </a:p>
          <a:p>
            <a:pPr lvl="1"/>
            <a:endParaRPr lang="en-GB" sz="1200" dirty="0" smtClean="0"/>
          </a:p>
          <a:p>
            <a:pPr lvl="1"/>
            <a:endParaRPr lang="en-GB" sz="1200" dirty="0" smtClean="0"/>
          </a:p>
          <a:p>
            <a:pPr lvl="1"/>
            <a:endParaRPr lang="en-GB" sz="1200" dirty="0" smtClean="0"/>
          </a:p>
          <a:p>
            <a:pPr lvl="1"/>
            <a:endParaRPr lang="en-US" sz="12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lvl="1">
              <a:buNone/>
            </a:pPr>
            <a:endParaRPr lang="en-GB" sz="1200" dirty="0" smtClean="0"/>
          </a:p>
          <a:p>
            <a:pPr lvl="1"/>
            <a:r>
              <a:rPr lang="en-GB" sz="2000" dirty="0" smtClean="0"/>
              <a:t>Import  </a:t>
            </a:r>
            <a:r>
              <a:rPr lang="en-GB" sz="2000" dirty="0" err="1" smtClean="0"/>
              <a:t>datetime</a:t>
            </a:r>
            <a:endParaRPr lang="en-GB" sz="2000" dirty="0" smtClean="0"/>
          </a:p>
          <a:p>
            <a:pPr lvl="1"/>
            <a:endParaRPr lang="en-GB" sz="2000" dirty="0" smtClean="0"/>
          </a:p>
          <a:p>
            <a:pPr lvl="1"/>
            <a:r>
              <a:rPr lang="en-GB" sz="2000" dirty="0" smtClean="0"/>
              <a:t>Today = </a:t>
            </a:r>
            <a:r>
              <a:rPr lang="en-GB" sz="2000" dirty="0" err="1" smtClean="0"/>
              <a:t>datetime.date.today</a:t>
            </a:r>
            <a:r>
              <a:rPr lang="en-GB" sz="2000" dirty="0" smtClean="0"/>
              <a:t> ( )</a:t>
            </a:r>
          </a:p>
          <a:p>
            <a:pPr lvl="1"/>
            <a:r>
              <a:rPr lang="en-GB" sz="2000" dirty="0" smtClean="0"/>
              <a:t>Print ( ‘ Today : ’ , today )</a:t>
            </a:r>
          </a:p>
          <a:p>
            <a:pPr lvl="1"/>
            <a:endParaRPr lang="en-GB" sz="2000" dirty="0" smtClean="0"/>
          </a:p>
          <a:p>
            <a:pPr lvl="1"/>
            <a:r>
              <a:rPr lang="en-GB" sz="2000" dirty="0" err="1" smtClean="0"/>
              <a:t>One_day</a:t>
            </a:r>
            <a:r>
              <a:rPr lang="en-GB" sz="2000" dirty="0" smtClean="0"/>
              <a:t> = </a:t>
            </a:r>
            <a:r>
              <a:rPr lang="en-GB" sz="2000" dirty="0" err="1" smtClean="0"/>
              <a:t>datetime.timedelta</a:t>
            </a:r>
            <a:r>
              <a:rPr lang="en-GB" sz="2000" dirty="0" smtClean="0"/>
              <a:t> ( days = 1 ) </a:t>
            </a:r>
          </a:p>
          <a:p>
            <a:pPr lvl="1"/>
            <a:r>
              <a:rPr lang="en-GB" sz="2000" dirty="0" smtClean="0"/>
              <a:t>Print ( “ one day : ” , </a:t>
            </a:r>
            <a:r>
              <a:rPr lang="en-GB" sz="2000" dirty="0" err="1" smtClean="0"/>
              <a:t>one_day</a:t>
            </a:r>
            <a:r>
              <a:rPr lang="en-GB" sz="2000" dirty="0" smtClean="0"/>
              <a:t> )  # 0:00:00</a:t>
            </a:r>
          </a:p>
          <a:p>
            <a:pPr lvl="1"/>
            <a:endParaRPr lang="en-GB" sz="2000" dirty="0" smtClean="0"/>
          </a:p>
          <a:p>
            <a:pPr lvl="1"/>
            <a:r>
              <a:rPr lang="en-GB" sz="2000" dirty="0" err="1" smtClean="0"/>
              <a:t>Yestarday</a:t>
            </a:r>
            <a:r>
              <a:rPr lang="en-GB" sz="2000" dirty="0" smtClean="0"/>
              <a:t> = today -  </a:t>
            </a:r>
            <a:r>
              <a:rPr lang="en-GB" sz="2000" dirty="0" err="1" smtClean="0"/>
              <a:t>one_day</a:t>
            </a:r>
            <a:r>
              <a:rPr lang="en-GB" sz="2000" dirty="0" smtClean="0"/>
              <a:t> </a:t>
            </a:r>
          </a:p>
          <a:p>
            <a:pPr lvl="1"/>
            <a:r>
              <a:rPr lang="en-GB" sz="2000" dirty="0" smtClean="0"/>
              <a:t>Print ( “ </a:t>
            </a:r>
            <a:r>
              <a:rPr lang="en-GB" sz="2000" dirty="0" err="1" smtClean="0"/>
              <a:t>yestarday</a:t>
            </a:r>
            <a:r>
              <a:rPr lang="en-GB" sz="2000" dirty="0" smtClean="0"/>
              <a:t> : ” , </a:t>
            </a:r>
            <a:r>
              <a:rPr lang="en-GB" sz="2000" dirty="0" err="1" smtClean="0"/>
              <a:t>yestarday</a:t>
            </a:r>
            <a:r>
              <a:rPr lang="en-GB" sz="2000" dirty="0" smtClean="0"/>
              <a:t> )</a:t>
            </a:r>
          </a:p>
          <a:p>
            <a:pPr lvl="1"/>
            <a:endParaRPr lang="en-GB" sz="2000"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endParaRPr lang="en-GB" sz="2000" dirty="0" smtClean="0"/>
          </a:p>
          <a:p>
            <a:pPr lvl="1"/>
            <a:endParaRPr lang="en-GB" sz="2000" dirty="0" smtClean="0"/>
          </a:p>
          <a:p>
            <a:pPr lvl="1"/>
            <a:r>
              <a:rPr lang="en-GB" sz="2000" dirty="0" smtClean="0"/>
              <a:t>Tomorrow = today + </a:t>
            </a:r>
            <a:r>
              <a:rPr lang="en-GB" sz="2000" dirty="0" err="1" smtClean="0"/>
              <a:t>one_day</a:t>
            </a:r>
            <a:r>
              <a:rPr lang="en-GB" sz="2000" dirty="0" smtClean="0"/>
              <a:t> </a:t>
            </a:r>
          </a:p>
          <a:p>
            <a:pPr lvl="1"/>
            <a:r>
              <a:rPr lang="en-GB" sz="2000" dirty="0" smtClean="0"/>
              <a:t>Print (‘”  Tomorrow : ” , tomorrow )</a:t>
            </a:r>
          </a:p>
          <a:p>
            <a:pPr lvl="1"/>
            <a:endParaRPr lang="en-GB" sz="2000" dirty="0" smtClean="0"/>
          </a:p>
          <a:p>
            <a:pPr lvl="1"/>
            <a:r>
              <a:rPr lang="en-GB" sz="2000" dirty="0" smtClean="0"/>
              <a:t>Print ( “ tomorrow – </a:t>
            </a:r>
            <a:r>
              <a:rPr lang="en-GB" sz="2000" dirty="0" err="1" smtClean="0"/>
              <a:t>yestarday</a:t>
            </a:r>
            <a:r>
              <a:rPr lang="en-GB" sz="2000" dirty="0" smtClean="0"/>
              <a:t> : ” , tomorrow – </a:t>
            </a:r>
            <a:r>
              <a:rPr lang="en-GB" sz="2000" dirty="0" err="1" smtClean="0"/>
              <a:t>yestarday</a:t>
            </a:r>
            <a:r>
              <a:rPr lang="en-GB" sz="2000" dirty="0" smtClean="0"/>
              <a:t> )</a:t>
            </a:r>
          </a:p>
          <a:p>
            <a:pPr lvl="1"/>
            <a:r>
              <a:rPr lang="en-GB" sz="2000" dirty="0" smtClean="0"/>
              <a:t>Print ( “ </a:t>
            </a:r>
            <a:r>
              <a:rPr lang="en-GB" sz="2000" dirty="0" err="1" smtClean="0"/>
              <a:t>yestarday</a:t>
            </a:r>
            <a:r>
              <a:rPr lang="en-GB" sz="2000" dirty="0" smtClean="0"/>
              <a:t> – </a:t>
            </a:r>
            <a:r>
              <a:rPr lang="en-GB" sz="2000" dirty="0" err="1" smtClean="0"/>
              <a:t>tomorrrow</a:t>
            </a:r>
            <a:r>
              <a:rPr lang="en-GB" sz="2000" dirty="0" smtClean="0"/>
              <a:t> : ” , </a:t>
            </a:r>
            <a:r>
              <a:rPr lang="en-GB" sz="2000" dirty="0" err="1" smtClean="0"/>
              <a:t>yestarday</a:t>
            </a:r>
            <a:r>
              <a:rPr lang="en-GB" sz="2000" dirty="0" smtClean="0"/>
              <a:t> – tomorrow )</a:t>
            </a:r>
            <a:endParaRPr lang="en-US" sz="2000"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GB" sz="1800" b="1" dirty="0" smtClean="0">
              <a:cs typeface="Times New Roman" pitchFamily="18" charset="0"/>
            </a:endParaRPr>
          </a:p>
          <a:p>
            <a:r>
              <a:rPr lang="en-GB" b="1" dirty="0" smtClean="0">
                <a:cs typeface="Times New Roman" pitchFamily="18" charset="0"/>
              </a:rPr>
              <a:t>Modules and Packages .</a:t>
            </a:r>
          </a:p>
          <a:p>
            <a:endParaRPr lang="en-GB" dirty="0" smtClean="0">
              <a:cs typeface="Times New Roman" pitchFamily="18" charset="0"/>
            </a:endParaRPr>
          </a:p>
          <a:p>
            <a:r>
              <a:rPr lang="en-GB" b="1" dirty="0" smtClean="0">
                <a:cs typeface="Times New Roman" pitchFamily="18" charset="0"/>
              </a:rPr>
              <a:t>Import  Statement .</a:t>
            </a:r>
          </a:p>
          <a:p>
            <a:endParaRPr lang="en-GB" b="1" dirty="0" smtClean="0">
              <a:cs typeface="Times New Roman" pitchFamily="18" charset="0"/>
            </a:endParaRPr>
          </a:p>
          <a:p>
            <a:r>
              <a:rPr lang="en-GB" b="1" dirty="0" smtClean="0">
                <a:cs typeface="Times New Roman" pitchFamily="18" charset="0"/>
              </a:rPr>
              <a:t>Dir() function  .</a:t>
            </a:r>
          </a:p>
          <a:p>
            <a:endParaRPr lang="en-GB" b="1" dirty="0" smtClean="0">
              <a:cs typeface="Times New Roman" pitchFamily="18" charset="0"/>
            </a:endParaRPr>
          </a:p>
          <a:p>
            <a:r>
              <a:rPr lang="en-GB" b="1" dirty="0" smtClean="0">
                <a:cs typeface="Times New Roman" pitchFamily="18" charset="0"/>
              </a:rPr>
              <a:t>Reload () function  .</a:t>
            </a:r>
          </a:p>
          <a:p>
            <a:endParaRPr lang="en-GB" b="1" dirty="0" smtClean="0">
              <a:cs typeface="Times New Roman" pitchFamily="18" charset="0"/>
            </a:endParaRPr>
          </a:p>
          <a:p>
            <a:r>
              <a:rPr lang="en-GB" b="1" dirty="0" smtClean="0">
                <a:cs typeface="Times New Roman" pitchFamily="18" charset="0"/>
              </a:rPr>
              <a:t>Date and Time Modules .</a:t>
            </a:r>
          </a:p>
          <a:p>
            <a:endParaRPr lang="en-GB" b="1" dirty="0" smtClean="0">
              <a:cs typeface="Times New Roman" pitchFamily="18" charset="0"/>
            </a:endParaRPr>
          </a:p>
          <a:p>
            <a:r>
              <a:rPr lang="en-GB" b="1" dirty="0" smtClean="0">
                <a:cs typeface="Times New Roman" pitchFamily="18" charset="0"/>
              </a:rPr>
              <a:t>Problem Discussion .</a:t>
            </a:r>
          </a:p>
          <a:p>
            <a:endParaRPr lang="en-GB" b="1" dirty="0" smtClean="0">
              <a:cs typeface="Times New Roman" pitchFamily="18" charset="0"/>
            </a:endParaRPr>
          </a:p>
          <a:p>
            <a:r>
              <a:rPr lang="en-GB" b="1" dirty="0" smtClean="0">
                <a:cs typeface="Times New Roman" pitchFamily="18" charset="0"/>
              </a:rPr>
              <a:t>Assignment .</a:t>
            </a:r>
          </a:p>
          <a:p>
            <a:endParaRPr lang="en-US" sz="18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GB" dirty="0" smtClean="0"/>
              <a:t>Assignment </a:t>
            </a:r>
          </a:p>
          <a:p>
            <a:endParaRPr lang="en-GB" dirty="0" smtClean="0"/>
          </a:p>
          <a:p>
            <a:r>
              <a:rPr lang="en-GB" dirty="0" smtClean="0"/>
              <a:t>WAP function to reverse a string . Taking string name from user .</a:t>
            </a:r>
          </a:p>
          <a:p>
            <a:endParaRPr lang="en-GB" dirty="0" smtClean="0"/>
          </a:p>
          <a:p>
            <a:r>
              <a:rPr lang="en-GB" dirty="0" smtClean="0"/>
              <a:t>WAP function to calculate the no: of upper case and lower case letters </a:t>
            </a:r>
          </a:p>
          <a:p>
            <a:r>
              <a:rPr lang="en-GB" dirty="0" smtClean="0"/>
              <a:t> in a string , string input by user .</a:t>
            </a:r>
          </a:p>
          <a:p>
            <a:endParaRPr lang="en-GB" dirty="0" smtClean="0"/>
          </a:p>
          <a:p>
            <a:r>
              <a:rPr lang="en-GB" dirty="0" smtClean="0"/>
              <a:t>WAP function which take first _list and create new </a:t>
            </a:r>
            <a:r>
              <a:rPr lang="en-GB" dirty="0" err="1" smtClean="0"/>
              <a:t>second_list</a:t>
            </a:r>
            <a:r>
              <a:rPr lang="en-GB" dirty="0" smtClean="0"/>
              <a:t> which don’t </a:t>
            </a:r>
          </a:p>
          <a:p>
            <a:r>
              <a:rPr lang="en-GB" dirty="0" smtClean="0"/>
              <a:t>contain duplicates in </a:t>
            </a:r>
            <a:r>
              <a:rPr lang="en-GB" dirty="0" err="1" smtClean="0"/>
              <a:t>second_list</a:t>
            </a:r>
            <a:r>
              <a:rPr lang="en-GB" dirty="0" smtClean="0"/>
              <a:t>  elements from </a:t>
            </a:r>
            <a:r>
              <a:rPr lang="en-GB" dirty="0" err="1" smtClean="0"/>
              <a:t>first_list</a:t>
            </a:r>
            <a:r>
              <a:rPr lang="en-GB" dirty="0" smtClean="0"/>
              <a:t> .</a:t>
            </a:r>
          </a:p>
          <a:p>
            <a:endParaRPr lang="en-GB" dirty="0" smtClean="0"/>
          </a:p>
          <a:p>
            <a:r>
              <a:rPr lang="en-GB" dirty="0" smtClean="0"/>
              <a:t>WAP to display </a:t>
            </a:r>
          </a:p>
          <a:p>
            <a:r>
              <a:rPr lang="en-GB" dirty="0" smtClean="0"/>
              <a:t>a- Current date  and time .</a:t>
            </a:r>
          </a:p>
          <a:p>
            <a:r>
              <a:rPr lang="en-GB" dirty="0" smtClean="0"/>
              <a:t>b- Current year .</a:t>
            </a:r>
          </a:p>
          <a:p>
            <a:r>
              <a:rPr lang="en-GB" dirty="0" smtClean="0"/>
              <a:t>c- Month of the year .</a:t>
            </a:r>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d- week number of the year .</a:t>
            </a:r>
          </a:p>
          <a:p>
            <a:r>
              <a:rPr lang="en-GB" dirty="0" smtClean="0"/>
              <a:t>e- weekday of the week .</a:t>
            </a:r>
          </a:p>
          <a:p>
            <a:r>
              <a:rPr lang="en-GB" dirty="0" smtClean="0"/>
              <a:t>f- Day of  the year .</a:t>
            </a:r>
          </a:p>
          <a:p>
            <a:r>
              <a:rPr lang="en-GB" dirty="0" smtClean="0"/>
              <a:t>g- Day of  the month .</a:t>
            </a:r>
          </a:p>
          <a:p>
            <a:r>
              <a:rPr lang="en-GB" dirty="0" smtClean="0"/>
              <a:t>h- Day of  the week .</a:t>
            </a:r>
          </a:p>
          <a:p>
            <a:endParaRPr lang="en-GB" dirty="0" smtClean="0"/>
          </a:p>
          <a:p>
            <a:endParaRPr lang="en-GB" dirty="0" smtClean="0"/>
          </a:p>
          <a:p>
            <a:r>
              <a:rPr lang="en-GB" dirty="0" smtClean="0"/>
              <a:t>WAP to determine whether a given year by user is a leap year or not .</a:t>
            </a:r>
          </a:p>
          <a:p>
            <a:endParaRPr lang="en-GB" dirty="0" smtClean="0"/>
          </a:p>
          <a:p>
            <a:r>
              <a:rPr lang="en-GB" dirty="0" smtClean="0"/>
              <a:t>WAP to convert a string to </a:t>
            </a:r>
            <a:r>
              <a:rPr lang="en-GB" dirty="0" err="1" smtClean="0"/>
              <a:t>datetime</a:t>
            </a:r>
            <a:r>
              <a:rPr lang="en-GB" dirty="0" smtClean="0"/>
              <a:t>  .</a:t>
            </a:r>
          </a:p>
          <a:p>
            <a:endParaRPr lang="en-GB" dirty="0" smtClean="0"/>
          </a:p>
          <a:p>
            <a:r>
              <a:rPr lang="en-GB" dirty="0" smtClean="0"/>
              <a:t>WAP to subtract 5 days from current date .</a:t>
            </a:r>
          </a:p>
          <a:p>
            <a:endParaRPr lang="en-GB" dirty="0" smtClean="0"/>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File Handling :</a:t>
            </a:r>
          </a:p>
          <a:p>
            <a:endParaRPr lang="en-GB" dirty="0" smtClean="0"/>
          </a:p>
          <a:p>
            <a:r>
              <a:rPr lang="en-GB" dirty="0" smtClean="0"/>
              <a:t>File is a named location on disk to store related information . It is used to </a:t>
            </a:r>
          </a:p>
          <a:p>
            <a:r>
              <a:rPr lang="en-GB" dirty="0" smtClean="0"/>
              <a:t>Permanently store data in a non-volatile memory ( hard disk )  .</a:t>
            </a:r>
          </a:p>
          <a:p>
            <a:endParaRPr lang="en-GB" dirty="0" smtClean="0"/>
          </a:p>
          <a:p>
            <a:r>
              <a:rPr lang="en-GB" dirty="0" smtClean="0"/>
              <a:t>Operations done on File :</a:t>
            </a:r>
          </a:p>
          <a:p>
            <a:pPr lvl="1"/>
            <a:r>
              <a:rPr lang="en-GB" dirty="0" smtClean="0"/>
              <a:t>1. Opening  a   File .</a:t>
            </a:r>
          </a:p>
          <a:p>
            <a:pPr lvl="1"/>
            <a:r>
              <a:rPr lang="en-GB" dirty="0" smtClean="0"/>
              <a:t>2.  Read or Write ( Perform Operation )</a:t>
            </a:r>
          </a:p>
          <a:p>
            <a:pPr lvl="1"/>
            <a:r>
              <a:rPr lang="en-GB" dirty="0" smtClean="0"/>
              <a:t>3. Close the File .</a:t>
            </a:r>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Opening  a  File :</a:t>
            </a:r>
          </a:p>
          <a:p>
            <a:pPr lvl="1"/>
            <a:r>
              <a:rPr lang="en-GB" dirty="0" smtClean="0"/>
              <a:t>We can specify the mode while opening a file . – r for read mode , w for write mode</a:t>
            </a:r>
            <a:r>
              <a:rPr lang="en-US" dirty="0" smtClean="0"/>
              <a:t> and a for append mode  to the file .</a:t>
            </a:r>
          </a:p>
          <a:p>
            <a:pPr lvl="1"/>
            <a:r>
              <a:rPr lang="en-GB" dirty="0" smtClean="0"/>
              <a:t>We can open the file in two file type – </a:t>
            </a:r>
          </a:p>
          <a:p>
            <a:pPr lvl="2"/>
            <a:r>
              <a:rPr lang="en-GB" dirty="0" smtClean="0"/>
              <a:t>Text mode – which is regular normal file .</a:t>
            </a:r>
          </a:p>
          <a:p>
            <a:pPr lvl="2"/>
            <a:r>
              <a:rPr lang="en-GB" dirty="0" smtClean="0"/>
              <a:t>Binary mode – It returns bytes and this is the mode to be used when dealing with non-text files like images , videos , exe files  /</a:t>
            </a:r>
          </a:p>
          <a:p>
            <a:pPr lvl="2"/>
            <a:r>
              <a:rPr lang="en-GB" dirty="0" smtClean="0"/>
              <a:t>By default the File Type is Text mode .</a:t>
            </a:r>
          </a:p>
          <a:p>
            <a:pPr lvl="2"/>
            <a:endParaRPr lang="en-GB" dirty="0" smtClean="0"/>
          </a:p>
          <a:p>
            <a:r>
              <a:rPr lang="en-GB" dirty="0" smtClean="0"/>
              <a:t>Syntax :</a:t>
            </a:r>
          </a:p>
          <a:p>
            <a:pPr lvl="1">
              <a:buNone/>
            </a:pPr>
            <a:r>
              <a:rPr lang="en-GB" dirty="0" smtClean="0"/>
              <a:t>File object = open ( filename  [ , </a:t>
            </a:r>
            <a:r>
              <a:rPr lang="en-GB" dirty="0" err="1" smtClean="0"/>
              <a:t>accessmode</a:t>
            </a:r>
            <a:r>
              <a:rPr lang="en-GB" dirty="0" smtClean="0"/>
              <a:t> ] , [ , buffering ] )</a:t>
            </a:r>
          </a:p>
          <a:p>
            <a:pPr lvl="1">
              <a:buNone/>
            </a:pPr>
            <a:r>
              <a:rPr lang="en-GB" dirty="0" smtClean="0"/>
              <a:t>	By default the </a:t>
            </a:r>
            <a:r>
              <a:rPr lang="en-GB" dirty="0" err="1" smtClean="0"/>
              <a:t>accessmode</a:t>
            </a:r>
            <a:r>
              <a:rPr lang="en-GB" dirty="0" smtClean="0"/>
              <a:t> is read mode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Buffering :</a:t>
            </a:r>
          </a:p>
          <a:p>
            <a:r>
              <a:rPr lang="en-GB" dirty="0" smtClean="0"/>
              <a:t>In </a:t>
            </a:r>
            <a:r>
              <a:rPr lang="en-GB" b="1" dirty="0" smtClean="0"/>
              <a:t>computer</a:t>
            </a:r>
            <a:r>
              <a:rPr lang="en-GB" dirty="0" smtClean="0"/>
              <a:t> science, a data </a:t>
            </a:r>
            <a:r>
              <a:rPr lang="en-GB" b="1" dirty="0" smtClean="0"/>
              <a:t>buffer</a:t>
            </a:r>
            <a:r>
              <a:rPr lang="en-GB" dirty="0" smtClean="0"/>
              <a:t> (or just </a:t>
            </a:r>
            <a:r>
              <a:rPr lang="en-GB" b="1" dirty="0" smtClean="0"/>
              <a:t>buffer</a:t>
            </a:r>
            <a:r>
              <a:rPr lang="en-GB" dirty="0" smtClean="0"/>
              <a:t>) is a region of a physical memory storage used to temporarily store data while it is being moved from one place to another .</a:t>
            </a:r>
          </a:p>
          <a:p>
            <a:r>
              <a:rPr lang="en-GB" dirty="0" smtClean="0"/>
              <a:t>If the buffering value is set to 0 then no buffering takes place.</a:t>
            </a:r>
          </a:p>
          <a:p>
            <a:r>
              <a:rPr lang="en-GB" dirty="0" smtClean="0"/>
              <a:t>If the buffering value is set to 1 then buffering is performed while accessing a file .</a:t>
            </a:r>
          </a:p>
          <a:p>
            <a:r>
              <a:rPr lang="en-GB" dirty="0" smtClean="0"/>
              <a:t>If we specify the buffering value as an integer greater than 1 then buffering </a:t>
            </a:r>
          </a:p>
          <a:p>
            <a:r>
              <a:rPr lang="en-GB" dirty="0" smtClean="0"/>
              <a:t>Action is performed </a:t>
            </a:r>
            <a:r>
              <a:rPr lang="en-GB" dirty="0" err="1" smtClean="0"/>
              <a:t>wiht</a:t>
            </a:r>
            <a:r>
              <a:rPr lang="en-GB" dirty="0" smtClean="0"/>
              <a:t> the indicated buffer size . </a:t>
            </a:r>
          </a:p>
          <a:p>
            <a:pPr lvl="1"/>
            <a:r>
              <a:rPr lang="en-GB" dirty="0" smtClean="0"/>
              <a:t>F = open  ( “ </a:t>
            </a:r>
            <a:r>
              <a:rPr lang="en-GB" dirty="0" err="1" smtClean="0"/>
              <a:t>abc</a:t>
            </a:r>
            <a:r>
              <a:rPr lang="en-GB" dirty="0" smtClean="0"/>
              <a:t> .txt ” , ‘r’)</a:t>
            </a:r>
          </a:p>
          <a:p>
            <a:pPr lvl="1"/>
            <a:r>
              <a:rPr lang="en-GB" dirty="0" smtClean="0"/>
              <a:t>F = open ( “ C:/python/test.txt ” , “ r ” )</a:t>
            </a:r>
          </a:p>
          <a:p>
            <a:pPr lvl="1"/>
            <a:endParaRPr lang="en-GB" dirty="0" smtClean="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dirty="0" smtClean="0"/>
              <a:t>Modes for opening a file :</a:t>
            </a:r>
          </a:p>
          <a:p>
            <a:endParaRPr lang="en-GB" dirty="0" smtClean="0"/>
          </a:p>
          <a:p>
            <a:pPr lvl="1"/>
            <a:r>
              <a:rPr lang="en-GB" sz="2000" dirty="0" smtClean="0"/>
              <a:t>‘ r ’ – Opens a file in read mode only and the pointer is placed at the beginning of the file . This is the default  mode .</a:t>
            </a:r>
          </a:p>
          <a:p>
            <a:pPr lvl="1"/>
            <a:r>
              <a:rPr lang="en-GB" sz="2000" dirty="0" smtClean="0"/>
              <a:t>‘ </a:t>
            </a:r>
            <a:r>
              <a:rPr lang="en-GB" sz="2000" dirty="0" err="1" smtClean="0"/>
              <a:t>rb</a:t>
            </a:r>
            <a:r>
              <a:rPr lang="en-GB" sz="2000" dirty="0" smtClean="0"/>
              <a:t> ’ – Read only in binary format . Pointer at the beginning of the file .</a:t>
            </a:r>
          </a:p>
          <a:p>
            <a:pPr lvl="1"/>
            <a:r>
              <a:rPr lang="en-GB" sz="2000" dirty="0" smtClean="0"/>
              <a:t>‘ r+ ’ – Open file with both read and write . Pointer at the beginning of the file .</a:t>
            </a:r>
          </a:p>
          <a:p>
            <a:pPr lvl="1"/>
            <a:r>
              <a:rPr lang="en-GB" sz="2000" dirty="0" smtClean="0"/>
              <a:t>‘ </a:t>
            </a:r>
            <a:r>
              <a:rPr lang="en-GB" sz="2000" dirty="0" err="1" smtClean="0"/>
              <a:t>rb</a:t>
            </a:r>
            <a:r>
              <a:rPr lang="en-GB" sz="2000" dirty="0" smtClean="0"/>
              <a:t>+ ’- Open file with both read and write in binary format .</a:t>
            </a:r>
          </a:p>
          <a:p>
            <a:pPr lvl="1"/>
            <a:endParaRPr lang="en-GB" dirty="0" smtClean="0"/>
          </a:p>
          <a:p>
            <a:pPr lvl="2">
              <a:buNone/>
            </a:pPr>
            <a:r>
              <a:rPr lang="en-GB" dirty="0" smtClean="0"/>
              <a:t>	</a:t>
            </a:r>
          </a:p>
          <a:p>
            <a:pPr lvl="2">
              <a:buNone/>
            </a:pPr>
            <a:endParaRPr lang="en-GB" dirty="0" smtClean="0"/>
          </a:p>
          <a:p>
            <a:pPr lvl="2">
              <a:buNone/>
            </a:pPr>
            <a:r>
              <a:rPr lang="en-GB" dirty="0" smtClean="0"/>
              <a:t>							</a:t>
            </a:r>
          </a:p>
          <a:p>
            <a:pPr lvl="1"/>
            <a:endParaRPr lang="en-GB" dirty="0" smtClean="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GB" sz="2000" b="1" dirty="0" smtClean="0"/>
              <a:t>‘w ’- Open a file with write only . Overwrite the file if the file exists </a:t>
            </a:r>
          </a:p>
          <a:p>
            <a:pPr lvl="2"/>
            <a:r>
              <a:rPr lang="en-GB" sz="2000" b="1" dirty="0" smtClean="0"/>
              <a:t>If the file doesn’t exist then create a new file .</a:t>
            </a:r>
          </a:p>
          <a:p>
            <a:pPr lvl="1"/>
            <a:r>
              <a:rPr lang="en-GB" sz="2000" b="1" dirty="0" smtClean="0"/>
              <a:t>‘ </a:t>
            </a:r>
            <a:r>
              <a:rPr lang="en-GB" sz="2000" b="1" dirty="0" err="1" smtClean="0"/>
              <a:t>wb</a:t>
            </a:r>
            <a:r>
              <a:rPr lang="en-GB" sz="2000" b="1" dirty="0" smtClean="0"/>
              <a:t>+ ’ - write with binary format .</a:t>
            </a:r>
          </a:p>
          <a:p>
            <a:pPr lvl="1"/>
            <a:r>
              <a:rPr lang="en-GB" sz="2000" b="1" dirty="0" smtClean="0"/>
              <a:t>‘ w+ ’ - Both write and read .</a:t>
            </a:r>
          </a:p>
          <a:p>
            <a:pPr lvl="1"/>
            <a:r>
              <a:rPr lang="en-GB" sz="2000" b="1" dirty="0" smtClean="0"/>
              <a:t>‘ </a:t>
            </a:r>
            <a:r>
              <a:rPr lang="en-GB" sz="2000" b="1" dirty="0" err="1" smtClean="0"/>
              <a:t>wb</a:t>
            </a:r>
            <a:r>
              <a:rPr lang="en-GB" sz="2000" b="1" dirty="0" smtClean="0"/>
              <a:t>+ ’ – write and read both in binary format .</a:t>
            </a:r>
          </a:p>
          <a:p>
            <a:pPr lvl="1"/>
            <a:r>
              <a:rPr lang="en-GB" sz="2000" b="1" dirty="0" smtClean="0"/>
              <a:t>‘ a ’- Open a file for appending . File pointer is at the end of file if the file exists .if the file doesn’t exist , it creates a new file for writing. </a:t>
            </a:r>
          </a:p>
          <a:p>
            <a:pPr lvl="1"/>
            <a:r>
              <a:rPr lang="en-GB" sz="2000" b="1" dirty="0" smtClean="0"/>
              <a:t>‘ </a:t>
            </a:r>
            <a:r>
              <a:rPr lang="en-GB" sz="2000" b="1" dirty="0" err="1" smtClean="0"/>
              <a:t>ab</a:t>
            </a:r>
            <a:r>
              <a:rPr lang="en-GB" sz="2000" b="1" dirty="0" smtClean="0"/>
              <a:t> ’ -  Open file for appending in binary format .</a:t>
            </a:r>
          </a:p>
          <a:p>
            <a:pPr lvl="1"/>
            <a:r>
              <a:rPr lang="en-GB" sz="2000" b="1" dirty="0" smtClean="0"/>
              <a:t>‘ a+ ’  - Appending and reading .</a:t>
            </a:r>
          </a:p>
          <a:p>
            <a:pPr lvl="1"/>
            <a:r>
              <a:rPr lang="en-GB" sz="2000" b="1" dirty="0" smtClean="0"/>
              <a:t>‘ </a:t>
            </a:r>
            <a:r>
              <a:rPr lang="en-GB" sz="2000" b="1" dirty="0" err="1" smtClean="0"/>
              <a:t>ab</a:t>
            </a:r>
            <a:r>
              <a:rPr lang="en-GB" sz="2000" b="1" dirty="0" smtClean="0"/>
              <a:t>+ ’ - Append and reading in binary format .</a:t>
            </a:r>
          </a:p>
          <a:p>
            <a:endParaRPr lang="en-US" b="1"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292100" lvl="1" indent="-292100" fontAlgn="base">
              <a:spcBef>
                <a:spcPts val="0"/>
              </a:spcBef>
              <a:buClr>
                <a:schemeClr val="accent1"/>
              </a:buClr>
              <a:buSzPct val="70000"/>
              <a:buFont typeface="Wingdings 2"/>
              <a:buChar char=""/>
            </a:pPr>
            <a:r>
              <a:rPr lang="en-GB" sz="2000" b="1" dirty="0" smtClean="0"/>
              <a:t>‘ x ’ -  Open file for exclusive creation . If the file already exists , the operation fails .</a:t>
            </a:r>
          </a:p>
          <a:p>
            <a:pPr fontAlgn="base"/>
            <a:endParaRPr lang="en-GB" b="1" dirty="0" smtClean="0"/>
          </a:p>
          <a:p>
            <a:pPr fontAlgn="base"/>
            <a:r>
              <a:rPr lang="en-GB" b="1" dirty="0" smtClean="0"/>
              <a:t>When you specify exclusive creation, it clearly means, you would use this mode for exclusively creating the file. The need for this is required when you won't accidentally truncate/append an existing file with either of the modes w or a.</a:t>
            </a:r>
          </a:p>
          <a:p>
            <a:pPr fontAlgn="base"/>
            <a:r>
              <a:rPr lang="en-GB" b="1" dirty="0" smtClean="0"/>
              <a:t>In absence of this, developers should be cautious to check for the existence of the file before leaping to open the file for </a:t>
            </a:r>
            <a:r>
              <a:rPr lang="en-GB" b="1" dirty="0" err="1" smtClean="0"/>
              <a:t>updation</a:t>
            </a:r>
            <a:r>
              <a:rPr lang="en-GB" b="1" dirty="0" smtClean="0"/>
              <a:t>.</a:t>
            </a:r>
          </a:p>
          <a:p>
            <a:endParaRPr lang="en-US" b="1"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GB" sz="2400" b="1" dirty="0" smtClean="0"/>
          </a:p>
          <a:p>
            <a:endParaRPr lang="en-GB" sz="2400" b="1" dirty="0" smtClean="0"/>
          </a:p>
          <a:p>
            <a:r>
              <a:rPr lang="en-GB" sz="2400" b="1" dirty="0" smtClean="0"/>
              <a:t>Try : </a:t>
            </a:r>
          </a:p>
          <a:p>
            <a:pPr lvl="1"/>
            <a:r>
              <a:rPr lang="en-GB" sz="2000" b="1" dirty="0" smtClean="0"/>
              <a:t>with open("</a:t>
            </a:r>
            <a:r>
              <a:rPr lang="en-GB" sz="2000" b="1" dirty="0" err="1" smtClean="0"/>
              <a:t>fname</a:t>
            </a:r>
            <a:r>
              <a:rPr lang="en-GB" sz="2000" b="1" dirty="0" smtClean="0"/>
              <a:t>", "x") as </a:t>
            </a:r>
            <a:r>
              <a:rPr lang="en-GB" sz="2000" b="1" dirty="0" err="1" smtClean="0"/>
              <a:t>fout</a:t>
            </a:r>
            <a:r>
              <a:rPr lang="en-GB" sz="2000" b="1" dirty="0" smtClean="0"/>
              <a:t>: </a:t>
            </a:r>
          </a:p>
          <a:p>
            <a:pPr lvl="2"/>
            <a:r>
              <a:rPr lang="en-GB" sz="2000" b="1" dirty="0" smtClean="0"/>
              <a:t>#Work with your open file </a:t>
            </a:r>
          </a:p>
          <a:p>
            <a:pPr lvl="2"/>
            <a:endParaRPr lang="en-GB" sz="2000" b="1" dirty="0" smtClean="0"/>
          </a:p>
          <a:p>
            <a:pPr lvl="1">
              <a:buNone/>
            </a:pPr>
            <a:r>
              <a:rPr lang="en-GB" sz="2000" b="1" dirty="0" smtClean="0"/>
              <a:t>except </a:t>
            </a:r>
            <a:r>
              <a:rPr lang="en-GB" sz="2000" b="1" dirty="0" err="1" smtClean="0"/>
              <a:t>FileExistsError</a:t>
            </a:r>
            <a:r>
              <a:rPr lang="en-GB" sz="2000" b="1" dirty="0" smtClean="0"/>
              <a:t> : </a:t>
            </a:r>
          </a:p>
          <a:p>
            <a:pPr lvl="2"/>
            <a:r>
              <a:rPr lang="en-GB" sz="2000" b="1" dirty="0" smtClean="0"/>
              <a:t># Your error handling goes here</a:t>
            </a:r>
            <a:endParaRPr lang="en-US" sz="2000" b="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Attributes of file object :</a:t>
            </a:r>
          </a:p>
          <a:p>
            <a:pPr lvl="1"/>
            <a:r>
              <a:rPr lang="en-GB" b="1" dirty="0" smtClean="0"/>
              <a:t>File . Closed – Returns  True if  file is closed , False otherwise .</a:t>
            </a:r>
          </a:p>
          <a:p>
            <a:pPr lvl="1"/>
            <a:r>
              <a:rPr lang="en-GB" b="1" dirty="0" smtClean="0"/>
              <a:t>File . Mode – Returns access mode with which file was opened .</a:t>
            </a:r>
          </a:p>
          <a:p>
            <a:pPr lvl="1"/>
            <a:r>
              <a:rPr lang="en-GB" b="1" dirty="0" smtClean="0"/>
              <a:t>File . Name – Returns name of the file .</a:t>
            </a:r>
          </a:p>
          <a:p>
            <a:pPr lvl="1"/>
            <a:r>
              <a:rPr lang="en-GB" b="1" dirty="0" smtClean="0"/>
              <a:t>File . </a:t>
            </a:r>
            <a:r>
              <a:rPr lang="en-GB" b="1" dirty="0" err="1" smtClean="0"/>
              <a:t>Softspace</a:t>
            </a:r>
            <a:r>
              <a:rPr lang="en-GB" b="1" dirty="0" smtClean="0"/>
              <a:t> -  Returns 0 if space is explicitly required with print , else 1 .</a:t>
            </a:r>
          </a:p>
          <a:p>
            <a:pPr lvl="1"/>
            <a:endParaRPr lang="en-GB" b="1" dirty="0" smtClean="0"/>
          </a:p>
          <a:p>
            <a:pPr lvl="1"/>
            <a:r>
              <a:rPr lang="en-GB" b="1" dirty="0" err="1" smtClean="0"/>
              <a:t>Fo</a:t>
            </a:r>
            <a:r>
              <a:rPr lang="en-GB" b="1" dirty="0" smtClean="0"/>
              <a:t> = open ( “ </a:t>
            </a:r>
            <a:r>
              <a:rPr lang="en-GB" b="1" dirty="0" err="1" smtClean="0"/>
              <a:t>abc</a:t>
            </a:r>
            <a:r>
              <a:rPr lang="en-GB" b="1" dirty="0" smtClean="0"/>
              <a:t> .txt ” , “w ”)</a:t>
            </a:r>
          </a:p>
          <a:p>
            <a:pPr lvl="1"/>
            <a:r>
              <a:rPr lang="en-GB" b="1" dirty="0" smtClean="0"/>
              <a:t>Print ( “ Name of the file : ” , fo.name )</a:t>
            </a:r>
          </a:p>
          <a:p>
            <a:pPr lvl="1"/>
            <a:r>
              <a:rPr lang="en-GB" b="1" dirty="0" smtClean="0"/>
              <a:t>Print ( “ Closed or Not : ” , </a:t>
            </a:r>
            <a:r>
              <a:rPr lang="en-GB" b="1" dirty="0" err="1" smtClean="0"/>
              <a:t>fo.closed</a:t>
            </a:r>
            <a:r>
              <a:rPr lang="en-GB" b="1" dirty="0" smtClean="0"/>
              <a:t>)</a:t>
            </a:r>
          </a:p>
          <a:p>
            <a:pPr lvl="1"/>
            <a:r>
              <a:rPr lang="en-GB" b="1" dirty="0" smtClean="0"/>
              <a:t>Print ( “ Opening mode : ” , </a:t>
            </a:r>
            <a:r>
              <a:rPr lang="en-GB" b="1" dirty="0" err="1" smtClean="0"/>
              <a:t>fo.mode</a:t>
            </a:r>
            <a:r>
              <a:rPr lang="en-GB" b="1" dirty="0" smtClean="0"/>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17465</TotalTime>
  <Words>6931</Words>
  <Application>Microsoft Office PowerPoint</Application>
  <PresentationFormat>On-screen Show (4:3)</PresentationFormat>
  <Paragraphs>1496</Paragraphs>
  <Slides>149</Slides>
  <Notes>0</Notes>
  <HiddenSlides>0</HiddenSlides>
  <MMClips>0</MMClips>
  <ScaleCrop>false</ScaleCrop>
  <HeadingPairs>
    <vt:vector size="4" baseType="variant">
      <vt:variant>
        <vt:lpstr>Theme</vt:lpstr>
      </vt:variant>
      <vt:variant>
        <vt:i4>1</vt:i4>
      </vt:variant>
      <vt:variant>
        <vt:lpstr>Slide Titles</vt:lpstr>
      </vt:variant>
      <vt:variant>
        <vt:i4>149</vt:i4>
      </vt:variant>
    </vt:vector>
  </HeadingPairs>
  <TitlesOfParts>
    <vt:vector size="150" baseType="lpstr">
      <vt:lpstr>Foundry</vt:lpstr>
      <vt:lpstr>           Syllabus :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Installation of Python 3.X</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 131 Postgresql .</vt:lpstr>
      <vt:lpstr>Slide 148</vt:lpstr>
      <vt:lpstr>Slide 149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Syllabus: Getting Started: What is Python? Comparison of Python with other languages o Salient feature of Python Execution model of Python o User Domains for Python Industries using Python Job Trends Introduction: Installing Python Python Installer Python 2.7 v/s Python 3.5 o Anaconda Indentation in Python o Editors Data Types and Variables Numbers Comments in Python Strings List List and String Tuple List and Tuple Problem Discussion and Interview Questions Discussion on the topics Numbers, String, List and Tuple Set Comparison of List, Tuple and Set Dictionary Comparison of List, Tuple and Set Problem Discussion and Interview Questions Discussion on the topics List, Tuple, Set and Dictionary Assignment 1 Based on Real time Problem Quiz based on Interview Question discussed. Control Structure Looping Basic Functions Advance Functions continued Problem Discussion and Interview Questions Discussion on the topics Conditional Statement, Function Assignment 2 Based on Real time Problem Basic I/O File handling Problem Discussion and Interview Questions Discussion on the topics I/O, File Handling Assignment 3 Based on Real time Problem OOPS Concept OOPS Implementation Modules Problem Discussion and Interview Questions Discussion on the topics Modules, Exception Handling, Classes Assignment 4 Based on Real time Problem Advance Concept on Data Structures Lamda Function Regular expression Logging in Python Multithreading in Python Unit testing in Python Numpy Pandas Command Line Argument Standard Modules Mini Project Discussion Based on Real Time Problem</dc:title>
  <dc:creator>walps</dc:creator>
  <cp:lastModifiedBy>walps</cp:lastModifiedBy>
  <cp:revision>767</cp:revision>
  <dcterms:created xsi:type="dcterms:W3CDTF">2019-04-12T15:05:49Z</dcterms:created>
  <dcterms:modified xsi:type="dcterms:W3CDTF">2019-05-01T09:27:58Z</dcterms:modified>
</cp:coreProperties>
</file>