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350175-F084-4A22-BFDA-527AE86F6BA8}">
  <a:tblStyle styleId="{3E350175-F084-4A22-BFDA-527AE86F6B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72f3fb85eb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72f3fb85e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72f3fb85eb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72f3fb85e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72f3fb85eb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72f3fb85eb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72f3fb85eb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72f3fb85eb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72f3fb85eb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72f3fb85eb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72f3fb85eb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72f3fb85eb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72f3fb85eb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72f3fb85eb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245299ec5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245299ec5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245299ec5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245299ec5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245299ec5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245299ec5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245299ec5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245299ec5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2c4039375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72c4039375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72c4039375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72c4039375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72f3fb85e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72f3fb85e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72f3fb85e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72f3fb85e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49200" y="454000"/>
            <a:ext cx="55056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Pneumonia Diagnosis Using CNNs on Radiographic Images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Sameera Aluri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vs. After Cropping</a:t>
            </a:r>
            <a:endParaRPr/>
          </a:p>
        </p:txBody>
      </p:sp>
      <p:pic>
        <p:nvPicPr>
          <p:cNvPr id="193" name="Google Shape;193;p22" title="Screenshot 2025-08-05 at 12.16.14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774" y="1769950"/>
            <a:ext cx="2843475" cy="281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 rotWithShape="1">
          <a:blip r:embed="rId4">
            <a:alphaModFix/>
          </a:blip>
          <a:srcRect b="-27356" l="0" r="0" t="0"/>
          <a:stretch/>
        </p:blipFill>
        <p:spPr>
          <a:xfrm>
            <a:off x="4386475" y="1769950"/>
            <a:ext cx="3704976" cy="354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vs. After Cropping</a:t>
            </a:r>
            <a:endParaRPr/>
          </a:p>
        </p:txBody>
      </p:sp>
      <p:graphicFrame>
        <p:nvGraphicFramePr>
          <p:cNvPr id="200" name="Google Shape;200;p23"/>
          <p:cNvGraphicFramePr/>
          <p:nvPr/>
        </p:nvGraphicFramePr>
        <p:xfrm>
          <a:off x="1024250" y="94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{3E350175-F084-4A22-BFDA-527AE86F6BA8}</a:tableStyleId>
              </a:tblPr>
              <a:tblGrid>
                <a:gridCol w="1718275"/>
                <a:gridCol w="1718275"/>
                <a:gridCol w="1718275"/>
              </a:tblGrid>
              <a:tr h="32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Full Image </a:t>
                      </a:r>
                      <a:endParaRPr b="1"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Cropped Image</a:t>
                      </a:r>
                      <a:endParaRPr b="1"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2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Grad-CAM Focus</a:t>
                      </a:r>
                      <a:endParaRPr b="1"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Neck, corners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188038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Lungs, lower lobes</a:t>
                      </a:r>
                      <a:endParaRPr b="1" sz="1300">
                        <a:solidFill>
                          <a:srgbClr val="188038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2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Normal Recall</a:t>
                      </a:r>
                      <a:endParaRPr b="1"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15%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188038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98%</a:t>
                      </a:r>
                      <a:endParaRPr b="1" sz="1300">
                        <a:solidFill>
                          <a:srgbClr val="188038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2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Accuracy</a:t>
                      </a:r>
                      <a:endParaRPr b="1"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66%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188038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86%</a:t>
                      </a:r>
                      <a:endParaRPr b="1" sz="1300">
                        <a:solidFill>
                          <a:srgbClr val="188038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800" y="2637750"/>
            <a:ext cx="4364275" cy="24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 &amp; Results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BEFORE: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AFTER:</a:t>
            </a:r>
            <a:endParaRPr b="1"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800" y="1407225"/>
            <a:ext cx="4395250" cy="15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4" title="Screenshot 2025-08-05 at 11.07.53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6800" y="3209400"/>
            <a:ext cx="4661624" cy="15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 &amp; Results</a:t>
            </a:r>
            <a:endParaRPr/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5600" y="997938"/>
            <a:ext cx="2814600" cy="2468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625" y="2862625"/>
            <a:ext cx="2644850" cy="228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100" y="1307850"/>
            <a:ext cx="2855450" cy="22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1297500" y="1567550"/>
            <a:ext cx="7038900" cy="32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/>
              <a:t> Lung cropping significantly improved model focus and reduced overfitting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/>
              <a:t> Class imbalance handled with focal loss + class weights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/>
              <a:t> Normal class recall improved from 15% to 98%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/>
              <a:t> Grad-CAM visualizations confirmed anatomically meaningful attention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500"/>
              <a:t> Final model achieved 86% accuracy and 0.96 AUC</a:t>
            </a:r>
            <a:br>
              <a:rPr lang="en" sz="1500"/>
            </a:b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/>
              <a:t> Outperformed baseline and matched or exceeded literature benchmarks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120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n" sz="1500"/>
              <a:t>Demonstrated that simple preprocessing can drive large performance gains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/>
              <a:t>Integrate lung segmentation (U-Net) for dynamic, patient-specific cropping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/>
              <a:t>Implement uncertainty estimation for clinical decision support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/>
              <a:t>Expand to multi-class classification (e.g., bacterial vs viral pneumonia)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400"/>
              <a:t>Fine-tune on larger or more diverse datasets for better generalization</a:t>
            </a:r>
            <a:br>
              <a:rPr lang="en" sz="1400"/>
            </a:b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1231500" y="450875"/>
            <a:ext cx="2097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to Investigate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831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5021"/>
              <a:t>GOAL:</a:t>
            </a:r>
            <a:r>
              <a:rPr lang="en" sz="5021"/>
              <a:t> Automatically detect pneumonia in patients using chest X-ray images using a deep learning approach</a:t>
            </a:r>
            <a:endParaRPr sz="5021"/>
          </a:p>
          <a:p>
            <a:pPr indent="-30831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n" sz="5021"/>
              <a:t>PROBLEM STATEMENT:</a:t>
            </a:r>
            <a:r>
              <a:rPr lang="en" sz="5021"/>
              <a:t>  </a:t>
            </a:r>
            <a:r>
              <a:rPr lang="en" sz="5021"/>
              <a:t>Can we build a deep learning model that accurately identifies pneumonia from chest X-ray images, distinguishing it from normal lungs?</a:t>
            </a:r>
            <a:endParaRPr sz="5021"/>
          </a:p>
          <a:p>
            <a:pPr indent="-30831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n" sz="5021"/>
              <a:t>OBJECTIVE: </a:t>
            </a:r>
            <a:r>
              <a:rPr lang="en" sz="5021"/>
              <a:t>Train a CNN-based binary classifier to detect:</a:t>
            </a:r>
            <a:endParaRPr sz="5021"/>
          </a:p>
          <a:p>
            <a:pPr indent="-305140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sz="4821"/>
              <a:t>Class 0: Normal</a:t>
            </a:r>
            <a:endParaRPr sz="4821"/>
          </a:p>
          <a:p>
            <a:pPr indent="-305140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sz="4821"/>
              <a:t>Class 1: Pneumonia</a:t>
            </a:r>
            <a:endParaRPr sz="4821"/>
          </a:p>
          <a:p>
            <a:pPr indent="-30831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n" sz="5021"/>
              <a:t>MOTIVATION: </a:t>
            </a:r>
            <a:r>
              <a:rPr lang="en" sz="5021"/>
              <a:t>Pneumonia is a major global health burden</a:t>
            </a:r>
            <a:endParaRPr sz="5021"/>
          </a:p>
          <a:p>
            <a:pPr indent="-305140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sz="4821"/>
              <a:t>Chest X-rays are diagnostic standard, but error-prone</a:t>
            </a:r>
            <a:endParaRPr sz="4821"/>
          </a:p>
          <a:p>
            <a:pPr indent="-305140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sz="4821"/>
              <a:t>AI can support faster, scalable, and more consistent diagnoses</a:t>
            </a:r>
            <a:endParaRPr sz="482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Included</a:t>
            </a:r>
            <a:endParaRPr sz="1600"/>
          </a:p>
          <a:p>
            <a:pPr indent="-317500" lvl="1" marL="9144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Binary classification (Pneumonia vs. Normal)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Deep learning models (custom CNN + pretrained model)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Image preprocessing &amp; augmentation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Evaluation with standard ML metrics</a:t>
            </a:r>
            <a:endParaRPr sz="1400"/>
          </a:p>
          <a:p>
            <a:pPr indent="-3302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Not Included</a:t>
            </a:r>
            <a:endParaRPr sz="1600"/>
          </a:p>
          <a:p>
            <a:pPr indent="-317500" lvl="1" marL="9144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Multiclass disease classification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Clinical deployment or integration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 sz="1400"/>
              <a:t>Real-time image pipeline or API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434175" y="1444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Source</a:t>
            </a:r>
            <a:r>
              <a:rPr b="1" lang="en"/>
              <a:t>: </a:t>
            </a:r>
            <a:r>
              <a:rPr lang="en"/>
              <a:t>Kaggle – Chest X-Ray Images (Pneumonia)</a:t>
            </a:r>
            <a:endParaRPr/>
          </a:p>
          <a:p>
            <a:pPr indent="-30495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Image Type: </a:t>
            </a:r>
            <a:r>
              <a:rPr lang="en"/>
              <a:t>Grayscale X-Ray JPEGs</a:t>
            </a:r>
            <a:endParaRPr/>
          </a:p>
          <a:p>
            <a:pPr indent="-30495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Structure: </a:t>
            </a:r>
            <a:endParaRPr b="1"/>
          </a:p>
          <a:p>
            <a:pPr indent="-293211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~5,200 training images</a:t>
            </a:r>
            <a:endParaRPr/>
          </a:p>
          <a:p>
            <a:pPr indent="-293211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~600 test images</a:t>
            </a:r>
            <a:endParaRPr/>
          </a:p>
          <a:p>
            <a:pPr indent="-293211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Labels: </a:t>
            </a:r>
            <a:r>
              <a:rPr i="1" lang="en"/>
              <a:t>NORMAL</a:t>
            </a:r>
            <a:r>
              <a:rPr lang="en"/>
              <a:t> or </a:t>
            </a:r>
            <a:r>
              <a:rPr i="1" lang="en"/>
              <a:t>PNEUMONIA</a:t>
            </a:r>
            <a:endParaRPr i="1"/>
          </a:p>
          <a:p>
            <a:pPr indent="-30495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Challenges:</a:t>
            </a:r>
            <a:endParaRPr b="1"/>
          </a:p>
          <a:p>
            <a:pPr indent="-293211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Slight class imbalance</a:t>
            </a:r>
            <a:endParaRPr/>
          </a:p>
          <a:p>
            <a:pPr indent="-293211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Variable image resolution</a:t>
            </a:r>
            <a:endParaRPr/>
          </a:p>
          <a:p>
            <a:pPr indent="-293211" lvl="1" marL="914400" rtl="0" algn="l">
              <a:spcBef>
                <a:spcPts val="1000"/>
              </a:spcBef>
              <a:spcAft>
                <a:spcPts val="1000"/>
              </a:spcAft>
              <a:buSzPct val="100000"/>
              <a:buChar char="○"/>
            </a:pPr>
            <a:r>
              <a:rPr lang="en"/>
              <a:t>No patient metadata (pure image-based)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525" y="1990150"/>
            <a:ext cx="4740874" cy="13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Measurable Objectives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Build a custom CNN model from scratch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Fine-tune a pretrained model 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Evaluate with metrics: accuracy, precision, recall, F1 score, AUC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 Grad-CAM to visualize decision regions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284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Approaches &amp; Findings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455625" y="1337675"/>
            <a:ext cx="4697700" cy="21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CNN-Based Models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CheXNet (Rajpurkar et al., 2017)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121-layer DenseNet trained on ChestXray14 (adult)</a:t>
            </a:r>
            <a:endParaRPr sz="1200"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 AUC ~0.915 (matches radiologist-level accuracy)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Transfer Learning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Pretrained models (e.g., ResNet, VGG, EfficientNet)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Kermany et al., (2018) fine-tuned models on pediatric data</a:t>
            </a:r>
            <a:endParaRPr sz="1200"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Achieved high accuracy with limited samples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7" name="Google Shape;167;p18"/>
          <p:cNvSpPr txBox="1"/>
          <p:nvPr/>
        </p:nvSpPr>
        <p:spPr>
          <a:xfrm>
            <a:off x="4964425" y="1337675"/>
            <a:ext cx="4486800" cy="30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b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Custom Architectures &amp; Ensembles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PneumoniaNet (Alsharif et al., 2021)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Pediatric-specific CNN with ~99.7% accuracy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Qiuyu et al. 2024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Ensemble: DenseNet + EfficientNet + Attention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AUC &gt; 0.95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b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Explainability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Grad-CAM (Selvaraju et al., 2017)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Visual heatmaps highlight regions influencing predictions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Essential for clinical interpretability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Methodologies</a:t>
            </a:r>
            <a:endParaRPr/>
          </a:p>
        </p:txBody>
      </p:sp>
      <p:graphicFrame>
        <p:nvGraphicFramePr>
          <p:cNvPr id="173" name="Google Shape;173;p19"/>
          <p:cNvGraphicFramePr/>
          <p:nvPr/>
        </p:nvGraphicFramePr>
        <p:xfrm>
          <a:off x="1138400" y="110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{3E350175-F084-4A22-BFDA-527AE86F6BA8}</a:tableStyleId>
              </a:tblPr>
              <a:tblGrid>
                <a:gridCol w="1527375"/>
                <a:gridCol w="1527375"/>
                <a:gridCol w="1527375"/>
                <a:gridCol w="1527375"/>
                <a:gridCol w="1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Study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Model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Dataset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AUC / Accuracy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Notes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Rajpurkar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DenseNet-121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ChestXray14 (Adult)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AUC ~0.915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Strong baseline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Kermany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VGG/ResNet (transfer)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Pediatric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~93-95%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Few images, expert-level perf.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Alsharif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PneumoniaNet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Pediatric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~99.7%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Custom CNN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Qiuyu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Ensemble (DenseNet + EfficientNet)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Pediatric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AUC &gt; 0.95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Uses attention modules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Cohen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ResNet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External Pediatric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AUC ~0.54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Shows generalization issue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09000" y="1001675"/>
            <a:ext cx="4002600" cy="21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Backbone: </a:t>
            </a:r>
            <a:r>
              <a:rPr lang="en"/>
              <a:t>Pretrained ResNet50 (include_top=False)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Fine-tuning: </a:t>
            </a:r>
            <a:r>
              <a:rPr lang="en"/>
              <a:t>Last 50 layers unfrozen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Input: </a:t>
            </a:r>
            <a:r>
              <a:rPr lang="en"/>
              <a:t>224×224 cropped X-rays (3-channel)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Head: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GlobalAveragePooling → Dropout (0.5)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Dense (128, ReLU) → Dropout (0.3)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Output: Dense (1, Sigmoid)</a:t>
            </a:r>
            <a:endParaRPr/>
          </a:p>
        </p:txBody>
      </p:sp>
      <p:pic>
        <p:nvPicPr>
          <p:cNvPr id="180" name="Google Shape;180;p20" title="Screenshot 2025-08-05 at 11.14.08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50" y="3102873"/>
            <a:ext cx="7804175" cy="18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0"/>
          <p:cNvSpPr txBox="1"/>
          <p:nvPr/>
        </p:nvSpPr>
        <p:spPr>
          <a:xfrm>
            <a:off x="5079550" y="1001675"/>
            <a:ext cx="4686900" cy="16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Loss: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BinaryFocalCrossentropy (γ=2.0)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Optimizer: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Adam (LR=1e-5)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Metrics: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Accuracy, AUC, Recall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Imbalance Handling: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class_weight + focal loss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Callbacks: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EarlyStopping, ReduceLROnPlateau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Cropping Issue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Problem:</a:t>
            </a:r>
            <a:endParaRPr b="1"/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/>
              <a:t>Original X-rays include non-lung regions (neck, shoulders)</a:t>
            </a:r>
            <a:br>
              <a:rPr lang="en"/>
            </a:br>
            <a:endParaRPr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/>
              <a:t>Model sometimes focused on irrelevant areas in training</a:t>
            </a:r>
            <a:br>
              <a:rPr lang="en"/>
            </a:br>
            <a:endParaRPr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/>
              <a:t>Led to overfitting and poor generalization  especially for NORMAL cases</a:t>
            </a:r>
            <a:br>
              <a:rPr lang="en"/>
            </a:b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 Solution:</a:t>
            </a:r>
            <a:endParaRPr b="1"/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/>
              <a:t>Applied fixed lung-region cropping before training</a:t>
            </a:r>
            <a:br>
              <a:rPr lang="en"/>
            </a:br>
            <a:endParaRPr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/>
              <a:t>Removed distractions and guided model toward relevant anatomy</a:t>
            </a:r>
            <a:br>
              <a:rPr lang="en"/>
            </a:b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