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
      <p:font typeface="Barlow"/>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regular.fntdata"/><Relationship Id="rId25" Type="http://schemas.openxmlformats.org/officeDocument/2006/relationships/font" Target="fonts/Merriweather-boldItalic.fntdata"/><Relationship Id="rId28" Type="http://schemas.openxmlformats.org/officeDocument/2006/relationships/font" Target="fonts/Barlow-italic.fntdata"/><Relationship Id="rId27" Type="http://schemas.openxmlformats.org/officeDocument/2006/relationships/font" Target="fonts/Barlow-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a600bad4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1a600bad4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In order to evaluate the </a:t>
            </a:r>
            <a:r>
              <a:rPr lang="en">
                <a:solidFill>
                  <a:schemeClr val="dk1"/>
                </a:solidFill>
              </a:rPr>
              <a:t>performance</a:t>
            </a:r>
            <a:r>
              <a:rPr lang="en">
                <a:solidFill>
                  <a:schemeClr val="dk1"/>
                </a:solidFill>
              </a:rPr>
              <a:t> of this model, we will evaluate the following metrics in the next few weeks.. Precision quantifies the number of positive class predictions that actually belong to the positive class. Of the relationships that we predicted exist, how may actually exist? Recall quantifies the number of positive class predictions made out of all positive examples in the dataset. For all the possible interactions, how many did we correctly identify?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Similar studies have also used the, AUPRC which is calculated as the area under the PR curve. A PR curve shows the trade-off between precision and recall across different decision thresholds.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d62826b2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d62826b2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d62826b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d62826b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d66d82d7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d66d82d7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d63d66a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d63d66a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Gaussian Mixture models are multimodal with some number of  </a:t>
            </a:r>
            <a:r>
              <a:rPr lang="en"/>
              <a:t>gaussian</a:t>
            </a:r>
            <a:r>
              <a:rPr lang="en"/>
              <a:t> distributions </a:t>
            </a:r>
            <a:endParaRPr/>
          </a:p>
          <a:p>
            <a:pPr indent="0" lvl="0" marL="0" rtl="0" algn="l">
              <a:spcBef>
                <a:spcPts val="0"/>
              </a:spcBef>
              <a:spcAft>
                <a:spcPts val="0"/>
              </a:spcAft>
              <a:buNone/>
            </a:pPr>
            <a:r>
              <a:rPr lang="en"/>
              <a:t>Each of these </a:t>
            </a:r>
            <a:r>
              <a:rPr lang="en"/>
              <a:t>gaussian</a:t>
            </a:r>
            <a:r>
              <a:rPr lang="en"/>
              <a:t> </a:t>
            </a:r>
            <a:r>
              <a:rPr lang="en"/>
              <a:t>distributions</a:t>
            </a:r>
            <a:r>
              <a:rPr lang="en"/>
              <a:t> have their own mean and sd </a:t>
            </a:r>
            <a:endParaRPr/>
          </a:p>
          <a:p>
            <a:pPr indent="0" lvl="0" marL="0" rtl="0" algn="l">
              <a:spcBef>
                <a:spcPts val="0"/>
              </a:spcBef>
              <a:spcAft>
                <a:spcPts val="0"/>
              </a:spcAft>
              <a:buNone/>
            </a:pPr>
            <a:r>
              <a:rPr lang="en"/>
              <a:t>Samples are assigned to one of the </a:t>
            </a:r>
            <a:r>
              <a:rPr lang="en"/>
              <a:t>Gaussian</a:t>
            </a:r>
            <a:r>
              <a:rPr lang="en"/>
              <a:t> Distributions based on the highest probability of being drawn from that particular sample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single cell RNA-seq data, the data tends to be highly skewed to the left </a:t>
            </a:r>
            <a:endParaRPr/>
          </a:p>
          <a:p>
            <a:pPr indent="0" lvl="0" marL="0" rtl="0" algn="l">
              <a:spcBef>
                <a:spcPts val="0"/>
              </a:spcBef>
              <a:spcAft>
                <a:spcPts val="0"/>
              </a:spcAft>
              <a:buNone/>
            </a:pPr>
            <a:r>
              <a:rPr lang="en"/>
              <a:t>The </a:t>
            </a:r>
            <a:r>
              <a:rPr lang="en"/>
              <a:t>leftmost</a:t>
            </a:r>
            <a:r>
              <a:rPr lang="en"/>
              <a:t> side of a </a:t>
            </a:r>
            <a:r>
              <a:rPr lang="en"/>
              <a:t>Gaussian</a:t>
            </a:r>
            <a:r>
              <a:rPr lang="en"/>
              <a:t> </a:t>
            </a:r>
            <a:r>
              <a:rPr lang="en"/>
              <a:t>mixture model for scRNA-seq data represents the little/no expression data </a:t>
            </a:r>
            <a:endParaRPr/>
          </a:p>
          <a:p>
            <a:pPr indent="0" lvl="0" marL="0" rtl="0" algn="l">
              <a:spcBef>
                <a:spcPts val="0"/>
              </a:spcBef>
              <a:spcAft>
                <a:spcPts val="0"/>
              </a:spcAft>
              <a:buNone/>
            </a:pPr>
            <a:r>
              <a:rPr lang="en"/>
              <a:t>Often times, the issue of a high left skew is solved by performing a log-transformation on the data to obtain more normally distributed data</a:t>
            </a:r>
            <a:endParaRPr/>
          </a:p>
          <a:p>
            <a:pPr indent="0" lvl="0" marL="0" rtl="0" algn="l">
              <a:spcBef>
                <a:spcPts val="0"/>
              </a:spcBef>
              <a:spcAft>
                <a:spcPts val="0"/>
              </a:spcAft>
              <a:buNone/>
            </a:pPr>
            <a:r>
              <a:rPr lang="en"/>
              <a:t>However, with the large amount low/zero expression, the log-transformation is complicated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Therefore, the LTMG was developed. Truncation on the left of the Gaussian Distribution was applied to handle the low expression genes. </a:t>
            </a:r>
            <a:endParaRPr/>
          </a:p>
          <a:p>
            <a:pPr indent="0" lvl="0" marL="0" rtl="0" algn="l">
              <a:spcBef>
                <a:spcPts val="0"/>
              </a:spcBef>
              <a:spcAft>
                <a:spcPts val="0"/>
              </a:spcAft>
              <a:buNone/>
            </a:pPr>
            <a:r>
              <a:rPr lang="en"/>
              <a:t>A cutoff was determined to represent the lowest expression level that can be reliably detected. Any expression values below this expression level are modeled as Left censored data and are truncated.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a600bad43_2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a600bad43_2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Matrix of Expression Levels between Genes</a:t>
            </a:r>
            <a:endParaRPr/>
          </a:p>
          <a:p>
            <a:pPr indent="0" lvl="0" marL="0" rtl="0" algn="l">
              <a:spcBef>
                <a:spcPts val="0"/>
              </a:spcBef>
              <a:spcAft>
                <a:spcPts val="0"/>
              </a:spcAft>
              <a:buNone/>
            </a:pPr>
            <a:r>
              <a:rPr lang="en"/>
              <a:t>	Can be 8x8 matrix → Expression levels between every combination of the 8 genes</a:t>
            </a:r>
            <a:endParaRPr/>
          </a:p>
          <a:p>
            <a:pPr indent="0" lvl="0" marL="0" rtl="0" algn="l">
              <a:spcBef>
                <a:spcPts val="0"/>
              </a:spcBef>
              <a:spcAft>
                <a:spcPts val="0"/>
              </a:spcAft>
              <a:buNone/>
            </a:pPr>
            <a:r>
              <a:rPr lang="en"/>
              <a:t>Then Cutoff point of the smallest level of feasible expression determined</a:t>
            </a:r>
            <a:endParaRPr/>
          </a:p>
          <a:p>
            <a:pPr indent="0" lvl="0" marL="0" rtl="0" algn="l">
              <a:spcBef>
                <a:spcPts val="0"/>
              </a:spcBef>
              <a:spcAft>
                <a:spcPts val="0"/>
              </a:spcAft>
              <a:buNone/>
            </a:pPr>
            <a:r>
              <a:rPr lang="en"/>
              <a:t>The left truncation is performed and any expression below the cutoff point are truncated </a:t>
            </a:r>
            <a:endParaRPr/>
          </a:p>
          <a:p>
            <a:pPr indent="0" lvl="0" marL="0" rtl="0" algn="l">
              <a:spcBef>
                <a:spcPts val="0"/>
              </a:spcBef>
              <a:spcAft>
                <a:spcPts val="0"/>
              </a:spcAft>
              <a:buNone/>
            </a:pPr>
            <a:r>
              <a:rPr lang="en"/>
              <a:t>Output: an Expression State Data frame </a:t>
            </a:r>
            <a:endParaRPr/>
          </a:p>
          <a:p>
            <a:pPr indent="0" lvl="0" marL="0" rtl="0" algn="l">
              <a:spcBef>
                <a:spcPts val="0"/>
              </a:spcBef>
              <a:spcAft>
                <a:spcPts val="0"/>
              </a:spcAft>
              <a:buNone/>
            </a:pPr>
            <a:r>
              <a:rPr lang="en"/>
              <a:t>	This shows the expression of all the genes and the expression level of one gene can be compared to the expression level of another gene at the same time </a:t>
            </a:r>
            <a:endParaRPr/>
          </a:p>
          <a:p>
            <a:pPr indent="0" lvl="0" marL="0" rtl="0" algn="l">
              <a:spcBef>
                <a:spcPts val="0"/>
              </a:spcBef>
              <a:spcAft>
                <a:spcPts val="0"/>
              </a:spcAft>
              <a:buNone/>
            </a:pPr>
            <a:r>
              <a:rPr lang="en"/>
              <a:t>This comparison and evaluation of the gene pairs is done through Causal Algorithms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a600bad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a600bad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a600bad4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a600bad4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a600bad43_3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a600bad43_3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a600bad43_3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a600bad43_3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a600bad43_3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a600bad43_3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drive.google.com/file/d/1hd4_oK987EORlGwJKVGsA6IV9p-gCv8B/view?usp=sharing" TargetMode="Externa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Causal Learning Algorithms for Gene Expression </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Sameera Boppana, Siddharth Mahesh, </a:t>
            </a:r>
            <a:r>
              <a:rPr lang="en"/>
              <a:t>Rhea Verma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 Verification</a:t>
            </a:r>
            <a:endParaRPr/>
          </a:p>
        </p:txBody>
      </p:sp>
      <p:sp>
        <p:nvSpPr>
          <p:cNvPr id="193" name="Google Shape;193;p22"/>
          <p:cNvSpPr txBox="1"/>
          <p:nvPr>
            <p:ph idx="2" type="body"/>
          </p:nvPr>
        </p:nvSpPr>
        <p:spPr>
          <a:xfrm>
            <a:off x="4832425" y="2174650"/>
            <a:ext cx="3999900" cy="3076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500">
                <a:latin typeface="Merriweather"/>
                <a:ea typeface="Merriweather"/>
                <a:cs typeface="Merriweather"/>
                <a:sym typeface="Merriweather"/>
              </a:rPr>
              <a:t>Precision - the fraction of inferred regulatory relationships that are correct</a:t>
            </a:r>
            <a:endParaRPr sz="1500">
              <a:latin typeface="Merriweather"/>
              <a:ea typeface="Merriweather"/>
              <a:cs typeface="Merriweather"/>
              <a:sym typeface="Merriweather"/>
            </a:endParaRPr>
          </a:p>
          <a:p>
            <a:pPr indent="0" lvl="0" marL="0" rtl="0" algn="l">
              <a:lnSpc>
                <a:spcPct val="115000"/>
              </a:lnSpc>
              <a:spcBef>
                <a:spcPts val="1200"/>
              </a:spcBef>
              <a:spcAft>
                <a:spcPts val="0"/>
              </a:spcAft>
              <a:buNone/>
            </a:pPr>
            <a:r>
              <a:t/>
            </a:r>
            <a:endParaRPr sz="1500">
              <a:latin typeface="Merriweather"/>
              <a:ea typeface="Merriweather"/>
              <a:cs typeface="Merriweather"/>
              <a:sym typeface="Merriweather"/>
            </a:endParaRPr>
          </a:p>
          <a:p>
            <a:pPr indent="0" lvl="0" marL="0" rtl="0" algn="l">
              <a:lnSpc>
                <a:spcPct val="115000"/>
              </a:lnSpc>
              <a:spcBef>
                <a:spcPts val="1200"/>
              </a:spcBef>
              <a:spcAft>
                <a:spcPts val="1200"/>
              </a:spcAft>
              <a:buNone/>
            </a:pPr>
            <a:r>
              <a:rPr lang="en" sz="1500">
                <a:latin typeface="Merriweather"/>
                <a:ea typeface="Merriweather"/>
                <a:cs typeface="Merriweather"/>
                <a:sym typeface="Merriweather"/>
              </a:rPr>
              <a:t>Recall - the fraction of regulatory relationships that are inferred</a:t>
            </a:r>
            <a:endParaRPr sz="1500">
              <a:latin typeface="Merriweather"/>
              <a:ea typeface="Merriweather"/>
              <a:cs typeface="Merriweather"/>
              <a:sym typeface="Merriweather"/>
            </a:endParaRPr>
          </a:p>
        </p:txBody>
      </p:sp>
      <p:grpSp>
        <p:nvGrpSpPr>
          <p:cNvPr id="194" name="Google Shape;194;p22"/>
          <p:cNvGrpSpPr/>
          <p:nvPr/>
        </p:nvGrpSpPr>
        <p:grpSpPr>
          <a:xfrm>
            <a:off x="412812" y="1428906"/>
            <a:ext cx="3559688" cy="2648082"/>
            <a:chOff x="4201634" y="1573875"/>
            <a:chExt cx="4397391" cy="2866200"/>
          </a:xfrm>
        </p:grpSpPr>
        <p:sp>
          <p:nvSpPr>
            <p:cNvPr id="195" name="Google Shape;195;p22"/>
            <p:cNvSpPr/>
            <p:nvPr/>
          </p:nvSpPr>
          <p:spPr>
            <a:xfrm>
              <a:off x="5268125" y="2458450"/>
              <a:ext cx="3330900" cy="1790100"/>
            </a:xfrm>
            <a:prstGeom prst="rect">
              <a:avLst/>
            </a:prstGeom>
            <a:solidFill>
              <a:srgbClr val="F1F1F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6" name="Google Shape;196;p22"/>
            <p:cNvCxnSpPr>
              <a:stCxn id="195" idx="0"/>
              <a:endCxn id="195" idx="2"/>
            </p:cNvCxnSpPr>
            <p:nvPr/>
          </p:nvCxnSpPr>
          <p:spPr>
            <a:xfrm>
              <a:off x="6933575" y="2458450"/>
              <a:ext cx="0" cy="1790100"/>
            </a:xfrm>
            <a:prstGeom prst="straightConnector1">
              <a:avLst/>
            </a:prstGeom>
            <a:noFill/>
            <a:ln cap="flat" cmpd="sng" w="19050">
              <a:solidFill>
                <a:srgbClr val="434343"/>
              </a:solidFill>
              <a:prstDash val="solid"/>
              <a:round/>
              <a:headEnd len="sm" w="sm" type="none"/>
              <a:tailEnd len="sm" w="sm" type="none"/>
            </a:ln>
          </p:spPr>
        </p:cxnSp>
        <p:cxnSp>
          <p:nvCxnSpPr>
            <p:cNvPr id="197" name="Google Shape;197;p22"/>
            <p:cNvCxnSpPr>
              <a:stCxn id="195" idx="1"/>
              <a:endCxn id="195" idx="3"/>
            </p:cNvCxnSpPr>
            <p:nvPr/>
          </p:nvCxnSpPr>
          <p:spPr>
            <a:xfrm>
              <a:off x="5268125" y="3353500"/>
              <a:ext cx="3330900" cy="0"/>
            </a:xfrm>
            <a:prstGeom prst="straightConnector1">
              <a:avLst/>
            </a:prstGeom>
            <a:noFill/>
            <a:ln cap="flat" cmpd="sng" w="19050">
              <a:solidFill>
                <a:srgbClr val="434343"/>
              </a:solidFill>
              <a:prstDash val="solid"/>
              <a:round/>
              <a:headEnd len="sm" w="sm" type="none"/>
              <a:tailEnd len="sm" w="sm" type="none"/>
            </a:ln>
          </p:spPr>
        </p:cxnSp>
        <p:sp>
          <p:nvSpPr>
            <p:cNvPr id="198" name="Google Shape;198;p22"/>
            <p:cNvSpPr txBox="1"/>
            <p:nvPr/>
          </p:nvSpPr>
          <p:spPr>
            <a:xfrm>
              <a:off x="5268263" y="2458461"/>
              <a:ext cx="1665300" cy="895200"/>
            </a:xfrm>
            <a:prstGeom prst="rect">
              <a:avLst/>
            </a:prstGeom>
            <a:solidFill>
              <a:srgbClr val="F4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lang="en" sz="1300">
                  <a:latin typeface="Barlow"/>
                  <a:ea typeface="Barlow"/>
                  <a:cs typeface="Barlow"/>
                  <a:sym typeface="Barlow"/>
                </a:rPr>
                <a:t>True Negative</a:t>
              </a:r>
              <a:endParaRPr sz="1300">
                <a:latin typeface="Barlow"/>
                <a:ea typeface="Barlow"/>
                <a:cs typeface="Barlow"/>
                <a:sym typeface="Barlow"/>
              </a:endParaRPr>
            </a:p>
            <a:p>
              <a:pPr indent="0" lvl="0" marL="0" marR="0" rtl="0" algn="ctr">
                <a:lnSpc>
                  <a:spcPct val="100000"/>
                </a:lnSpc>
                <a:spcBef>
                  <a:spcPts val="0"/>
                </a:spcBef>
                <a:spcAft>
                  <a:spcPts val="0"/>
                </a:spcAft>
                <a:buClr>
                  <a:srgbClr val="000000"/>
                </a:buClr>
                <a:buSzPts val="2100"/>
                <a:buFont typeface="Arial"/>
                <a:buNone/>
              </a:pPr>
              <a:r>
                <a:rPr lang="en" sz="1300">
                  <a:latin typeface="Barlow"/>
                  <a:ea typeface="Barlow"/>
                  <a:cs typeface="Barlow"/>
                  <a:sym typeface="Barlow"/>
                </a:rPr>
                <a:t>(TN)</a:t>
              </a:r>
              <a:endParaRPr sz="1300">
                <a:latin typeface="Barlow"/>
                <a:ea typeface="Barlow"/>
                <a:cs typeface="Barlow"/>
                <a:sym typeface="Barlow"/>
              </a:endParaRPr>
            </a:p>
          </p:txBody>
        </p:sp>
        <p:sp>
          <p:nvSpPr>
            <p:cNvPr id="199" name="Google Shape;199;p22"/>
            <p:cNvSpPr txBox="1"/>
            <p:nvPr/>
          </p:nvSpPr>
          <p:spPr>
            <a:xfrm>
              <a:off x="6933575" y="2458450"/>
              <a:ext cx="1665300" cy="906300"/>
            </a:xfrm>
            <a:prstGeom prst="rect">
              <a:avLst/>
            </a:prstGeom>
            <a:solidFill>
              <a:srgbClr val="FFE19E"/>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lang="en" sz="1300">
                  <a:latin typeface="Barlow"/>
                  <a:ea typeface="Barlow"/>
                  <a:cs typeface="Barlow"/>
                  <a:sym typeface="Barlow"/>
                </a:rPr>
                <a:t>False Positive</a:t>
              </a:r>
              <a:endParaRPr sz="1300">
                <a:latin typeface="Barlow"/>
                <a:ea typeface="Barlow"/>
                <a:cs typeface="Barlow"/>
                <a:sym typeface="Barlow"/>
              </a:endParaRPr>
            </a:p>
            <a:p>
              <a:pPr indent="0" lvl="0" marL="0" marR="0" rtl="0" algn="ctr">
                <a:lnSpc>
                  <a:spcPct val="100000"/>
                </a:lnSpc>
                <a:spcBef>
                  <a:spcPts val="0"/>
                </a:spcBef>
                <a:spcAft>
                  <a:spcPts val="0"/>
                </a:spcAft>
                <a:buClr>
                  <a:srgbClr val="000000"/>
                </a:buClr>
                <a:buSzPts val="2100"/>
                <a:buFont typeface="Arial"/>
                <a:buNone/>
              </a:pPr>
              <a:r>
                <a:rPr lang="en" sz="1300">
                  <a:latin typeface="Barlow"/>
                  <a:ea typeface="Barlow"/>
                  <a:cs typeface="Barlow"/>
                  <a:sym typeface="Barlow"/>
                </a:rPr>
                <a:t>(FP)</a:t>
              </a:r>
              <a:endParaRPr sz="1300">
                <a:latin typeface="Barlow"/>
                <a:ea typeface="Barlow"/>
                <a:cs typeface="Barlow"/>
                <a:sym typeface="Barlow"/>
              </a:endParaRPr>
            </a:p>
          </p:txBody>
        </p:sp>
        <p:sp>
          <p:nvSpPr>
            <p:cNvPr id="200" name="Google Shape;200;p22"/>
            <p:cNvSpPr txBox="1"/>
            <p:nvPr/>
          </p:nvSpPr>
          <p:spPr>
            <a:xfrm>
              <a:off x="5268125" y="3353400"/>
              <a:ext cx="1665300" cy="895200"/>
            </a:xfrm>
            <a:prstGeom prst="rect">
              <a:avLst/>
            </a:prstGeom>
            <a:solidFill>
              <a:srgbClr val="D9EAD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 sz="1300" u="none" cap="none" strike="noStrike">
                  <a:solidFill>
                    <a:srgbClr val="000000"/>
                  </a:solidFill>
                  <a:latin typeface="Barlow"/>
                  <a:ea typeface="Barlow"/>
                  <a:cs typeface="Barlow"/>
                  <a:sym typeface="Barlow"/>
                </a:rPr>
                <a:t>False Nega</a:t>
              </a:r>
              <a:r>
                <a:rPr lang="en" sz="1300">
                  <a:latin typeface="Barlow"/>
                  <a:ea typeface="Barlow"/>
                  <a:cs typeface="Barlow"/>
                  <a:sym typeface="Barlow"/>
                </a:rPr>
                <a:t>tive</a:t>
              </a:r>
              <a:endParaRPr sz="1300">
                <a:latin typeface="Barlow"/>
                <a:ea typeface="Barlow"/>
                <a:cs typeface="Barlow"/>
                <a:sym typeface="Barlow"/>
              </a:endParaRPr>
            </a:p>
            <a:p>
              <a:pPr indent="0" lvl="0" marL="0" marR="0" rtl="0" algn="ctr">
                <a:lnSpc>
                  <a:spcPct val="100000"/>
                </a:lnSpc>
                <a:spcBef>
                  <a:spcPts val="0"/>
                </a:spcBef>
                <a:spcAft>
                  <a:spcPts val="0"/>
                </a:spcAft>
                <a:buClr>
                  <a:srgbClr val="000000"/>
                </a:buClr>
                <a:buSzPts val="2100"/>
                <a:buFont typeface="Arial"/>
                <a:buNone/>
              </a:pPr>
              <a:r>
                <a:rPr lang="en" sz="1300">
                  <a:latin typeface="Barlow"/>
                  <a:ea typeface="Barlow"/>
                  <a:cs typeface="Barlow"/>
                  <a:sym typeface="Barlow"/>
                </a:rPr>
                <a:t>(FN)</a:t>
              </a:r>
              <a:endParaRPr sz="1300">
                <a:latin typeface="Barlow"/>
                <a:ea typeface="Barlow"/>
                <a:cs typeface="Barlow"/>
                <a:sym typeface="Barlow"/>
              </a:endParaRPr>
            </a:p>
          </p:txBody>
        </p:sp>
        <p:sp>
          <p:nvSpPr>
            <p:cNvPr id="201" name="Google Shape;201;p22"/>
            <p:cNvSpPr txBox="1"/>
            <p:nvPr/>
          </p:nvSpPr>
          <p:spPr>
            <a:xfrm>
              <a:off x="6933575" y="3353500"/>
              <a:ext cx="1665300" cy="895200"/>
            </a:xfrm>
            <a:prstGeom prst="rect">
              <a:avLst/>
            </a:prstGeom>
            <a:solidFill>
              <a:srgbClr val="C9DAF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lang="en" sz="1300">
                  <a:latin typeface="Barlow"/>
                  <a:ea typeface="Barlow"/>
                  <a:cs typeface="Barlow"/>
                  <a:sym typeface="Barlow"/>
                </a:rPr>
                <a:t>True Positive</a:t>
              </a:r>
              <a:endParaRPr sz="1300">
                <a:latin typeface="Barlow"/>
                <a:ea typeface="Barlow"/>
                <a:cs typeface="Barlow"/>
                <a:sym typeface="Barlow"/>
              </a:endParaRPr>
            </a:p>
            <a:p>
              <a:pPr indent="0" lvl="0" marL="0" marR="0" rtl="0" algn="ctr">
                <a:lnSpc>
                  <a:spcPct val="100000"/>
                </a:lnSpc>
                <a:spcBef>
                  <a:spcPts val="0"/>
                </a:spcBef>
                <a:spcAft>
                  <a:spcPts val="0"/>
                </a:spcAft>
                <a:buClr>
                  <a:srgbClr val="000000"/>
                </a:buClr>
                <a:buSzPts val="2100"/>
                <a:buFont typeface="Arial"/>
                <a:buNone/>
              </a:pPr>
              <a:r>
                <a:rPr lang="en" sz="1300">
                  <a:latin typeface="Barlow"/>
                  <a:ea typeface="Barlow"/>
                  <a:cs typeface="Barlow"/>
                  <a:sym typeface="Barlow"/>
                </a:rPr>
                <a:t>(TP)</a:t>
              </a:r>
              <a:endParaRPr sz="1300">
                <a:latin typeface="Barlow"/>
                <a:ea typeface="Barlow"/>
                <a:cs typeface="Barlow"/>
                <a:sym typeface="Barlow"/>
              </a:endParaRPr>
            </a:p>
          </p:txBody>
        </p:sp>
        <p:sp>
          <p:nvSpPr>
            <p:cNvPr id="202" name="Google Shape;202;p22"/>
            <p:cNvSpPr txBox="1"/>
            <p:nvPr/>
          </p:nvSpPr>
          <p:spPr>
            <a:xfrm>
              <a:off x="5995775" y="1573875"/>
              <a:ext cx="1875600" cy="549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 sz="2100" u="none" cap="none" strike="noStrike">
                  <a:solidFill>
                    <a:srgbClr val="000000"/>
                  </a:solidFill>
                  <a:latin typeface="Barlow"/>
                  <a:ea typeface="Barlow"/>
                  <a:cs typeface="Barlow"/>
                  <a:sym typeface="Barlow"/>
                </a:rPr>
                <a:t>Predicted </a:t>
              </a:r>
              <a:endParaRPr b="1" i="0" sz="2100" u="none" cap="none" strike="noStrike">
                <a:solidFill>
                  <a:srgbClr val="000000"/>
                </a:solidFill>
                <a:latin typeface="Barlow"/>
                <a:ea typeface="Barlow"/>
                <a:cs typeface="Barlow"/>
                <a:sym typeface="Barlow"/>
              </a:endParaRPr>
            </a:p>
          </p:txBody>
        </p:sp>
        <p:sp>
          <p:nvSpPr>
            <p:cNvPr id="203" name="Google Shape;203;p22"/>
            <p:cNvSpPr txBox="1"/>
            <p:nvPr/>
          </p:nvSpPr>
          <p:spPr>
            <a:xfrm>
              <a:off x="5268122" y="2016997"/>
              <a:ext cx="1665300" cy="43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lang="en">
                  <a:latin typeface="Barlow"/>
                  <a:ea typeface="Barlow"/>
                  <a:cs typeface="Barlow"/>
                  <a:sym typeface="Barlow"/>
                </a:rPr>
                <a:t>Interaction</a:t>
              </a:r>
              <a:endParaRPr b="0" i="0" u="none" cap="none" strike="noStrike">
                <a:solidFill>
                  <a:srgbClr val="000000"/>
                </a:solidFill>
                <a:latin typeface="Barlow"/>
                <a:ea typeface="Barlow"/>
                <a:cs typeface="Barlow"/>
                <a:sym typeface="Barlow"/>
              </a:endParaRPr>
            </a:p>
          </p:txBody>
        </p:sp>
        <p:sp>
          <p:nvSpPr>
            <p:cNvPr id="204" name="Google Shape;204;p22"/>
            <p:cNvSpPr txBox="1"/>
            <p:nvPr/>
          </p:nvSpPr>
          <p:spPr>
            <a:xfrm rot="-5400000">
              <a:off x="3577484" y="3039859"/>
              <a:ext cx="1875600" cy="62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 sz="2100" u="none" cap="none" strike="noStrike">
                  <a:solidFill>
                    <a:srgbClr val="000000"/>
                  </a:solidFill>
                  <a:latin typeface="Barlow"/>
                  <a:ea typeface="Barlow"/>
                  <a:cs typeface="Barlow"/>
                  <a:sym typeface="Barlow"/>
                </a:rPr>
                <a:t>Actual </a:t>
              </a:r>
              <a:endParaRPr b="1" i="0" sz="2100" u="none" cap="none" strike="noStrike">
                <a:solidFill>
                  <a:srgbClr val="000000"/>
                </a:solidFill>
                <a:latin typeface="Barlow"/>
                <a:ea typeface="Barlow"/>
                <a:cs typeface="Barlow"/>
                <a:sym typeface="Barlow"/>
              </a:endParaRPr>
            </a:p>
          </p:txBody>
        </p:sp>
        <p:sp>
          <p:nvSpPr>
            <p:cNvPr id="205" name="Google Shape;205;p22"/>
            <p:cNvSpPr txBox="1"/>
            <p:nvPr/>
          </p:nvSpPr>
          <p:spPr>
            <a:xfrm rot="-5400000">
              <a:off x="4248823" y="2472885"/>
              <a:ext cx="1544400" cy="494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lang="en">
                  <a:latin typeface="Barlow"/>
                  <a:ea typeface="Barlow"/>
                  <a:cs typeface="Barlow"/>
                  <a:sym typeface="Barlow"/>
                </a:rPr>
                <a:t>No Interaction</a:t>
              </a:r>
              <a:endParaRPr b="0" i="0" u="none" cap="none" strike="noStrike">
                <a:solidFill>
                  <a:srgbClr val="000000"/>
                </a:solidFill>
                <a:latin typeface="Barlow"/>
                <a:ea typeface="Barlow"/>
                <a:cs typeface="Barlow"/>
                <a:sym typeface="Barlow"/>
              </a:endParaRPr>
            </a:p>
          </p:txBody>
        </p:sp>
        <p:sp>
          <p:nvSpPr>
            <p:cNvPr id="206" name="Google Shape;206;p22"/>
            <p:cNvSpPr txBox="1"/>
            <p:nvPr/>
          </p:nvSpPr>
          <p:spPr>
            <a:xfrm rot="-5400000">
              <a:off x="4450723" y="3622575"/>
              <a:ext cx="1140600" cy="494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lang="en">
                  <a:latin typeface="Barlow"/>
                  <a:ea typeface="Barlow"/>
                  <a:cs typeface="Barlow"/>
                  <a:sym typeface="Barlow"/>
                </a:rPr>
                <a:t>Interaction</a:t>
              </a:r>
              <a:endParaRPr b="0" i="0" u="none" cap="none" strike="noStrike">
                <a:solidFill>
                  <a:srgbClr val="000000"/>
                </a:solidFill>
                <a:latin typeface="Barlow"/>
                <a:ea typeface="Barlow"/>
                <a:cs typeface="Barlow"/>
                <a:sym typeface="Barlow"/>
              </a:endParaRPr>
            </a:p>
          </p:txBody>
        </p:sp>
      </p:grpSp>
      <p:sp>
        <p:nvSpPr>
          <p:cNvPr id="207" name="Google Shape;207;p22"/>
          <p:cNvSpPr txBox="1"/>
          <p:nvPr/>
        </p:nvSpPr>
        <p:spPr>
          <a:xfrm>
            <a:off x="1291875" y="4077000"/>
            <a:ext cx="2835900" cy="984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i="0" lang="en" u="none" cap="none" strike="noStrike">
                <a:solidFill>
                  <a:srgbClr val="000000"/>
                </a:solidFill>
                <a:latin typeface="Barlow"/>
                <a:ea typeface="Barlow"/>
                <a:cs typeface="Barlow"/>
                <a:sym typeface="Barlow"/>
              </a:rPr>
              <a:t>Precision</a:t>
            </a:r>
            <a:r>
              <a:rPr b="0" i="0" lang="en" u="none" cap="none" strike="noStrike">
                <a:solidFill>
                  <a:srgbClr val="000000"/>
                </a:solidFill>
                <a:latin typeface="Barlow"/>
                <a:ea typeface="Barlow"/>
                <a:cs typeface="Barlow"/>
                <a:sym typeface="Barlow"/>
              </a:rPr>
              <a:t>: </a:t>
            </a:r>
            <a:r>
              <a:rPr b="0" i="0" lang="en" u="none" cap="none" strike="noStrike">
                <a:solidFill>
                  <a:srgbClr val="000000"/>
                </a:solidFill>
                <a:highlight>
                  <a:srgbClr val="C9DAF8"/>
                </a:highlight>
                <a:latin typeface="Barlow"/>
                <a:ea typeface="Barlow"/>
                <a:cs typeface="Barlow"/>
                <a:sym typeface="Barlow"/>
              </a:rPr>
              <a:t>TP </a:t>
            </a:r>
            <a:r>
              <a:rPr b="0" i="0" lang="en" u="none" cap="none" strike="noStrike">
                <a:solidFill>
                  <a:srgbClr val="000000"/>
                </a:solidFill>
                <a:latin typeface="Barlow"/>
                <a:ea typeface="Barlow"/>
                <a:cs typeface="Barlow"/>
                <a:sym typeface="Barlow"/>
              </a:rPr>
              <a:t>/ (</a:t>
            </a:r>
            <a:r>
              <a:rPr b="0" i="0" lang="en" u="none" cap="none" strike="noStrike">
                <a:solidFill>
                  <a:srgbClr val="000000"/>
                </a:solidFill>
                <a:highlight>
                  <a:srgbClr val="C9DAF8"/>
                </a:highlight>
                <a:latin typeface="Barlow"/>
                <a:ea typeface="Barlow"/>
                <a:cs typeface="Barlow"/>
                <a:sym typeface="Barlow"/>
              </a:rPr>
              <a:t>TP</a:t>
            </a:r>
            <a:r>
              <a:rPr b="0" i="0" lang="en" u="none" cap="none" strike="noStrike">
                <a:solidFill>
                  <a:srgbClr val="000000"/>
                </a:solidFill>
                <a:latin typeface="Barlow"/>
                <a:ea typeface="Barlow"/>
                <a:cs typeface="Barlow"/>
                <a:sym typeface="Barlow"/>
              </a:rPr>
              <a:t>+</a:t>
            </a:r>
            <a:r>
              <a:rPr b="0" i="0" lang="en" u="none" cap="none" strike="noStrike">
                <a:solidFill>
                  <a:srgbClr val="000000"/>
                </a:solidFill>
                <a:highlight>
                  <a:srgbClr val="FFE19E"/>
                </a:highlight>
                <a:latin typeface="Barlow"/>
                <a:ea typeface="Barlow"/>
                <a:cs typeface="Barlow"/>
                <a:sym typeface="Barlow"/>
              </a:rPr>
              <a:t>FP</a:t>
            </a:r>
            <a:r>
              <a:rPr b="0" i="0" lang="en" u="none" cap="none" strike="noStrike">
                <a:solidFill>
                  <a:srgbClr val="000000"/>
                </a:solidFill>
                <a:latin typeface="Barlow"/>
                <a:ea typeface="Barlow"/>
                <a:cs typeface="Barlow"/>
                <a:sym typeface="Barlow"/>
              </a:rPr>
              <a:t>) </a:t>
            </a:r>
            <a:endParaRPr b="0" i="0" u="none" cap="none" strike="noStrike">
              <a:solidFill>
                <a:srgbClr val="000000"/>
              </a:solidFill>
              <a:latin typeface="Barlow"/>
              <a:ea typeface="Barlow"/>
              <a:cs typeface="Barlow"/>
              <a:sym typeface="Barlow"/>
            </a:endParaRPr>
          </a:p>
          <a:p>
            <a:pPr indent="0" lvl="0" marL="0" marR="0" rtl="0" algn="l">
              <a:lnSpc>
                <a:spcPct val="115000"/>
              </a:lnSpc>
              <a:spcBef>
                <a:spcPts val="0"/>
              </a:spcBef>
              <a:spcAft>
                <a:spcPts val="0"/>
              </a:spcAft>
              <a:buNone/>
            </a:pPr>
            <a:r>
              <a:t/>
            </a:r>
            <a:endParaRPr b="1" sz="500">
              <a:latin typeface="Barlow"/>
              <a:ea typeface="Barlow"/>
              <a:cs typeface="Barlow"/>
              <a:sym typeface="Barlow"/>
            </a:endParaRPr>
          </a:p>
          <a:p>
            <a:pPr indent="0" lvl="0" marL="0" marR="0" rtl="0" algn="l">
              <a:lnSpc>
                <a:spcPct val="115000"/>
              </a:lnSpc>
              <a:spcBef>
                <a:spcPts val="0"/>
              </a:spcBef>
              <a:spcAft>
                <a:spcPts val="0"/>
              </a:spcAft>
              <a:buNone/>
            </a:pPr>
            <a:r>
              <a:rPr b="1" i="0" lang="en" u="none" cap="none" strike="noStrike">
                <a:solidFill>
                  <a:srgbClr val="000000"/>
                </a:solidFill>
                <a:latin typeface="Barlow"/>
                <a:ea typeface="Barlow"/>
                <a:cs typeface="Barlow"/>
                <a:sym typeface="Barlow"/>
              </a:rPr>
              <a:t>Recall</a:t>
            </a:r>
            <a:r>
              <a:rPr b="0" i="0" lang="en" u="none" cap="none" strike="noStrike">
                <a:solidFill>
                  <a:srgbClr val="000000"/>
                </a:solidFill>
                <a:latin typeface="Barlow"/>
                <a:ea typeface="Barlow"/>
                <a:cs typeface="Barlow"/>
                <a:sym typeface="Barlow"/>
              </a:rPr>
              <a:t>: </a:t>
            </a:r>
            <a:r>
              <a:rPr b="0" i="0" lang="en" u="none" cap="none" strike="noStrike">
                <a:solidFill>
                  <a:srgbClr val="000000"/>
                </a:solidFill>
                <a:highlight>
                  <a:srgbClr val="C9DAF8"/>
                </a:highlight>
                <a:latin typeface="Barlow"/>
                <a:ea typeface="Barlow"/>
                <a:cs typeface="Barlow"/>
                <a:sym typeface="Barlow"/>
              </a:rPr>
              <a:t>TP </a:t>
            </a:r>
            <a:r>
              <a:rPr b="0" i="0" lang="en" u="none" cap="none" strike="noStrike">
                <a:solidFill>
                  <a:srgbClr val="000000"/>
                </a:solidFill>
                <a:latin typeface="Barlow"/>
                <a:ea typeface="Barlow"/>
                <a:cs typeface="Barlow"/>
                <a:sym typeface="Barlow"/>
              </a:rPr>
              <a:t>/ (</a:t>
            </a:r>
            <a:r>
              <a:rPr b="0" i="0" lang="en" u="none" cap="none" strike="noStrike">
                <a:solidFill>
                  <a:srgbClr val="000000"/>
                </a:solidFill>
                <a:highlight>
                  <a:srgbClr val="C9DAF8"/>
                </a:highlight>
                <a:latin typeface="Barlow"/>
                <a:ea typeface="Barlow"/>
                <a:cs typeface="Barlow"/>
                <a:sym typeface="Barlow"/>
              </a:rPr>
              <a:t>TP</a:t>
            </a:r>
            <a:r>
              <a:rPr b="0" i="0" lang="en" u="none" cap="none" strike="noStrike">
                <a:solidFill>
                  <a:srgbClr val="000000"/>
                </a:solidFill>
                <a:latin typeface="Barlow"/>
                <a:ea typeface="Barlow"/>
                <a:cs typeface="Barlow"/>
                <a:sym typeface="Barlow"/>
              </a:rPr>
              <a:t>+</a:t>
            </a:r>
            <a:r>
              <a:rPr b="0" i="0" lang="en" u="none" cap="none" strike="noStrike">
                <a:solidFill>
                  <a:srgbClr val="000000"/>
                </a:solidFill>
                <a:highlight>
                  <a:srgbClr val="D9EAD3"/>
                </a:highlight>
                <a:latin typeface="Barlow"/>
                <a:ea typeface="Barlow"/>
                <a:cs typeface="Barlow"/>
                <a:sym typeface="Barlow"/>
              </a:rPr>
              <a:t>FN</a:t>
            </a:r>
            <a:r>
              <a:rPr b="0" i="0" lang="en" u="none" cap="none" strike="noStrike">
                <a:solidFill>
                  <a:srgbClr val="000000"/>
                </a:solidFill>
                <a:latin typeface="Barlow"/>
                <a:ea typeface="Barlow"/>
                <a:cs typeface="Barlow"/>
                <a:sym typeface="Barlow"/>
              </a:rPr>
              <a:t>)</a:t>
            </a:r>
            <a:endParaRPr>
              <a:latin typeface="Barlow"/>
              <a:ea typeface="Barlow"/>
              <a:cs typeface="Barlow"/>
              <a:sym typeface="Barlow"/>
            </a:endParaRPr>
          </a:p>
          <a:p>
            <a:pPr indent="0" lvl="0" marL="0" marR="0" rtl="0" algn="l">
              <a:lnSpc>
                <a:spcPct val="115000"/>
              </a:lnSpc>
              <a:spcBef>
                <a:spcPts val="0"/>
              </a:spcBef>
              <a:spcAft>
                <a:spcPts val="0"/>
              </a:spcAft>
              <a:buClr>
                <a:srgbClr val="000000"/>
              </a:buClr>
              <a:buSzPts val="1500"/>
              <a:buFont typeface="Arial"/>
              <a:buNone/>
            </a:pPr>
            <a:r>
              <a:t/>
            </a:r>
            <a:endParaRPr b="0" i="0" u="none" cap="none" strike="noStrike">
              <a:solidFill>
                <a:srgbClr val="000000"/>
              </a:solidFill>
              <a:latin typeface="Barlow"/>
              <a:ea typeface="Barlow"/>
              <a:cs typeface="Barlow"/>
              <a:sym typeface="Barlow"/>
            </a:endParaRPr>
          </a:p>
        </p:txBody>
      </p:sp>
      <p:sp>
        <p:nvSpPr>
          <p:cNvPr id="208" name="Google Shape;208;p22"/>
          <p:cNvSpPr txBox="1"/>
          <p:nvPr/>
        </p:nvSpPr>
        <p:spPr>
          <a:xfrm>
            <a:off x="2779585" y="1774456"/>
            <a:ext cx="1348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lang="en">
                <a:latin typeface="Barlow"/>
                <a:ea typeface="Barlow"/>
                <a:cs typeface="Barlow"/>
                <a:sym typeface="Barlow"/>
              </a:rPr>
              <a:t>No Interaction</a:t>
            </a:r>
            <a:endParaRPr b="0" i="0" u="none" cap="none" strike="noStrike">
              <a:solidFill>
                <a:srgbClr val="000000"/>
              </a:solidFill>
              <a:latin typeface="Barlow"/>
              <a:ea typeface="Barlow"/>
              <a:cs typeface="Barlow"/>
              <a:sym typeface="Barl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Demo</a:t>
            </a:r>
            <a:endParaRPr/>
          </a:p>
        </p:txBody>
      </p:sp>
      <p:pic>
        <p:nvPicPr>
          <p:cNvPr id="214" name="Google Shape;214;p23">
            <a:hlinkClick r:id="rId3"/>
          </p:cNvPr>
          <p:cNvPicPr preferRelativeResize="0"/>
          <p:nvPr/>
        </p:nvPicPr>
        <p:blipFill>
          <a:blip r:embed="rId4">
            <a:alphaModFix/>
          </a:blip>
          <a:stretch>
            <a:fillRect/>
          </a:stretch>
        </p:blipFill>
        <p:spPr>
          <a:xfrm>
            <a:off x="2337950" y="1744875"/>
            <a:ext cx="4354550" cy="2948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Sample Output From Demo</a:t>
            </a:r>
            <a:endParaRPr/>
          </a:p>
        </p:txBody>
      </p:sp>
      <p:pic>
        <p:nvPicPr>
          <p:cNvPr id="220" name="Google Shape;220;p24"/>
          <p:cNvPicPr preferRelativeResize="0"/>
          <p:nvPr/>
        </p:nvPicPr>
        <p:blipFill>
          <a:blip r:embed="rId3">
            <a:alphaModFix/>
          </a:blip>
          <a:stretch>
            <a:fillRect/>
          </a:stretch>
        </p:blipFill>
        <p:spPr>
          <a:xfrm>
            <a:off x="3662900" y="1277300"/>
            <a:ext cx="5709700" cy="3866200"/>
          </a:xfrm>
          <a:prstGeom prst="rect">
            <a:avLst/>
          </a:prstGeom>
          <a:noFill/>
          <a:ln>
            <a:noFill/>
          </a:ln>
        </p:spPr>
      </p:pic>
      <p:pic>
        <p:nvPicPr>
          <p:cNvPr id="221" name="Google Shape;221;p24"/>
          <p:cNvPicPr preferRelativeResize="0"/>
          <p:nvPr/>
        </p:nvPicPr>
        <p:blipFill>
          <a:blip r:embed="rId4">
            <a:alphaModFix/>
          </a:blip>
          <a:stretch>
            <a:fillRect/>
          </a:stretch>
        </p:blipFill>
        <p:spPr>
          <a:xfrm>
            <a:off x="231850" y="1277300"/>
            <a:ext cx="3431043" cy="3866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idx="2" type="body"/>
          </p:nvPr>
        </p:nvSpPr>
        <p:spPr>
          <a:xfrm>
            <a:off x="4888425" y="178650"/>
            <a:ext cx="3954000" cy="143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chemeClr val="accent1"/>
                </a:solidFill>
                <a:latin typeface="Merriweather"/>
                <a:ea typeface="Merriweather"/>
                <a:cs typeface="Merriweather"/>
                <a:sym typeface="Merriweather"/>
              </a:rPr>
              <a:t>Gene Regulatory Networks</a:t>
            </a:r>
            <a:endParaRPr b="1" sz="1600">
              <a:solidFill>
                <a:schemeClr val="accent1"/>
              </a:solidFill>
              <a:latin typeface="Merriweather"/>
              <a:ea typeface="Merriweather"/>
              <a:cs typeface="Merriweather"/>
              <a:sym typeface="Merriweather"/>
            </a:endParaRPr>
          </a:p>
          <a:p>
            <a:pPr indent="0" lvl="0" marL="0" rtl="0" algn="l">
              <a:spcBef>
                <a:spcPts val="1200"/>
              </a:spcBef>
              <a:spcAft>
                <a:spcPts val="1200"/>
              </a:spcAft>
              <a:buNone/>
            </a:pPr>
            <a:r>
              <a:rPr lang="en">
                <a:solidFill>
                  <a:schemeClr val="accent1"/>
                </a:solidFill>
                <a:latin typeface="Merriweather"/>
                <a:ea typeface="Merriweather"/>
                <a:cs typeface="Merriweather"/>
                <a:sym typeface="Merriweather"/>
              </a:rPr>
              <a:t>Upregulation or downregulation genes can affect other genes in network</a:t>
            </a:r>
            <a:endParaRPr>
              <a:solidFill>
                <a:schemeClr val="accent1"/>
              </a:solidFill>
              <a:latin typeface="Merriweather"/>
              <a:ea typeface="Merriweather"/>
              <a:cs typeface="Merriweather"/>
              <a:sym typeface="Merriweather"/>
            </a:endParaRPr>
          </a:p>
        </p:txBody>
      </p:sp>
      <p:pic>
        <p:nvPicPr>
          <p:cNvPr id="71" name="Google Shape;71;p14"/>
          <p:cNvPicPr preferRelativeResize="0"/>
          <p:nvPr/>
        </p:nvPicPr>
        <p:blipFill>
          <a:blip r:embed="rId3">
            <a:alphaModFix/>
          </a:blip>
          <a:stretch>
            <a:fillRect/>
          </a:stretch>
        </p:blipFill>
        <p:spPr>
          <a:xfrm>
            <a:off x="4706288" y="1486647"/>
            <a:ext cx="4318275" cy="3506452"/>
          </a:xfrm>
          <a:prstGeom prst="rect">
            <a:avLst/>
          </a:prstGeom>
          <a:noFill/>
          <a:ln>
            <a:noFill/>
          </a:ln>
        </p:spPr>
      </p:pic>
      <p:pic>
        <p:nvPicPr>
          <p:cNvPr id="72" name="Google Shape;72;p14"/>
          <p:cNvPicPr preferRelativeResize="0"/>
          <p:nvPr/>
        </p:nvPicPr>
        <p:blipFill>
          <a:blip r:embed="rId4">
            <a:alphaModFix/>
          </a:blip>
          <a:stretch>
            <a:fillRect/>
          </a:stretch>
        </p:blipFill>
        <p:spPr>
          <a:xfrm>
            <a:off x="139550" y="376125"/>
            <a:ext cx="4047902" cy="2778480"/>
          </a:xfrm>
          <a:prstGeom prst="rect">
            <a:avLst/>
          </a:prstGeom>
          <a:noFill/>
          <a:ln>
            <a:noFill/>
          </a:ln>
        </p:spPr>
      </p:pic>
      <p:sp>
        <p:nvSpPr>
          <p:cNvPr id="73" name="Google Shape;73;p14"/>
          <p:cNvSpPr txBox="1"/>
          <p:nvPr>
            <p:ph idx="1" type="subTitle"/>
          </p:nvPr>
        </p:nvSpPr>
        <p:spPr>
          <a:xfrm>
            <a:off x="238975" y="3473000"/>
            <a:ext cx="3704400" cy="152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lt1"/>
                </a:solidFill>
                <a:latin typeface="Merriweather"/>
                <a:ea typeface="Merriweather"/>
                <a:cs typeface="Merriweather"/>
                <a:sym typeface="Merriweather"/>
              </a:rPr>
              <a:t>Single Cell RNA Sequencing</a:t>
            </a:r>
            <a:endParaRPr b="1">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b="1">
              <a:solidFill>
                <a:schemeClr val="lt1"/>
              </a:solidFill>
              <a:latin typeface="Merriweather"/>
              <a:ea typeface="Merriweather"/>
              <a:cs typeface="Merriweather"/>
              <a:sym typeface="Merriweather"/>
            </a:endParaRPr>
          </a:p>
          <a:p>
            <a:pPr indent="0" lvl="0" marL="0" rtl="0" algn="l">
              <a:lnSpc>
                <a:spcPct val="115000"/>
              </a:lnSpc>
              <a:spcBef>
                <a:spcPts val="0"/>
              </a:spcBef>
              <a:spcAft>
                <a:spcPts val="0"/>
              </a:spcAft>
              <a:buNone/>
            </a:pPr>
            <a:r>
              <a:rPr lang="en" sz="1300">
                <a:solidFill>
                  <a:schemeClr val="lt1"/>
                </a:solidFill>
                <a:latin typeface="Merriweather"/>
                <a:ea typeface="Merriweather"/>
                <a:cs typeface="Merriweather"/>
                <a:sym typeface="Merriweather"/>
              </a:rPr>
              <a:t>Uses transcriptome (RNA) of individual cells to understand cellular heterogeneity</a:t>
            </a:r>
            <a:endParaRPr sz="1300">
              <a:solidFill>
                <a:schemeClr val="lt1"/>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Left Truncated </a:t>
            </a:r>
            <a:r>
              <a:rPr lang="en"/>
              <a:t>Mixture</a:t>
            </a:r>
            <a:r>
              <a:rPr lang="en"/>
              <a:t> of Gaussians (LTMG)</a:t>
            </a:r>
            <a:endParaRPr/>
          </a:p>
        </p:txBody>
      </p:sp>
      <p:sp>
        <p:nvSpPr>
          <p:cNvPr id="79" name="Google Shape;79;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Gaussian Mixture Models are multimodal </a:t>
            </a:r>
            <a:endParaRPr/>
          </a:p>
          <a:p>
            <a:pPr indent="-311150" lvl="0" marL="457200" rtl="0" algn="l">
              <a:spcBef>
                <a:spcPts val="0"/>
              </a:spcBef>
              <a:spcAft>
                <a:spcPts val="0"/>
              </a:spcAft>
              <a:buSzPts val="1300"/>
              <a:buChar char="●"/>
            </a:pPr>
            <a:r>
              <a:rPr lang="en"/>
              <a:t>scRNA-seq data tend to be heavily left skewed and contain large number of zeros (little/no expression) </a:t>
            </a:r>
            <a:endParaRPr/>
          </a:p>
          <a:p>
            <a:pPr indent="-311150" lvl="0" marL="457200" rtl="0" algn="l">
              <a:spcBef>
                <a:spcPts val="0"/>
              </a:spcBef>
              <a:spcAft>
                <a:spcPts val="0"/>
              </a:spcAft>
              <a:buSzPts val="1300"/>
              <a:buChar char="●"/>
            </a:pPr>
            <a:r>
              <a:rPr lang="en"/>
              <a:t>To handle observed zero/low expressions are truncated </a:t>
            </a:r>
            <a:endParaRPr/>
          </a:p>
        </p:txBody>
      </p:sp>
      <p:pic>
        <p:nvPicPr>
          <p:cNvPr id="80" name="Google Shape;80;p15"/>
          <p:cNvPicPr preferRelativeResize="0"/>
          <p:nvPr/>
        </p:nvPicPr>
        <p:blipFill rotWithShape="1">
          <a:blip r:embed="rId3">
            <a:alphaModFix/>
          </a:blip>
          <a:srcRect b="0" l="0" r="39120" t="0"/>
          <a:stretch/>
        </p:blipFill>
        <p:spPr>
          <a:xfrm>
            <a:off x="4572000" y="2326362"/>
            <a:ext cx="4051800" cy="22731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LTMG Flow</a:t>
            </a:r>
            <a:endParaRPr/>
          </a:p>
        </p:txBody>
      </p:sp>
      <p:grpSp>
        <p:nvGrpSpPr>
          <p:cNvPr id="86" name="Google Shape;86;p16"/>
          <p:cNvGrpSpPr/>
          <p:nvPr/>
        </p:nvGrpSpPr>
        <p:grpSpPr>
          <a:xfrm>
            <a:off x="0" y="1660664"/>
            <a:ext cx="2726700" cy="3482836"/>
            <a:chOff x="0" y="1189989"/>
            <a:chExt cx="2726700" cy="3482836"/>
          </a:xfrm>
        </p:grpSpPr>
        <p:sp>
          <p:nvSpPr>
            <p:cNvPr id="87" name="Google Shape;87;p16"/>
            <p:cNvSpPr/>
            <p:nvPr/>
          </p:nvSpPr>
          <p:spPr>
            <a:xfrm>
              <a:off x="0" y="1189989"/>
              <a:ext cx="2726700" cy="669000"/>
            </a:xfrm>
            <a:prstGeom prst="homePlate">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1</a:t>
              </a:r>
              <a:endParaRPr>
                <a:solidFill>
                  <a:srgbClr val="FFFFFF"/>
                </a:solidFill>
                <a:latin typeface="Roboto"/>
                <a:ea typeface="Roboto"/>
                <a:cs typeface="Roboto"/>
                <a:sym typeface="Roboto"/>
              </a:endParaRPr>
            </a:p>
          </p:txBody>
        </p:sp>
        <p:sp>
          <p:nvSpPr>
            <p:cNvPr id="88" name="Google Shape;88;p16"/>
            <p:cNvSpPr txBox="1"/>
            <p:nvPr/>
          </p:nvSpPr>
          <p:spPr>
            <a:xfrm>
              <a:off x="410850" y="2057125"/>
              <a:ext cx="1905000" cy="261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Input File (Matrix of Expression Levels between Genes) </a:t>
              </a:r>
              <a:endParaRPr sz="1200">
                <a:latin typeface="Roboto"/>
                <a:ea typeface="Roboto"/>
                <a:cs typeface="Roboto"/>
                <a:sym typeface="Roboto"/>
              </a:endParaRPr>
            </a:p>
          </p:txBody>
        </p:sp>
      </p:grpSp>
      <p:grpSp>
        <p:nvGrpSpPr>
          <p:cNvPr id="89" name="Google Shape;89;p16"/>
          <p:cNvGrpSpPr/>
          <p:nvPr/>
        </p:nvGrpSpPr>
        <p:grpSpPr>
          <a:xfrm>
            <a:off x="2232575" y="1660563"/>
            <a:ext cx="2541300" cy="3483050"/>
            <a:chOff x="2263425" y="1189775"/>
            <a:chExt cx="2541300" cy="3483050"/>
          </a:xfrm>
        </p:grpSpPr>
        <p:sp>
          <p:nvSpPr>
            <p:cNvPr id="90" name="Google Shape;90;p16"/>
            <p:cNvSpPr/>
            <p:nvPr/>
          </p:nvSpPr>
          <p:spPr>
            <a:xfrm>
              <a:off x="2263425" y="1189775"/>
              <a:ext cx="2541300" cy="669000"/>
            </a:xfrm>
            <a:prstGeom prst="chevron">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a:t>
              </a:r>
              <a:r>
                <a:rPr lang="en">
                  <a:solidFill>
                    <a:srgbClr val="FFFFFF"/>
                  </a:solidFill>
                  <a:latin typeface="Roboto"/>
                  <a:ea typeface="Roboto"/>
                  <a:cs typeface="Roboto"/>
                  <a:sym typeface="Roboto"/>
                </a:rPr>
                <a:t> 2</a:t>
              </a:r>
              <a:endParaRPr>
                <a:solidFill>
                  <a:srgbClr val="FFFFFF"/>
                </a:solidFill>
                <a:latin typeface="Roboto"/>
                <a:ea typeface="Roboto"/>
                <a:cs typeface="Roboto"/>
                <a:sym typeface="Roboto"/>
              </a:endParaRPr>
            </a:p>
          </p:txBody>
        </p:sp>
        <p:sp>
          <p:nvSpPr>
            <p:cNvPr id="91" name="Google Shape;91;p16"/>
            <p:cNvSpPr txBox="1"/>
            <p:nvPr/>
          </p:nvSpPr>
          <p:spPr>
            <a:xfrm>
              <a:off x="2512202" y="2057125"/>
              <a:ext cx="1905000" cy="261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Determine Cutoff point for Left Truncation </a:t>
              </a:r>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92" name="Google Shape;92;p16"/>
          <p:cNvGrpSpPr/>
          <p:nvPr/>
        </p:nvGrpSpPr>
        <p:grpSpPr>
          <a:xfrm>
            <a:off x="4314549" y="1660563"/>
            <a:ext cx="2541300" cy="3483050"/>
            <a:chOff x="4329974" y="1189775"/>
            <a:chExt cx="2541300" cy="3483050"/>
          </a:xfrm>
        </p:grpSpPr>
        <p:sp>
          <p:nvSpPr>
            <p:cNvPr id="93" name="Google Shape;93;p16"/>
            <p:cNvSpPr/>
            <p:nvPr/>
          </p:nvSpPr>
          <p:spPr>
            <a:xfrm>
              <a:off x="4329974" y="1189775"/>
              <a:ext cx="2541300" cy="669000"/>
            </a:xfrm>
            <a:prstGeom prst="chevron">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a:t>
              </a:r>
              <a:r>
                <a:rPr lang="en">
                  <a:solidFill>
                    <a:srgbClr val="FFFFFF"/>
                  </a:solidFill>
                  <a:latin typeface="Roboto"/>
                  <a:ea typeface="Roboto"/>
                  <a:cs typeface="Roboto"/>
                  <a:sym typeface="Roboto"/>
                </a:rPr>
                <a:t> 3</a:t>
              </a:r>
              <a:endParaRPr>
                <a:solidFill>
                  <a:srgbClr val="FFFFFF"/>
                </a:solidFill>
                <a:latin typeface="Roboto"/>
                <a:ea typeface="Roboto"/>
                <a:cs typeface="Roboto"/>
                <a:sym typeface="Roboto"/>
              </a:endParaRPr>
            </a:p>
          </p:txBody>
        </p:sp>
        <p:sp>
          <p:nvSpPr>
            <p:cNvPr id="94" name="Google Shape;94;p16"/>
            <p:cNvSpPr txBox="1"/>
            <p:nvPr/>
          </p:nvSpPr>
          <p:spPr>
            <a:xfrm>
              <a:off x="4613553" y="2057125"/>
              <a:ext cx="1905000" cy="261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Left Truncation Performed </a:t>
              </a:r>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95" name="Google Shape;95;p16"/>
          <p:cNvGrpSpPr/>
          <p:nvPr/>
        </p:nvGrpSpPr>
        <p:grpSpPr>
          <a:xfrm>
            <a:off x="6396739" y="1660563"/>
            <a:ext cx="2541300" cy="3483050"/>
            <a:chOff x="6396739" y="1189775"/>
            <a:chExt cx="2541300" cy="3483050"/>
          </a:xfrm>
        </p:grpSpPr>
        <p:sp>
          <p:nvSpPr>
            <p:cNvPr id="96" name="Google Shape;96;p16"/>
            <p:cNvSpPr/>
            <p:nvPr/>
          </p:nvSpPr>
          <p:spPr>
            <a:xfrm>
              <a:off x="6396739" y="1189775"/>
              <a:ext cx="2541300" cy="669000"/>
            </a:xfrm>
            <a:prstGeom prst="chevron">
              <a:avLst>
                <a:gd fmla="val 50000" name="adj"/>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a:t>
              </a:r>
              <a:r>
                <a:rPr lang="en">
                  <a:solidFill>
                    <a:srgbClr val="FFFFFF"/>
                  </a:solidFill>
                  <a:latin typeface="Roboto"/>
                  <a:ea typeface="Roboto"/>
                  <a:cs typeface="Roboto"/>
                  <a:sym typeface="Roboto"/>
                </a:rPr>
                <a:t> 4</a:t>
              </a:r>
              <a:endParaRPr>
                <a:solidFill>
                  <a:srgbClr val="FFFFFF"/>
                </a:solidFill>
                <a:latin typeface="Roboto"/>
                <a:ea typeface="Roboto"/>
                <a:cs typeface="Roboto"/>
                <a:sym typeface="Roboto"/>
              </a:endParaRPr>
            </a:p>
          </p:txBody>
        </p:sp>
        <p:sp>
          <p:nvSpPr>
            <p:cNvPr id="97" name="Google Shape;97;p16"/>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Expression State Data Frame Obtained and passed to Causal Algorithms</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Causal Models</a:t>
            </a:r>
            <a:endParaRPr/>
          </a:p>
        </p:txBody>
      </p:sp>
      <p:sp>
        <p:nvSpPr>
          <p:cNvPr id="103" name="Google Shape;103;p17"/>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An effective tool for understanding relationships (e.g. cause-effect) between several variables</a:t>
            </a:r>
            <a:endParaRPr sz="1700">
              <a:latin typeface="Times New Roman"/>
              <a:ea typeface="Times New Roman"/>
              <a:cs typeface="Times New Roman"/>
              <a:sym typeface="Times New Roman"/>
            </a:endParaRPr>
          </a:p>
          <a:p>
            <a:pPr indent="-336550" lvl="1" marL="914400" rtl="0" algn="l">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In our case, these variables are various genes in a GRN</a:t>
            </a:r>
            <a:br>
              <a:rPr lang="en" sz="1700">
                <a:latin typeface="Times New Roman"/>
                <a:ea typeface="Times New Roman"/>
                <a:cs typeface="Times New Roman"/>
                <a:sym typeface="Times New Roman"/>
              </a:rPr>
            </a:b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Char char="●"/>
            </a:pPr>
            <a:r>
              <a:rPr b="1" lang="en" sz="1700">
                <a:latin typeface="Times New Roman"/>
                <a:ea typeface="Times New Roman"/>
                <a:cs typeface="Times New Roman"/>
                <a:sym typeface="Times New Roman"/>
              </a:rPr>
              <a:t>Goal</a:t>
            </a:r>
            <a:r>
              <a:rPr lang="en" sz="1700">
                <a:latin typeface="Times New Roman"/>
                <a:ea typeface="Times New Roman"/>
                <a:cs typeface="Times New Roman"/>
                <a:sym typeface="Times New Roman"/>
              </a:rPr>
              <a:t>: Use causal models to infer relationships between various genes in a GRN</a:t>
            </a:r>
            <a:endParaRPr sz="1700">
              <a:latin typeface="Times New Roman"/>
              <a:ea typeface="Times New Roman"/>
              <a:cs typeface="Times New Roman"/>
              <a:sym typeface="Times New Roman"/>
            </a:endParaRPr>
          </a:p>
        </p:txBody>
      </p:sp>
      <p:grpSp>
        <p:nvGrpSpPr>
          <p:cNvPr id="104" name="Google Shape;104;p17"/>
          <p:cNvGrpSpPr/>
          <p:nvPr/>
        </p:nvGrpSpPr>
        <p:grpSpPr>
          <a:xfrm>
            <a:off x="302106" y="1804190"/>
            <a:ext cx="3725730" cy="1694761"/>
            <a:chOff x="8510574" y="3623325"/>
            <a:chExt cx="1525251" cy="691175"/>
          </a:xfrm>
        </p:grpSpPr>
        <p:sp>
          <p:nvSpPr>
            <p:cNvPr id="105" name="Google Shape;105;p17"/>
            <p:cNvSpPr/>
            <p:nvPr/>
          </p:nvSpPr>
          <p:spPr>
            <a:xfrm>
              <a:off x="8510574" y="3623325"/>
              <a:ext cx="236100" cy="243600"/>
            </a:xfrm>
            <a:prstGeom prst="ellipse">
              <a:avLst/>
            </a:prstGeom>
            <a:solidFill>
              <a:srgbClr val="D9D2E9"/>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8837850" y="4070900"/>
              <a:ext cx="236100" cy="243600"/>
            </a:xfrm>
            <a:prstGeom prst="ellipse">
              <a:avLst/>
            </a:prstGeom>
            <a:solidFill>
              <a:srgbClr val="D9D2E9"/>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9183414" y="3623325"/>
              <a:ext cx="236100" cy="243600"/>
            </a:xfrm>
            <a:prstGeom prst="ellipse">
              <a:avLst/>
            </a:prstGeom>
            <a:solidFill>
              <a:srgbClr val="D9D2E9"/>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9528900" y="4070900"/>
              <a:ext cx="236100" cy="243600"/>
            </a:xfrm>
            <a:prstGeom prst="ellipse">
              <a:avLst/>
            </a:prstGeom>
            <a:solidFill>
              <a:srgbClr val="D9D2E9"/>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9799725" y="3623325"/>
              <a:ext cx="236100" cy="243600"/>
            </a:xfrm>
            <a:prstGeom prst="ellipse">
              <a:avLst/>
            </a:prstGeom>
            <a:solidFill>
              <a:srgbClr val="D9D2E9"/>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 name="Google Shape;110;p17"/>
            <p:cNvCxnSpPr>
              <a:stCxn id="105" idx="5"/>
              <a:endCxn id="106" idx="1"/>
            </p:cNvCxnSpPr>
            <p:nvPr/>
          </p:nvCxnSpPr>
          <p:spPr>
            <a:xfrm>
              <a:off x="8712098" y="3831251"/>
              <a:ext cx="160200" cy="275400"/>
            </a:xfrm>
            <a:prstGeom prst="straightConnector1">
              <a:avLst/>
            </a:prstGeom>
            <a:noFill/>
            <a:ln cap="flat" cmpd="sng" w="9525">
              <a:solidFill>
                <a:srgbClr val="595959"/>
              </a:solidFill>
              <a:prstDash val="solid"/>
              <a:round/>
              <a:headEnd len="med" w="med" type="oval"/>
              <a:tailEnd len="med" w="med" type="triangle"/>
            </a:ln>
          </p:spPr>
        </p:cxnSp>
        <p:cxnSp>
          <p:nvCxnSpPr>
            <p:cNvPr id="111" name="Google Shape;111;p17"/>
            <p:cNvCxnSpPr>
              <a:stCxn id="106" idx="7"/>
              <a:endCxn id="107" idx="3"/>
            </p:cNvCxnSpPr>
            <p:nvPr/>
          </p:nvCxnSpPr>
          <p:spPr>
            <a:xfrm flipH="1" rot="10800000">
              <a:off x="9039374" y="3831174"/>
              <a:ext cx="178500" cy="275400"/>
            </a:xfrm>
            <a:prstGeom prst="straightConnector1">
              <a:avLst/>
            </a:prstGeom>
            <a:noFill/>
            <a:ln cap="flat" cmpd="sng" w="9525">
              <a:solidFill>
                <a:srgbClr val="595959"/>
              </a:solidFill>
              <a:prstDash val="solid"/>
              <a:round/>
              <a:headEnd len="med" w="med" type="triangle"/>
              <a:tailEnd len="med" w="med" type="triangle"/>
            </a:ln>
          </p:spPr>
        </p:cxnSp>
        <p:cxnSp>
          <p:nvCxnSpPr>
            <p:cNvPr id="112" name="Google Shape;112;p17"/>
            <p:cNvCxnSpPr>
              <a:stCxn id="107" idx="5"/>
              <a:endCxn id="108" idx="1"/>
            </p:cNvCxnSpPr>
            <p:nvPr/>
          </p:nvCxnSpPr>
          <p:spPr>
            <a:xfrm>
              <a:off x="9384938" y="3831251"/>
              <a:ext cx="178500" cy="275400"/>
            </a:xfrm>
            <a:prstGeom prst="straightConnector1">
              <a:avLst/>
            </a:prstGeom>
            <a:noFill/>
            <a:ln cap="flat" cmpd="sng" w="9525">
              <a:solidFill>
                <a:srgbClr val="595959"/>
              </a:solidFill>
              <a:prstDash val="solid"/>
              <a:round/>
              <a:headEnd len="med" w="med" type="none"/>
              <a:tailEnd len="med" w="med" type="triangle"/>
            </a:ln>
          </p:spPr>
        </p:cxnSp>
        <p:cxnSp>
          <p:nvCxnSpPr>
            <p:cNvPr id="113" name="Google Shape;113;p17"/>
            <p:cNvCxnSpPr>
              <a:stCxn id="108" idx="2"/>
              <a:endCxn id="106" idx="6"/>
            </p:cNvCxnSpPr>
            <p:nvPr/>
          </p:nvCxnSpPr>
          <p:spPr>
            <a:xfrm rot="10800000">
              <a:off x="9073800" y="4192700"/>
              <a:ext cx="455100" cy="0"/>
            </a:xfrm>
            <a:prstGeom prst="straightConnector1">
              <a:avLst/>
            </a:prstGeom>
            <a:noFill/>
            <a:ln cap="flat" cmpd="sng" w="9525">
              <a:solidFill>
                <a:srgbClr val="595959"/>
              </a:solidFill>
              <a:prstDash val="solid"/>
              <a:round/>
              <a:headEnd len="med" w="med" type="none"/>
              <a:tailEnd len="med" w="med" type="triangle"/>
            </a:ln>
          </p:spPr>
        </p:cxnSp>
        <p:cxnSp>
          <p:nvCxnSpPr>
            <p:cNvPr id="114" name="Google Shape;114;p17"/>
            <p:cNvCxnSpPr>
              <a:stCxn id="109" idx="2"/>
              <a:endCxn id="107" idx="6"/>
            </p:cNvCxnSpPr>
            <p:nvPr/>
          </p:nvCxnSpPr>
          <p:spPr>
            <a:xfrm rot="10800000">
              <a:off x="9419625" y="3745125"/>
              <a:ext cx="380100" cy="0"/>
            </a:xfrm>
            <a:prstGeom prst="straightConnector1">
              <a:avLst/>
            </a:prstGeom>
            <a:noFill/>
            <a:ln cap="flat" cmpd="sng" w="19050">
              <a:solidFill>
                <a:srgbClr val="FF0000"/>
              </a:solidFill>
              <a:prstDash val="dash"/>
              <a:round/>
              <a:headEnd len="med" w="med" type="oval"/>
              <a:tailEnd len="med" w="med" type="oval"/>
            </a:ln>
          </p:spPr>
        </p:cxnSp>
        <p:cxnSp>
          <p:nvCxnSpPr>
            <p:cNvPr id="115" name="Google Shape;115;p17"/>
            <p:cNvCxnSpPr>
              <a:stCxn id="109" idx="3"/>
              <a:endCxn id="108" idx="7"/>
            </p:cNvCxnSpPr>
            <p:nvPr/>
          </p:nvCxnSpPr>
          <p:spPr>
            <a:xfrm flipH="1">
              <a:off x="9730501" y="3831251"/>
              <a:ext cx="103800" cy="275400"/>
            </a:xfrm>
            <a:prstGeom prst="straightConnector1">
              <a:avLst/>
            </a:prstGeom>
            <a:noFill/>
            <a:ln cap="flat" cmpd="sng" w="9525">
              <a:solidFill>
                <a:srgbClr val="595959"/>
              </a:solidFill>
              <a:prstDash val="solid"/>
              <a:round/>
              <a:headEnd len="med" w="med" type="none"/>
              <a:tailEnd len="med" w="med" type="triangl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Causal Models</a:t>
            </a:r>
            <a:endParaRPr/>
          </a:p>
        </p:txBody>
      </p:sp>
      <p:sp>
        <p:nvSpPr>
          <p:cNvPr id="121" name="Google Shape;121;p18"/>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321468" lvl="0" marL="457200" rtl="0" algn="l">
              <a:lnSpc>
                <a:spcPct val="180000"/>
              </a:lnSpc>
              <a:spcBef>
                <a:spcPts val="0"/>
              </a:spcBef>
              <a:spcAft>
                <a:spcPts val="0"/>
              </a:spcAft>
              <a:buClr>
                <a:schemeClr val="dk1"/>
              </a:buClr>
              <a:buSzPts val="1463"/>
              <a:buFont typeface="Times New Roman"/>
              <a:buChar char="●"/>
            </a:pPr>
            <a:r>
              <a:rPr lang="en" sz="1462">
                <a:solidFill>
                  <a:schemeClr val="dk1"/>
                </a:solidFill>
                <a:latin typeface="Times New Roman"/>
                <a:ea typeface="Times New Roman"/>
                <a:cs typeface="Times New Roman"/>
                <a:sym typeface="Times New Roman"/>
              </a:rPr>
              <a:t>Essentially four categories of “relationships” between a pair of nodes/variables (i.e. </a:t>
            </a:r>
            <a:r>
              <a:rPr b="1" lang="en" sz="1462">
                <a:solidFill>
                  <a:schemeClr val="dk1"/>
                </a:solidFill>
                <a:latin typeface="Times New Roman"/>
                <a:ea typeface="Times New Roman"/>
                <a:cs typeface="Times New Roman"/>
                <a:sym typeface="Times New Roman"/>
              </a:rPr>
              <a:t>genes</a:t>
            </a:r>
            <a:r>
              <a:rPr lang="en" sz="1462">
                <a:solidFill>
                  <a:schemeClr val="dk1"/>
                </a:solidFill>
                <a:latin typeface="Times New Roman"/>
                <a:ea typeface="Times New Roman"/>
                <a:cs typeface="Times New Roman"/>
                <a:sym typeface="Times New Roman"/>
              </a:rPr>
              <a:t>)</a:t>
            </a:r>
            <a:endParaRPr sz="1462">
              <a:solidFill>
                <a:schemeClr val="dk1"/>
              </a:solidFill>
              <a:latin typeface="Times New Roman"/>
              <a:ea typeface="Times New Roman"/>
              <a:cs typeface="Times New Roman"/>
              <a:sym typeface="Times New Roman"/>
            </a:endParaRPr>
          </a:p>
          <a:p>
            <a:pPr indent="-321468" lvl="0" marL="914400" rtl="0" algn="l">
              <a:lnSpc>
                <a:spcPct val="180000"/>
              </a:lnSpc>
              <a:spcBef>
                <a:spcPts val="0"/>
              </a:spcBef>
              <a:spcAft>
                <a:spcPts val="0"/>
              </a:spcAft>
              <a:buClr>
                <a:schemeClr val="dk1"/>
              </a:buClr>
              <a:buSzPts val="1463"/>
              <a:buFont typeface="Times New Roman"/>
              <a:buAutoNum type="arabicPeriod"/>
            </a:pPr>
            <a:r>
              <a:rPr b="1" lang="en" sz="1462">
                <a:solidFill>
                  <a:schemeClr val="dk1"/>
                </a:solidFill>
                <a:latin typeface="Times New Roman"/>
                <a:ea typeface="Times New Roman"/>
                <a:cs typeface="Times New Roman"/>
                <a:sym typeface="Times New Roman"/>
              </a:rPr>
              <a:t>Latent confounders</a:t>
            </a:r>
            <a:r>
              <a:rPr lang="en" sz="1462">
                <a:solidFill>
                  <a:schemeClr val="dk1"/>
                </a:solidFill>
                <a:latin typeface="Times New Roman"/>
                <a:ea typeface="Times New Roman"/>
                <a:cs typeface="Times New Roman"/>
                <a:sym typeface="Times New Roman"/>
              </a:rPr>
              <a:t>: two nodes X and Y are influenced by a common node Z.</a:t>
            </a:r>
            <a:endParaRPr sz="1462">
              <a:solidFill>
                <a:schemeClr val="dk1"/>
              </a:solidFill>
              <a:latin typeface="Times New Roman"/>
              <a:ea typeface="Times New Roman"/>
              <a:cs typeface="Times New Roman"/>
              <a:sym typeface="Times New Roman"/>
            </a:endParaRPr>
          </a:p>
          <a:p>
            <a:pPr indent="0" lvl="0" marL="0" rtl="0" algn="l">
              <a:lnSpc>
                <a:spcPct val="180000"/>
              </a:lnSpc>
              <a:spcBef>
                <a:spcPts val="0"/>
              </a:spcBef>
              <a:spcAft>
                <a:spcPts val="0"/>
              </a:spcAft>
              <a:buSzPts val="688"/>
              <a:buNone/>
            </a:pPr>
            <a:r>
              <a:t/>
            </a:r>
            <a:endParaRPr sz="1462">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688"/>
              <a:buNone/>
            </a:pPr>
            <a:r>
              <a:t/>
            </a:r>
            <a:endParaRPr sz="1212"/>
          </a:p>
          <a:p>
            <a:pPr indent="0" lvl="0" marL="0" rtl="0" algn="l">
              <a:lnSpc>
                <a:spcPct val="95000"/>
              </a:lnSpc>
              <a:spcBef>
                <a:spcPts val="1200"/>
              </a:spcBef>
              <a:spcAft>
                <a:spcPts val="1200"/>
              </a:spcAft>
              <a:buSzPts val="688"/>
              <a:buNone/>
            </a:pPr>
            <a:r>
              <a:t/>
            </a:r>
            <a:endParaRPr sz="1462">
              <a:solidFill>
                <a:schemeClr val="dk1"/>
              </a:solidFill>
              <a:latin typeface="Times New Roman"/>
              <a:ea typeface="Times New Roman"/>
              <a:cs typeface="Times New Roman"/>
              <a:sym typeface="Times New Roman"/>
            </a:endParaRPr>
          </a:p>
        </p:txBody>
      </p:sp>
      <p:grpSp>
        <p:nvGrpSpPr>
          <p:cNvPr id="122" name="Google Shape;122;p18"/>
          <p:cNvGrpSpPr/>
          <p:nvPr/>
        </p:nvGrpSpPr>
        <p:grpSpPr>
          <a:xfrm>
            <a:off x="300631" y="1895415"/>
            <a:ext cx="3725730" cy="1694761"/>
            <a:chOff x="8510574" y="3623325"/>
            <a:chExt cx="1525251" cy="691175"/>
          </a:xfrm>
        </p:grpSpPr>
        <p:sp>
          <p:nvSpPr>
            <p:cNvPr id="123" name="Google Shape;123;p18"/>
            <p:cNvSpPr/>
            <p:nvPr/>
          </p:nvSpPr>
          <p:spPr>
            <a:xfrm>
              <a:off x="8510574" y="3623325"/>
              <a:ext cx="236100" cy="243600"/>
            </a:xfrm>
            <a:prstGeom prst="ellipse">
              <a:avLst/>
            </a:prstGeom>
            <a:solidFill>
              <a:srgbClr val="D9D2E9"/>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8837850" y="4070900"/>
              <a:ext cx="236100" cy="243600"/>
            </a:xfrm>
            <a:prstGeom prst="ellipse">
              <a:avLst/>
            </a:prstGeom>
            <a:solidFill>
              <a:srgbClr val="D9D2E9"/>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9183414" y="3623325"/>
              <a:ext cx="236100" cy="243600"/>
            </a:xfrm>
            <a:prstGeom prst="ellipse">
              <a:avLst/>
            </a:prstGeom>
            <a:solidFill>
              <a:srgbClr val="D9D2E9"/>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9528900" y="4070900"/>
              <a:ext cx="236100" cy="243600"/>
            </a:xfrm>
            <a:prstGeom prst="ellipse">
              <a:avLst/>
            </a:prstGeom>
            <a:solidFill>
              <a:srgbClr val="D9D2E9"/>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9799725" y="3623325"/>
              <a:ext cx="236100" cy="243600"/>
            </a:xfrm>
            <a:prstGeom prst="ellipse">
              <a:avLst/>
            </a:prstGeom>
            <a:solidFill>
              <a:srgbClr val="D9D2E9"/>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 name="Google Shape;128;p18"/>
            <p:cNvCxnSpPr>
              <a:stCxn id="123" idx="5"/>
              <a:endCxn id="124" idx="1"/>
            </p:cNvCxnSpPr>
            <p:nvPr/>
          </p:nvCxnSpPr>
          <p:spPr>
            <a:xfrm>
              <a:off x="8712098" y="3831251"/>
              <a:ext cx="160200" cy="275400"/>
            </a:xfrm>
            <a:prstGeom prst="straightConnector1">
              <a:avLst/>
            </a:prstGeom>
            <a:noFill/>
            <a:ln cap="flat" cmpd="sng" w="9525">
              <a:solidFill>
                <a:srgbClr val="595959"/>
              </a:solidFill>
              <a:prstDash val="solid"/>
              <a:round/>
              <a:headEnd len="med" w="med" type="oval"/>
              <a:tailEnd len="med" w="med" type="triangle"/>
            </a:ln>
          </p:spPr>
        </p:cxnSp>
        <p:cxnSp>
          <p:nvCxnSpPr>
            <p:cNvPr id="129" name="Google Shape;129;p18"/>
            <p:cNvCxnSpPr>
              <a:stCxn id="124" idx="7"/>
              <a:endCxn id="125" idx="3"/>
            </p:cNvCxnSpPr>
            <p:nvPr/>
          </p:nvCxnSpPr>
          <p:spPr>
            <a:xfrm flipH="1" rot="10800000">
              <a:off x="9039374" y="3831174"/>
              <a:ext cx="178500" cy="275400"/>
            </a:xfrm>
            <a:prstGeom prst="straightConnector1">
              <a:avLst/>
            </a:prstGeom>
            <a:noFill/>
            <a:ln cap="flat" cmpd="sng" w="19050">
              <a:solidFill>
                <a:srgbClr val="FF0000"/>
              </a:solidFill>
              <a:prstDash val="solid"/>
              <a:round/>
              <a:headEnd len="med" w="med" type="triangle"/>
              <a:tailEnd len="med" w="med" type="triangle"/>
            </a:ln>
          </p:spPr>
        </p:cxnSp>
        <p:cxnSp>
          <p:nvCxnSpPr>
            <p:cNvPr id="130" name="Google Shape;130;p18"/>
            <p:cNvCxnSpPr>
              <a:stCxn id="125" idx="5"/>
              <a:endCxn id="126" idx="1"/>
            </p:cNvCxnSpPr>
            <p:nvPr/>
          </p:nvCxnSpPr>
          <p:spPr>
            <a:xfrm>
              <a:off x="9384938" y="3831251"/>
              <a:ext cx="178500" cy="275400"/>
            </a:xfrm>
            <a:prstGeom prst="straightConnector1">
              <a:avLst/>
            </a:prstGeom>
            <a:noFill/>
            <a:ln cap="flat" cmpd="sng" w="9525">
              <a:solidFill>
                <a:srgbClr val="595959"/>
              </a:solidFill>
              <a:prstDash val="solid"/>
              <a:round/>
              <a:headEnd len="med" w="med" type="none"/>
              <a:tailEnd len="med" w="med" type="triangle"/>
            </a:ln>
          </p:spPr>
        </p:cxnSp>
        <p:cxnSp>
          <p:nvCxnSpPr>
            <p:cNvPr id="131" name="Google Shape;131;p18"/>
            <p:cNvCxnSpPr>
              <a:stCxn id="126" idx="2"/>
              <a:endCxn id="124" idx="6"/>
            </p:cNvCxnSpPr>
            <p:nvPr/>
          </p:nvCxnSpPr>
          <p:spPr>
            <a:xfrm rot="10800000">
              <a:off x="9073800" y="4192700"/>
              <a:ext cx="455100" cy="0"/>
            </a:xfrm>
            <a:prstGeom prst="straightConnector1">
              <a:avLst/>
            </a:prstGeom>
            <a:noFill/>
            <a:ln cap="flat" cmpd="sng" w="9525">
              <a:solidFill>
                <a:srgbClr val="595959"/>
              </a:solidFill>
              <a:prstDash val="solid"/>
              <a:round/>
              <a:headEnd len="med" w="med" type="none"/>
              <a:tailEnd len="med" w="med" type="triangle"/>
            </a:ln>
          </p:spPr>
        </p:cxnSp>
        <p:cxnSp>
          <p:nvCxnSpPr>
            <p:cNvPr id="132" name="Google Shape;132;p18"/>
            <p:cNvCxnSpPr>
              <a:stCxn id="127" idx="2"/>
              <a:endCxn id="125" idx="6"/>
            </p:cNvCxnSpPr>
            <p:nvPr/>
          </p:nvCxnSpPr>
          <p:spPr>
            <a:xfrm rot="10800000">
              <a:off x="9419625" y="3745125"/>
              <a:ext cx="380100" cy="0"/>
            </a:xfrm>
            <a:prstGeom prst="straightConnector1">
              <a:avLst/>
            </a:prstGeom>
            <a:noFill/>
            <a:ln cap="flat" cmpd="sng" w="9525">
              <a:solidFill>
                <a:srgbClr val="595959"/>
              </a:solidFill>
              <a:prstDash val="dash"/>
              <a:round/>
              <a:headEnd len="med" w="med" type="oval"/>
              <a:tailEnd len="med" w="med" type="oval"/>
            </a:ln>
          </p:spPr>
        </p:cxnSp>
        <p:cxnSp>
          <p:nvCxnSpPr>
            <p:cNvPr id="133" name="Google Shape;133;p18"/>
            <p:cNvCxnSpPr>
              <a:stCxn id="127" idx="3"/>
              <a:endCxn id="126" idx="7"/>
            </p:cNvCxnSpPr>
            <p:nvPr/>
          </p:nvCxnSpPr>
          <p:spPr>
            <a:xfrm flipH="1">
              <a:off x="9730501" y="3831251"/>
              <a:ext cx="103800" cy="275400"/>
            </a:xfrm>
            <a:prstGeom prst="straightConnector1">
              <a:avLst/>
            </a:prstGeom>
            <a:noFill/>
            <a:ln cap="flat" cmpd="sng" w="9525">
              <a:solidFill>
                <a:srgbClr val="595959"/>
              </a:solidFill>
              <a:prstDash val="solid"/>
              <a:round/>
              <a:headEnd len="med" w="med" type="none"/>
              <a:tailEnd len="med" w="med" type="triangle"/>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Causal Models</a:t>
            </a:r>
            <a:endParaRPr/>
          </a:p>
        </p:txBody>
      </p:sp>
      <p:sp>
        <p:nvSpPr>
          <p:cNvPr id="139" name="Google Shape;139;p1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321468" lvl="0" marL="457200" rtl="0" algn="l">
              <a:lnSpc>
                <a:spcPct val="180000"/>
              </a:lnSpc>
              <a:spcBef>
                <a:spcPts val="0"/>
              </a:spcBef>
              <a:spcAft>
                <a:spcPts val="0"/>
              </a:spcAft>
              <a:buClr>
                <a:schemeClr val="dk1"/>
              </a:buClr>
              <a:buSzPts val="1463"/>
              <a:buFont typeface="Times New Roman"/>
              <a:buChar char="●"/>
            </a:pPr>
            <a:r>
              <a:rPr lang="en" sz="1462">
                <a:solidFill>
                  <a:schemeClr val="dk1"/>
                </a:solidFill>
                <a:latin typeface="Times New Roman"/>
                <a:ea typeface="Times New Roman"/>
                <a:cs typeface="Times New Roman"/>
                <a:sym typeface="Times New Roman"/>
              </a:rPr>
              <a:t>Essentially four categories of “relationships” between a pair of nodes/variables (i.e. </a:t>
            </a:r>
            <a:r>
              <a:rPr b="1" lang="en" sz="1462">
                <a:solidFill>
                  <a:schemeClr val="dk1"/>
                </a:solidFill>
                <a:latin typeface="Times New Roman"/>
                <a:ea typeface="Times New Roman"/>
                <a:cs typeface="Times New Roman"/>
                <a:sym typeface="Times New Roman"/>
              </a:rPr>
              <a:t>genes</a:t>
            </a:r>
            <a:r>
              <a:rPr lang="en" sz="1462">
                <a:solidFill>
                  <a:schemeClr val="dk1"/>
                </a:solidFill>
                <a:latin typeface="Times New Roman"/>
                <a:ea typeface="Times New Roman"/>
                <a:cs typeface="Times New Roman"/>
                <a:sym typeface="Times New Roman"/>
              </a:rPr>
              <a:t>)</a:t>
            </a:r>
            <a:endParaRPr sz="1462">
              <a:solidFill>
                <a:schemeClr val="dk1"/>
              </a:solidFill>
              <a:latin typeface="Times New Roman"/>
              <a:ea typeface="Times New Roman"/>
              <a:cs typeface="Times New Roman"/>
              <a:sym typeface="Times New Roman"/>
            </a:endParaRPr>
          </a:p>
          <a:p>
            <a:pPr indent="-321468" lvl="0" marL="914400" rtl="0" algn="l">
              <a:lnSpc>
                <a:spcPct val="180000"/>
              </a:lnSpc>
              <a:spcBef>
                <a:spcPts val="0"/>
              </a:spcBef>
              <a:spcAft>
                <a:spcPts val="0"/>
              </a:spcAft>
              <a:buClr>
                <a:schemeClr val="dk1"/>
              </a:buClr>
              <a:buSzPts val="1463"/>
              <a:buFont typeface="Times New Roman"/>
              <a:buAutoNum type="arabicPeriod"/>
            </a:pPr>
            <a:r>
              <a:rPr b="1" lang="en" sz="1462">
                <a:solidFill>
                  <a:schemeClr val="dk1"/>
                </a:solidFill>
                <a:latin typeface="Times New Roman"/>
                <a:ea typeface="Times New Roman"/>
                <a:cs typeface="Times New Roman"/>
                <a:sym typeface="Times New Roman"/>
              </a:rPr>
              <a:t>Partially directed edges (e.g. E o=&gt; D)</a:t>
            </a:r>
            <a:r>
              <a:rPr lang="en" sz="1462">
                <a:solidFill>
                  <a:schemeClr val="dk1"/>
                </a:solidFill>
                <a:latin typeface="Times New Roman"/>
                <a:ea typeface="Times New Roman"/>
                <a:cs typeface="Times New Roman"/>
                <a:sym typeface="Times New Roman"/>
              </a:rPr>
              <a:t>: partially directed edges from node X to node Y indicate two possible relationships: X =&gt; Y or X ⇔ Y.</a:t>
            </a:r>
            <a:endParaRPr sz="1462">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688"/>
              <a:buNone/>
            </a:pPr>
            <a:r>
              <a:t/>
            </a:r>
            <a:endParaRPr sz="1212"/>
          </a:p>
          <a:p>
            <a:pPr indent="0" lvl="0" marL="0" rtl="0" algn="l">
              <a:lnSpc>
                <a:spcPct val="95000"/>
              </a:lnSpc>
              <a:spcBef>
                <a:spcPts val="1200"/>
              </a:spcBef>
              <a:spcAft>
                <a:spcPts val="1200"/>
              </a:spcAft>
              <a:buSzPts val="688"/>
              <a:buNone/>
            </a:pPr>
            <a:r>
              <a:t/>
            </a:r>
            <a:endParaRPr sz="1462">
              <a:solidFill>
                <a:schemeClr val="dk1"/>
              </a:solidFill>
              <a:latin typeface="Times New Roman"/>
              <a:ea typeface="Times New Roman"/>
              <a:cs typeface="Times New Roman"/>
              <a:sym typeface="Times New Roman"/>
            </a:endParaRPr>
          </a:p>
        </p:txBody>
      </p:sp>
      <p:grpSp>
        <p:nvGrpSpPr>
          <p:cNvPr id="140" name="Google Shape;140;p19"/>
          <p:cNvGrpSpPr/>
          <p:nvPr/>
        </p:nvGrpSpPr>
        <p:grpSpPr>
          <a:xfrm>
            <a:off x="300631" y="1709290"/>
            <a:ext cx="3725730" cy="1694761"/>
            <a:chOff x="8510574" y="3623325"/>
            <a:chExt cx="1525251" cy="691175"/>
          </a:xfrm>
        </p:grpSpPr>
        <p:sp>
          <p:nvSpPr>
            <p:cNvPr id="141" name="Google Shape;141;p19"/>
            <p:cNvSpPr/>
            <p:nvPr/>
          </p:nvSpPr>
          <p:spPr>
            <a:xfrm>
              <a:off x="8510574" y="3623325"/>
              <a:ext cx="236100" cy="243600"/>
            </a:xfrm>
            <a:prstGeom prst="ellipse">
              <a:avLst/>
            </a:prstGeom>
            <a:solidFill>
              <a:srgbClr val="D9D2E9"/>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p:nvPr/>
          </p:nvSpPr>
          <p:spPr>
            <a:xfrm>
              <a:off x="8837850" y="4070900"/>
              <a:ext cx="236100" cy="243600"/>
            </a:xfrm>
            <a:prstGeom prst="ellipse">
              <a:avLst/>
            </a:prstGeom>
            <a:solidFill>
              <a:srgbClr val="D9D2E9"/>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p:nvPr/>
          </p:nvSpPr>
          <p:spPr>
            <a:xfrm>
              <a:off x="9183414" y="3623325"/>
              <a:ext cx="236100" cy="243600"/>
            </a:xfrm>
            <a:prstGeom prst="ellipse">
              <a:avLst/>
            </a:prstGeom>
            <a:solidFill>
              <a:srgbClr val="D9D2E9"/>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p:nvPr/>
          </p:nvSpPr>
          <p:spPr>
            <a:xfrm>
              <a:off x="9528900" y="4070900"/>
              <a:ext cx="236100" cy="243600"/>
            </a:xfrm>
            <a:prstGeom prst="ellipse">
              <a:avLst/>
            </a:prstGeom>
            <a:solidFill>
              <a:srgbClr val="D9D2E9"/>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
            <p:cNvSpPr/>
            <p:nvPr/>
          </p:nvSpPr>
          <p:spPr>
            <a:xfrm>
              <a:off x="9799725" y="3623325"/>
              <a:ext cx="236100" cy="243600"/>
            </a:xfrm>
            <a:prstGeom prst="ellipse">
              <a:avLst/>
            </a:prstGeom>
            <a:solidFill>
              <a:srgbClr val="D9D2E9"/>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 name="Google Shape;146;p19"/>
            <p:cNvCxnSpPr>
              <a:stCxn id="141" idx="5"/>
              <a:endCxn id="142" idx="1"/>
            </p:cNvCxnSpPr>
            <p:nvPr/>
          </p:nvCxnSpPr>
          <p:spPr>
            <a:xfrm>
              <a:off x="8712098" y="3831251"/>
              <a:ext cx="160200" cy="275400"/>
            </a:xfrm>
            <a:prstGeom prst="straightConnector1">
              <a:avLst/>
            </a:prstGeom>
            <a:noFill/>
            <a:ln cap="flat" cmpd="sng" w="19050">
              <a:solidFill>
                <a:srgbClr val="FF0000"/>
              </a:solidFill>
              <a:prstDash val="solid"/>
              <a:round/>
              <a:headEnd len="med" w="med" type="oval"/>
              <a:tailEnd len="med" w="med" type="triangle"/>
            </a:ln>
          </p:spPr>
        </p:cxnSp>
        <p:cxnSp>
          <p:nvCxnSpPr>
            <p:cNvPr id="147" name="Google Shape;147;p19"/>
            <p:cNvCxnSpPr>
              <a:stCxn id="142" idx="7"/>
              <a:endCxn id="143" idx="3"/>
            </p:cNvCxnSpPr>
            <p:nvPr/>
          </p:nvCxnSpPr>
          <p:spPr>
            <a:xfrm flipH="1" rot="10800000">
              <a:off x="9039374" y="3831174"/>
              <a:ext cx="178500" cy="275400"/>
            </a:xfrm>
            <a:prstGeom prst="straightConnector1">
              <a:avLst/>
            </a:prstGeom>
            <a:noFill/>
            <a:ln cap="flat" cmpd="sng" w="9525">
              <a:solidFill>
                <a:srgbClr val="595959"/>
              </a:solidFill>
              <a:prstDash val="solid"/>
              <a:round/>
              <a:headEnd len="med" w="med" type="triangle"/>
              <a:tailEnd len="med" w="med" type="triangle"/>
            </a:ln>
          </p:spPr>
        </p:cxnSp>
        <p:cxnSp>
          <p:nvCxnSpPr>
            <p:cNvPr id="148" name="Google Shape;148;p19"/>
            <p:cNvCxnSpPr>
              <a:stCxn id="143" idx="5"/>
              <a:endCxn id="144" idx="1"/>
            </p:cNvCxnSpPr>
            <p:nvPr/>
          </p:nvCxnSpPr>
          <p:spPr>
            <a:xfrm>
              <a:off x="9384938" y="3831251"/>
              <a:ext cx="178500" cy="275400"/>
            </a:xfrm>
            <a:prstGeom prst="straightConnector1">
              <a:avLst/>
            </a:prstGeom>
            <a:noFill/>
            <a:ln cap="flat" cmpd="sng" w="9525">
              <a:solidFill>
                <a:srgbClr val="595959"/>
              </a:solidFill>
              <a:prstDash val="solid"/>
              <a:round/>
              <a:headEnd len="med" w="med" type="none"/>
              <a:tailEnd len="med" w="med" type="triangle"/>
            </a:ln>
          </p:spPr>
        </p:cxnSp>
        <p:cxnSp>
          <p:nvCxnSpPr>
            <p:cNvPr id="149" name="Google Shape;149;p19"/>
            <p:cNvCxnSpPr>
              <a:stCxn id="144" idx="2"/>
              <a:endCxn id="142" idx="6"/>
            </p:cNvCxnSpPr>
            <p:nvPr/>
          </p:nvCxnSpPr>
          <p:spPr>
            <a:xfrm rot="10800000">
              <a:off x="9073800" y="4192700"/>
              <a:ext cx="455100" cy="0"/>
            </a:xfrm>
            <a:prstGeom prst="straightConnector1">
              <a:avLst/>
            </a:prstGeom>
            <a:noFill/>
            <a:ln cap="flat" cmpd="sng" w="9525">
              <a:solidFill>
                <a:srgbClr val="595959"/>
              </a:solidFill>
              <a:prstDash val="solid"/>
              <a:round/>
              <a:headEnd len="med" w="med" type="none"/>
              <a:tailEnd len="med" w="med" type="triangle"/>
            </a:ln>
          </p:spPr>
        </p:cxnSp>
        <p:cxnSp>
          <p:nvCxnSpPr>
            <p:cNvPr id="150" name="Google Shape;150;p19"/>
            <p:cNvCxnSpPr>
              <a:stCxn id="145" idx="2"/>
              <a:endCxn id="143" idx="6"/>
            </p:cNvCxnSpPr>
            <p:nvPr/>
          </p:nvCxnSpPr>
          <p:spPr>
            <a:xfrm rot="10800000">
              <a:off x="9419625" y="3745125"/>
              <a:ext cx="380100" cy="0"/>
            </a:xfrm>
            <a:prstGeom prst="straightConnector1">
              <a:avLst/>
            </a:prstGeom>
            <a:noFill/>
            <a:ln cap="flat" cmpd="sng" w="9525">
              <a:solidFill>
                <a:srgbClr val="595959"/>
              </a:solidFill>
              <a:prstDash val="dash"/>
              <a:round/>
              <a:headEnd len="med" w="med" type="oval"/>
              <a:tailEnd len="med" w="med" type="oval"/>
            </a:ln>
          </p:spPr>
        </p:cxnSp>
        <p:cxnSp>
          <p:nvCxnSpPr>
            <p:cNvPr id="151" name="Google Shape;151;p19"/>
            <p:cNvCxnSpPr>
              <a:stCxn id="145" idx="3"/>
              <a:endCxn id="144" idx="7"/>
            </p:cNvCxnSpPr>
            <p:nvPr/>
          </p:nvCxnSpPr>
          <p:spPr>
            <a:xfrm flipH="1">
              <a:off x="9730501" y="3831251"/>
              <a:ext cx="103800" cy="275400"/>
            </a:xfrm>
            <a:prstGeom prst="straightConnector1">
              <a:avLst/>
            </a:prstGeom>
            <a:noFill/>
            <a:ln cap="flat" cmpd="sng" w="9525">
              <a:solidFill>
                <a:srgbClr val="595959"/>
              </a:solidFill>
              <a:prstDash val="solid"/>
              <a:round/>
              <a:headEnd len="med" w="med" type="none"/>
              <a:tailEnd len="med" w="med" type="triangle"/>
            </a:ln>
          </p:spPr>
        </p:cxn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Causal Models</a:t>
            </a:r>
            <a:endParaRPr/>
          </a:p>
        </p:txBody>
      </p:sp>
      <p:sp>
        <p:nvSpPr>
          <p:cNvPr id="157" name="Google Shape;157;p20"/>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321468" lvl="0" marL="457200" rtl="0" algn="l">
              <a:lnSpc>
                <a:spcPct val="180000"/>
              </a:lnSpc>
              <a:spcBef>
                <a:spcPts val="0"/>
              </a:spcBef>
              <a:spcAft>
                <a:spcPts val="0"/>
              </a:spcAft>
              <a:buClr>
                <a:schemeClr val="dk1"/>
              </a:buClr>
              <a:buSzPts val="1463"/>
              <a:buFont typeface="Times New Roman"/>
              <a:buChar char="●"/>
            </a:pPr>
            <a:r>
              <a:rPr lang="en" sz="1462">
                <a:solidFill>
                  <a:schemeClr val="dk1"/>
                </a:solidFill>
                <a:latin typeface="Times New Roman"/>
                <a:ea typeface="Times New Roman"/>
                <a:cs typeface="Times New Roman"/>
                <a:sym typeface="Times New Roman"/>
              </a:rPr>
              <a:t>Essentially four categories of “relationships” between a pair of nodes/variables (i.e. </a:t>
            </a:r>
            <a:r>
              <a:rPr b="1" lang="en" sz="1462">
                <a:solidFill>
                  <a:schemeClr val="dk1"/>
                </a:solidFill>
                <a:latin typeface="Times New Roman"/>
                <a:ea typeface="Times New Roman"/>
                <a:cs typeface="Times New Roman"/>
                <a:sym typeface="Times New Roman"/>
              </a:rPr>
              <a:t>genes</a:t>
            </a:r>
            <a:r>
              <a:rPr lang="en" sz="1462">
                <a:solidFill>
                  <a:schemeClr val="dk1"/>
                </a:solidFill>
                <a:latin typeface="Times New Roman"/>
                <a:ea typeface="Times New Roman"/>
                <a:cs typeface="Times New Roman"/>
                <a:sym typeface="Times New Roman"/>
              </a:rPr>
              <a:t>)</a:t>
            </a:r>
            <a:endParaRPr sz="1462">
              <a:solidFill>
                <a:schemeClr val="dk1"/>
              </a:solidFill>
              <a:latin typeface="Times New Roman"/>
              <a:ea typeface="Times New Roman"/>
              <a:cs typeface="Times New Roman"/>
              <a:sym typeface="Times New Roman"/>
            </a:endParaRPr>
          </a:p>
          <a:p>
            <a:pPr indent="-321468" lvl="0" marL="914400" rtl="0" algn="l">
              <a:lnSpc>
                <a:spcPct val="180000"/>
              </a:lnSpc>
              <a:spcBef>
                <a:spcPts val="0"/>
              </a:spcBef>
              <a:spcAft>
                <a:spcPts val="0"/>
              </a:spcAft>
              <a:buClr>
                <a:schemeClr val="dk1"/>
              </a:buClr>
              <a:buSzPts val="1463"/>
              <a:buFont typeface="Times New Roman"/>
              <a:buAutoNum type="arabicPeriod"/>
            </a:pPr>
            <a:r>
              <a:rPr b="1" lang="en" sz="1462">
                <a:solidFill>
                  <a:schemeClr val="dk1"/>
                </a:solidFill>
                <a:latin typeface="Times New Roman"/>
                <a:ea typeface="Times New Roman"/>
                <a:cs typeface="Times New Roman"/>
                <a:sym typeface="Times New Roman"/>
              </a:rPr>
              <a:t>Undirected edges (A = B)</a:t>
            </a:r>
            <a:r>
              <a:rPr lang="en" sz="1462">
                <a:solidFill>
                  <a:schemeClr val="dk1"/>
                </a:solidFill>
                <a:latin typeface="Times New Roman"/>
                <a:ea typeface="Times New Roman"/>
                <a:cs typeface="Times New Roman"/>
                <a:sym typeface="Times New Roman"/>
              </a:rPr>
              <a:t>: Two genes that have an indeterminate causality (X =&gt; Y, Y =&gt; X, or X ⇔ Y).</a:t>
            </a:r>
            <a:endParaRPr sz="1462">
              <a:solidFill>
                <a:schemeClr val="dk1"/>
              </a:solidFill>
              <a:latin typeface="Times New Roman"/>
              <a:ea typeface="Times New Roman"/>
              <a:cs typeface="Times New Roman"/>
              <a:sym typeface="Times New Roman"/>
            </a:endParaRPr>
          </a:p>
          <a:p>
            <a:pPr indent="0" lvl="0" marL="0" rtl="0" algn="l">
              <a:lnSpc>
                <a:spcPct val="180000"/>
              </a:lnSpc>
              <a:spcBef>
                <a:spcPts val="0"/>
              </a:spcBef>
              <a:spcAft>
                <a:spcPts val="0"/>
              </a:spcAft>
              <a:buSzPts val="688"/>
              <a:buNone/>
            </a:pPr>
            <a:r>
              <a:t/>
            </a:r>
            <a:endParaRPr sz="1462">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688"/>
              <a:buNone/>
            </a:pPr>
            <a:r>
              <a:t/>
            </a:r>
            <a:endParaRPr sz="1212"/>
          </a:p>
          <a:p>
            <a:pPr indent="0" lvl="0" marL="0" rtl="0" algn="l">
              <a:lnSpc>
                <a:spcPct val="95000"/>
              </a:lnSpc>
              <a:spcBef>
                <a:spcPts val="1200"/>
              </a:spcBef>
              <a:spcAft>
                <a:spcPts val="1200"/>
              </a:spcAft>
              <a:buSzPts val="688"/>
              <a:buNone/>
            </a:pPr>
            <a:r>
              <a:t/>
            </a:r>
            <a:endParaRPr sz="1462">
              <a:solidFill>
                <a:schemeClr val="dk1"/>
              </a:solidFill>
              <a:latin typeface="Times New Roman"/>
              <a:ea typeface="Times New Roman"/>
              <a:cs typeface="Times New Roman"/>
              <a:sym typeface="Times New Roman"/>
            </a:endParaRPr>
          </a:p>
        </p:txBody>
      </p:sp>
      <p:grpSp>
        <p:nvGrpSpPr>
          <p:cNvPr id="158" name="Google Shape;158;p20"/>
          <p:cNvGrpSpPr/>
          <p:nvPr/>
        </p:nvGrpSpPr>
        <p:grpSpPr>
          <a:xfrm>
            <a:off x="300631" y="1724365"/>
            <a:ext cx="3725730" cy="1694761"/>
            <a:chOff x="8510574" y="3623325"/>
            <a:chExt cx="1525251" cy="691175"/>
          </a:xfrm>
        </p:grpSpPr>
        <p:sp>
          <p:nvSpPr>
            <p:cNvPr id="159" name="Google Shape;159;p20"/>
            <p:cNvSpPr/>
            <p:nvPr/>
          </p:nvSpPr>
          <p:spPr>
            <a:xfrm>
              <a:off x="8510574" y="3623325"/>
              <a:ext cx="236100" cy="243600"/>
            </a:xfrm>
            <a:prstGeom prst="ellipse">
              <a:avLst/>
            </a:prstGeom>
            <a:solidFill>
              <a:srgbClr val="D9D2E9"/>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p:nvPr/>
          </p:nvSpPr>
          <p:spPr>
            <a:xfrm>
              <a:off x="8837850" y="4070900"/>
              <a:ext cx="236100" cy="243600"/>
            </a:xfrm>
            <a:prstGeom prst="ellipse">
              <a:avLst/>
            </a:prstGeom>
            <a:solidFill>
              <a:srgbClr val="D9D2E9"/>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a:off x="9183414" y="3623325"/>
              <a:ext cx="236100" cy="243600"/>
            </a:xfrm>
            <a:prstGeom prst="ellipse">
              <a:avLst/>
            </a:prstGeom>
            <a:solidFill>
              <a:srgbClr val="D9D2E9"/>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a:off x="9528900" y="4070900"/>
              <a:ext cx="236100" cy="243600"/>
            </a:xfrm>
            <a:prstGeom prst="ellipse">
              <a:avLst/>
            </a:prstGeom>
            <a:solidFill>
              <a:srgbClr val="D9D2E9"/>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
            <p:cNvSpPr/>
            <p:nvPr/>
          </p:nvSpPr>
          <p:spPr>
            <a:xfrm>
              <a:off x="9799725" y="3623325"/>
              <a:ext cx="236100" cy="243600"/>
            </a:xfrm>
            <a:prstGeom prst="ellipse">
              <a:avLst/>
            </a:prstGeom>
            <a:solidFill>
              <a:srgbClr val="D9D2E9"/>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4" name="Google Shape;164;p20"/>
            <p:cNvCxnSpPr>
              <a:stCxn id="159" idx="5"/>
              <a:endCxn id="160" idx="1"/>
            </p:cNvCxnSpPr>
            <p:nvPr/>
          </p:nvCxnSpPr>
          <p:spPr>
            <a:xfrm>
              <a:off x="8712098" y="3831251"/>
              <a:ext cx="160200" cy="275400"/>
            </a:xfrm>
            <a:prstGeom prst="straightConnector1">
              <a:avLst/>
            </a:prstGeom>
            <a:noFill/>
            <a:ln cap="flat" cmpd="sng" w="9525">
              <a:solidFill>
                <a:srgbClr val="595959"/>
              </a:solidFill>
              <a:prstDash val="solid"/>
              <a:round/>
              <a:headEnd len="med" w="med" type="oval"/>
              <a:tailEnd len="med" w="med" type="triangle"/>
            </a:ln>
          </p:spPr>
        </p:cxnSp>
        <p:cxnSp>
          <p:nvCxnSpPr>
            <p:cNvPr id="165" name="Google Shape;165;p20"/>
            <p:cNvCxnSpPr>
              <a:stCxn id="160" idx="7"/>
              <a:endCxn id="161" idx="3"/>
            </p:cNvCxnSpPr>
            <p:nvPr/>
          </p:nvCxnSpPr>
          <p:spPr>
            <a:xfrm flipH="1" rot="10800000">
              <a:off x="9039374" y="3831174"/>
              <a:ext cx="178500" cy="275400"/>
            </a:xfrm>
            <a:prstGeom prst="straightConnector1">
              <a:avLst/>
            </a:prstGeom>
            <a:noFill/>
            <a:ln cap="flat" cmpd="sng" w="9525">
              <a:solidFill>
                <a:srgbClr val="595959"/>
              </a:solidFill>
              <a:prstDash val="solid"/>
              <a:round/>
              <a:headEnd len="med" w="med" type="triangle"/>
              <a:tailEnd len="med" w="med" type="triangle"/>
            </a:ln>
          </p:spPr>
        </p:cxnSp>
        <p:cxnSp>
          <p:nvCxnSpPr>
            <p:cNvPr id="166" name="Google Shape;166;p20"/>
            <p:cNvCxnSpPr>
              <a:stCxn id="161" idx="5"/>
              <a:endCxn id="162" idx="1"/>
            </p:cNvCxnSpPr>
            <p:nvPr/>
          </p:nvCxnSpPr>
          <p:spPr>
            <a:xfrm>
              <a:off x="9384938" y="3831251"/>
              <a:ext cx="178500" cy="275400"/>
            </a:xfrm>
            <a:prstGeom prst="straightConnector1">
              <a:avLst/>
            </a:prstGeom>
            <a:noFill/>
            <a:ln cap="flat" cmpd="sng" w="9525">
              <a:solidFill>
                <a:srgbClr val="595959"/>
              </a:solidFill>
              <a:prstDash val="solid"/>
              <a:round/>
              <a:headEnd len="med" w="med" type="none"/>
              <a:tailEnd len="med" w="med" type="triangle"/>
            </a:ln>
          </p:spPr>
        </p:cxnSp>
        <p:cxnSp>
          <p:nvCxnSpPr>
            <p:cNvPr id="167" name="Google Shape;167;p20"/>
            <p:cNvCxnSpPr>
              <a:stCxn id="162" idx="2"/>
              <a:endCxn id="160" idx="6"/>
            </p:cNvCxnSpPr>
            <p:nvPr/>
          </p:nvCxnSpPr>
          <p:spPr>
            <a:xfrm rot="10800000">
              <a:off x="9073800" y="4192700"/>
              <a:ext cx="455100" cy="0"/>
            </a:xfrm>
            <a:prstGeom prst="straightConnector1">
              <a:avLst/>
            </a:prstGeom>
            <a:noFill/>
            <a:ln cap="flat" cmpd="sng" w="9525">
              <a:solidFill>
                <a:srgbClr val="595959"/>
              </a:solidFill>
              <a:prstDash val="solid"/>
              <a:round/>
              <a:headEnd len="med" w="med" type="none"/>
              <a:tailEnd len="med" w="med" type="triangle"/>
            </a:ln>
          </p:spPr>
        </p:cxnSp>
        <p:cxnSp>
          <p:nvCxnSpPr>
            <p:cNvPr id="168" name="Google Shape;168;p20"/>
            <p:cNvCxnSpPr>
              <a:stCxn id="163" idx="2"/>
              <a:endCxn id="161" idx="6"/>
            </p:cNvCxnSpPr>
            <p:nvPr/>
          </p:nvCxnSpPr>
          <p:spPr>
            <a:xfrm rot="10800000">
              <a:off x="9419625" y="3745125"/>
              <a:ext cx="380100" cy="0"/>
            </a:xfrm>
            <a:prstGeom prst="straightConnector1">
              <a:avLst/>
            </a:prstGeom>
            <a:noFill/>
            <a:ln cap="flat" cmpd="sng" w="19050">
              <a:solidFill>
                <a:srgbClr val="FF0000"/>
              </a:solidFill>
              <a:prstDash val="dash"/>
              <a:round/>
              <a:headEnd len="med" w="med" type="oval"/>
              <a:tailEnd len="med" w="med" type="oval"/>
            </a:ln>
          </p:spPr>
        </p:cxnSp>
        <p:cxnSp>
          <p:nvCxnSpPr>
            <p:cNvPr id="169" name="Google Shape;169;p20"/>
            <p:cNvCxnSpPr>
              <a:stCxn id="163" idx="3"/>
              <a:endCxn id="162" idx="7"/>
            </p:cNvCxnSpPr>
            <p:nvPr/>
          </p:nvCxnSpPr>
          <p:spPr>
            <a:xfrm flipH="1">
              <a:off x="9730501" y="3831251"/>
              <a:ext cx="103800" cy="275400"/>
            </a:xfrm>
            <a:prstGeom prst="straightConnector1">
              <a:avLst/>
            </a:prstGeom>
            <a:noFill/>
            <a:ln cap="flat" cmpd="sng" w="9525">
              <a:solidFill>
                <a:srgbClr val="595959"/>
              </a:solidFill>
              <a:prstDash val="solid"/>
              <a:round/>
              <a:headEnd len="med" w="med" type="none"/>
              <a:tailEnd len="med" w="med" type="triangle"/>
            </a:ln>
          </p:spPr>
        </p:cxn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Causal Models</a:t>
            </a:r>
            <a:endParaRPr/>
          </a:p>
        </p:txBody>
      </p:sp>
      <p:sp>
        <p:nvSpPr>
          <p:cNvPr id="175" name="Google Shape;175;p21"/>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321468" lvl="0" marL="457200" rtl="0" algn="l">
              <a:lnSpc>
                <a:spcPct val="180000"/>
              </a:lnSpc>
              <a:spcBef>
                <a:spcPts val="0"/>
              </a:spcBef>
              <a:spcAft>
                <a:spcPts val="0"/>
              </a:spcAft>
              <a:buClr>
                <a:schemeClr val="dk1"/>
              </a:buClr>
              <a:buSzPts val="1463"/>
              <a:buFont typeface="Times New Roman"/>
              <a:buChar char="●"/>
            </a:pPr>
            <a:r>
              <a:rPr lang="en" sz="1462">
                <a:solidFill>
                  <a:schemeClr val="dk1"/>
                </a:solidFill>
                <a:latin typeface="Times New Roman"/>
                <a:ea typeface="Times New Roman"/>
                <a:cs typeface="Times New Roman"/>
                <a:sym typeface="Times New Roman"/>
              </a:rPr>
              <a:t>Essentially four categories of “relationships” between a pair of nodes/variables (i.e. </a:t>
            </a:r>
            <a:r>
              <a:rPr b="1" lang="en" sz="1462">
                <a:solidFill>
                  <a:schemeClr val="dk1"/>
                </a:solidFill>
                <a:latin typeface="Times New Roman"/>
                <a:ea typeface="Times New Roman"/>
                <a:cs typeface="Times New Roman"/>
                <a:sym typeface="Times New Roman"/>
              </a:rPr>
              <a:t>genes</a:t>
            </a:r>
            <a:r>
              <a:rPr lang="en" sz="1462">
                <a:solidFill>
                  <a:schemeClr val="dk1"/>
                </a:solidFill>
                <a:latin typeface="Times New Roman"/>
                <a:ea typeface="Times New Roman"/>
                <a:cs typeface="Times New Roman"/>
                <a:sym typeface="Times New Roman"/>
              </a:rPr>
              <a:t>)</a:t>
            </a:r>
            <a:endParaRPr sz="1462">
              <a:solidFill>
                <a:schemeClr val="dk1"/>
              </a:solidFill>
              <a:latin typeface="Times New Roman"/>
              <a:ea typeface="Times New Roman"/>
              <a:cs typeface="Times New Roman"/>
              <a:sym typeface="Times New Roman"/>
            </a:endParaRPr>
          </a:p>
          <a:p>
            <a:pPr indent="-321468" lvl="0" marL="914400" rtl="0" algn="l">
              <a:lnSpc>
                <a:spcPct val="180000"/>
              </a:lnSpc>
              <a:spcBef>
                <a:spcPts val="0"/>
              </a:spcBef>
              <a:spcAft>
                <a:spcPts val="0"/>
              </a:spcAft>
              <a:buClr>
                <a:schemeClr val="dk1"/>
              </a:buClr>
              <a:buSzPts val="1463"/>
              <a:buFont typeface="Times New Roman"/>
              <a:buAutoNum type="arabicPeriod"/>
            </a:pPr>
            <a:r>
              <a:rPr b="1" lang="en" sz="1462">
                <a:solidFill>
                  <a:schemeClr val="dk1"/>
                </a:solidFill>
                <a:latin typeface="Times New Roman"/>
                <a:ea typeface="Times New Roman"/>
                <a:cs typeface="Times New Roman"/>
                <a:sym typeface="Times New Roman"/>
              </a:rPr>
              <a:t>Directed cause-effect relationships</a:t>
            </a:r>
            <a:r>
              <a:rPr lang="en" sz="1462">
                <a:solidFill>
                  <a:schemeClr val="dk1"/>
                </a:solidFill>
                <a:latin typeface="Times New Roman"/>
                <a:ea typeface="Times New Roman"/>
                <a:cs typeface="Times New Roman"/>
                <a:sym typeface="Times New Roman"/>
              </a:rPr>
              <a:t>: X =&gt; Y is to be interpreted as “X causes Y.”</a:t>
            </a:r>
            <a:endParaRPr sz="1462">
              <a:solidFill>
                <a:schemeClr val="dk1"/>
              </a:solidFill>
              <a:latin typeface="Times New Roman"/>
              <a:ea typeface="Times New Roman"/>
              <a:cs typeface="Times New Roman"/>
              <a:sym typeface="Times New Roman"/>
            </a:endParaRPr>
          </a:p>
          <a:p>
            <a:pPr indent="0" lvl="0" marL="0" rtl="0" algn="l">
              <a:lnSpc>
                <a:spcPct val="180000"/>
              </a:lnSpc>
              <a:spcBef>
                <a:spcPts val="0"/>
              </a:spcBef>
              <a:spcAft>
                <a:spcPts val="0"/>
              </a:spcAft>
              <a:buSzPts val="688"/>
              <a:buNone/>
            </a:pPr>
            <a:r>
              <a:t/>
            </a:r>
            <a:endParaRPr sz="1462">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1200"/>
              </a:spcAft>
              <a:buSzPts val="688"/>
              <a:buNone/>
            </a:pPr>
            <a:r>
              <a:t/>
            </a:r>
            <a:endParaRPr sz="1212"/>
          </a:p>
        </p:txBody>
      </p:sp>
      <p:grpSp>
        <p:nvGrpSpPr>
          <p:cNvPr id="176" name="Google Shape;176;p21"/>
          <p:cNvGrpSpPr/>
          <p:nvPr/>
        </p:nvGrpSpPr>
        <p:grpSpPr>
          <a:xfrm>
            <a:off x="300631" y="1709290"/>
            <a:ext cx="3725730" cy="1694761"/>
            <a:chOff x="8510574" y="3623325"/>
            <a:chExt cx="1525251" cy="691175"/>
          </a:xfrm>
        </p:grpSpPr>
        <p:sp>
          <p:nvSpPr>
            <p:cNvPr id="177" name="Google Shape;177;p21"/>
            <p:cNvSpPr/>
            <p:nvPr/>
          </p:nvSpPr>
          <p:spPr>
            <a:xfrm>
              <a:off x="8510574" y="3623325"/>
              <a:ext cx="236100" cy="243600"/>
            </a:xfrm>
            <a:prstGeom prst="ellipse">
              <a:avLst/>
            </a:prstGeom>
            <a:solidFill>
              <a:srgbClr val="D9D2E9"/>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p:nvPr/>
          </p:nvSpPr>
          <p:spPr>
            <a:xfrm>
              <a:off x="8837850" y="4070900"/>
              <a:ext cx="236100" cy="243600"/>
            </a:xfrm>
            <a:prstGeom prst="ellipse">
              <a:avLst/>
            </a:prstGeom>
            <a:solidFill>
              <a:srgbClr val="D9D2E9"/>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p:nvPr/>
          </p:nvSpPr>
          <p:spPr>
            <a:xfrm>
              <a:off x="9183414" y="3623325"/>
              <a:ext cx="236100" cy="243600"/>
            </a:xfrm>
            <a:prstGeom prst="ellipse">
              <a:avLst/>
            </a:prstGeom>
            <a:solidFill>
              <a:srgbClr val="D9D2E9"/>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p:nvPr/>
          </p:nvSpPr>
          <p:spPr>
            <a:xfrm>
              <a:off x="9528900" y="4070900"/>
              <a:ext cx="236100" cy="243600"/>
            </a:xfrm>
            <a:prstGeom prst="ellipse">
              <a:avLst/>
            </a:prstGeom>
            <a:solidFill>
              <a:srgbClr val="D9D2E9"/>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1"/>
            <p:cNvSpPr/>
            <p:nvPr/>
          </p:nvSpPr>
          <p:spPr>
            <a:xfrm>
              <a:off x="9799725" y="3623325"/>
              <a:ext cx="236100" cy="243600"/>
            </a:xfrm>
            <a:prstGeom prst="ellipse">
              <a:avLst/>
            </a:prstGeom>
            <a:solidFill>
              <a:srgbClr val="D9D2E9"/>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2" name="Google Shape;182;p21"/>
            <p:cNvCxnSpPr>
              <a:stCxn id="177" idx="5"/>
              <a:endCxn id="178" idx="1"/>
            </p:cNvCxnSpPr>
            <p:nvPr/>
          </p:nvCxnSpPr>
          <p:spPr>
            <a:xfrm>
              <a:off x="8712098" y="3831251"/>
              <a:ext cx="160200" cy="275400"/>
            </a:xfrm>
            <a:prstGeom prst="straightConnector1">
              <a:avLst/>
            </a:prstGeom>
            <a:noFill/>
            <a:ln cap="flat" cmpd="sng" w="9525">
              <a:solidFill>
                <a:srgbClr val="595959"/>
              </a:solidFill>
              <a:prstDash val="solid"/>
              <a:round/>
              <a:headEnd len="med" w="med" type="oval"/>
              <a:tailEnd len="med" w="med" type="triangle"/>
            </a:ln>
          </p:spPr>
        </p:cxnSp>
        <p:cxnSp>
          <p:nvCxnSpPr>
            <p:cNvPr id="183" name="Google Shape;183;p21"/>
            <p:cNvCxnSpPr>
              <a:stCxn id="178" idx="7"/>
              <a:endCxn id="179" idx="3"/>
            </p:cNvCxnSpPr>
            <p:nvPr/>
          </p:nvCxnSpPr>
          <p:spPr>
            <a:xfrm flipH="1" rot="10800000">
              <a:off x="9039374" y="3831174"/>
              <a:ext cx="178500" cy="275400"/>
            </a:xfrm>
            <a:prstGeom prst="straightConnector1">
              <a:avLst/>
            </a:prstGeom>
            <a:noFill/>
            <a:ln cap="flat" cmpd="sng" w="9525">
              <a:solidFill>
                <a:srgbClr val="595959"/>
              </a:solidFill>
              <a:prstDash val="solid"/>
              <a:round/>
              <a:headEnd len="med" w="med" type="triangle"/>
              <a:tailEnd len="med" w="med" type="triangle"/>
            </a:ln>
          </p:spPr>
        </p:cxnSp>
        <p:cxnSp>
          <p:nvCxnSpPr>
            <p:cNvPr id="184" name="Google Shape;184;p21"/>
            <p:cNvCxnSpPr>
              <a:stCxn id="179" idx="5"/>
              <a:endCxn id="180" idx="1"/>
            </p:cNvCxnSpPr>
            <p:nvPr/>
          </p:nvCxnSpPr>
          <p:spPr>
            <a:xfrm>
              <a:off x="9384938" y="3831251"/>
              <a:ext cx="178500" cy="275400"/>
            </a:xfrm>
            <a:prstGeom prst="straightConnector1">
              <a:avLst/>
            </a:prstGeom>
            <a:noFill/>
            <a:ln cap="flat" cmpd="sng" w="19050">
              <a:solidFill>
                <a:srgbClr val="FF0000"/>
              </a:solidFill>
              <a:prstDash val="solid"/>
              <a:round/>
              <a:headEnd len="med" w="med" type="none"/>
              <a:tailEnd len="med" w="med" type="triangle"/>
            </a:ln>
          </p:spPr>
        </p:cxnSp>
        <p:cxnSp>
          <p:nvCxnSpPr>
            <p:cNvPr id="185" name="Google Shape;185;p21"/>
            <p:cNvCxnSpPr>
              <a:stCxn id="180" idx="2"/>
              <a:endCxn id="178" idx="6"/>
            </p:cNvCxnSpPr>
            <p:nvPr/>
          </p:nvCxnSpPr>
          <p:spPr>
            <a:xfrm rot="10800000">
              <a:off x="9073800" y="4192700"/>
              <a:ext cx="455100" cy="0"/>
            </a:xfrm>
            <a:prstGeom prst="straightConnector1">
              <a:avLst/>
            </a:prstGeom>
            <a:noFill/>
            <a:ln cap="flat" cmpd="sng" w="19050">
              <a:solidFill>
                <a:srgbClr val="FF0000"/>
              </a:solidFill>
              <a:prstDash val="solid"/>
              <a:round/>
              <a:headEnd len="med" w="med" type="none"/>
              <a:tailEnd len="med" w="med" type="triangle"/>
            </a:ln>
          </p:spPr>
        </p:cxnSp>
        <p:cxnSp>
          <p:nvCxnSpPr>
            <p:cNvPr id="186" name="Google Shape;186;p21"/>
            <p:cNvCxnSpPr>
              <a:stCxn id="181" idx="2"/>
              <a:endCxn id="179" idx="6"/>
            </p:cNvCxnSpPr>
            <p:nvPr/>
          </p:nvCxnSpPr>
          <p:spPr>
            <a:xfrm rot="10800000">
              <a:off x="9419625" y="3745125"/>
              <a:ext cx="380100" cy="0"/>
            </a:xfrm>
            <a:prstGeom prst="straightConnector1">
              <a:avLst/>
            </a:prstGeom>
            <a:noFill/>
            <a:ln cap="flat" cmpd="sng" w="9525">
              <a:solidFill>
                <a:srgbClr val="595959"/>
              </a:solidFill>
              <a:prstDash val="dash"/>
              <a:round/>
              <a:headEnd len="med" w="med" type="oval"/>
              <a:tailEnd len="med" w="med" type="oval"/>
            </a:ln>
          </p:spPr>
        </p:cxnSp>
        <p:cxnSp>
          <p:nvCxnSpPr>
            <p:cNvPr id="187" name="Google Shape;187;p21"/>
            <p:cNvCxnSpPr>
              <a:stCxn id="181" idx="3"/>
              <a:endCxn id="180" idx="7"/>
            </p:cNvCxnSpPr>
            <p:nvPr/>
          </p:nvCxnSpPr>
          <p:spPr>
            <a:xfrm flipH="1">
              <a:off x="9730501" y="3831251"/>
              <a:ext cx="103800" cy="275400"/>
            </a:xfrm>
            <a:prstGeom prst="straightConnector1">
              <a:avLst/>
            </a:prstGeom>
            <a:noFill/>
            <a:ln cap="flat" cmpd="sng" w="19050">
              <a:solidFill>
                <a:srgbClr val="FF0000"/>
              </a:solidFill>
              <a:prstDash val="solid"/>
              <a:round/>
              <a:headEnd len="med" w="med" type="none"/>
              <a:tailEnd len="med" w="med" type="triangle"/>
            </a:ln>
          </p:spPr>
        </p:cxn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