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8" r:id="rId2"/>
    <p:sldId id="257" r:id="rId3"/>
    <p:sldId id="258" r:id="rId4"/>
    <p:sldId id="268" r:id="rId5"/>
    <p:sldId id="259" r:id="rId6"/>
    <p:sldId id="260" r:id="rId7"/>
    <p:sldId id="261" r:id="rId8"/>
    <p:sldId id="262" r:id="rId9"/>
    <p:sldId id="263" r:id="rId10"/>
    <p:sldId id="264" r:id="rId11"/>
    <p:sldId id="265" r:id="rId12"/>
    <p:sldId id="266" r:id="rId13"/>
    <p:sldId id="269" r:id="rId14"/>
    <p:sldId id="267" r:id="rId15"/>
    <p:sldId id="270"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45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FAECD4-14EF-42D0-AC1D-641204497E2F}" type="datetimeFigureOut">
              <a:rPr lang="en-IN" smtClean="0"/>
              <a:t>02-05-2017</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C80C36-A811-4B89-ABEA-00769384B64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8F1525-A03B-4415-8270-C3C64D523C3F}" type="datetime1">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70790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770C2-2062-41F5-99C7-89DCE7FDA0DF}" type="datetime1">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2080228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1D92F-9EC9-4DAC-8C09-0F3B5B53E5CF}" type="datetime1">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122909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6AFC00-2976-4003-BB3F-69AACD95C930}" type="datetime1">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120501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29A397-C400-4448-A58C-8D757D1FCD73}" type="datetime1">
              <a:rPr lang="en-US" smtClean="0"/>
              <a:t>5/2/2017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136696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FC7C35-E09C-48F7-B43B-BA903A03B90C}" type="datetime1">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184354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ECE342-8299-4D8E-9FCD-5824E1E4A9BE}" type="datetime1">
              <a:rPr lang="en-US" smtClean="0"/>
              <a:t>5/2/2017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303967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C45950-3545-4C6F-AB49-7E4994EB849C}" type="datetime1">
              <a:rPr lang="en-US" smtClean="0"/>
              <a:t>5/2/2017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6591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50E94-71A6-490C-8F59-2DF109C25529}" type="datetime1">
              <a:rPr lang="en-US" smtClean="0"/>
              <a:t>5/2/2017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2790258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51F15C-1ADE-4186-BE09-9D8B0BB47773}" type="datetime1">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127007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240501-A4B9-4612-A427-CF10FA25C397}" type="datetime1">
              <a:rPr lang="en-US" smtClean="0"/>
              <a:t>5/2/2017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355957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9A36A-0992-4D81-9F2A-8E7F272A2C4B}" type="datetime1">
              <a:rPr lang="en-US" smtClean="0"/>
              <a:t>5/2/2017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95873-1685-4BFE-AE71-6ED51CB1DBD1}" type="slidenum">
              <a:rPr lang="en-US" smtClean="0"/>
              <a:pPr/>
              <a:t>‹#›</a:t>
            </a:fld>
            <a:endParaRPr lang="en-US"/>
          </a:p>
        </p:txBody>
      </p:sp>
    </p:spTree>
    <p:extLst>
      <p:ext uri="{BB962C8B-B14F-4D97-AF65-F5344CB8AC3E}">
        <p14:creationId xmlns:p14="http://schemas.microsoft.com/office/powerpoint/2010/main" xmlns="" val="3575113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296562"/>
            <a:ext cx="10515600" cy="6116595"/>
          </a:xfrm>
        </p:spPr>
        <p:txBody>
          <a:bodyPr>
            <a:normAutofit fontScale="85000" lnSpcReduction="20000"/>
          </a:bodyPr>
          <a:lstStyle/>
          <a:p>
            <a:pPr algn="ctr">
              <a:lnSpc>
                <a:spcPct val="107000"/>
              </a:lnSpc>
              <a:spcAft>
                <a:spcPts val="800"/>
              </a:spcAft>
              <a:buNone/>
            </a:pPr>
            <a:endParaRPr lang="en-US" sz="3200" b="1" spc="25" dirty="0" smtClean="0">
              <a:latin typeface="Times New Roman"/>
              <a:ea typeface="Calibri"/>
              <a:cs typeface="Times New Roman"/>
            </a:endParaRPr>
          </a:p>
          <a:p>
            <a:pPr algn="ctr">
              <a:lnSpc>
                <a:spcPct val="107000"/>
              </a:lnSpc>
              <a:spcAft>
                <a:spcPts val="800"/>
              </a:spcAft>
              <a:buNone/>
            </a:pPr>
            <a:endParaRPr lang="en-US" sz="3200" b="1" spc="25" dirty="0" smtClean="0">
              <a:ea typeface="Calibri"/>
              <a:cs typeface="Times New Roman"/>
            </a:endParaRPr>
          </a:p>
          <a:p>
            <a:pPr algn="ctr">
              <a:lnSpc>
                <a:spcPct val="107000"/>
              </a:lnSpc>
              <a:spcAft>
                <a:spcPts val="800"/>
              </a:spcAft>
              <a:buNone/>
            </a:pPr>
            <a:r>
              <a:rPr lang="en-US" sz="3900" b="1" spc="25" dirty="0" smtClean="0">
                <a:ea typeface="Calibri"/>
                <a:cs typeface="Times New Roman"/>
              </a:rPr>
              <a:t>RTC </a:t>
            </a:r>
            <a:r>
              <a:rPr lang="en-US" sz="3900" b="1" spc="25" dirty="0" smtClean="0">
                <a:ea typeface="Calibri"/>
                <a:cs typeface="Times New Roman"/>
              </a:rPr>
              <a:t>Parking Deck System</a:t>
            </a:r>
            <a:endParaRPr lang="en-IN" sz="3900" dirty="0" smtClean="0">
              <a:ea typeface="Calibri"/>
              <a:cs typeface="Times New Roman"/>
            </a:endParaRPr>
          </a:p>
          <a:p>
            <a:pPr algn="ctr">
              <a:lnSpc>
                <a:spcPct val="107000"/>
              </a:lnSpc>
              <a:spcAft>
                <a:spcPts val="800"/>
              </a:spcAft>
              <a:buNone/>
            </a:pPr>
            <a:r>
              <a:rPr lang="en-US" sz="3900" b="1" dirty="0" smtClean="0">
                <a:ea typeface="Calibri"/>
                <a:cs typeface="Times New Roman"/>
              </a:rPr>
              <a:t>INFS – 622:System Analysis and Design</a:t>
            </a:r>
            <a:endParaRPr lang="en-IN" sz="3900" dirty="0" smtClean="0">
              <a:ea typeface="Calibri"/>
              <a:cs typeface="Times New Roman"/>
            </a:endParaRPr>
          </a:p>
          <a:p>
            <a:pPr algn="ctr">
              <a:lnSpc>
                <a:spcPct val="107000"/>
              </a:lnSpc>
              <a:spcAft>
                <a:spcPts val="800"/>
              </a:spcAft>
              <a:buNone/>
            </a:pPr>
            <a:r>
              <a:rPr lang="en-US" sz="3900" b="1" dirty="0" smtClean="0">
                <a:ea typeface="Calibri"/>
                <a:cs typeface="Times New Roman"/>
              </a:rPr>
              <a:t>Dr. Larry </a:t>
            </a:r>
            <a:r>
              <a:rPr lang="en-US" sz="3900" b="1" dirty="0" smtClean="0">
                <a:ea typeface="Calibri"/>
                <a:cs typeface="Times New Roman"/>
              </a:rPr>
              <a:t>Kerschberg</a:t>
            </a:r>
            <a:r>
              <a:rPr lang="en-US" sz="3900" b="1" spc="25" dirty="0" smtClean="0">
                <a:ea typeface="Calibri"/>
                <a:cs typeface="Times New Roman"/>
              </a:rPr>
              <a:t> </a:t>
            </a:r>
            <a:endParaRPr lang="en-IN" sz="3900" dirty="0" smtClean="0">
              <a:ea typeface="Calibri"/>
              <a:cs typeface="Times New Roman"/>
            </a:endParaRPr>
          </a:p>
          <a:p>
            <a:pPr algn="r">
              <a:lnSpc>
                <a:spcPct val="107000"/>
              </a:lnSpc>
              <a:spcAft>
                <a:spcPts val="800"/>
              </a:spcAft>
              <a:buNone/>
            </a:pPr>
            <a:r>
              <a:rPr lang="en-US" sz="1600" dirty="0" smtClean="0">
                <a:ea typeface="Times New Roman"/>
                <a:cs typeface="Times New Roman"/>
              </a:rPr>
              <a:t/>
            </a:r>
            <a:br>
              <a:rPr lang="en-US" sz="1600" dirty="0" smtClean="0">
                <a:ea typeface="Times New Roman"/>
                <a:cs typeface="Times New Roman"/>
              </a:rPr>
            </a:br>
            <a:r>
              <a:rPr lang="en-US" sz="1900" b="1" dirty="0" smtClean="0">
                <a:ea typeface="Times New Roman"/>
                <a:cs typeface="Times New Roman"/>
              </a:rPr>
              <a:t>-Sameera Bammidi</a:t>
            </a:r>
            <a:endParaRPr lang="en-IN" sz="1900" dirty="0" smtClean="0">
              <a:ea typeface="Calibri"/>
              <a:cs typeface="Times New Roman"/>
            </a:endParaRPr>
          </a:p>
          <a:p>
            <a:pPr algn="r">
              <a:lnSpc>
                <a:spcPct val="200000"/>
              </a:lnSpc>
              <a:spcAft>
                <a:spcPts val="1200"/>
              </a:spcAft>
              <a:buNone/>
            </a:pPr>
            <a:r>
              <a:rPr lang="en-US" sz="1900" b="1" dirty="0" smtClean="0">
                <a:ea typeface="Times New Roman"/>
                <a:cs typeface="Times New Roman"/>
              </a:rPr>
              <a:t>-Divya Vajja</a:t>
            </a:r>
            <a:endParaRPr lang="en-IN" sz="1900" dirty="0" smtClean="0">
              <a:ea typeface="Calibri"/>
              <a:cs typeface="Times New Roman"/>
            </a:endParaRPr>
          </a:p>
          <a:p>
            <a:pPr algn="r">
              <a:lnSpc>
                <a:spcPct val="200000"/>
              </a:lnSpc>
              <a:spcAft>
                <a:spcPts val="800"/>
              </a:spcAft>
              <a:buNone/>
            </a:pPr>
            <a:r>
              <a:rPr lang="en-US" sz="1900" b="1" dirty="0" smtClean="0">
                <a:ea typeface="Times New Roman"/>
                <a:cs typeface="Times New Roman"/>
              </a:rPr>
              <a:t>-</a:t>
            </a:r>
            <a:r>
              <a:rPr lang="en-US" sz="1900" b="1" dirty="0" smtClean="0">
                <a:ea typeface="Times New Roman"/>
                <a:cs typeface="Times New Roman"/>
              </a:rPr>
              <a:t>Arvind </a:t>
            </a:r>
            <a:r>
              <a:rPr lang="en-US" sz="1900" b="1" dirty="0" smtClean="0">
                <a:ea typeface="Times New Roman"/>
                <a:cs typeface="Times New Roman"/>
              </a:rPr>
              <a:t>Uppar</a:t>
            </a:r>
          </a:p>
          <a:p>
            <a:pPr algn="r">
              <a:lnSpc>
                <a:spcPct val="200000"/>
              </a:lnSpc>
              <a:spcAft>
                <a:spcPts val="800"/>
              </a:spcAft>
              <a:buNone/>
            </a:pPr>
            <a:r>
              <a:rPr lang="en-US" sz="1900" b="1" dirty="0" smtClean="0">
                <a:ea typeface="Times New Roman"/>
                <a:cs typeface="Times New Roman"/>
              </a:rPr>
              <a:t>-Prinkle Lopes</a:t>
            </a:r>
            <a:endParaRPr lang="en-IN" sz="1900" dirty="0" smtClean="0">
              <a:ea typeface="Calibri"/>
              <a:cs typeface="Times New Roman"/>
            </a:endParaRPr>
          </a:p>
          <a:p>
            <a:pPr algn="r">
              <a:lnSpc>
                <a:spcPct val="200000"/>
              </a:lnSpc>
              <a:spcAft>
                <a:spcPts val="800"/>
              </a:spcAft>
              <a:buNone/>
            </a:pPr>
            <a:endParaRPr lang="en-IN" sz="1400" dirty="0" smtClean="0">
              <a:ea typeface="Calibri"/>
              <a:cs typeface="Times New Roman"/>
            </a:endParaRPr>
          </a:p>
          <a:p>
            <a:pPr>
              <a:buNone/>
            </a:pPr>
            <a:endParaRPr lang="en-IN" dirty="0"/>
          </a:p>
        </p:txBody>
      </p:sp>
      <p:sp>
        <p:nvSpPr>
          <p:cNvPr id="6" name="Slide Number Placeholder 5"/>
          <p:cNvSpPr>
            <a:spLocks noGrp="1"/>
          </p:cNvSpPr>
          <p:nvPr>
            <p:ph type="sldNum" sz="quarter" idx="12"/>
          </p:nvPr>
        </p:nvSpPr>
        <p:spPr/>
        <p:txBody>
          <a:bodyPr/>
          <a:lstStyle/>
          <a:p>
            <a:fld id="{C2795873-1685-4BFE-AE71-6ED51CB1DBD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lh5.googleusercontent.com/-NgRbLqhxDo44I1aAYS2b_pvt34fCQqAgPBWC832Kn6j5bSHLagJ1B9U2h9q1fNpKYs8MBCELuv3TFGSr7tCo9H0T527-sUK2QZ9544NOrYloRt3j4HNZkbP0QyKGv_5wYnTfFxO"/>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037968" y="0"/>
            <a:ext cx="10046043" cy="6858000"/>
          </a:xfrm>
          <a:prstGeom prst="rect">
            <a:avLst/>
          </a:prstGeom>
          <a:noFill/>
          <a:ln>
            <a:noFill/>
          </a:ln>
        </p:spPr>
      </p:pic>
      <p:sp>
        <p:nvSpPr>
          <p:cNvPr id="5" name="Slide Number Placeholder 4"/>
          <p:cNvSpPr>
            <a:spLocks noGrp="1"/>
          </p:cNvSpPr>
          <p:nvPr>
            <p:ph type="sldNum" sz="quarter" idx="12"/>
          </p:nvPr>
        </p:nvSpPr>
        <p:spPr/>
        <p:txBody>
          <a:bodyPr/>
          <a:lstStyle/>
          <a:p>
            <a:fld id="{C2795873-1685-4BFE-AE71-6ED51CB1DBD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28" y="2181569"/>
            <a:ext cx="2596977" cy="1500744"/>
          </a:xfrm>
        </p:spPr>
        <p:txBody>
          <a:bodyPr>
            <a:normAutofit fontScale="90000"/>
          </a:bodyPr>
          <a:lstStyle/>
          <a:p>
            <a:r>
              <a:rPr lang="en-IN" b="1" dirty="0" smtClean="0"/>
              <a:t>Sequence </a:t>
            </a:r>
            <a:br>
              <a:rPr lang="en-IN" b="1" dirty="0" smtClean="0"/>
            </a:br>
            <a:r>
              <a:rPr lang="en-IN" b="1" dirty="0" smtClean="0"/>
              <a:t>Diagram</a:t>
            </a:r>
            <a:r>
              <a:rPr lang="en-IN" dirty="0" smtClean="0"/>
              <a:t/>
            </a:r>
            <a:br>
              <a:rPr lang="en-IN" dirty="0" smtClean="0"/>
            </a:br>
            <a:r>
              <a:rPr lang="en-IN" sz="2800" dirty="0" smtClean="0"/>
              <a:t>1)Reserve</a:t>
            </a:r>
            <a:endParaRPr lang="en-IN" sz="2800" dirty="0"/>
          </a:p>
        </p:txBody>
      </p:sp>
      <p:pic>
        <p:nvPicPr>
          <p:cNvPr id="5" name="Shape 218" descr="Reserve parking spot.jpg"/>
          <p:cNvPicPr preferRelativeResize="0">
            <a:picLocks noGrp="1"/>
          </p:cNvPicPr>
          <p:nvPr>
            <p:ph idx="1"/>
          </p:nvPr>
        </p:nvPicPr>
        <p:blipFill rotWithShape="1">
          <a:blip r:embed="rId2" cstate="print">
            <a:alphaModFix/>
          </a:blip>
          <a:srcRect/>
          <a:stretch/>
        </p:blipFill>
        <p:spPr>
          <a:xfrm>
            <a:off x="4201297" y="308919"/>
            <a:ext cx="7228703" cy="6339016"/>
          </a:xfrm>
          <a:prstGeom prst="rect">
            <a:avLst/>
          </a:prstGeom>
          <a:noFill/>
          <a:ln>
            <a:noFill/>
          </a:ln>
        </p:spPr>
      </p:pic>
      <p:sp>
        <p:nvSpPr>
          <p:cNvPr id="6" name="Slide Number Placeholder 5"/>
          <p:cNvSpPr>
            <a:spLocks noGrp="1"/>
          </p:cNvSpPr>
          <p:nvPr>
            <p:ph type="sldNum" sz="quarter" idx="12"/>
          </p:nvPr>
        </p:nvSpPr>
        <p:spPr/>
        <p:txBody>
          <a:bodyPr/>
          <a:lstStyle/>
          <a:p>
            <a:fld id="{C2795873-1685-4BFE-AE71-6ED51CB1DBD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838200" y="0"/>
            <a:ext cx="5181600" cy="6858000"/>
          </a:xfrm>
        </p:spPr>
        <p:txBody>
          <a:bodyPr/>
          <a:lstStyle/>
          <a:p>
            <a:pPr>
              <a:buNone/>
            </a:pPr>
            <a:r>
              <a:rPr lang="en-IN" sz="2400" dirty="0" smtClean="0"/>
              <a:t>2)Initiate Parking Session</a:t>
            </a:r>
          </a:p>
          <a:p>
            <a:endParaRPr lang="en-IN" dirty="0"/>
          </a:p>
        </p:txBody>
      </p:sp>
      <p:sp>
        <p:nvSpPr>
          <p:cNvPr id="6" name="Content Placeholder 5"/>
          <p:cNvSpPr>
            <a:spLocks noGrp="1"/>
          </p:cNvSpPr>
          <p:nvPr>
            <p:ph sz="half" idx="2"/>
          </p:nvPr>
        </p:nvSpPr>
        <p:spPr>
          <a:xfrm>
            <a:off x="6172200" y="0"/>
            <a:ext cx="5181600" cy="6858000"/>
          </a:xfrm>
        </p:spPr>
        <p:txBody>
          <a:bodyPr/>
          <a:lstStyle/>
          <a:p>
            <a:pPr>
              <a:buNone/>
            </a:pPr>
            <a:r>
              <a:rPr lang="en-IN" sz="2400" dirty="0" smtClean="0"/>
              <a:t>3)Validate Parking</a:t>
            </a:r>
          </a:p>
          <a:p>
            <a:endParaRPr lang="en-IN" dirty="0"/>
          </a:p>
        </p:txBody>
      </p:sp>
      <p:pic>
        <p:nvPicPr>
          <p:cNvPr id="7" name="Shape 223"/>
          <p:cNvPicPr preferRelativeResize="0"/>
          <p:nvPr/>
        </p:nvPicPr>
        <p:blipFill rotWithShape="1">
          <a:blip r:embed="rId2" cstate="print">
            <a:alphaModFix/>
          </a:blip>
          <a:srcRect/>
          <a:stretch/>
        </p:blipFill>
        <p:spPr>
          <a:xfrm>
            <a:off x="259493" y="383059"/>
            <a:ext cx="5597610" cy="6474941"/>
          </a:xfrm>
          <a:prstGeom prst="rect">
            <a:avLst/>
          </a:prstGeom>
          <a:noFill/>
          <a:ln>
            <a:noFill/>
          </a:ln>
        </p:spPr>
      </p:pic>
      <p:pic>
        <p:nvPicPr>
          <p:cNvPr id="8" name="Shape 227"/>
          <p:cNvPicPr preferRelativeResize="0"/>
          <p:nvPr/>
        </p:nvPicPr>
        <p:blipFill rotWithShape="1">
          <a:blip r:embed="rId3" cstate="print">
            <a:alphaModFix/>
          </a:blip>
          <a:srcRect/>
          <a:stretch/>
        </p:blipFill>
        <p:spPr>
          <a:xfrm>
            <a:off x="6240722" y="618460"/>
            <a:ext cx="5485839" cy="5918263"/>
          </a:xfrm>
          <a:prstGeom prst="rect">
            <a:avLst/>
          </a:prstGeom>
          <a:noFill/>
          <a:ln>
            <a:noFill/>
          </a:ln>
        </p:spPr>
      </p:pic>
      <p:sp>
        <p:nvSpPr>
          <p:cNvPr id="9" name="Slide Number Placeholder 8"/>
          <p:cNvSpPr>
            <a:spLocks noGrp="1"/>
          </p:cNvSpPr>
          <p:nvPr>
            <p:ph type="sldNum" sz="quarter" idx="12"/>
          </p:nvPr>
        </p:nvSpPr>
        <p:spPr/>
        <p:txBody>
          <a:bodyPr/>
          <a:lstStyle/>
          <a:p>
            <a:fld id="{C2795873-1685-4BFE-AE71-6ED51CB1DBD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141" y="2453418"/>
            <a:ext cx="2831757" cy="1587242"/>
          </a:xfrm>
        </p:spPr>
        <p:txBody>
          <a:bodyPr>
            <a:normAutofit fontScale="90000"/>
          </a:bodyPr>
          <a:lstStyle/>
          <a:p>
            <a:r>
              <a:rPr lang="en-IN" b="1" dirty="0" smtClean="0"/>
              <a:t>Data Flow </a:t>
            </a:r>
            <a:br>
              <a:rPr lang="en-IN" b="1" dirty="0" smtClean="0"/>
            </a:br>
            <a:r>
              <a:rPr lang="en-IN" b="1" dirty="0" smtClean="0"/>
              <a:t>Diagrams</a:t>
            </a:r>
            <a:r>
              <a:rPr lang="en-IN" dirty="0" smtClean="0"/>
              <a:t/>
            </a:r>
            <a:br>
              <a:rPr lang="en-IN" dirty="0" smtClean="0"/>
            </a:br>
            <a:r>
              <a:rPr lang="en-IN" sz="2700" dirty="0" smtClean="0"/>
              <a:t>Context Diagram</a:t>
            </a:r>
            <a:endParaRPr lang="en-IN" sz="2700" dirty="0"/>
          </a:p>
        </p:txBody>
      </p:sp>
      <p:pic>
        <p:nvPicPr>
          <p:cNvPr id="4" name="Shape 235" descr="DFD0.jpg"/>
          <p:cNvPicPr preferRelativeResize="0">
            <a:picLocks noGrp="1"/>
          </p:cNvPicPr>
          <p:nvPr>
            <p:ph idx="1"/>
          </p:nvPr>
        </p:nvPicPr>
        <p:blipFill rotWithShape="1">
          <a:blip r:embed="rId2" cstate="print">
            <a:alphaModFix/>
          </a:blip>
          <a:srcRect/>
          <a:stretch/>
        </p:blipFill>
        <p:spPr>
          <a:xfrm>
            <a:off x="3473721" y="580768"/>
            <a:ext cx="8067490" cy="5659393"/>
          </a:xfrm>
          <a:prstGeom prst="rect">
            <a:avLst/>
          </a:prstGeom>
          <a:noFill/>
          <a:ln>
            <a:noFill/>
          </a:ln>
        </p:spPr>
      </p:pic>
      <p:sp>
        <p:nvSpPr>
          <p:cNvPr id="5" name="Slide Number Placeholder 4"/>
          <p:cNvSpPr>
            <a:spLocks noGrp="1"/>
          </p:cNvSpPr>
          <p:nvPr>
            <p:ph type="sldNum" sz="quarter" idx="12"/>
          </p:nvPr>
        </p:nvSpPr>
        <p:spPr/>
        <p:txBody>
          <a:bodyPr/>
          <a:lstStyle/>
          <a:p>
            <a:fld id="{C2795873-1685-4BFE-AE71-6ED51CB1DBD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82" y="2458996"/>
            <a:ext cx="2461054" cy="1210961"/>
          </a:xfrm>
        </p:spPr>
        <p:txBody>
          <a:bodyPr>
            <a:normAutofit fontScale="90000"/>
          </a:bodyPr>
          <a:lstStyle/>
          <a:p>
            <a:r>
              <a:rPr lang="en-IN" b="1" dirty="0" smtClean="0"/>
              <a:t>Level 0 </a:t>
            </a:r>
            <a:br>
              <a:rPr lang="en-IN" b="1" dirty="0" smtClean="0"/>
            </a:br>
            <a:r>
              <a:rPr lang="en-IN" b="1" dirty="0" smtClean="0"/>
              <a:t>Diagram</a:t>
            </a:r>
            <a:endParaRPr lang="en-IN" b="1" dirty="0"/>
          </a:p>
        </p:txBody>
      </p:sp>
      <p:pic>
        <p:nvPicPr>
          <p:cNvPr id="4" name="Shape 243" descr="DFD1.jpg"/>
          <p:cNvPicPr preferRelativeResize="0">
            <a:picLocks noGrp="1"/>
          </p:cNvPicPr>
          <p:nvPr>
            <p:ph idx="1"/>
          </p:nvPr>
        </p:nvPicPr>
        <p:blipFill rotWithShape="1">
          <a:blip r:embed="rId2" cstate="print">
            <a:alphaModFix/>
          </a:blip>
          <a:srcRect/>
          <a:stretch/>
        </p:blipFill>
        <p:spPr>
          <a:xfrm>
            <a:off x="3398108" y="469557"/>
            <a:ext cx="8550875" cy="5647038"/>
          </a:xfrm>
          <a:prstGeom prst="rect">
            <a:avLst/>
          </a:prstGeom>
          <a:noFill/>
          <a:ln>
            <a:noFill/>
          </a:ln>
        </p:spPr>
      </p:pic>
      <p:sp>
        <p:nvSpPr>
          <p:cNvPr id="5" name="Slide Number Placeholder 4"/>
          <p:cNvSpPr>
            <a:spLocks noGrp="1"/>
          </p:cNvSpPr>
          <p:nvPr>
            <p:ph type="sldNum" sz="quarter" idx="12"/>
          </p:nvPr>
        </p:nvSpPr>
        <p:spPr/>
        <p:txBody>
          <a:bodyPr/>
          <a:lstStyle/>
          <a:p>
            <a:fld id="{C2795873-1685-4BFE-AE71-6ED51CB1DBD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hape 252"/>
          <p:cNvPicPr preferRelativeResize="0"/>
          <p:nvPr/>
        </p:nvPicPr>
        <p:blipFill rotWithShape="1">
          <a:blip r:embed="rId2" cstate="print">
            <a:alphaModFix/>
          </a:blip>
          <a:srcRect/>
          <a:stretch/>
        </p:blipFill>
        <p:spPr>
          <a:xfrm>
            <a:off x="1017575" y="829950"/>
            <a:ext cx="2807099" cy="5198099"/>
          </a:xfrm>
          <a:prstGeom prst="rect">
            <a:avLst/>
          </a:prstGeom>
          <a:noFill/>
          <a:ln>
            <a:noFill/>
          </a:ln>
        </p:spPr>
      </p:pic>
      <p:pic>
        <p:nvPicPr>
          <p:cNvPr id="6" name="Shape 254" descr="Screen Shot 2017-05-01 at 8.42.47 PM.png"/>
          <p:cNvPicPr preferRelativeResize="0"/>
          <p:nvPr/>
        </p:nvPicPr>
        <p:blipFill rotWithShape="1">
          <a:blip r:embed="rId3" cstate="print">
            <a:alphaModFix/>
          </a:blip>
          <a:srcRect/>
          <a:stretch/>
        </p:blipFill>
        <p:spPr>
          <a:xfrm>
            <a:off x="4607823" y="775718"/>
            <a:ext cx="2864999" cy="5306553"/>
          </a:xfrm>
          <a:prstGeom prst="rect">
            <a:avLst/>
          </a:prstGeom>
          <a:noFill/>
          <a:ln>
            <a:noFill/>
          </a:ln>
        </p:spPr>
      </p:pic>
      <p:pic>
        <p:nvPicPr>
          <p:cNvPr id="7" name="Shape 253"/>
          <p:cNvPicPr preferRelativeResize="0"/>
          <p:nvPr/>
        </p:nvPicPr>
        <p:blipFill rotWithShape="1">
          <a:blip r:embed="rId4" cstate="print">
            <a:alphaModFix/>
          </a:blip>
          <a:srcRect/>
          <a:stretch/>
        </p:blipFill>
        <p:spPr>
          <a:xfrm>
            <a:off x="8351620" y="763799"/>
            <a:ext cx="2864999" cy="5330400"/>
          </a:xfrm>
          <a:prstGeom prst="rect">
            <a:avLst/>
          </a:prstGeom>
          <a:noFill/>
          <a:ln>
            <a:noFill/>
          </a:ln>
        </p:spPr>
      </p:pic>
      <p:sp>
        <p:nvSpPr>
          <p:cNvPr id="8" name="Slide Number Placeholder 7"/>
          <p:cNvSpPr>
            <a:spLocks noGrp="1"/>
          </p:cNvSpPr>
          <p:nvPr>
            <p:ph type="sldNum" sz="quarter" idx="12"/>
          </p:nvPr>
        </p:nvSpPr>
        <p:spPr/>
        <p:txBody>
          <a:bodyPr/>
          <a:lstStyle/>
          <a:p>
            <a:fld id="{C2795873-1685-4BFE-AE71-6ED51CB1DBD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264" descr="Screen Shot 2017-05-01 at 8.48.23 PM.png"/>
          <p:cNvPicPr preferRelativeResize="0"/>
          <p:nvPr/>
        </p:nvPicPr>
        <p:blipFill rotWithShape="1">
          <a:blip r:embed="rId2" cstate="print">
            <a:alphaModFix/>
          </a:blip>
          <a:srcRect/>
          <a:stretch/>
        </p:blipFill>
        <p:spPr>
          <a:xfrm>
            <a:off x="935274" y="684724"/>
            <a:ext cx="2938948" cy="5488573"/>
          </a:xfrm>
          <a:prstGeom prst="rect">
            <a:avLst/>
          </a:prstGeom>
          <a:noFill/>
          <a:ln>
            <a:noFill/>
          </a:ln>
        </p:spPr>
      </p:pic>
      <p:pic>
        <p:nvPicPr>
          <p:cNvPr id="5" name="Shape 263"/>
          <p:cNvPicPr preferRelativeResize="0"/>
          <p:nvPr/>
        </p:nvPicPr>
        <p:blipFill rotWithShape="1">
          <a:blip r:embed="rId3" cstate="print">
            <a:alphaModFix/>
          </a:blip>
          <a:srcRect/>
          <a:stretch/>
        </p:blipFill>
        <p:spPr>
          <a:xfrm>
            <a:off x="4590087" y="643500"/>
            <a:ext cx="3008700" cy="5570999"/>
          </a:xfrm>
          <a:prstGeom prst="rect">
            <a:avLst/>
          </a:prstGeom>
          <a:noFill/>
          <a:ln>
            <a:noFill/>
          </a:ln>
        </p:spPr>
      </p:pic>
      <p:pic>
        <p:nvPicPr>
          <p:cNvPr id="6" name="Shape 265" descr="Screen Shot 2017-05-01 at 8.44.39 PM.png"/>
          <p:cNvPicPr preferRelativeResize="0"/>
          <p:nvPr/>
        </p:nvPicPr>
        <p:blipFill rotWithShape="1">
          <a:blip r:embed="rId4" cstate="print">
            <a:alphaModFix/>
          </a:blip>
          <a:srcRect/>
          <a:stretch/>
        </p:blipFill>
        <p:spPr>
          <a:xfrm>
            <a:off x="8279775" y="643474"/>
            <a:ext cx="3008698" cy="5552351"/>
          </a:xfrm>
          <a:prstGeom prst="rect">
            <a:avLst/>
          </a:prstGeom>
          <a:noFill/>
          <a:ln>
            <a:noFill/>
          </a:ln>
        </p:spPr>
      </p:pic>
      <p:sp>
        <p:nvSpPr>
          <p:cNvPr id="7" name="Slide Number Placeholder 6"/>
          <p:cNvSpPr>
            <a:spLocks noGrp="1"/>
          </p:cNvSpPr>
          <p:nvPr>
            <p:ph type="sldNum" sz="quarter" idx="12"/>
          </p:nvPr>
        </p:nvSpPr>
        <p:spPr/>
        <p:txBody>
          <a:bodyPr/>
          <a:lstStyle/>
          <a:p>
            <a:fld id="{C2795873-1685-4BFE-AE71-6ED51CB1DBD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Recommended System Acquisition Strategy</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The system made use of already existing systems to step up the development process.</a:t>
            </a:r>
            <a:br>
              <a:rPr lang="en-US" dirty="0" smtClean="0"/>
            </a:br>
            <a:endParaRPr lang="en-US" dirty="0" smtClean="0"/>
          </a:p>
          <a:p>
            <a:r>
              <a:rPr lang="en-US" dirty="0" smtClean="0"/>
              <a:t>We decided that a custom development project using the company’s standard Web development tools would be the best choice for Park RTC</a:t>
            </a:r>
            <a:br>
              <a:rPr lang="en-US" dirty="0" smtClean="0"/>
            </a:br>
            <a:endParaRPr lang="en-US" dirty="0" smtClean="0"/>
          </a:p>
          <a:p>
            <a:r>
              <a:rPr lang="en-US" dirty="0" smtClean="0"/>
              <a:t>For development, we used already existing system to create new system, using development resources from Parking RTC.</a:t>
            </a:r>
            <a:br>
              <a:rPr lang="en-US" dirty="0" smtClean="0"/>
            </a:br>
            <a:endParaRPr lang="en-US" dirty="0" smtClean="0"/>
          </a:p>
          <a:p>
            <a:r>
              <a:rPr lang="en-US" dirty="0" smtClean="0"/>
              <a:t>Developers with experience were hired for the System development.</a:t>
            </a:r>
            <a:br>
              <a:rPr lang="en-US" dirty="0" smtClean="0"/>
            </a:br>
            <a:endParaRPr lang="en-US" dirty="0" smtClean="0"/>
          </a:p>
          <a:p>
            <a:r>
              <a:rPr lang="en-US" dirty="0" smtClean="0"/>
              <a:t>The Interface was made customizable so that changes could be made after evaluation and can be incorporated later in the interface.</a:t>
            </a:r>
            <a:br>
              <a:rPr lang="en-US" dirty="0" smtClean="0"/>
            </a:br>
            <a:endParaRPr lang="en-US" dirty="0" smtClean="0"/>
          </a:p>
          <a:p>
            <a:r>
              <a:rPr lang="en-US" dirty="0" smtClean="0"/>
              <a:t>The system Development time is also another crucial factor in the development process. The System should be developed in optimal time, and time periods were set to see out each phase of development</a:t>
            </a:r>
            <a:r>
              <a:rPr lang="en-US" i="1" dirty="0" smtClean="0"/>
              <a:t>.</a:t>
            </a:r>
            <a:endParaRPr lang="en-US" dirty="0" smtClean="0"/>
          </a:p>
          <a:p>
            <a:endParaRPr lang="en-IN" dirty="0"/>
          </a:p>
        </p:txBody>
      </p:sp>
      <p:sp>
        <p:nvSpPr>
          <p:cNvPr id="4" name="Slide Number Placeholder 3"/>
          <p:cNvSpPr>
            <a:spLocks noGrp="1"/>
          </p:cNvSpPr>
          <p:nvPr>
            <p:ph type="sldNum" sz="quarter" idx="12"/>
          </p:nvPr>
        </p:nvSpPr>
        <p:spPr/>
        <p:txBody>
          <a:bodyPr/>
          <a:lstStyle/>
          <a:p>
            <a:fld id="{C2795873-1685-4BFE-AE71-6ED51CB1DBD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3486" y="1996217"/>
            <a:ext cx="3536092" cy="2192724"/>
          </a:xfrm>
        </p:spPr>
        <p:txBody>
          <a:bodyPr>
            <a:normAutofit/>
          </a:bodyPr>
          <a:lstStyle/>
          <a:p>
            <a:r>
              <a:rPr lang="en-US" b="1" dirty="0" smtClean="0"/>
              <a:t>Hardware and Software Specification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16715898"/>
              </p:ext>
            </p:extLst>
          </p:nvPr>
        </p:nvGraphicFramePr>
        <p:xfrm>
          <a:off x="4719621" y="383059"/>
          <a:ext cx="6438529" cy="6030097"/>
        </p:xfrm>
        <a:graphic>
          <a:graphicData uri="http://schemas.openxmlformats.org/drawingml/2006/table">
            <a:tbl>
              <a:tblPr firstRow="1" firstCol="1" bandRow="1">
                <a:tableStyleId>{5C22544A-7EE6-4342-B048-85BDC9FD1C3A}</a:tableStyleId>
              </a:tblPr>
              <a:tblGrid>
                <a:gridCol w="872007">
                  <a:extLst>
                    <a:ext uri="{9D8B030D-6E8A-4147-A177-3AD203B41FA5}">
                      <a16:colId xmlns:a16="http://schemas.microsoft.com/office/drawing/2014/main" xmlns="" val="2778754800"/>
                    </a:ext>
                  </a:extLst>
                </a:gridCol>
                <a:gridCol w="2594845">
                  <a:extLst>
                    <a:ext uri="{9D8B030D-6E8A-4147-A177-3AD203B41FA5}">
                      <a16:colId xmlns:a16="http://schemas.microsoft.com/office/drawing/2014/main" xmlns="" val="2518593061"/>
                    </a:ext>
                  </a:extLst>
                </a:gridCol>
                <a:gridCol w="1185930">
                  <a:extLst>
                    <a:ext uri="{9D8B030D-6E8A-4147-A177-3AD203B41FA5}">
                      <a16:colId xmlns:a16="http://schemas.microsoft.com/office/drawing/2014/main" xmlns="" val="702659625"/>
                    </a:ext>
                  </a:extLst>
                </a:gridCol>
                <a:gridCol w="853321">
                  <a:extLst>
                    <a:ext uri="{9D8B030D-6E8A-4147-A177-3AD203B41FA5}">
                      <a16:colId xmlns:a16="http://schemas.microsoft.com/office/drawing/2014/main" xmlns="" val="1997641848"/>
                    </a:ext>
                  </a:extLst>
                </a:gridCol>
                <a:gridCol w="932426">
                  <a:extLst>
                    <a:ext uri="{9D8B030D-6E8A-4147-A177-3AD203B41FA5}">
                      <a16:colId xmlns:a16="http://schemas.microsoft.com/office/drawing/2014/main" xmlns="" val="1613659906"/>
                    </a:ext>
                  </a:extLst>
                </a:gridCol>
              </a:tblGrid>
              <a:tr h="693669">
                <a:tc>
                  <a:txBody>
                    <a:bodyPr/>
                    <a:lstStyle/>
                    <a:p>
                      <a:pPr marL="0" marR="0">
                        <a:lnSpc>
                          <a:spcPct val="107000"/>
                        </a:lnSpc>
                        <a:spcBef>
                          <a:spcPts val="0"/>
                        </a:spcBef>
                        <a:spcAft>
                          <a:spcPts val="0"/>
                        </a:spcAft>
                      </a:pPr>
                      <a:r>
                        <a:rPr lang="en-US" sz="900" dirty="0">
                          <a:effectLst/>
                        </a:rPr>
                        <a:t> </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tc>
                <a:tc>
                  <a:txBody>
                    <a:bodyPr/>
                    <a:lstStyle/>
                    <a:p>
                      <a:pPr marL="0" marR="0">
                        <a:lnSpc>
                          <a:spcPct val="107000"/>
                        </a:lnSpc>
                        <a:spcBef>
                          <a:spcPts val="0"/>
                        </a:spcBef>
                        <a:spcAft>
                          <a:spcPts val="0"/>
                        </a:spcAft>
                      </a:pPr>
                      <a:r>
                        <a:rPr lang="en-US" sz="900">
                          <a:effectLst/>
                        </a:rPr>
                        <a:t>Standard</a:t>
                      </a:r>
                      <a:endParaRPr lang="en-US" sz="800">
                        <a:effectLst/>
                      </a:endParaRPr>
                    </a:p>
                    <a:p>
                      <a:pPr marL="0" marR="0">
                        <a:lnSpc>
                          <a:spcPct val="107000"/>
                        </a:lnSpc>
                        <a:spcBef>
                          <a:spcPts val="0"/>
                        </a:spcBef>
                        <a:spcAft>
                          <a:spcPts val="0"/>
                        </a:spcAft>
                      </a:pPr>
                      <a:r>
                        <a:rPr lang="en-US" sz="900">
                          <a:effectLst/>
                        </a:rPr>
                        <a:t>Client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tc>
                <a:tc>
                  <a:txBody>
                    <a:bodyPr/>
                    <a:lstStyle/>
                    <a:p>
                      <a:pPr marL="0" marR="0">
                        <a:lnSpc>
                          <a:spcPct val="107000"/>
                        </a:lnSpc>
                        <a:spcBef>
                          <a:spcPts val="0"/>
                        </a:spcBef>
                        <a:spcAft>
                          <a:spcPts val="0"/>
                        </a:spcAft>
                      </a:pPr>
                      <a:r>
                        <a:rPr lang="en-US" sz="900">
                          <a:effectLst/>
                        </a:rPr>
                        <a:t>Standard web server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tc>
                <a:tc>
                  <a:txBody>
                    <a:bodyPr/>
                    <a:lstStyle/>
                    <a:p>
                      <a:pPr marL="0" marR="0">
                        <a:lnSpc>
                          <a:spcPct val="107000"/>
                        </a:lnSpc>
                        <a:spcBef>
                          <a:spcPts val="0"/>
                        </a:spcBef>
                        <a:spcAft>
                          <a:spcPts val="0"/>
                        </a:spcAft>
                      </a:pPr>
                      <a:r>
                        <a:rPr lang="en-US" sz="900">
                          <a:effectLst/>
                        </a:rPr>
                        <a:t>Standard Application Server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tc>
                <a:tc>
                  <a:txBody>
                    <a:bodyPr/>
                    <a:lstStyle/>
                    <a:p>
                      <a:pPr marL="0" marR="0">
                        <a:lnSpc>
                          <a:spcPct val="107000"/>
                        </a:lnSpc>
                        <a:spcBef>
                          <a:spcPts val="0"/>
                        </a:spcBef>
                        <a:spcAft>
                          <a:spcPts val="0"/>
                        </a:spcAft>
                      </a:pPr>
                      <a:r>
                        <a:rPr lang="en-US" sz="900">
                          <a:effectLst/>
                        </a:rPr>
                        <a:t>Standard database Server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63" marR="6863" marT="6863" marB="6863"/>
                </a:tc>
                <a:extLst>
                  <a:ext uri="{0D108BD9-81ED-4DB2-BD59-A6C34878D82A}">
                    <a16:rowId xmlns:a16="http://schemas.microsoft.com/office/drawing/2014/main" xmlns="" val="138557577"/>
                  </a:ext>
                </a:extLst>
              </a:tr>
              <a:tr h="783710">
                <a:tc>
                  <a:txBody>
                    <a:bodyPr/>
                    <a:lstStyle/>
                    <a:p>
                      <a:pPr marL="0" marR="0">
                        <a:lnSpc>
                          <a:spcPct val="107000"/>
                        </a:lnSpc>
                        <a:spcBef>
                          <a:spcPts val="0"/>
                        </a:spcBef>
                        <a:spcAft>
                          <a:spcPts val="0"/>
                        </a:spcAft>
                      </a:pPr>
                      <a:r>
                        <a:rPr lang="en-US" sz="900">
                          <a:effectLst/>
                        </a:rPr>
                        <a:t>Operating system</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dirty="0">
                          <a:effectLst/>
                        </a:rPr>
                        <a:t>IOS ,Android,</a:t>
                      </a:r>
                      <a:endParaRPr lang="en-US" sz="800" dirty="0">
                        <a:effectLst/>
                      </a:endParaRPr>
                    </a:p>
                    <a:p>
                      <a:pPr marL="0" marR="0">
                        <a:lnSpc>
                          <a:spcPct val="107000"/>
                        </a:lnSpc>
                        <a:spcBef>
                          <a:spcPts val="0"/>
                        </a:spcBef>
                        <a:spcAft>
                          <a:spcPts val="0"/>
                        </a:spcAft>
                      </a:pPr>
                      <a:r>
                        <a:rPr lang="en-US" sz="900" dirty="0">
                          <a:effectLst/>
                        </a:rPr>
                        <a:t>Windows and Linux</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Linux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Linux</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Amazon RDS(MySQL)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63" marR="6863" marT="6863" marB="6863" anchor="ctr"/>
                </a:tc>
                <a:extLst>
                  <a:ext uri="{0D108BD9-81ED-4DB2-BD59-A6C34878D82A}">
                    <a16:rowId xmlns:a16="http://schemas.microsoft.com/office/drawing/2014/main" xmlns="" val="2748775782"/>
                  </a:ext>
                </a:extLst>
              </a:tr>
              <a:tr h="2216671">
                <a:tc>
                  <a:txBody>
                    <a:bodyPr/>
                    <a:lstStyle/>
                    <a:p>
                      <a:pPr marL="0" marR="0">
                        <a:lnSpc>
                          <a:spcPct val="107000"/>
                        </a:lnSpc>
                        <a:spcBef>
                          <a:spcPts val="0"/>
                        </a:spcBef>
                        <a:spcAft>
                          <a:spcPts val="0"/>
                        </a:spcAft>
                      </a:pPr>
                      <a:r>
                        <a:rPr lang="en-US" sz="900" dirty="0">
                          <a:effectLst/>
                        </a:rPr>
                        <a:t>Special Software</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dirty="0">
                          <a:effectLst/>
                        </a:rPr>
                        <a:t>1. Software That says Cars have overstayed and to extend their Parking period and Recurring Reservations.</a:t>
                      </a:r>
                      <a:endParaRPr lang="en-US" sz="800" dirty="0">
                        <a:effectLst/>
                      </a:endParaRPr>
                    </a:p>
                    <a:p>
                      <a:pPr marL="0" marR="0">
                        <a:lnSpc>
                          <a:spcPct val="107000"/>
                        </a:lnSpc>
                        <a:spcBef>
                          <a:spcPts val="0"/>
                        </a:spcBef>
                        <a:spcAft>
                          <a:spcPts val="0"/>
                        </a:spcAft>
                      </a:pPr>
                      <a:r>
                        <a:rPr lang="en-US" sz="900" dirty="0">
                          <a:effectLst/>
                        </a:rPr>
                        <a:t>2. Software To keep Track of Incoming And outgoing of vehicles.</a:t>
                      </a:r>
                      <a:endParaRPr lang="en-US" sz="800" dirty="0">
                        <a:effectLst/>
                      </a:endParaRPr>
                    </a:p>
                    <a:p>
                      <a:pPr marL="0" marR="0">
                        <a:lnSpc>
                          <a:spcPct val="107000"/>
                        </a:lnSpc>
                        <a:spcBef>
                          <a:spcPts val="0"/>
                        </a:spcBef>
                        <a:spcAft>
                          <a:spcPts val="0"/>
                        </a:spcAft>
                      </a:pPr>
                      <a:r>
                        <a:rPr lang="en-US" sz="900" dirty="0">
                          <a:effectLst/>
                        </a:rPr>
                        <a:t>3. System shall have Google maps </a:t>
                      </a:r>
                      <a:r>
                        <a:rPr lang="en-US" sz="900" dirty="0" smtClean="0">
                          <a:effectLst/>
                        </a:rPr>
                        <a:t>Plug-in </a:t>
                      </a:r>
                      <a:r>
                        <a:rPr lang="en-US" sz="900" dirty="0">
                          <a:effectLst/>
                        </a:rPr>
                        <a:t>to facilitate the user to track the parking spot. This </a:t>
                      </a:r>
                      <a:r>
                        <a:rPr lang="en-US" sz="900" dirty="0" smtClean="0">
                          <a:effectLst/>
                        </a:rPr>
                        <a:t>Plug-in </a:t>
                      </a:r>
                      <a:r>
                        <a:rPr lang="en-US" sz="900" dirty="0">
                          <a:effectLst/>
                        </a:rPr>
                        <a:t>is also used to locate a parking spot while making the reservation using interactive garage map.</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Apache tomcat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dirty="0">
                          <a:effectLst/>
                        </a:rPr>
                        <a:t>Java</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Amazon RDS(MYSQL)</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63" marR="6863" marT="6863" marB="6863" anchor="ctr"/>
                </a:tc>
                <a:extLst>
                  <a:ext uri="{0D108BD9-81ED-4DB2-BD59-A6C34878D82A}">
                    <a16:rowId xmlns:a16="http://schemas.microsoft.com/office/drawing/2014/main" xmlns="" val="2556209136"/>
                  </a:ext>
                </a:extLst>
              </a:tr>
              <a:tr h="1642378">
                <a:tc>
                  <a:txBody>
                    <a:bodyPr/>
                    <a:lstStyle/>
                    <a:p>
                      <a:pPr marL="0" marR="0">
                        <a:lnSpc>
                          <a:spcPct val="107000"/>
                        </a:lnSpc>
                        <a:spcBef>
                          <a:spcPts val="0"/>
                        </a:spcBef>
                        <a:spcAft>
                          <a:spcPts val="0"/>
                        </a:spcAft>
                      </a:pPr>
                      <a:r>
                        <a:rPr lang="en-US" sz="900">
                          <a:effectLst/>
                        </a:rPr>
                        <a:t>Hardware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1.Camera sensors are used to resolve the Number in the number plate to a string.</a:t>
                      </a:r>
                      <a:endParaRPr lang="en-US" sz="800">
                        <a:effectLst/>
                      </a:endParaRPr>
                    </a:p>
                    <a:p>
                      <a:pPr marL="0" marR="0">
                        <a:lnSpc>
                          <a:spcPct val="107000"/>
                        </a:lnSpc>
                        <a:spcBef>
                          <a:spcPts val="0"/>
                        </a:spcBef>
                        <a:spcAft>
                          <a:spcPts val="0"/>
                        </a:spcAft>
                      </a:pPr>
                      <a:r>
                        <a:rPr lang="en-US" sz="900">
                          <a:effectLst/>
                        </a:rPr>
                        <a:t>2. LED based Special Indicators which change color to red or green to reflect the status of the parking space.</a:t>
                      </a:r>
                      <a:endParaRPr lang="en-US" sz="800">
                        <a:effectLst/>
                      </a:endParaRPr>
                    </a:p>
                    <a:p>
                      <a:pPr marL="0" marR="0">
                        <a:lnSpc>
                          <a:spcPct val="107000"/>
                        </a:lnSpc>
                        <a:spcBef>
                          <a:spcPts val="0"/>
                        </a:spcBef>
                        <a:spcAft>
                          <a:spcPts val="0"/>
                        </a:spcAft>
                      </a:pPr>
                      <a:r>
                        <a:rPr lang="en-US" sz="900">
                          <a:effectLst/>
                        </a:rPr>
                        <a:t>I5 Dual Core Processor, Xeon processor.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800">
                          <a:effectLst/>
                        </a:rPr>
                        <a:t>500-GB disk drive </a:t>
                      </a:r>
                    </a:p>
                    <a:p>
                      <a:pPr marL="0" marR="0">
                        <a:lnSpc>
                          <a:spcPct val="107000"/>
                        </a:lnSpc>
                        <a:spcBef>
                          <a:spcPts val="0"/>
                        </a:spcBef>
                        <a:spcAft>
                          <a:spcPts val="0"/>
                        </a:spcAft>
                      </a:pPr>
                      <a:r>
                        <a:rPr lang="en-US" sz="800">
                          <a:effectLst/>
                        </a:rPr>
                        <a:t>Dual-core Xeon processor, I5 Dual Core processor, Quad Core processor</a:t>
                      </a:r>
                    </a:p>
                    <a:p>
                      <a:pPr marL="0" marR="0">
                        <a:lnSpc>
                          <a:spcPct val="107000"/>
                        </a:lnSpc>
                        <a:spcBef>
                          <a:spcPts val="0"/>
                        </a:spcBef>
                        <a:spcAft>
                          <a:spcPts val="0"/>
                        </a:spcAft>
                      </a:pPr>
                      <a:r>
                        <a:rPr lang="en-US" sz="9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160-GB disk drive Dual- Xeon processor, I5- Dual Core processor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gn="just">
                        <a:lnSpc>
                          <a:spcPct val="107000"/>
                        </a:lnSpc>
                        <a:spcBef>
                          <a:spcPts val="0"/>
                        </a:spcBef>
                        <a:spcAft>
                          <a:spcPts val="0"/>
                        </a:spcAft>
                      </a:pPr>
                      <a:r>
                        <a:rPr lang="en-US" sz="900">
                          <a:effectLst/>
                        </a:rPr>
                        <a:t>10-TB disk drive,</a:t>
                      </a:r>
                      <a:endParaRPr lang="en-US" sz="800">
                        <a:effectLst/>
                      </a:endParaRPr>
                    </a:p>
                    <a:p>
                      <a:pPr marL="0" marR="0">
                        <a:lnSpc>
                          <a:spcPct val="107000"/>
                        </a:lnSpc>
                        <a:spcBef>
                          <a:spcPts val="0"/>
                        </a:spcBef>
                        <a:spcAft>
                          <a:spcPts val="0"/>
                        </a:spcAft>
                      </a:pPr>
                      <a:r>
                        <a:rPr lang="en-US" sz="900">
                          <a:effectLst/>
                        </a:rPr>
                        <a:t>RAID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6863" marR="6863" marT="6863" marB="6863" anchor="ctr"/>
                </a:tc>
                <a:extLst>
                  <a:ext uri="{0D108BD9-81ED-4DB2-BD59-A6C34878D82A}">
                    <a16:rowId xmlns:a16="http://schemas.microsoft.com/office/drawing/2014/main" xmlns="" val="3609247316"/>
                  </a:ext>
                </a:extLst>
              </a:tr>
              <a:tr h="693669">
                <a:tc>
                  <a:txBody>
                    <a:bodyPr/>
                    <a:lstStyle/>
                    <a:p>
                      <a:pPr marL="0" marR="0">
                        <a:lnSpc>
                          <a:spcPct val="107000"/>
                        </a:lnSpc>
                        <a:spcBef>
                          <a:spcPts val="0"/>
                        </a:spcBef>
                        <a:spcAft>
                          <a:spcPts val="0"/>
                        </a:spcAft>
                      </a:pPr>
                      <a:r>
                        <a:rPr lang="en-US" sz="900">
                          <a:effectLst/>
                        </a:rPr>
                        <a:t>Network</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a:effectLst/>
                        </a:rPr>
                        <a:t>1.Broadband Preferred</a:t>
                      </a:r>
                      <a:endParaRPr lang="en-US" sz="800">
                        <a:effectLst/>
                      </a:endParaRPr>
                    </a:p>
                    <a:p>
                      <a:pPr marL="0" marR="0">
                        <a:lnSpc>
                          <a:spcPct val="107000"/>
                        </a:lnSpc>
                        <a:spcBef>
                          <a:spcPts val="0"/>
                        </a:spcBef>
                        <a:spcAft>
                          <a:spcPts val="0"/>
                        </a:spcAft>
                      </a:pPr>
                      <a:r>
                        <a:rPr lang="en-US" sz="900">
                          <a:effectLst/>
                        </a:rPr>
                        <a:t>2. Dial-up at 1.5mbps, possible with some performance loss.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800" dirty="0">
                          <a:effectLst/>
                        </a:rPr>
                        <a:t>Dual 100 Mbps Ethernet</a:t>
                      </a:r>
                      <a:endParaRPr lang="en-US" sz="800" dirty="0">
                        <a:effectLst/>
                        <a:latin typeface="Calibri" panose="020F0502020204030204" pitchFamily="34" charset="0"/>
                        <a:ea typeface="Times New Roman" panose="02020603050405020304" pitchFamily="18" charset="0"/>
                      </a:endParaRPr>
                    </a:p>
                  </a:txBody>
                  <a:tcPr marL="45756" marR="45756" marT="45756" marB="45756" anchor="ctr"/>
                </a:tc>
                <a:tc>
                  <a:txBody>
                    <a:bodyPr/>
                    <a:lstStyle/>
                    <a:p>
                      <a:pPr marL="0" marR="0">
                        <a:lnSpc>
                          <a:spcPct val="107000"/>
                        </a:lnSpc>
                        <a:spcBef>
                          <a:spcPts val="0"/>
                        </a:spcBef>
                        <a:spcAft>
                          <a:spcPts val="0"/>
                        </a:spcAft>
                      </a:pPr>
                      <a:r>
                        <a:rPr lang="en-US" sz="900" dirty="0">
                          <a:effectLst/>
                        </a:rPr>
                        <a:t>Dual 100 Mbps Ethernet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5756" marR="45756" marT="45756" marB="45756" anchor="ctr"/>
                </a:tc>
                <a:tc>
                  <a:txBody>
                    <a:bodyPr/>
                    <a:lstStyle/>
                    <a:p>
                      <a:pPr marL="0" marR="0" algn="just">
                        <a:lnSpc>
                          <a:spcPct val="107000"/>
                        </a:lnSpc>
                        <a:spcBef>
                          <a:spcPts val="0"/>
                        </a:spcBef>
                        <a:spcAft>
                          <a:spcPts val="0"/>
                        </a:spcAft>
                      </a:pPr>
                      <a:r>
                        <a:rPr lang="en-US" sz="900" dirty="0">
                          <a:effectLst/>
                        </a:rPr>
                        <a:t>Dual 100 Mbps Ethernet</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6863" marR="6863" marT="6863" marB="6863" anchor="ctr"/>
                </a:tc>
                <a:extLst>
                  <a:ext uri="{0D108BD9-81ED-4DB2-BD59-A6C34878D82A}">
                    <a16:rowId xmlns:a16="http://schemas.microsoft.com/office/drawing/2014/main" xmlns="" val="2030636870"/>
                  </a:ext>
                </a:extLst>
              </a:tr>
            </a:tbl>
          </a:graphicData>
        </a:graphic>
      </p:graphicFrame>
      <p:sp>
        <p:nvSpPr>
          <p:cNvPr id="5" name="Slide Number Placeholder 4"/>
          <p:cNvSpPr>
            <a:spLocks noGrp="1"/>
          </p:cNvSpPr>
          <p:nvPr>
            <p:ph type="sldNum" sz="quarter" idx="12"/>
          </p:nvPr>
        </p:nvSpPr>
        <p:spPr/>
        <p:txBody>
          <a:bodyPr/>
          <a:lstStyle/>
          <a:p>
            <a:fld id="{C2795873-1685-4BFE-AE71-6ED51CB1DBD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286" y="2669060"/>
            <a:ext cx="2683476" cy="976183"/>
          </a:xfrm>
        </p:spPr>
        <p:txBody>
          <a:bodyPr>
            <a:normAutofit fontScale="90000"/>
          </a:bodyPr>
          <a:lstStyle/>
          <a:p>
            <a:r>
              <a:rPr lang="en-US" b="1" dirty="0" smtClean="0"/>
              <a:t>ER Diagram</a:t>
            </a:r>
            <a:endParaRPr lang="en-IN" b="1" dirty="0"/>
          </a:p>
        </p:txBody>
      </p:sp>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249828" y="383059"/>
            <a:ext cx="8736226" cy="5968313"/>
          </a:xfrm>
        </p:spPr>
      </p:pic>
      <p:sp>
        <p:nvSpPr>
          <p:cNvPr id="5" name="Slide Number Placeholder 4"/>
          <p:cNvSpPr>
            <a:spLocks noGrp="1"/>
          </p:cNvSpPr>
          <p:nvPr>
            <p:ph type="sldNum" sz="quarter" idx="12"/>
          </p:nvPr>
        </p:nvSpPr>
        <p:spPr/>
        <p:txBody>
          <a:bodyPr/>
          <a:lstStyle/>
          <a:p>
            <a:fld id="{C2795873-1685-4BFE-AE71-6ED51CB1DBD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a:t>Introduction</a:t>
            </a:r>
          </a:p>
        </p:txBody>
      </p:sp>
      <p:sp>
        <p:nvSpPr>
          <p:cNvPr id="3" name="Content Placeholder 2"/>
          <p:cNvSpPr>
            <a:spLocks noGrp="1"/>
          </p:cNvSpPr>
          <p:nvPr>
            <p:ph idx="1"/>
          </p:nvPr>
        </p:nvSpPr>
        <p:spPr>
          <a:xfrm>
            <a:off x="838200" y="1690688"/>
            <a:ext cx="10515600" cy="4454180"/>
          </a:xfrm>
        </p:spPr>
        <p:txBody>
          <a:bodyPr>
            <a:normAutofit/>
          </a:bodyPr>
          <a:lstStyle/>
          <a:p>
            <a:r>
              <a:rPr lang="en-US" sz="2400" dirty="0"/>
              <a:t>Reston Town Center offers unparalleled accessibility with seven parking garages.</a:t>
            </a:r>
          </a:p>
          <a:p>
            <a:endParaRPr lang="en-US" sz="2400" dirty="0"/>
          </a:p>
          <a:p>
            <a:r>
              <a:rPr lang="en-US" sz="2400" dirty="0"/>
              <a:t>ParkRTC is the easy way to pay for parking at all of Reston Town Center’s over 7,000 parking spaces. </a:t>
            </a:r>
          </a:p>
          <a:p>
            <a:endParaRPr lang="en-US" sz="2400" dirty="0"/>
          </a:p>
          <a:p>
            <a:r>
              <a:rPr lang="en-US" sz="2400" dirty="0"/>
              <a:t>The new ParkRTC app makes parking convenient so that you can enjoy everything Reston Town Center has to offer.</a:t>
            </a:r>
          </a:p>
        </p:txBody>
      </p:sp>
      <p:sp>
        <p:nvSpPr>
          <p:cNvPr id="4" name="Slide Number Placeholder 3"/>
          <p:cNvSpPr>
            <a:spLocks noGrp="1"/>
          </p:cNvSpPr>
          <p:nvPr>
            <p:ph type="sldNum" sz="quarter" idx="12"/>
          </p:nvPr>
        </p:nvSpPr>
        <p:spPr/>
        <p:txBody>
          <a:bodyPr/>
          <a:lstStyle/>
          <a:p>
            <a:fld id="{C2795873-1685-4BFE-AE71-6ED51CB1DBD1}" type="slidenum">
              <a:rPr lang="en-US" smtClean="0"/>
              <a:pPr/>
              <a:t>2</a:t>
            </a:fld>
            <a:endParaRPr lang="en-US"/>
          </a:p>
        </p:txBody>
      </p:sp>
    </p:spTree>
    <p:extLst>
      <p:ext uri="{BB962C8B-B14F-4D97-AF65-F5344CB8AC3E}">
        <p14:creationId xmlns:p14="http://schemas.microsoft.com/office/powerpoint/2010/main" xmlns="" val="207776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Risk Analysis</a:t>
            </a:r>
            <a:endParaRPr lang="en-IN" b="1" dirty="0"/>
          </a:p>
        </p:txBody>
      </p:sp>
      <p:sp>
        <p:nvSpPr>
          <p:cNvPr id="3" name="Content Placeholder 2"/>
          <p:cNvSpPr>
            <a:spLocks noGrp="1"/>
          </p:cNvSpPr>
          <p:nvPr>
            <p:ph idx="1"/>
          </p:nvPr>
        </p:nvSpPr>
        <p:spPr/>
        <p:txBody>
          <a:bodyPr>
            <a:normAutofit/>
          </a:bodyPr>
          <a:lstStyle/>
          <a:p>
            <a:pPr>
              <a:lnSpc>
                <a:spcPct val="250000"/>
              </a:lnSpc>
            </a:pPr>
            <a:r>
              <a:rPr lang="en-US" sz="2400" b="1" dirty="0" smtClean="0"/>
              <a:t>Risk #1:</a:t>
            </a:r>
            <a:r>
              <a:rPr lang="en-US" sz="2400" dirty="0" smtClean="0"/>
              <a:t> Acceptance by customers </a:t>
            </a:r>
          </a:p>
          <a:p>
            <a:pPr marL="0" indent="0">
              <a:lnSpc>
                <a:spcPct val="250000"/>
              </a:lnSpc>
              <a:buNone/>
            </a:pPr>
            <a:r>
              <a:rPr lang="en-US" sz="2400" b="1" dirty="0" smtClean="0"/>
              <a:t>Likelihood  of risk: </a:t>
            </a:r>
            <a:r>
              <a:rPr lang="en-US" sz="2400" dirty="0" smtClean="0"/>
              <a:t>High probability of risk</a:t>
            </a:r>
            <a:r>
              <a:rPr lang="en-US" sz="2400" dirty="0" smtClean="0"/>
              <a:t>.</a:t>
            </a:r>
          </a:p>
          <a:p>
            <a:pPr>
              <a:lnSpc>
                <a:spcPct val="250000"/>
              </a:lnSpc>
            </a:pPr>
            <a:r>
              <a:rPr lang="en-US" sz="2400" b="1" dirty="0" smtClean="0"/>
              <a:t>Risk </a:t>
            </a:r>
            <a:r>
              <a:rPr lang="en-US" sz="2400" b="1" dirty="0" smtClean="0"/>
              <a:t>#2: Theft</a:t>
            </a:r>
            <a:endParaRPr lang="en-US" sz="2400" dirty="0" smtClean="0"/>
          </a:p>
          <a:p>
            <a:pPr marL="0" indent="0">
              <a:lnSpc>
                <a:spcPct val="250000"/>
              </a:lnSpc>
              <a:buNone/>
            </a:pPr>
            <a:r>
              <a:rPr lang="en-US" sz="2400" b="1" dirty="0" smtClean="0"/>
              <a:t>Likelihood  of risk: Low</a:t>
            </a:r>
            <a:r>
              <a:rPr lang="en-US" sz="2400" dirty="0" smtClean="0"/>
              <a:t> probability of risk.</a:t>
            </a:r>
          </a:p>
          <a:p>
            <a:endParaRPr lang="en-IN" dirty="0"/>
          </a:p>
        </p:txBody>
      </p:sp>
      <p:sp>
        <p:nvSpPr>
          <p:cNvPr id="4" name="Slide Number Placeholder 3"/>
          <p:cNvSpPr>
            <a:spLocks noGrp="1"/>
          </p:cNvSpPr>
          <p:nvPr>
            <p:ph type="sldNum" sz="quarter" idx="12"/>
          </p:nvPr>
        </p:nvSpPr>
        <p:spPr/>
        <p:txBody>
          <a:bodyPr/>
          <a:lstStyle/>
          <a:p>
            <a:fld id="{C2795873-1685-4BFE-AE71-6ED51CB1DBD1}"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657601" y="185350"/>
          <a:ext cx="8180172" cy="6341462"/>
        </p:xfrm>
        <a:graphic>
          <a:graphicData uri="http://schemas.openxmlformats.org/drawingml/2006/table">
            <a:tbl>
              <a:tblPr/>
              <a:tblGrid>
                <a:gridCol w="3200068"/>
                <a:gridCol w="960020"/>
                <a:gridCol w="960020"/>
                <a:gridCol w="960020"/>
                <a:gridCol w="1020021"/>
                <a:gridCol w="1080023"/>
              </a:tblGrid>
              <a:tr h="297780">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 </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Year 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Year 1</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Year 2</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Year 3</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Total</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b="1">
                          <a:solidFill>
                            <a:srgbClr val="000000"/>
                          </a:solidFill>
                          <a:latin typeface="Times New Roman"/>
                          <a:ea typeface="Times New Roman"/>
                          <a:cs typeface="Times New Roman"/>
                        </a:rPr>
                        <a:t>Benefits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a:solidFill>
                            <a:srgbClr val="000000"/>
                          </a:solidFill>
                          <a:latin typeface="Times New Roman"/>
                          <a:ea typeface="Times New Roman"/>
                          <a:cs typeface="Times New Roman"/>
                        </a:rPr>
                        <a:t>Payment From Garage Parking</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550,000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602,000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845,000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1997000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Payment From Street Parking</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58,050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80,000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96,000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234050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a:solidFill>
                            <a:srgbClr val="000000"/>
                          </a:solidFill>
                          <a:latin typeface="Times New Roman"/>
                          <a:ea typeface="Times New Roman"/>
                          <a:cs typeface="Times New Roman"/>
                        </a:rPr>
                        <a:t>Total Benefits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608,050</a:t>
                      </a:r>
                      <a:endParaRPr lang="en-IN" sz="1050" b="1">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682,000</a:t>
                      </a:r>
                      <a:endParaRPr lang="en-IN" sz="1050" b="1">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941,000</a:t>
                      </a:r>
                      <a:endParaRPr lang="en-IN" sz="1050" b="1">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2,231,050</a:t>
                      </a:r>
                      <a:endParaRPr lang="en-IN" sz="1050" b="1"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Development costs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Labor: Analysis and design</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a:solidFill>
                            <a:srgbClr val="000000"/>
                          </a:solidFill>
                          <a:latin typeface="Times New Roman"/>
                          <a:ea typeface="Times New Roman"/>
                          <a:cs typeface="Times New Roman"/>
                        </a:rPr>
                        <a:t>Labor: Application Development</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140,000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140,000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Consultant fees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35,000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35,000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Software</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Hardware Equipment</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13,000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13,000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b="1">
                          <a:solidFill>
                            <a:srgbClr val="000000"/>
                          </a:solidFill>
                          <a:latin typeface="Times New Roman"/>
                          <a:ea typeface="Times New Roman"/>
                          <a:cs typeface="Times New Roman"/>
                        </a:rPr>
                        <a:t>Total Development Costs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248,000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248,000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Operational Costs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dirty="0">
                          <a:solidFill>
                            <a:srgbClr val="000000"/>
                          </a:solidFill>
                          <a:latin typeface="Times New Roman"/>
                          <a:ea typeface="Times New Roman"/>
                          <a:cs typeface="Times New Roman"/>
                        </a:rPr>
                        <a:t>Labor: Business manager</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51,500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53,000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154,500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Labor: Computer operations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41,500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42,000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123,500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Labor: Staff</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60,000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63,000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65,000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188,000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Software upgrades</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a:solidFill>
                            <a:srgbClr val="000000"/>
                          </a:solidFill>
                          <a:latin typeface="Times New Roman"/>
                          <a:ea typeface="Times New Roman"/>
                          <a:cs typeface="Times New Roman"/>
                        </a:rPr>
                        <a:t>Hardware Maintenance</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3,000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Total Operational Costs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154,000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160,000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164500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478,500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Total Costs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248,000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154,000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160,000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164500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726,500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46">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Total Benefits - Total Costs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-248,000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454,050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522,000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776,500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1,983,050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0646">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Cumulative Net Cash Flow</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-248,000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206,050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728,050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a:solidFill>
                            <a:srgbClr val="000000"/>
                          </a:solidFill>
                          <a:latin typeface="Times New Roman"/>
                          <a:ea typeface="Times New Roman"/>
                          <a:cs typeface="Times New Roman"/>
                        </a:rPr>
                        <a:t>1,504,550</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Return on Investment (ROI)</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2.070957</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3764">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Break-Even Point</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050" b="1">
                          <a:solidFill>
                            <a:srgbClr val="000000"/>
                          </a:solidFill>
                          <a:latin typeface="Times New Roman"/>
                          <a:ea typeface="Times New Roman"/>
                          <a:cs typeface="Times New Roman"/>
                        </a:rPr>
                        <a:t>0.062395</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IN" sz="1050">
                        <a:latin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328">
                <a:tc>
                  <a:txBody>
                    <a:bodyPr/>
                    <a:lstStyle/>
                    <a:p>
                      <a:pPr algn="ctr">
                        <a:lnSpc>
                          <a:spcPct val="107000"/>
                        </a:lnSpc>
                        <a:spcAft>
                          <a:spcPts val="0"/>
                        </a:spcAft>
                      </a:pPr>
                      <a:r>
                        <a:rPr lang="en-US" sz="1050" b="1" dirty="0">
                          <a:solidFill>
                            <a:srgbClr val="000000"/>
                          </a:solidFill>
                          <a:latin typeface="Times New Roman"/>
                          <a:ea typeface="Times New Roman"/>
                          <a:cs typeface="Times New Roman"/>
                        </a:rPr>
                        <a:t>Intangible Benefits: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ct val="107000"/>
                        </a:lnSpc>
                        <a:spcAft>
                          <a:spcPts val="0"/>
                        </a:spcAft>
                      </a:pPr>
                      <a:r>
                        <a:rPr lang="en-US" sz="1050" dirty="0">
                          <a:solidFill>
                            <a:srgbClr val="000000"/>
                          </a:solidFill>
                          <a:latin typeface="Times New Roman"/>
                          <a:ea typeface="Times New Roman"/>
                          <a:cs typeface="Times New Roman"/>
                        </a:rPr>
                        <a:t>Improved customer satisfaction</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313764">
                <a:tc>
                  <a:txBody>
                    <a:bodyPr/>
                    <a:lstStyle/>
                    <a:p>
                      <a:pPr algn="ctr">
                        <a:lnSpc>
                          <a:spcPct val="107000"/>
                        </a:lnSpc>
                        <a:spcAft>
                          <a:spcPts val="0"/>
                        </a:spcAft>
                      </a:pPr>
                      <a:r>
                        <a:rPr lang="en-US" sz="1050" b="1">
                          <a:solidFill>
                            <a:srgbClr val="000000"/>
                          </a:solidFill>
                          <a:latin typeface="Times New Roman"/>
                          <a:ea typeface="Times New Roman"/>
                          <a:cs typeface="Times New Roman"/>
                        </a:rPr>
                        <a:t> </a:t>
                      </a:r>
                      <a:endParaRPr lang="en-IN" sz="105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ct val="107000"/>
                        </a:lnSpc>
                        <a:spcAft>
                          <a:spcPts val="0"/>
                        </a:spcAft>
                      </a:pPr>
                      <a:r>
                        <a:rPr lang="en-US" sz="1050" dirty="0">
                          <a:solidFill>
                            <a:srgbClr val="000000"/>
                          </a:solidFill>
                          <a:latin typeface="Times New Roman"/>
                          <a:ea typeface="Times New Roman"/>
                          <a:cs typeface="Times New Roman"/>
                        </a:rPr>
                        <a:t>Lower emissions and reduce fuel consumption due to decreased time looking for spots</a:t>
                      </a:r>
                      <a:endParaRPr lang="en-IN" sz="1050" dirty="0">
                        <a:latin typeface="Calibri"/>
                        <a:ea typeface="Calibri"/>
                        <a:cs typeface="Times New Roman"/>
                      </a:endParaRPr>
                    </a:p>
                  </a:txBody>
                  <a:tcPr marL="39643" marR="396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bl>
          </a:graphicData>
        </a:graphic>
      </p:graphicFrame>
      <p:sp>
        <p:nvSpPr>
          <p:cNvPr id="5" name="TextBox 4"/>
          <p:cNvSpPr txBox="1"/>
          <p:nvPr/>
        </p:nvSpPr>
        <p:spPr>
          <a:xfrm>
            <a:off x="840259" y="963826"/>
            <a:ext cx="1668163" cy="369332"/>
          </a:xfrm>
          <a:prstGeom prst="rect">
            <a:avLst/>
          </a:prstGeom>
          <a:noFill/>
        </p:spPr>
        <p:txBody>
          <a:bodyPr wrap="square" rtlCol="0">
            <a:spAutoFit/>
          </a:bodyPr>
          <a:lstStyle/>
          <a:p>
            <a:endParaRPr lang="en-IN" dirty="0"/>
          </a:p>
        </p:txBody>
      </p:sp>
      <p:sp>
        <p:nvSpPr>
          <p:cNvPr id="6" name="TextBox 5"/>
          <p:cNvSpPr txBox="1"/>
          <p:nvPr/>
        </p:nvSpPr>
        <p:spPr>
          <a:xfrm>
            <a:off x="704335" y="2360141"/>
            <a:ext cx="2341538" cy="1323439"/>
          </a:xfrm>
          <a:prstGeom prst="rect">
            <a:avLst/>
          </a:prstGeom>
          <a:noFill/>
        </p:spPr>
        <p:txBody>
          <a:bodyPr wrap="none" rtlCol="0">
            <a:spAutoFit/>
          </a:bodyPr>
          <a:lstStyle/>
          <a:p>
            <a:r>
              <a:rPr lang="en-IN" sz="4000" b="1" dirty="0" smtClean="0"/>
              <a:t>Economic </a:t>
            </a:r>
          </a:p>
          <a:p>
            <a:r>
              <a:rPr lang="en-IN" sz="4000" b="1" dirty="0" smtClean="0"/>
              <a:t>Feasibility</a:t>
            </a:r>
          </a:p>
        </p:txBody>
      </p:sp>
      <p:sp>
        <p:nvSpPr>
          <p:cNvPr id="7" name="Slide Number Placeholder 6"/>
          <p:cNvSpPr>
            <a:spLocks noGrp="1"/>
          </p:cNvSpPr>
          <p:nvPr>
            <p:ph type="sldNum" sz="quarter" idx="12"/>
          </p:nvPr>
        </p:nvSpPr>
        <p:spPr/>
        <p:txBody>
          <a:bodyPr/>
          <a:lstStyle/>
          <a:p>
            <a:fld id="{C2795873-1685-4BFE-AE71-6ED51CB1DBD1}"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considerations and </a:t>
            </a:r>
            <a:r>
              <a:rPr lang="en-US" b="1" dirty="0" smtClean="0"/>
              <a:t>Future work</a:t>
            </a:r>
            <a:endParaRPr lang="en-IN" dirty="0"/>
          </a:p>
        </p:txBody>
      </p:sp>
      <p:sp>
        <p:nvSpPr>
          <p:cNvPr id="3" name="Content Placeholder 2"/>
          <p:cNvSpPr>
            <a:spLocks noGrp="1"/>
          </p:cNvSpPr>
          <p:nvPr>
            <p:ph idx="1"/>
          </p:nvPr>
        </p:nvSpPr>
        <p:spPr/>
        <p:txBody>
          <a:bodyPr/>
          <a:lstStyle/>
          <a:p>
            <a:pPr>
              <a:lnSpc>
                <a:spcPct val="200000"/>
              </a:lnSpc>
            </a:pPr>
            <a:r>
              <a:rPr lang="en-IN" dirty="0" smtClean="0"/>
              <a:t>Monitor and </a:t>
            </a:r>
            <a:r>
              <a:rPr lang="en-IN" dirty="0" smtClean="0"/>
              <a:t>u</a:t>
            </a:r>
            <a:r>
              <a:rPr lang="en-IN" dirty="0" smtClean="0"/>
              <a:t>pdate the mobile application.</a:t>
            </a:r>
          </a:p>
          <a:p>
            <a:pPr>
              <a:lnSpc>
                <a:spcPct val="200000"/>
              </a:lnSpc>
            </a:pPr>
            <a:r>
              <a:rPr lang="en-US" dirty="0" smtClean="0"/>
              <a:t>Targeted </a:t>
            </a:r>
            <a:r>
              <a:rPr lang="en-US" dirty="0" smtClean="0"/>
              <a:t>advertisements to the </a:t>
            </a:r>
            <a:r>
              <a:rPr lang="en-US" dirty="0" smtClean="0"/>
              <a:t>customers.</a:t>
            </a:r>
          </a:p>
          <a:p>
            <a:pPr>
              <a:lnSpc>
                <a:spcPct val="200000"/>
              </a:lnSpc>
            </a:pPr>
            <a:r>
              <a:rPr lang="en-US" dirty="0" smtClean="0"/>
              <a:t>Voice </a:t>
            </a:r>
            <a:r>
              <a:rPr lang="en-US" dirty="0" smtClean="0"/>
              <a:t>activation to the </a:t>
            </a:r>
            <a:r>
              <a:rPr lang="en-US" dirty="0" smtClean="0"/>
              <a:t>software.</a:t>
            </a:r>
          </a:p>
          <a:p>
            <a:pPr>
              <a:lnSpc>
                <a:spcPct val="200000"/>
              </a:lnSpc>
            </a:pPr>
            <a:r>
              <a:rPr lang="en-US" dirty="0" smtClean="0"/>
              <a:t> A device like EZ-Pass for customer convenience.</a:t>
            </a:r>
            <a:endParaRPr lang="en-IN" dirty="0"/>
          </a:p>
        </p:txBody>
      </p:sp>
      <p:sp>
        <p:nvSpPr>
          <p:cNvPr id="4" name="Slide Number Placeholder 3"/>
          <p:cNvSpPr>
            <a:spLocks noGrp="1"/>
          </p:cNvSpPr>
          <p:nvPr>
            <p:ph type="sldNum" sz="quarter" idx="12"/>
          </p:nvPr>
        </p:nvSpPr>
        <p:spPr/>
        <p:txBody>
          <a:bodyPr/>
          <a:lstStyle/>
          <a:p>
            <a:fld id="{C2795873-1685-4BFE-AE71-6ED51CB1DBD1}"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9919" y="2787050"/>
            <a:ext cx="10515600" cy="1325563"/>
          </a:xfrm>
        </p:spPr>
        <p:txBody>
          <a:bodyPr/>
          <a:lstStyle/>
          <a:p>
            <a:pPr algn="ctr"/>
            <a:r>
              <a:rPr lang="en-IN" dirty="0" smtClean="0"/>
              <a:t>THANK YOU.</a:t>
            </a:r>
            <a:endParaRPr lang="en-IN" dirty="0"/>
          </a:p>
        </p:txBody>
      </p:sp>
      <p:sp>
        <p:nvSpPr>
          <p:cNvPr id="7" name="Slide Number Placeholder 6"/>
          <p:cNvSpPr>
            <a:spLocks noGrp="1"/>
          </p:cNvSpPr>
          <p:nvPr>
            <p:ph type="sldNum" sz="quarter" idx="12"/>
          </p:nvPr>
        </p:nvSpPr>
        <p:spPr/>
        <p:txBody>
          <a:bodyPr/>
          <a:lstStyle/>
          <a:p>
            <a:fld id="{C2795873-1685-4BFE-AE71-6ED51CB1DBD1}" type="slidenum">
              <a:rPr lang="en-US" smtClean="0"/>
              <a:pPr/>
              <a:t>23</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goals</a:t>
            </a:r>
          </a:p>
        </p:txBody>
      </p:sp>
      <p:sp>
        <p:nvSpPr>
          <p:cNvPr id="3" name="Content Placeholder 2"/>
          <p:cNvSpPr>
            <a:spLocks noGrp="1"/>
          </p:cNvSpPr>
          <p:nvPr>
            <p:ph idx="1"/>
          </p:nvPr>
        </p:nvSpPr>
        <p:spPr/>
        <p:txBody>
          <a:bodyPr>
            <a:normAutofit/>
          </a:bodyPr>
          <a:lstStyle/>
          <a:p>
            <a:r>
              <a:rPr lang="en-US" sz="2400" dirty="0"/>
              <a:t>Protecting the parking rights of RTC tenants and visitors who patronize the Center.</a:t>
            </a:r>
          </a:p>
          <a:p>
            <a:endParaRPr lang="en-US" sz="2400" dirty="0"/>
          </a:p>
          <a:p>
            <a:r>
              <a:rPr lang="en-US" sz="2400" dirty="0"/>
              <a:t>Enhancing the parking experience of those tenants, visitors and patrons.</a:t>
            </a:r>
          </a:p>
          <a:p>
            <a:endParaRPr lang="en-US" sz="2400" dirty="0"/>
          </a:p>
          <a:p>
            <a:r>
              <a:rPr lang="en-US" sz="2400" dirty="0"/>
              <a:t>Augmenting the Boston Properties revenue dedicated to reinvestment in the Reston community through improved facilities for the general public, family-oriented events, best-in-class retail, innovative technologies and nonprofit donations.</a:t>
            </a:r>
          </a:p>
        </p:txBody>
      </p:sp>
      <p:sp>
        <p:nvSpPr>
          <p:cNvPr id="4" name="Slide Number Placeholder 3"/>
          <p:cNvSpPr>
            <a:spLocks noGrp="1"/>
          </p:cNvSpPr>
          <p:nvPr>
            <p:ph type="sldNum" sz="quarter" idx="12"/>
          </p:nvPr>
        </p:nvSpPr>
        <p:spPr/>
        <p:txBody>
          <a:bodyPr/>
          <a:lstStyle/>
          <a:p>
            <a:fld id="{C2795873-1685-4BFE-AE71-6ED51CB1DBD1}" type="slidenum">
              <a:rPr lang="en-US" smtClean="0"/>
              <a:pPr/>
              <a:t>3</a:t>
            </a:fld>
            <a:endParaRPr lang="en-US"/>
          </a:p>
        </p:txBody>
      </p:sp>
    </p:spTree>
    <p:extLst>
      <p:ext uri="{BB962C8B-B14F-4D97-AF65-F5344CB8AC3E}">
        <p14:creationId xmlns:p14="http://schemas.microsoft.com/office/powerpoint/2010/main" xmlns="" val="3029209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Existing System</a:t>
            </a:r>
            <a:endParaRPr lang="en-IN" dirty="0"/>
          </a:p>
        </p:txBody>
      </p:sp>
      <p:sp>
        <p:nvSpPr>
          <p:cNvPr id="3" name="Content Placeholder 2"/>
          <p:cNvSpPr>
            <a:spLocks noGrp="1"/>
          </p:cNvSpPr>
          <p:nvPr>
            <p:ph idx="1"/>
          </p:nvPr>
        </p:nvSpPr>
        <p:spPr/>
        <p:txBody>
          <a:bodyPr/>
          <a:lstStyle/>
          <a:p>
            <a:r>
              <a:rPr lang="en-US" dirty="0" smtClean="0"/>
              <a:t>There are 7,000 parking spaces distributed across 6 garages.</a:t>
            </a:r>
          </a:p>
          <a:p>
            <a:r>
              <a:rPr lang="en-US" dirty="0" smtClean="0"/>
              <a:t>Additionally there is street parking</a:t>
            </a:r>
            <a:r>
              <a:rPr lang="en-US" dirty="0" smtClean="0"/>
              <a:t>.</a:t>
            </a:r>
          </a:p>
          <a:p>
            <a:r>
              <a:rPr lang="en-US" dirty="0" smtClean="0"/>
              <a:t>Parking is free for all users always.</a:t>
            </a:r>
            <a:endParaRPr lang="en-US" dirty="0" smtClean="0"/>
          </a:p>
          <a:p>
            <a:endParaRPr lang="en-IN" dirty="0"/>
          </a:p>
        </p:txBody>
      </p:sp>
      <p:sp>
        <p:nvSpPr>
          <p:cNvPr id="4" name="Slide Number Placeholder 3"/>
          <p:cNvSpPr>
            <a:spLocks noGrp="1"/>
          </p:cNvSpPr>
          <p:nvPr>
            <p:ph type="sldNum" sz="quarter" idx="12"/>
          </p:nvPr>
        </p:nvSpPr>
        <p:spPr/>
        <p:txBody>
          <a:bodyPr/>
          <a:lstStyle/>
          <a:p>
            <a:fld id="{C2795873-1685-4BFE-AE71-6ED51CB1DBD1}"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0390" y="1258957"/>
            <a:ext cx="10388272" cy="4664765"/>
          </a:xfrm>
        </p:spPr>
        <p:txBody>
          <a:bodyPr>
            <a:normAutofit/>
          </a:bodyPr>
          <a:lstStyle/>
          <a:p>
            <a:r>
              <a:rPr lang="en-US" sz="2400" dirty="0"/>
              <a:t>Create an account for mobile payment</a:t>
            </a:r>
          </a:p>
          <a:p>
            <a:pPr lvl="1"/>
            <a:r>
              <a:rPr lang="en-US" sz="2200" i="1" dirty="0"/>
              <a:t>Download the App</a:t>
            </a:r>
          </a:p>
          <a:p>
            <a:pPr lvl="1"/>
            <a:r>
              <a:rPr lang="en-US" sz="2200" i="1" dirty="0"/>
              <a:t>Register with Phone or Email</a:t>
            </a:r>
          </a:p>
          <a:p>
            <a:pPr lvl="1"/>
            <a:r>
              <a:rPr lang="en-US" sz="2200" i="1" dirty="0"/>
              <a:t>Once verified, you’re ready to start parking</a:t>
            </a:r>
          </a:p>
          <a:p>
            <a:r>
              <a:rPr lang="en-US" sz="2400" dirty="0"/>
              <a:t>Start parking</a:t>
            </a:r>
          </a:p>
          <a:p>
            <a:pPr lvl="1" fontAlgn="base"/>
            <a:r>
              <a:rPr lang="en-US" sz="2200" i="1" dirty="0"/>
              <a:t>Enter Garage Zone located on signage where you are parking</a:t>
            </a:r>
          </a:p>
          <a:p>
            <a:pPr lvl="1" fontAlgn="base"/>
            <a:r>
              <a:rPr lang="en-US" sz="2200" i="1" dirty="0"/>
              <a:t>Choose method of payment</a:t>
            </a:r>
          </a:p>
          <a:p>
            <a:pPr lvl="1" fontAlgn="base"/>
            <a:r>
              <a:rPr lang="en-US" sz="2200" i="1" dirty="0"/>
              <a:t>Confirm parking session details</a:t>
            </a:r>
          </a:p>
          <a:p>
            <a:pPr>
              <a:lnSpc>
                <a:spcPct val="100000"/>
              </a:lnSpc>
            </a:pPr>
            <a:r>
              <a:rPr lang="en-US" sz="2400" dirty="0"/>
              <a:t>Manage parking session</a:t>
            </a:r>
          </a:p>
          <a:p>
            <a:pPr lvl="1" fontAlgn="base"/>
            <a:r>
              <a:rPr lang="en-US" sz="2200" i="1" dirty="0"/>
              <a:t>See remaining session time</a:t>
            </a:r>
          </a:p>
          <a:p>
            <a:pPr lvl="1" fontAlgn="base"/>
            <a:r>
              <a:rPr lang="en-US" sz="2200" i="1" dirty="0"/>
              <a:t>Extend parking session remotely</a:t>
            </a:r>
          </a:p>
          <a:p>
            <a:pPr lvl="1" fontAlgn="base"/>
            <a:r>
              <a:rPr lang="en-US" sz="2200" i="1" dirty="0"/>
              <a:t>Track all your parking history</a:t>
            </a:r>
            <a:endParaRPr lang="en-US" sz="2600" i="1" dirty="0"/>
          </a:p>
          <a:p>
            <a:pPr lvl="1" fontAlgn="base"/>
            <a:endParaRPr lang="en-US" sz="2200" i="1" dirty="0"/>
          </a:p>
        </p:txBody>
      </p:sp>
      <p:sp>
        <p:nvSpPr>
          <p:cNvPr id="5" name="Title 1"/>
          <p:cNvSpPr txBox="1">
            <a:spLocks/>
          </p:cNvSpPr>
          <p:nvPr/>
        </p:nvSpPr>
        <p:spPr>
          <a:xfrm>
            <a:off x="1149178" y="285612"/>
            <a:ext cx="10204621"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New system</a:t>
            </a:r>
          </a:p>
        </p:txBody>
      </p:sp>
      <p:sp>
        <p:nvSpPr>
          <p:cNvPr id="7" name="Slide Number Placeholder 6"/>
          <p:cNvSpPr>
            <a:spLocks noGrp="1"/>
          </p:cNvSpPr>
          <p:nvPr>
            <p:ph type="sldNum" sz="quarter" idx="12"/>
          </p:nvPr>
        </p:nvSpPr>
        <p:spPr/>
        <p:txBody>
          <a:bodyPr/>
          <a:lstStyle/>
          <a:p>
            <a:fld id="{C2795873-1685-4BFE-AE71-6ED51CB1DBD1}" type="slidenum">
              <a:rPr lang="en-US" smtClean="0"/>
              <a:pPr/>
              <a:t>5</a:t>
            </a:fld>
            <a:endParaRPr lang="en-US"/>
          </a:p>
        </p:txBody>
      </p:sp>
    </p:spTree>
    <p:extLst>
      <p:ext uri="{BB962C8B-B14F-4D97-AF65-F5344CB8AC3E}">
        <p14:creationId xmlns:p14="http://schemas.microsoft.com/office/powerpoint/2010/main" xmlns="" val="802875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612"/>
            <a:ext cx="10515600" cy="840823"/>
          </a:xfrm>
        </p:spPr>
        <p:txBody>
          <a:bodyPr/>
          <a:lstStyle/>
          <a:p>
            <a:r>
              <a:rPr lang="en-US" b="1" dirty="0"/>
              <a:t>New system</a:t>
            </a:r>
          </a:p>
        </p:txBody>
      </p:sp>
      <p:sp>
        <p:nvSpPr>
          <p:cNvPr id="3" name="Content Placeholder 2"/>
          <p:cNvSpPr>
            <a:spLocks noGrp="1"/>
          </p:cNvSpPr>
          <p:nvPr>
            <p:ph idx="1"/>
          </p:nvPr>
        </p:nvSpPr>
        <p:spPr>
          <a:xfrm>
            <a:off x="5883965" y="1577008"/>
            <a:ext cx="5469835" cy="3591341"/>
          </a:xfrm>
        </p:spPr>
        <p:txBody>
          <a:bodyPr>
            <a:noAutofit/>
          </a:bodyPr>
          <a:lstStyle/>
          <a:p>
            <a:r>
              <a:rPr lang="en-US" sz="2200" dirty="0"/>
              <a:t>Allow users to reserve before one day.</a:t>
            </a:r>
          </a:p>
          <a:p>
            <a:r>
              <a:rPr lang="en-US" sz="2200" dirty="0"/>
              <a:t>Cancel the reservation without cancellation fee until before 1 hour.</a:t>
            </a:r>
          </a:p>
          <a:p>
            <a:r>
              <a:rPr lang="en-US" sz="2200" dirty="0"/>
              <a:t>Show garage map to reserve a desired spot.</a:t>
            </a:r>
          </a:p>
          <a:p>
            <a:r>
              <a:rPr lang="en-US" sz="2200" dirty="0"/>
              <a:t>Free parking on weekdays for the first two hours. Billing starts from the third hour.</a:t>
            </a:r>
          </a:p>
          <a:p>
            <a:r>
              <a:rPr lang="en-US" sz="2200" dirty="0"/>
              <a:t>All day parking for $12.</a:t>
            </a:r>
          </a:p>
          <a:p>
            <a:r>
              <a:rPr lang="en-US" sz="2200" dirty="0"/>
              <a:t>Send garage map picture with the user’s parked spot highlighted in green.</a:t>
            </a:r>
          </a:p>
          <a:p>
            <a:r>
              <a:rPr lang="en-US" sz="2200" dirty="0"/>
              <a:t>Special category reservation option: handicapped people, employees of </a:t>
            </a:r>
            <a:r>
              <a:rPr lang="en-US" sz="2200" dirty="0" err="1"/>
              <a:t>ParkRTC</a:t>
            </a:r>
            <a:r>
              <a:rPr lang="en-US" sz="2200" dirty="0"/>
              <a:t>, Electric car owners, Security people.</a:t>
            </a:r>
          </a:p>
          <a:p>
            <a:endParaRPr lang="en-US" sz="2200" dirty="0"/>
          </a:p>
        </p:txBody>
      </p:sp>
      <p:sp>
        <p:nvSpPr>
          <p:cNvPr id="4" name="Content Placeholder 2"/>
          <p:cNvSpPr txBox="1">
            <a:spLocks/>
          </p:cNvSpPr>
          <p:nvPr/>
        </p:nvSpPr>
        <p:spPr>
          <a:xfrm>
            <a:off x="838200" y="1577008"/>
            <a:ext cx="4767469" cy="4373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t>Parking rates</a:t>
            </a:r>
          </a:p>
          <a:p>
            <a:pPr lvl="1" fontAlgn="base"/>
            <a:r>
              <a:rPr lang="en-US" sz="2200" i="1" dirty="0"/>
              <a:t>0-2 hour $0.00</a:t>
            </a:r>
          </a:p>
          <a:p>
            <a:pPr lvl="1" fontAlgn="base"/>
            <a:r>
              <a:rPr lang="en-US" sz="2200" i="1" dirty="0"/>
              <a:t>2-4 hours $2.00</a:t>
            </a:r>
          </a:p>
          <a:p>
            <a:pPr lvl="1" fontAlgn="base"/>
            <a:r>
              <a:rPr lang="en-US" sz="2200" i="1" dirty="0"/>
              <a:t>4-6 Hours $6.00</a:t>
            </a:r>
          </a:p>
          <a:p>
            <a:pPr marL="457200" lvl="1" indent="0" algn="ctr" fontAlgn="base">
              <a:buNone/>
            </a:pPr>
            <a:r>
              <a:rPr lang="en-US" sz="2200" i="1" dirty="0"/>
              <a:t>.</a:t>
            </a:r>
          </a:p>
          <a:p>
            <a:pPr marL="457200" lvl="1" indent="0" algn="ctr" fontAlgn="base">
              <a:buNone/>
            </a:pPr>
            <a:r>
              <a:rPr lang="en-US" sz="2200" i="1" dirty="0"/>
              <a:t>.</a:t>
            </a:r>
          </a:p>
          <a:p>
            <a:pPr lvl="1" fontAlgn="base"/>
            <a:r>
              <a:rPr lang="en-US" sz="2200" i="1" dirty="0"/>
              <a:t>12-24 Hours $12.00</a:t>
            </a:r>
          </a:p>
          <a:p>
            <a:pPr lvl="1" fontAlgn="base"/>
            <a:endParaRPr lang="en-US" sz="2200" i="1" dirty="0"/>
          </a:p>
          <a:p>
            <a:pPr fontAlgn="base">
              <a:lnSpc>
                <a:spcPct val="100000"/>
              </a:lnSpc>
            </a:pPr>
            <a:r>
              <a:rPr lang="en-US" sz="2400" dirty="0"/>
              <a:t>Street Rates (2 hr. max)</a:t>
            </a:r>
          </a:p>
          <a:p>
            <a:pPr lvl="1" fontAlgn="base"/>
            <a:r>
              <a:rPr lang="en-US" sz="2200" i="1" dirty="0"/>
              <a:t>0-1 Hour $2.00</a:t>
            </a:r>
          </a:p>
          <a:p>
            <a:pPr lvl="1" fontAlgn="base"/>
            <a:r>
              <a:rPr lang="en-US" sz="2200" i="1" dirty="0"/>
              <a:t>1-2 Hours $5.00</a:t>
            </a:r>
          </a:p>
          <a:p>
            <a:endParaRPr lang="en-US" sz="2400" dirty="0"/>
          </a:p>
        </p:txBody>
      </p:sp>
      <p:sp>
        <p:nvSpPr>
          <p:cNvPr id="5" name="Slide Number Placeholder 4"/>
          <p:cNvSpPr>
            <a:spLocks noGrp="1"/>
          </p:cNvSpPr>
          <p:nvPr>
            <p:ph type="sldNum" sz="quarter" idx="12"/>
          </p:nvPr>
        </p:nvSpPr>
        <p:spPr/>
        <p:txBody>
          <a:bodyPr/>
          <a:lstStyle/>
          <a:p>
            <a:fld id="{C2795873-1685-4BFE-AE71-6ED51CB1DBD1}" type="slidenum">
              <a:rPr lang="en-US" smtClean="0"/>
              <a:pPr/>
              <a:t>6</a:t>
            </a:fld>
            <a:endParaRPr lang="en-US"/>
          </a:p>
        </p:txBody>
      </p:sp>
    </p:spTree>
    <p:extLst>
      <p:ext uri="{BB962C8B-B14F-4D97-AF65-F5344CB8AC3E}">
        <p14:creationId xmlns:p14="http://schemas.microsoft.com/office/powerpoint/2010/main" xmlns="" val="3431252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22"/>
            <a:ext cx="10515600" cy="874643"/>
          </a:xfrm>
        </p:spPr>
        <p:txBody>
          <a:bodyPr>
            <a:normAutofit/>
          </a:bodyPr>
          <a:lstStyle/>
          <a:p>
            <a:r>
              <a:rPr lang="en-US" b="1" dirty="0"/>
              <a:t>Functional Requirements</a:t>
            </a:r>
          </a:p>
        </p:txBody>
      </p:sp>
      <p:sp>
        <p:nvSpPr>
          <p:cNvPr id="3" name="Content Placeholder 2"/>
          <p:cNvSpPr>
            <a:spLocks noGrp="1"/>
          </p:cNvSpPr>
          <p:nvPr>
            <p:ph idx="1"/>
          </p:nvPr>
        </p:nvSpPr>
        <p:spPr>
          <a:xfrm>
            <a:off x="838200" y="1060173"/>
            <a:ext cx="10515600" cy="5459896"/>
          </a:xfrm>
        </p:spPr>
        <p:txBody>
          <a:bodyPr>
            <a:noAutofit/>
          </a:bodyPr>
          <a:lstStyle/>
          <a:p>
            <a:r>
              <a:rPr lang="en-US" sz="2200" dirty="0"/>
              <a:t>The system shall allow the user to complete one-time registration process.</a:t>
            </a:r>
          </a:p>
          <a:p>
            <a:r>
              <a:rPr lang="en-US" sz="2200" dirty="0"/>
              <a:t>The system shall provide the links for the user to download the app through Google pay or App store.</a:t>
            </a:r>
          </a:p>
          <a:p>
            <a:pPr lvl="0" fontAlgn="base"/>
            <a:r>
              <a:rPr lang="en-US" sz="2200" dirty="0"/>
              <a:t>The system shall not allow reservation if the maximum number of parking spaces are filled.</a:t>
            </a:r>
          </a:p>
          <a:p>
            <a:pPr lvl="0" fontAlgn="base"/>
            <a:r>
              <a:rPr lang="en-US" sz="2200" dirty="0"/>
              <a:t>The system shall provide the user the information of available parking spots in respective zones.</a:t>
            </a:r>
          </a:p>
          <a:p>
            <a:pPr lvl="0" fontAlgn="base"/>
            <a:r>
              <a:rPr lang="en-US" sz="2200" dirty="0"/>
              <a:t>The system shall notify the user when their parking time is about to expire.</a:t>
            </a:r>
          </a:p>
          <a:p>
            <a:pPr lvl="0" fontAlgn="base"/>
            <a:r>
              <a:rPr lang="en-US" sz="2200" dirty="0"/>
              <a:t>The system shall allow the user to extend their parking time remotely.</a:t>
            </a:r>
          </a:p>
          <a:p>
            <a:r>
              <a:rPr lang="en-US" sz="2200" dirty="0"/>
              <a:t>The system shall detect the presence of a parked vehicle.</a:t>
            </a:r>
          </a:p>
          <a:p>
            <a:r>
              <a:rPr lang="en-US" sz="2200" dirty="0"/>
              <a:t>The system shall not charge the user until the parking session is initiated.</a:t>
            </a:r>
          </a:p>
          <a:p>
            <a:r>
              <a:rPr lang="en-US" sz="2200" dirty="0"/>
              <a:t>The system display an interactive garage map which displays all the available spots at a selected time of the day. </a:t>
            </a:r>
          </a:p>
        </p:txBody>
      </p:sp>
      <p:sp>
        <p:nvSpPr>
          <p:cNvPr id="4" name="Slide Number Placeholder 3"/>
          <p:cNvSpPr>
            <a:spLocks noGrp="1"/>
          </p:cNvSpPr>
          <p:nvPr>
            <p:ph type="sldNum" sz="quarter" idx="12"/>
          </p:nvPr>
        </p:nvSpPr>
        <p:spPr/>
        <p:txBody>
          <a:bodyPr/>
          <a:lstStyle/>
          <a:p>
            <a:fld id="{C2795873-1685-4BFE-AE71-6ED51CB1DBD1}" type="slidenum">
              <a:rPr lang="en-US" smtClean="0"/>
              <a:pPr/>
              <a:t>7</a:t>
            </a:fld>
            <a:endParaRPr lang="en-US"/>
          </a:p>
        </p:txBody>
      </p:sp>
    </p:spTree>
    <p:extLst>
      <p:ext uri="{BB962C8B-B14F-4D97-AF65-F5344CB8AC3E}">
        <p14:creationId xmlns:p14="http://schemas.microsoft.com/office/powerpoint/2010/main" xmlns="" val="4164563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0823"/>
          </a:xfrm>
        </p:spPr>
        <p:txBody>
          <a:bodyPr/>
          <a:lstStyle/>
          <a:p>
            <a:r>
              <a:rPr lang="en-US" b="1" dirty="0"/>
              <a:t>Non-functional Requirements</a:t>
            </a:r>
          </a:p>
        </p:txBody>
      </p:sp>
      <p:sp>
        <p:nvSpPr>
          <p:cNvPr id="3" name="Content Placeholder 2"/>
          <p:cNvSpPr>
            <a:spLocks noGrp="1"/>
          </p:cNvSpPr>
          <p:nvPr>
            <p:ph idx="1"/>
          </p:nvPr>
        </p:nvSpPr>
        <p:spPr>
          <a:xfrm>
            <a:off x="838200" y="1378226"/>
            <a:ext cx="10515600" cy="4971015"/>
          </a:xfrm>
        </p:spPr>
        <p:txBody>
          <a:bodyPr>
            <a:normAutofit lnSpcReduction="10000"/>
          </a:bodyPr>
          <a:lstStyle/>
          <a:p>
            <a:pPr lvl="0" fontAlgn="base"/>
            <a:r>
              <a:rPr lang="en-US" sz="2200" dirty="0"/>
              <a:t>The system shall run on Android and Apple phone for the user to use.</a:t>
            </a:r>
          </a:p>
          <a:p>
            <a:pPr lvl="0" fontAlgn="base"/>
            <a:r>
              <a:rPr lang="en-US" sz="2200" dirty="0"/>
              <a:t>The system shall be updated with available parking spots every 2 minutes.</a:t>
            </a:r>
          </a:p>
          <a:p>
            <a:pPr lvl="0" fontAlgn="base"/>
            <a:r>
              <a:rPr lang="en-US" sz="2200" dirty="0"/>
              <a:t>The system shall notify the user 10 minutes before the parking time expires.</a:t>
            </a:r>
          </a:p>
          <a:p>
            <a:r>
              <a:rPr lang="en-US" sz="2200" dirty="0"/>
              <a:t>The system shall allow direct and discreet two-way communication with your community safety officials using text, picture, video and audio.</a:t>
            </a:r>
          </a:p>
          <a:p>
            <a:r>
              <a:rPr lang="en-US" sz="2200" dirty="0"/>
              <a:t>The system shall not allow user to cancel the reserved ticket less than one hour before the parking time.</a:t>
            </a:r>
          </a:p>
          <a:p>
            <a:pPr lvl="0" fontAlgn="base"/>
            <a:r>
              <a:rPr lang="en-US" sz="2200" dirty="0"/>
              <a:t>The monthly pass should be available for the purchase for $70.00</a:t>
            </a:r>
          </a:p>
          <a:p>
            <a:r>
              <a:rPr lang="en-US" sz="2200" dirty="0"/>
              <a:t>The system shall send shopping related discounts or validation from retailers.</a:t>
            </a:r>
          </a:p>
          <a:p>
            <a:pPr lvl="0" fontAlgn="base"/>
            <a:r>
              <a:rPr lang="en-US" sz="2200" dirty="0"/>
              <a:t>The system shall secure the license plate information.</a:t>
            </a:r>
          </a:p>
          <a:p>
            <a:r>
              <a:rPr lang="en-US" sz="2200" dirty="0"/>
              <a:t>The system shall secure the payment information</a:t>
            </a:r>
            <a:r>
              <a:rPr lang="en-US" sz="2200" dirty="0" smtClean="0"/>
              <a:t>.</a:t>
            </a:r>
          </a:p>
          <a:p>
            <a:r>
              <a:rPr lang="en-US" sz="2200" dirty="0" smtClean="0"/>
              <a:t>The system shall wait until half hour after the parking session started and cancel the reservation if the user does not arrive.</a:t>
            </a:r>
            <a:endParaRPr lang="en-US" sz="2200" dirty="0"/>
          </a:p>
        </p:txBody>
      </p:sp>
      <p:sp>
        <p:nvSpPr>
          <p:cNvPr id="4" name="Slide Number Placeholder 3"/>
          <p:cNvSpPr>
            <a:spLocks noGrp="1"/>
          </p:cNvSpPr>
          <p:nvPr>
            <p:ph type="sldNum" sz="quarter" idx="12"/>
          </p:nvPr>
        </p:nvSpPr>
        <p:spPr/>
        <p:txBody>
          <a:bodyPr/>
          <a:lstStyle/>
          <a:p>
            <a:fld id="{C2795873-1685-4BFE-AE71-6ED51CB1DBD1}" type="slidenum">
              <a:rPr lang="en-US" smtClean="0"/>
              <a:pPr/>
              <a:t>8</a:t>
            </a:fld>
            <a:endParaRPr lang="en-US"/>
          </a:p>
        </p:txBody>
      </p:sp>
    </p:spTree>
    <p:extLst>
      <p:ext uri="{BB962C8B-B14F-4D97-AF65-F5344CB8AC3E}">
        <p14:creationId xmlns:p14="http://schemas.microsoft.com/office/powerpoint/2010/main" xmlns="" val="3398599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643" y="2446639"/>
            <a:ext cx="2189205" cy="1025609"/>
          </a:xfrm>
        </p:spPr>
        <p:txBody>
          <a:bodyPr>
            <a:normAutofit fontScale="90000"/>
          </a:bodyPr>
          <a:lstStyle/>
          <a:p>
            <a:r>
              <a:rPr lang="en-IN" b="1" dirty="0" smtClean="0"/>
              <a:t>Use Case </a:t>
            </a:r>
            <a:br>
              <a:rPr lang="en-IN" b="1" dirty="0" smtClean="0"/>
            </a:br>
            <a:r>
              <a:rPr lang="en-IN" b="1" dirty="0" smtClean="0"/>
              <a:t>Diagram</a:t>
            </a:r>
            <a:endParaRPr lang="en-IN" b="1" dirty="0"/>
          </a:p>
        </p:txBody>
      </p:sp>
      <p:pic>
        <p:nvPicPr>
          <p:cNvPr id="4" name="Content Placeholder 3" descr="https://lh4.googleusercontent.com/ESycmXAAnjxMnfFS7AfqCMhikVw_2PQ_ZROALwxr2VBUYXgj2D1qkVB6zoeM0c0ebD-J5GIqOVoGKOoyi-9TzN5kRh1cEAUUbihMd_HRDxTtuVVdiOa05MWgTcrBwqb390TKq26n"/>
          <p:cNvPicPr>
            <a:picLocks noGrp="1"/>
          </p:cNvPicPr>
          <p:nvPr>
            <p:ph idx="1"/>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879123" y="172694"/>
            <a:ext cx="9122907" cy="6339317"/>
          </a:xfrm>
          <a:prstGeom prst="rect">
            <a:avLst/>
          </a:prstGeom>
          <a:noFill/>
          <a:ln>
            <a:noFill/>
          </a:ln>
        </p:spPr>
      </p:pic>
      <p:sp>
        <p:nvSpPr>
          <p:cNvPr id="5" name="Slide Number Placeholder 4"/>
          <p:cNvSpPr>
            <a:spLocks noGrp="1"/>
          </p:cNvSpPr>
          <p:nvPr>
            <p:ph type="sldNum" sz="quarter" idx="12"/>
          </p:nvPr>
        </p:nvSpPr>
        <p:spPr/>
        <p:txBody>
          <a:bodyPr/>
          <a:lstStyle/>
          <a:p>
            <a:fld id="{C2795873-1685-4BFE-AE71-6ED51CB1DBD1}"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1120</Words>
  <Application>Microsoft Office PowerPoint</Application>
  <PresentationFormat>Custom</PresentationFormat>
  <Paragraphs>279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Introduction</vt:lpstr>
      <vt:lpstr>Primary goals</vt:lpstr>
      <vt:lpstr>Existing System</vt:lpstr>
      <vt:lpstr>Slide 5</vt:lpstr>
      <vt:lpstr>New system</vt:lpstr>
      <vt:lpstr>Functional Requirements</vt:lpstr>
      <vt:lpstr>Non-functional Requirements</vt:lpstr>
      <vt:lpstr>Use Case  Diagram</vt:lpstr>
      <vt:lpstr>Slide 10</vt:lpstr>
      <vt:lpstr>Sequence  Diagram 1)Reserve</vt:lpstr>
      <vt:lpstr>Slide 12</vt:lpstr>
      <vt:lpstr>Data Flow  Diagrams Context Diagram</vt:lpstr>
      <vt:lpstr>Level 0  Diagram</vt:lpstr>
      <vt:lpstr>Slide 15</vt:lpstr>
      <vt:lpstr>Slide 16</vt:lpstr>
      <vt:lpstr>Recommended System Acquisition Strategy</vt:lpstr>
      <vt:lpstr>Hardware and Software Specification</vt:lpstr>
      <vt:lpstr>ER Diagram</vt:lpstr>
      <vt:lpstr>Risk Analysis</vt:lpstr>
      <vt:lpstr>Slide 21</vt:lpstr>
      <vt:lpstr>Other considerations and 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Sameera Bammidi</dc:creator>
  <cp:lastModifiedBy>Divya</cp:lastModifiedBy>
  <cp:revision>56</cp:revision>
  <dcterms:created xsi:type="dcterms:W3CDTF">2017-05-01T19:31:13Z</dcterms:created>
  <dcterms:modified xsi:type="dcterms:W3CDTF">2017-05-02T22:08:03Z</dcterms:modified>
</cp:coreProperties>
</file>