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inyon Script"/>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font" Target="fonts/PinyonScript-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8.jpg"/><Relationship Id="rId4" Type="http://schemas.openxmlformats.org/officeDocument/2006/relationships/hyperlink" Target="https://en.wikipedia.org/wiki/LAMP_(software_bundle)" TargetMode="External"/><Relationship Id="rId10" Type="http://schemas.openxmlformats.org/officeDocument/2006/relationships/hyperlink" Target="https://en.wikipedia.org/wiki/Free_software" TargetMode="External"/><Relationship Id="rId9" Type="http://schemas.openxmlformats.org/officeDocument/2006/relationships/hyperlink" Target="https://en.wikipedia.org/wiki/Python_(programming_language)" TargetMode="External"/><Relationship Id="rId5" Type="http://schemas.openxmlformats.org/officeDocument/2006/relationships/hyperlink" Target="https://en.wikipedia.org/wiki/List_of_AMP_packages" TargetMode="External"/><Relationship Id="rId6" Type="http://schemas.openxmlformats.org/officeDocument/2006/relationships/hyperlink" Target="https://en.wikipedia.org/wiki/Linux" TargetMode="External"/><Relationship Id="rId7" Type="http://schemas.openxmlformats.org/officeDocument/2006/relationships/hyperlink" Target="https://en.wikipedia.org/wiki/Apache_HTTP_Server" TargetMode="External"/><Relationship Id="rId8" Type="http://schemas.openxmlformats.org/officeDocument/2006/relationships/hyperlink" Target="https://en.wikipedia.org/wiki/PH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sz="9600">
                <a:latin typeface="Pinyon Script"/>
                <a:ea typeface="Pinyon Script"/>
                <a:cs typeface="Pinyon Script"/>
                <a:sym typeface="Pinyon Script"/>
              </a:rPr>
              <a:t>Lailisa</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We Promise Joy…..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4" name="Shape 104"/>
        <p:cNvGrpSpPr/>
        <p:nvPr/>
      </p:nvGrpSpPr>
      <p:grpSpPr>
        <a:xfrm>
          <a:off x="0" y="0"/>
          <a:ext cx="0" cy="0"/>
          <a:chOff x="0" y="0"/>
          <a:chExt cx="0" cy="0"/>
        </a:xfrm>
      </p:grpSpPr>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solidFill>
                  <a:srgbClr val="D9D9D9"/>
                </a:solidFill>
              </a:rPr>
              <a:t>Conclusion</a:t>
            </a:r>
          </a:p>
          <a:p>
            <a:pPr lvl="0">
              <a:spcBef>
                <a:spcPts val="0"/>
              </a:spcBef>
              <a:buNone/>
            </a:pPr>
            <a:r>
              <a:t/>
            </a:r>
            <a:endParaRPr/>
          </a:p>
        </p:txBody>
      </p:sp>
      <p:sp>
        <p:nvSpPr>
          <p:cNvPr id="110" name="Shape 11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50000"/>
              </a:lnSpc>
              <a:spcBef>
                <a:spcPts val="0"/>
              </a:spcBef>
              <a:spcAft>
                <a:spcPts val="0"/>
              </a:spcAft>
              <a:buClr>
                <a:schemeClr val="dk1"/>
              </a:buClr>
              <a:buSzPct val="61111"/>
              <a:buFont typeface="Arial"/>
              <a:buNone/>
            </a:pPr>
            <a:r>
              <a:rPr b="1" lang="en">
                <a:solidFill>
                  <a:srgbClr val="EFEFEF"/>
                </a:solidFill>
              </a:rPr>
              <a:t>The customers can register attendees online on a customized registration form, send invitations, and send registration confirmation emails with barcodes. Then you can export your guest data for Event Track, which lets you register attendees on-site.Dealer meets, Conferences, Exhibitions, Customer Meet, Product launches and Product Promotions, Accommodation management, Logistics management, Entertainment shows, Fashion shows, Cultural shows, Award night are planned and organised by our Lailisa.</a:t>
            </a:r>
          </a:p>
          <a:p>
            <a:pPr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What is Event Management?</a:t>
            </a:r>
          </a:p>
          <a:p>
            <a:pPr lvl="0">
              <a:spcBef>
                <a:spcPts val="0"/>
              </a:spcBef>
              <a:buNone/>
            </a:pPr>
            <a:r>
              <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solidFill>
                  <a:srgbClr val="666666"/>
                </a:solidFill>
              </a:rPr>
              <a:t>Event management is a process of analysing ,planning,marketing,producing and evaluating an event.It is a different way of promoting a product or service or idea.</a:t>
            </a:r>
          </a:p>
          <a:p>
            <a:pPr lvl="0">
              <a:spcBef>
                <a:spcPts val="0"/>
              </a:spcBef>
              <a:buClr>
                <a:schemeClr val="dk1"/>
              </a:buClr>
              <a:buSzPct val="61111"/>
              <a:buFont typeface="Arial"/>
              <a:buNone/>
            </a:pPr>
            <a:r>
              <a:rPr lang="en">
                <a:solidFill>
                  <a:srgbClr val="666666"/>
                </a:solidFill>
              </a:rPr>
              <a:t>If an event is managed effectively and efficiently,it can be used as a powerfull tool for provinding services.</a:t>
            </a:r>
          </a:p>
          <a:p>
            <a:pPr lvl="0">
              <a:spcBef>
                <a:spcPts val="0"/>
              </a:spcBef>
              <a:buClr>
                <a:schemeClr val="dk1"/>
              </a:buClr>
              <a:buSzPct val="61111"/>
              <a:buFont typeface="Arial"/>
              <a:buNone/>
            </a:pPr>
            <a:r>
              <a:rPr lang="en">
                <a:solidFill>
                  <a:schemeClr val="dk1"/>
                </a:solidFill>
              </a:rPr>
              <a:t>Objective:</a:t>
            </a:r>
          </a:p>
          <a:p>
            <a:pPr lvl="0">
              <a:spcBef>
                <a:spcPts val="0"/>
              </a:spcBef>
              <a:buClr>
                <a:schemeClr val="dk1"/>
              </a:buClr>
              <a:buSzPct val="61111"/>
              <a:buFont typeface="Arial"/>
              <a:buNone/>
            </a:pPr>
            <a:r>
              <a:rPr lang="en">
                <a:solidFill>
                  <a:srgbClr val="666666"/>
                </a:solidFill>
              </a:rPr>
              <a:t>The objective of our project is to provide an event managing service to the customers needs.Our web application gets information about the event and plans them accordingly.The organiser  work with the managing team to implement an evolutionary event management.</a:t>
            </a:r>
          </a:p>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1"/>
              </a:buClr>
              <a:buSzPct val="61111"/>
              <a:buFont typeface="Arial"/>
              <a:buNone/>
            </a:pPr>
            <a:r>
              <a:rPr lang="en" sz="1800">
                <a:solidFill>
                  <a:schemeClr val="dk2"/>
                </a:solidFill>
              </a:rPr>
              <a:t>Introduction</a:t>
            </a:r>
            <a:br>
              <a:rPr lang="en" sz="1800">
                <a:solidFill>
                  <a:schemeClr val="dk2"/>
                </a:solidFill>
              </a:rPr>
            </a:br>
          </a:p>
        </p:txBody>
      </p:sp>
      <p:sp>
        <p:nvSpPr>
          <p:cNvPr id="67" name="Shape 67"/>
          <p:cNvSpPr txBox="1"/>
          <p:nvPr>
            <p:ph idx="1" type="body"/>
          </p:nvPr>
        </p:nvSpPr>
        <p:spPr>
          <a:xfrm>
            <a:off x="241075" y="1093625"/>
            <a:ext cx="58911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  Lailisa Event Management is an application which includes registration of customers, storing their details into the database. This application is based on an Event Management agency to provide planning of events. Our software has the facility to give a better event managing service for the customers. Every customer is provided a schedule once the details of schedule automatically when they have registered.The customer can view the different scheduled events and choose them according to their needs. </a:t>
            </a:r>
            <a:br>
              <a:rPr lang="en"/>
            </a:br>
          </a:p>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Shape 72"/>
          <p:cNvSpPr txBox="1"/>
          <p:nvPr>
            <p:ph type="title"/>
          </p:nvPr>
        </p:nvSpPr>
        <p:spPr>
          <a:xfrm>
            <a:off x="311700" y="1743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Events Planning -with 5 W’s concepts.</a:t>
            </a:r>
          </a:p>
          <a:p>
            <a:pPr lvl="0">
              <a:spcBef>
                <a:spcPts val="0"/>
              </a:spcBef>
              <a:buNone/>
            </a:pPr>
            <a:r>
              <a:t/>
            </a:r>
            <a:endParaRPr/>
          </a:p>
        </p:txBody>
      </p:sp>
      <p:sp>
        <p:nvSpPr>
          <p:cNvPr id="73" name="Shape 73"/>
          <p:cNvSpPr txBox="1"/>
          <p:nvPr>
            <p:ph idx="1" type="body"/>
          </p:nvPr>
        </p:nvSpPr>
        <p:spPr>
          <a:xfrm>
            <a:off x="311700" y="799375"/>
            <a:ext cx="8520600" cy="4143900"/>
          </a:xfrm>
          <a:prstGeom prst="rect">
            <a:avLst/>
          </a:prstGeom>
        </p:spPr>
        <p:txBody>
          <a:bodyPr anchorCtr="0" anchor="t" bIns="91425" lIns="91425" rIns="91425" tIns="91425">
            <a:noAutofit/>
          </a:bodyPr>
          <a:lstStyle/>
          <a:p>
            <a:pPr indent="-317500" lvl="0" marL="457200">
              <a:spcBef>
                <a:spcPts val="0"/>
              </a:spcBef>
              <a:buClr>
                <a:srgbClr val="000000"/>
              </a:buClr>
              <a:buSzPct val="100000"/>
              <a:buChar char="●"/>
            </a:pPr>
            <a:r>
              <a:rPr b="1" lang="en" sz="1400">
                <a:solidFill>
                  <a:srgbClr val="000000"/>
                </a:solidFill>
              </a:rPr>
              <a:t>Why</a:t>
            </a:r>
          </a:p>
          <a:p>
            <a:pPr lvl="0">
              <a:spcBef>
                <a:spcPts val="0"/>
              </a:spcBef>
              <a:buNone/>
            </a:pPr>
            <a:r>
              <a:rPr b="1" lang="en" sz="1400">
                <a:solidFill>
                  <a:srgbClr val="000000"/>
                </a:solidFill>
              </a:rPr>
              <a:t>   - Why we  want to organise the  event.(event objective)</a:t>
            </a:r>
          </a:p>
          <a:p>
            <a:pPr indent="-317500" lvl="0" marL="457200">
              <a:spcBef>
                <a:spcPts val="0"/>
              </a:spcBef>
              <a:buClr>
                <a:srgbClr val="000000"/>
              </a:buClr>
              <a:buSzPct val="100000"/>
              <a:buChar char="●"/>
            </a:pPr>
            <a:r>
              <a:rPr b="1" lang="en" sz="1400">
                <a:solidFill>
                  <a:srgbClr val="000000"/>
                </a:solidFill>
              </a:rPr>
              <a:t>When</a:t>
            </a:r>
          </a:p>
          <a:p>
            <a:pPr lvl="0">
              <a:spcBef>
                <a:spcPts val="0"/>
              </a:spcBef>
              <a:buNone/>
            </a:pPr>
            <a:r>
              <a:rPr b="1" lang="en" sz="1400">
                <a:solidFill>
                  <a:srgbClr val="000000"/>
                </a:solidFill>
              </a:rPr>
              <a:t>   -When to oraganise the event.(date and time)</a:t>
            </a:r>
          </a:p>
          <a:p>
            <a:pPr indent="-317500" lvl="0" marL="457200" rtl="0">
              <a:spcBef>
                <a:spcPts val="0"/>
              </a:spcBef>
              <a:buClr>
                <a:srgbClr val="000000"/>
              </a:buClr>
              <a:buSzPct val="100000"/>
              <a:buChar char="●"/>
            </a:pPr>
            <a:r>
              <a:rPr b="1" lang="en" sz="1400">
                <a:solidFill>
                  <a:srgbClr val="000000"/>
                </a:solidFill>
              </a:rPr>
              <a:t>Where </a:t>
            </a:r>
          </a:p>
          <a:p>
            <a:pPr lvl="0" rtl="0">
              <a:spcBef>
                <a:spcPts val="0"/>
              </a:spcBef>
              <a:buNone/>
            </a:pPr>
            <a:r>
              <a:rPr b="1" lang="en" sz="1400">
                <a:solidFill>
                  <a:srgbClr val="000000"/>
                </a:solidFill>
              </a:rPr>
              <a:t> -where to organise the event.(venue)</a:t>
            </a:r>
          </a:p>
          <a:p>
            <a:pPr indent="-317500" lvl="0" marL="457200" rtl="0">
              <a:spcBef>
                <a:spcPts val="0"/>
              </a:spcBef>
              <a:buClr>
                <a:srgbClr val="000000"/>
              </a:buClr>
              <a:buSzPct val="100000"/>
              <a:buChar char="●"/>
            </a:pPr>
            <a:r>
              <a:rPr b="1" lang="en" sz="1400">
                <a:solidFill>
                  <a:srgbClr val="000000"/>
                </a:solidFill>
              </a:rPr>
              <a:t>Who</a:t>
            </a:r>
          </a:p>
          <a:p>
            <a:pPr lvl="0" rtl="0">
              <a:spcBef>
                <a:spcPts val="0"/>
              </a:spcBef>
              <a:buNone/>
            </a:pPr>
            <a:r>
              <a:rPr b="1" lang="en" sz="1400">
                <a:solidFill>
                  <a:srgbClr val="000000"/>
                </a:solidFill>
              </a:rPr>
              <a:t>-Who will be the organisers, sponsors,partners, target  audience etc.  </a:t>
            </a:r>
          </a:p>
          <a:p>
            <a:pPr indent="-317500" lvl="0" marL="457200" rtl="0">
              <a:spcBef>
                <a:spcPts val="0"/>
              </a:spcBef>
              <a:buClr>
                <a:srgbClr val="000000"/>
              </a:buClr>
              <a:buSzPct val="100000"/>
              <a:buChar char="●"/>
            </a:pPr>
            <a:r>
              <a:rPr b="1" lang="en" sz="1400">
                <a:solidFill>
                  <a:srgbClr val="000000"/>
                </a:solidFill>
              </a:rPr>
              <a:t>What</a:t>
            </a:r>
          </a:p>
          <a:p>
            <a:pPr lvl="0" rtl="0">
              <a:spcBef>
                <a:spcPts val="0"/>
              </a:spcBef>
              <a:buNone/>
            </a:pPr>
            <a:r>
              <a:rPr b="1" lang="en" sz="1400">
                <a:solidFill>
                  <a:srgbClr val="000000"/>
                </a:solidFill>
              </a:rPr>
              <a:t>   -What will be done in the event.</a:t>
            </a:r>
          </a:p>
          <a:p>
            <a:pPr lvl="0">
              <a:spcBef>
                <a:spcPts val="0"/>
              </a:spcBef>
              <a:buNone/>
            </a:pPr>
            <a:r>
              <a:t/>
            </a:r>
            <a:endParaRPr>
              <a:solidFill>
                <a:srgbClr val="000000"/>
              </a:solidFil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b="1" sz="1400">
              <a:solidFill>
                <a:srgbClr val="000000"/>
              </a:solidFill>
            </a:endParaRPr>
          </a:p>
          <a:p>
            <a:pPr indent="-317500" lvl="0" marL="457200" rtl="0">
              <a:spcBef>
                <a:spcPts val="0"/>
              </a:spcBef>
              <a:buClr>
                <a:srgbClr val="000000"/>
              </a:buClr>
              <a:buSzPct val="100000"/>
            </a:pPr>
            <a:r>
              <a:rPr b="1" lang="en" sz="1400">
                <a:solidFill>
                  <a:srgbClr val="000000"/>
                </a:solidFill>
              </a:rPr>
              <a:t>Who</a:t>
            </a:r>
          </a:p>
          <a:p>
            <a:pPr indent="-317500" lvl="0" marL="457200">
              <a:spcBef>
                <a:spcPts val="0"/>
              </a:spcBef>
              <a:buClr>
                <a:srgbClr val="000000"/>
              </a:buClr>
              <a:buSzPct val="100000"/>
              <a:buChar char="-"/>
            </a:pPr>
            <a:r>
              <a:rPr b="1" lang="en" sz="1400">
                <a:solidFill>
                  <a:srgbClr val="000000"/>
                </a:solidFill>
              </a:rPr>
              <a:t>Who will be the organisers, sponsors,partners, target  audience etc.</a:t>
            </a:r>
          </a:p>
          <a:p>
            <a:pPr indent="-317500" lvl="0" marL="457200">
              <a:spcBef>
                <a:spcPts val="0"/>
              </a:spcBef>
              <a:buClr>
                <a:srgbClr val="000000"/>
              </a:buClr>
              <a:buSzPct val="100000"/>
              <a:buChar char="●"/>
            </a:pPr>
            <a:r>
              <a:rPr b="1" lang="en" sz="1400">
                <a:solidFill>
                  <a:srgbClr val="000000"/>
                </a:solidFill>
              </a:rPr>
              <a:t>What</a:t>
            </a:r>
          </a:p>
          <a:p>
            <a:pPr indent="-317500" lvl="0" marL="457200">
              <a:spcBef>
                <a:spcPts val="0"/>
              </a:spcBef>
              <a:buClr>
                <a:srgbClr val="000000"/>
              </a:buClr>
              <a:buSzPct val="100000"/>
              <a:buChar char="-"/>
            </a:pPr>
            <a:r>
              <a:rPr b="1" lang="en" sz="1400">
                <a:solidFill>
                  <a:srgbClr val="000000"/>
                </a:solidFill>
              </a:rPr>
              <a:t>What will be done in the event.</a:t>
            </a:r>
          </a:p>
          <a:p>
            <a:pPr lvl="0">
              <a:spcBef>
                <a:spcPts val="0"/>
              </a:spcBef>
              <a:buClr>
                <a:schemeClr val="dk1"/>
              </a:buClr>
              <a:buSzPct val="61111"/>
              <a:buFont typeface="Arial"/>
              <a:buNone/>
            </a:pPr>
            <a:r>
              <a:t/>
            </a:r>
            <a:endParaRPr>
              <a:solidFill>
                <a:srgbClr val="000000"/>
              </a:solidFill>
            </a:endParaRPr>
          </a:p>
          <a:p>
            <a:pPr lv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Overview</a:t>
            </a:r>
          </a:p>
          <a:p>
            <a:pPr lvl="0">
              <a:spcBef>
                <a:spcPts val="0"/>
              </a:spcBef>
              <a:buNone/>
            </a:pPr>
            <a:r>
              <a:t/>
            </a:r>
            <a:endParaRPr/>
          </a:p>
        </p:txBody>
      </p:sp>
      <p:sp>
        <p:nvSpPr>
          <p:cNvPr id="84" name="Shape 84"/>
          <p:cNvSpPr txBox="1"/>
          <p:nvPr>
            <p:ph idx="1" type="body"/>
          </p:nvPr>
        </p:nvSpPr>
        <p:spPr>
          <a:xfrm>
            <a:off x="311700" y="1152475"/>
            <a:ext cx="8751300" cy="3416400"/>
          </a:xfrm>
          <a:prstGeom prst="rect">
            <a:avLst/>
          </a:prstGeom>
        </p:spPr>
        <p:txBody>
          <a:bodyPr anchorCtr="0" anchor="t" bIns="91425" lIns="91425" rIns="91425" tIns="91425">
            <a:noAutofit/>
          </a:bodyPr>
          <a:lstStyle/>
          <a:p>
            <a:pPr lvl="0" rtl="0" algn="just">
              <a:lnSpc>
                <a:spcPct val="150000"/>
              </a:lnSpc>
              <a:spcBef>
                <a:spcPts val="0"/>
              </a:spcBef>
              <a:spcAft>
                <a:spcPts val="1000"/>
              </a:spcAft>
              <a:buNone/>
            </a:pPr>
            <a:r>
              <a:rPr lang="en"/>
              <a:t> </a:t>
            </a:r>
            <a:r>
              <a:rPr lang="en">
                <a:solidFill>
                  <a:srgbClr val="434343"/>
                </a:solidFill>
              </a:rPr>
              <a:t>Lailisa Event Management software providesthe tools to manage all of your events online.Using Lailisa , our clients have increased their event attendance while saving time and money in the process. Allow invitees to register</a:t>
            </a:r>
          </a:p>
          <a:p>
            <a:pPr lvl="0" algn="just">
              <a:lnSpc>
                <a:spcPct val="150000"/>
              </a:lnSpc>
              <a:spcBef>
                <a:spcPts val="0"/>
              </a:spcBef>
              <a:spcAft>
                <a:spcPts val="1000"/>
              </a:spcAft>
              <a:buClr>
                <a:schemeClr val="dk1"/>
              </a:buClr>
              <a:buSzPct val="61111"/>
              <a:buFont typeface="Arial"/>
              <a:buNone/>
            </a:pPr>
            <a:r>
              <a:rPr lang="en">
                <a:solidFill>
                  <a:srgbClr val="434343"/>
                </a:solidFill>
              </a:rPr>
              <a:t> through an easy-to-use online process, whether your event is a simple seminar for a small group or a multi-day conference with thousands of attendees.Quickly and securely process event fees directly into your bank account. Early-bird rates, discounts, coupons, and refunds are easy.</a:t>
            </a:r>
          </a:p>
          <a:p>
            <a:pPr lvl="0">
              <a:spcBef>
                <a:spcPts val="0"/>
              </a:spcBef>
              <a:buClr>
                <a:schemeClr val="dk1"/>
              </a:buClr>
              <a:buSzPct val="61111"/>
              <a:buFont typeface="Arial"/>
              <a:buNone/>
            </a:pPr>
            <a:r>
              <a:t/>
            </a:r>
            <a:endParaRPr/>
          </a:p>
          <a:p>
            <a:pPr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Features</a:t>
            </a:r>
          </a:p>
        </p:txBody>
      </p:sp>
      <p:sp>
        <p:nvSpPr>
          <p:cNvPr id="90" name="Shape 90"/>
          <p:cNvSpPr txBox="1"/>
          <p:nvPr>
            <p:ph idx="1" type="body"/>
          </p:nvPr>
        </p:nvSpPr>
        <p:spPr>
          <a:xfrm>
            <a:off x="311700" y="1152475"/>
            <a:ext cx="8520600" cy="37440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39285"/>
              <a:buFont typeface="Arial"/>
              <a:buNone/>
            </a:pPr>
            <a:r>
              <a:rPr lang="en" sz="2800">
                <a:solidFill>
                  <a:schemeClr val="dk1"/>
                </a:solidFill>
              </a:rPr>
              <a:t>  </a:t>
            </a:r>
            <a:r>
              <a:rPr lang="en">
                <a:solidFill>
                  <a:schemeClr val="dk1"/>
                </a:solidFill>
              </a:rPr>
              <a:t>Our application Lailisa is characterised by various elements coordinated together for a perioid of time .When Lailisa undertakes an event contract for a client,it usually is characterised by </a:t>
            </a:r>
          </a:p>
          <a:p>
            <a:pPr indent="-342900" lvl="0" marL="457200">
              <a:lnSpc>
                <a:spcPct val="100000"/>
              </a:lnSpc>
              <a:spcBef>
                <a:spcPts val="0"/>
              </a:spcBef>
              <a:spcAft>
                <a:spcPts val="0"/>
              </a:spcAft>
              <a:buClr>
                <a:schemeClr val="dk1"/>
              </a:buClr>
              <a:buSzPct val="100000"/>
              <a:buChar char="●"/>
            </a:pPr>
            <a:r>
              <a:rPr lang="en">
                <a:solidFill>
                  <a:schemeClr val="dk1"/>
                </a:solidFill>
              </a:rPr>
              <a:t> Objective of the event</a:t>
            </a:r>
          </a:p>
          <a:p>
            <a:pPr indent="-342900" lvl="0" marL="457200">
              <a:lnSpc>
                <a:spcPct val="100000"/>
              </a:lnSpc>
              <a:spcBef>
                <a:spcPts val="0"/>
              </a:spcBef>
              <a:spcAft>
                <a:spcPts val="0"/>
              </a:spcAft>
              <a:buClr>
                <a:schemeClr val="dk1"/>
              </a:buClr>
              <a:buSzPct val="100000"/>
              <a:buChar char="●"/>
            </a:pPr>
            <a:r>
              <a:rPr lang="en">
                <a:solidFill>
                  <a:schemeClr val="dk1"/>
                </a:solidFill>
              </a:rPr>
              <a:t>Target Audience visiting the event.</a:t>
            </a:r>
          </a:p>
          <a:p>
            <a:pPr indent="-342900" lvl="0" marL="457200">
              <a:lnSpc>
                <a:spcPct val="100000"/>
              </a:lnSpc>
              <a:spcBef>
                <a:spcPts val="0"/>
              </a:spcBef>
              <a:spcAft>
                <a:spcPts val="0"/>
              </a:spcAft>
              <a:buClr>
                <a:schemeClr val="dk1"/>
              </a:buClr>
              <a:buSzPct val="100000"/>
              <a:buChar char="●"/>
            </a:pPr>
            <a:r>
              <a:rPr lang="en">
                <a:solidFill>
                  <a:schemeClr val="dk1"/>
                </a:solidFill>
              </a:rPr>
              <a:t>Period of the event</a:t>
            </a:r>
          </a:p>
          <a:p>
            <a:pPr indent="-342900" lvl="0" marL="457200">
              <a:lnSpc>
                <a:spcPct val="100000"/>
              </a:lnSpc>
              <a:spcBef>
                <a:spcPts val="0"/>
              </a:spcBef>
              <a:spcAft>
                <a:spcPts val="0"/>
              </a:spcAft>
              <a:buClr>
                <a:schemeClr val="dk1"/>
              </a:buClr>
              <a:buSzPct val="100000"/>
              <a:buChar char="●"/>
            </a:pPr>
            <a:r>
              <a:rPr lang="en">
                <a:solidFill>
                  <a:schemeClr val="dk1"/>
                </a:solidFill>
              </a:rPr>
              <a:t>Manner of inviting the audience</a:t>
            </a:r>
          </a:p>
          <a:p>
            <a:pPr indent="-342900" lvl="0" marL="457200">
              <a:lnSpc>
                <a:spcPct val="100000"/>
              </a:lnSpc>
              <a:spcBef>
                <a:spcPts val="0"/>
              </a:spcBef>
              <a:spcAft>
                <a:spcPts val="0"/>
              </a:spcAft>
              <a:buClr>
                <a:schemeClr val="dk1"/>
              </a:buClr>
              <a:buSzPct val="100000"/>
              <a:buChar char="●"/>
            </a:pPr>
            <a:r>
              <a:rPr lang="en">
                <a:solidFill>
                  <a:schemeClr val="dk1"/>
                </a:solidFill>
              </a:rPr>
              <a:t>Type of event</a:t>
            </a:r>
          </a:p>
          <a:p>
            <a:pPr indent="-342900" lvl="0" marL="457200">
              <a:lnSpc>
                <a:spcPct val="100000"/>
              </a:lnSpc>
              <a:spcBef>
                <a:spcPts val="0"/>
              </a:spcBef>
              <a:spcAft>
                <a:spcPts val="0"/>
              </a:spcAft>
              <a:buClr>
                <a:schemeClr val="dk1"/>
              </a:buClr>
              <a:buSzPct val="100000"/>
              <a:buChar char="●"/>
            </a:pPr>
            <a:r>
              <a:rPr lang="en">
                <a:solidFill>
                  <a:schemeClr val="dk1"/>
                </a:solidFill>
              </a:rPr>
              <a:t>Dates of the evnt</a:t>
            </a:r>
          </a:p>
          <a:p>
            <a:pPr indent="-342900" lvl="0" marL="457200">
              <a:lnSpc>
                <a:spcPct val="100000"/>
              </a:lnSpc>
              <a:spcBef>
                <a:spcPts val="0"/>
              </a:spcBef>
              <a:spcAft>
                <a:spcPts val="0"/>
              </a:spcAft>
              <a:buClr>
                <a:schemeClr val="dk1"/>
              </a:buClr>
              <a:buSzPct val="100000"/>
              <a:buChar char="●"/>
            </a:pPr>
            <a:r>
              <a:rPr lang="en">
                <a:solidFill>
                  <a:schemeClr val="dk1"/>
                </a:solidFill>
              </a:rPr>
              <a:t>Venues of the event</a:t>
            </a:r>
          </a:p>
          <a:p>
            <a:pPr indent="-342900" lvl="0" marL="457200">
              <a:lnSpc>
                <a:spcPct val="100000"/>
              </a:lnSpc>
              <a:spcBef>
                <a:spcPts val="0"/>
              </a:spcBef>
              <a:spcAft>
                <a:spcPts val="0"/>
              </a:spcAft>
              <a:buClr>
                <a:schemeClr val="dk1"/>
              </a:buClr>
              <a:buSzPct val="100000"/>
              <a:buChar char="●"/>
            </a:pPr>
            <a:r>
              <a:rPr lang="en">
                <a:solidFill>
                  <a:schemeClr val="dk1"/>
                </a:solidFill>
              </a:rPr>
              <a:t>Hospitality</a:t>
            </a:r>
          </a:p>
          <a:p>
            <a:pPr indent="-342900" lvl="0" marL="457200">
              <a:lnSpc>
                <a:spcPct val="100000"/>
              </a:lnSpc>
              <a:spcBef>
                <a:spcPts val="0"/>
              </a:spcBef>
              <a:spcAft>
                <a:spcPts val="0"/>
              </a:spcAft>
              <a:buClr>
                <a:schemeClr val="dk1"/>
              </a:buClr>
              <a:buSzPct val="100000"/>
              <a:buChar char="●"/>
            </a:pPr>
            <a:r>
              <a:rPr lang="en">
                <a:solidFill>
                  <a:schemeClr val="dk1"/>
                </a:solidFill>
              </a:rPr>
              <a:t>Performance</a:t>
            </a:r>
          </a:p>
          <a:p>
            <a:pPr lvl="0">
              <a:lnSpc>
                <a:spcPct val="100000"/>
              </a:lnSpc>
              <a:spcBef>
                <a:spcPts val="0"/>
              </a:spcBef>
              <a:spcAft>
                <a:spcPts val="0"/>
              </a:spcAft>
              <a:buClr>
                <a:schemeClr val="dk1"/>
              </a:buClr>
              <a:buSzPct val="78571"/>
              <a:buFont typeface="Arial"/>
              <a:buNone/>
            </a:pPr>
            <a:r>
              <a:rPr lang="en" sz="1400">
                <a:solidFill>
                  <a:schemeClr val="dk1"/>
                </a:solidFill>
              </a:rPr>
              <a:t>    </a:t>
            </a:r>
          </a:p>
          <a:p>
            <a:pPr lv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lnSpc>
                <a:spcPct val="150000"/>
              </a:lnSpc>
              <a:spcBef>
                <a:spcPts val="0"/>
              </a:spcBef>
              <a:buClr>
                <a:schemeClr val="dk1"/>
              </a:buClr>
              <a:buSzPct val="78571"/>
              <a:buFont typeface="Arial"/>
              <a:buNone/>
            </a:pPr>
            <a:r>
              <a:rPr b="1" lang="en" sz="1400">
                <a:solidFill>
                  <a:srgbClr val="000000"/>
                </a:solidFill>
              </a:rPr>
              <a:t>Modules</a:t>
            </a:r>
          </a:p>
          <a:p>
            <a:pPr lvl="0">
              <a:spcBef>
                <a:spcPts val="0"/>
              </a:spcBef>
              <a:buClr>
                <a:schemeClr val="dk1"/>
              </a:buClr>
              <a:buSzPct val="78571"/>
              <a:buFont typeface="Arial"/>
              <a:buNone/>
            </a:pPr>
            <a:r>
              <a:t/>
            </a:r>
            <a:endParaRPr b="1" sz="1400">
              <a:solidFill>
                <a:srgbClr val="000000"/>
              </a:solidFill>
            </a:endParaRPr>
          </a:p>
          <a:p>
            <a:pPr lvl="0">
              <a:lnSpc>
                <a:spcPct val="150000"/>
              </a:lnSpc>
              <a:spcBef>
                <a:spcPts val="0"/>
              </a:spcBef>
              <a:buClr>
                <a:schemeClr val="dk1"/>
              </a:buClr>
              <a:buSzPct val="78571"/>
              <a:buFont typeface="Arial"/>
              <a:buNone/>
            </a:pPr>
            <a:r>
              <a:rPr b="1" lang="en" sz="1400">
                <a:solidFill>
                  <a:srgbClr val="000000"/>
                </a:solidFill>
              </a:rPr>
              <a:t>Administration Module</a:t>
            </a:r>
          </a:p>
          <a:p>
            <a:pPr lvl="0">
              <a:lnSpc>
                <a:spcPct val="150000"/>
              </a:lnSpc>
              <a:spcBef>
                <a:spcPts val="0"/>
              </a:spcBef>
              <a:buClr>
                <a:schemeClr val="dk1"/>
              </a:buClr>
              <a:buSzPct val="78571"/>
              <a:buFont typeface="Arial"/>
              <a:buNone/>
            </a:pPr>
            <a:r>
              <a:rPr b="1" lang="en" sz="1400">
                <a:solidFill>
                  <a:srgbClr val="000000"/>
                </a:solidFill>
              </a:rPr>
              <a:t> 	The administrative module includes the Xampp, Mysql and Php which enables the overall website to create a server-side database. This data base enables the server to gain informations about the customer who has been looking for an effective event planner.</a:t>
            </a:r>
          </a:p>
          <a:p>
            <a:pPr lvl="0">
              <a:lnSpc>
                <a:spcPct val="150000"/>
              </a:lnSpc>
              <a:spcBef>
                <a:spcPts val="0"/>
              </a:spcBef>
              <a:buClr>
                <a:schemeClr val="dk1"/>
              </a:buClr>
              <a:buSzPct val="78571"/>
              <a:buFont typeface="Arial"/>
              <a:buNone/>
            </a:pPr>
            <a:r>
              <a:rPr b="1" lang="en" sz="1400">
                <a:solidFill>
                  <a:srgbClr val="000000"/>
                </a:solidFill>
              </a:rPr>
              <a:t> </a:t>
            </a:r>
          </a:p>
          <a:p>
            <a:pPr lvl="0">
              <a:lnSpc>
                <a:spcPct val="150000"/>
              </a:lnSpc>
              <a:spcBef>
                <a:spcPts val="0"/>
              </a:spcBef>
              <a:buClr>
                <a:schemeClr val="dk1"/>
              </a:buClr>
              <a:buSzPct val="78571"/>
              <a:buFont typeface="Arial"/>
              <a:buNone/>
            </a:pPr>
            <a:r>
              <a:rPr b="1" lang="en" sz="1400">
                <a:solidFill>
                  <a:srgbClr val="000000"/>
                </a:solidFill>
              </a:rPr>
              <a:t> User Module</a:t>
            </a:r>
          </a:p>
          <a:p>
            <a:pPr lvl="0">
              <a:lnSpc>
                <a:spcPct val="150000"/>
              </a:lnSpc>
              <a:spcBef>
                <a:spcPts val="0"/>
              </a:spcBef>
              <a:buClr>
                <a:schemeClr val="dk1"/>
              </a:buClr>
              <a:buSzPct val="78571"/>
              <a:buFont typeface="Arial"/>
              <a:buNone/>
            </a:pPr>
            <a:r>
              <a:rPr b="1" lang="en" sz="1400">
                <a:solidFill>
                  <a:srgbClr val="000000"/>
                </a:solidFill>
              </a:rPr>
              <a:t> 	The user modules contains the first name,last name,contact,event name,type of event ,name of fiancé(if wedding),name of honoree(if milestone event),name of corporation(if corporate event), address, e-mail address, password,  date of event and  what services are they looking for.</a:t>
            </a:r>
          </a:p>
          <a:p>
            <a:pPr lvl="0">
              <a:lnSpc>
                <a:spcPct val="115000"/>
              </a:lnSpc>
              <a:spcBef>
                <a:spcPts val="0"/>
              </a:spcBef>
              <a:spcAft>
                <a:spcPts val="1600"/>
              </a:spcAft>
              <a:buClr>
                <a:schemeClr val="dk1"/>
              </a:buClr>
              <a:buSzPct val="78571"/>
              <a:buFont typeface="Arial"/>
              <a:buNone/>
            </a:pPr>
            <a:r>
              <a:t/>
            </a:r>
            <a:endParaRPr b="1" sz="1400">
              <a:solidFill>
                <a:srgbClr val="000000"/>
              </a:solidFill>
            </a:endParaRPr>
          </a:p>
          <a:p>
            <a:pPr lvl="0">
              <a:spcBef>
                <a:spcPts val="0"/>
              </a:spcBef>
              <a:buNone/>
            </a:pPr>
            <a:r>
              <a:t/>
            </a:r>
            <a:endParaRPr sz="1400">
              <a:solidFill>
                <a:srgbClr val="000000"/>
              </a:solidFil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Shape 100"/>
          <p:cNvSpPr txBox="1"/>
          <p:nvPr>
            <p:ph type="title"/>
          </p:nvPr>
        </p:nvSpPr>
        <p:spPr>
          <a:xfrm>
            <a:off x="311700" y="270700"/>
            <a:ext cx="8520600" cy="5886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solidFill>
                  <a:srgbClr val="EFEFEF"/>
                </a:solidFill>
              </a:rPr>
              <a:t>Tools Used:</a:t>
            </a:r>
          </a:p>
          <a:p>
            <a:pPr lvl="0" rtl="0">
              <a:lnSpc>
                <a:spcPct val="150000"/>
              </a:lnSpc>
              <a:spcBef>
                <a:spcPts val="0"/>
              </a:spcBef>
              <a:buNone/>
            </a:pPr>
            <a:r>
              <a:t/>
            </a:r>
            <a:endParaRPr b="1" sz="1000">
              <a:solidFill>
                <a:srgbClr val="252525"/>
              </a:solidFill>
            </a:endParaRPr>
          </a:p>
          <a:p>
            <a:pPr lvl="0">
              <a:lnSpc>
                <a:spcPct val="150000"/>
              </a:lnSpc>
              <a:spcBef>
                <a:spcPts val="0"/>
              </a:spcBef>
              <a:buClr>
                <a:schemeClr val="dk1"/>
              </a:buClr>
              <a:buSzPct val="110000"/>
              <a:buFont typeface="Arial"/>
              <a:buNone/>
            </a:pPr>
            <a:r>
              <a:rPr b="1" lang="en" sz="1000">
                <a:solidFill>
                  <a:srgbClr val="EFEFEF"/>
                </a:solidFill>
              </a:rPr>
              <a:t>XAMPP</a:t>
            </a:r>
            <a:r>
              <a:rPr lang="en" sz="1000">
                <a:solidFill>
                  <a:srgbClr val="EFEFEF"/>
                </a:solidFill>
              </a:rPr>
              <a:t>        	</a:t>
            </a:r>
          </a:p>
          <a:p>
            <a:pPr lvl="0">
              <a:lnSpc>
                <a:spcPct val="115000"/>
              </a:lnSpc>
              <a:spcBef>
                <a:spcPts val="0"/>
              </a:spcBef>
              <a:spcAft>
                <a:spcPts val="1600"/>
              </a:spcAft>
              <a:buClr>
                <a:schemeClr val="dk1"/>
              </a:buClr>
              <a:buSzPct val="110000"/>
              <a:buFont typeface="Arial"/>
              <a:buNone/>
            </a:pPr>
            <a:r>
              <a:rPr lang="en" sz="1000">
                <a:solidFill>
                  <a:srgbClr val="EFEFEF"/>
                </a:solidFill>
              </a:rPr>
              <a:t>Xampp stands for Cross-Platform (X), Apache (A), MariaDB (M), PHP (P) and Perl (P). It is a simple, lightweight Apache distribution that makes it extremely easy for developers to create a local web server for testing and deployment purposes.</a:t>
            </a:r>
          </a:p>
          <a:p>
            <a:pPr lvl="0">
              <a:lnSpc>
                <a:spcPct val="150000"/>
              </a:lnSpc>
              <a:spcBef>
                <a:spcPts val="0"/>
              </a:spcBef>
              <a:buClr>
                <a:schemeClr val="dk1"/>
              </a:buClr>
              <a:buSzPct val="110000"/>
              <a:buFont typeface="Arial"/>
              <a:buNone/>
            </a:pPr>
            <a:r>
              <a:rPr b="1" lang="en" sz="1000">
                <a:solidFill>
                  <a:srgbClr val="EFEFEF"/>
                </a:solidFill>
              </a:rPr>
              <a:t>Apache Flex Open Source Community</a:t>
            </a:r>
          </a:p>
          <a:p>
            <a:pPr lvl="0">
              <a:lnSpc>
                <a:spcPct val="150000"/>
              </a:lnSpc>
              <a:spcBef>
                <a:spcPts val="0"/>
              </a:spcBef>
              <a:buClr>
                <a:schemeClr val="dk1"/>
              </a:buClr>
              <a:buSzPct val="110000"/>
              <a:buFont typeface="Arial"/>
              <a:buNone/>
            </a:pPr>
            <a:r>
              <a:rPr lang="en" sz="1000">
                <a:solidFill>
                  <a:srgbClr val="EFEFEF"/>
                </a:solidFill>
              </a:rPr>
              <a:t> 	Get involved with an active open source project. Flex is now being developed at the Apache Software Foundation so you can participate in the project and directly contribute to the next version of the framework.</a:t>
            </a:r>
          </a:p>
          <a:p>
            <a:pPr lvl="0">
              <a:lnSpc>
                <a:spcPct val="150000"/>
              </a:lnSpc>
              <a:spcBef>
                <a:spcPts val="0"/>
              </a:spcBef>
              <a:buClr>
                <a:schemeClr val="dk1"/>
              </a:buClr>
              <a:buSzPct val="110000"/>
              <a:buFont typeface="Arial"/>
              <a:buNone/>
            </a:pPr>
            <a:r>
              <a:rPr b="1" lang="en" sz="1000">
                <a:solidFill>
                  <a:srgbClr val="EFEFEF"/>
                </a:solidFill>
              </a:rPr>
              <a:t>MySQL</a:t>
            </a:r>
          </a:p>
          <a:p>
            <a:pPr lvl="0">
              <a:lnSpc>
                <a:spcPct val="150000"/>
              </a:lnSpc>
              <a:spcBef>
                <a:spcPts val="0"/>
              </a:spcBef>
              <a:buClr>
                <a:schemeClr val="dk1"/>
              </a:buClr>
              <a:buSzPct val="110000"/>
              <a:buFont typeface="Arial"/>
              <a:buNone/>
            </a:pPr>
            <a:r>
              <a:rPr lang="en" sz="1000">
                <a:solidFill>
                  <a:srgbClr val="EFEFEF"/>
                </a:solidFill>
              </a:rPr>
              <a:t> 	MySQL is a popular choice of database for use in web applications, and is a central component of the widely used </a:t>
            </a:r>
            <a:r>
              <a:rPr lang="en" sz="1000" u="sng">
                <a:solidFill>
                  <a:srgbClr val="EFEFEF"/>
                </a:solidFill>
                <a:hlinkClick r:id="rId4"/>
              </a:rPr>
              <a:t>LAMP</a:t>
            </a:r>
            <a:r>
              <a:rPr lang="en" sz="1000">
                <a:solidFill>
                  <a:srgbClr val="EFEFEF"/>
                </a:solidFill>
              </a:rPr>
              <a:t> open-source web application software stack (and other "</a:t>
            </a:r>
            <a:r>
              <a:rPr lang="en" sz="1000" u="sng">
                <a:solidFill>
                  <a:srgbClr val="EFEFEF"/>
                </a:solidFill>
                <a:hlinkClick r:id="rId5"/>
              </a:rPr>
              <a:t>AMP</a:t>
            </a:r>
            <a:r>
              <a:rPr lang="en" sz="1000">
                <a:solidFill>
                  <a:srgbClr val="EFEFEF"/>
                </a:solidFill>
              </a:rPr>
              <a:t>" stacks). LAMP is an acronym for "</a:t>
            </a:r>
            <a:r>
              <a:rPr lang="en" sz="1000" u="sng">
                <a:solidFill>
                  <a:srgbClr val="EFEFEF"/>
                </a:solidFill>
                <a:hlinkClick r:id="rId6"/>
              </a:rPr>
              <a:t>Linux</a:t>
            </a:r>
            <a:r>
              <a:rPr lang="en" sz="1000">
                <a:solidFill>
                  <a:srgbClr val="EFEFEF"/>
                </a:solidFill>
              </a:rPr>
              <a:t>, </a:t>
            </a:r>
            <a:r>
              <a:rPr lang="en" sz="1000" u="sng">
                <a:solidFill>
                  <a:srgbClr val="EFEFEF"/>
                </a:solidFill>
                <a:hlinkClick r:id="rId7"/>
              </a:rPr>
              <a:t>Apache</a:t>
            </a:r>
            <a:r>
              <a:rPr lang="en" sz="1000">
                <a:solidFill>
                  <a:srgbClr val="EFEFEF"/>
                </a:solidFill>
              </a:rPr>
              <a:t>,MySQL, </a:t>
            </a:r>
            <a:r>
              <a:rPr lang="en" sz="1000" u="sng">
                <a:solidFill>
                  <a:srgbClr val="EFEFEF"/>
                </a:solidFill>
                <a:hlinkClick r:id="rId8"/>
              </a:rPr>
              <a:t>PHP</a:t>
            </a:r>
            <a:r>
              <a:rPr lang="en" sz="1000">
                <a:solidFill>
                  <a:srgbClr val="EFEFEF"/>
                </a:solidFill>
              </a:rPr>
              <a:t>/</a:t>
            </a:r>
            <a:r>
              <a:rPr lang="en" sz="1000" u="sng">
                <a:solidFill>
                  <a:srgbClr val="EFEFEF"/>
                </a:solidFill>
                <a:hlinkClick r:id="rId9"/>
              </a:rPr>
              <a:t>Python</a:t>
            </a:r>
            <a:r>
              <a:rPr lang="en" sz="1000">
                <a:solidFill>
                  <a:srgbClr val="EFEFEF"/>
                </a:solidFill>
              </a:rPr>
              <a:t>". </a:t>
            </a:r>
            <a:r>
              <a:rPr lang="en" sz="1000" u="sng">
                <a:solidFill>
                  <a:srgbClr val="EFEFEF"/>
                </a:solidFill>
                <a:hlinkClick r:id="rId10"/>
              </a:rPr>
              <a:t>Free-software</a:t>
            </a:r>
            <a:r>
              <a:rPr lang="en" sz="1000">
                <a:solidFill>
                  <a:srgbClr val="EFEFEF"/>
                </a:solidFill>
              </a:rPr>
              <a:t> open-source projects that require a full-featured database management system often use MySQL.</a:t>
            </a:r>
          </a:p>
          <a:p>
            <a:pPr lvl="0">
              <a:lnSpc>
                <a:spcPct val="150000"/>
              </a:lnSpc>
              <a:spcBef>
                <a:spcPts val="0"/>
              </a:spcBef>
              <a:buClr>
                <a:schemeClr val="dk1"/>
              </a:buClr>
              <a:buSzPct val="110000"/>
              <a:buFont typeface="Arial"/>
              <a:buNone/>
            </a:pPr>
            <a:r>
              <a:rPr b="1" lang="en" sz="1000">
                <a:solidFill>
                  <a:srgbClr val="EFEFEF"/>
                </a:solidFill>
              </a:rPr>
              <a:t>HTML</a:t>
            </a:r>
          </a:p>
          <a:p>
            <a:pPr indent="196850" lvl="0">
              <a:lnSpc>
                <a:spcPct val="150000"/>
              </a:lnSpc>
              <a:spcBef>
                <a:spcPts val="0"/>
              </a:spcBef>
              <a:buClr>
                <a:schemeClr val="dk1"/>
              </a:buClr>
              <a:buSzPct val="110000"/>
              <a:buFont typeface="Arial"/>
              <a:buNone/>
            </a:pPr>
            <a:r>
              <a:rPr lang="en" sz="1000">
                <a:solidFill>
                  <a:srgbClr val="EFEFEF"/>
                </a:solidFill>
              </a:rPr>
              <a:t>   Lailisa has been built a admirable stylesheet with the HTML\CSS code that makes the web page look more vibrant than any other event planning websites.</a:t>
            </a:r>
          </a:p>
          <a:p>
            <a:pPr lvl="0">
              <a:lnSpc>
                <a:spcPct val="150000"/>
              </a:lnSpc>
              <a:spcBef>
                <a:spcPts val="0"/>
              </a:spcBef>
              <a:buClr>
                <a:schemeClr val="dk1"/>
              </a:buClr>
              <a:buSzPct val="110000"/>
              <a:buFont typeface="Arial"/>
              <a:buNone/>
            </a:pPr>
            <a:r>
              <a:rPr b="1" lang="en" sz="1000">
                <a:solidFill>
                  <a:srgbClr val="EFEFEF"/>
                </a:solidFill>
              </a:rPr>
              <a:t>PHP</a:t>
            </a:r>
          </a:p>
          <a:p>
            <a:pPr indent="196850" lvl="0">
              <a:lnSpc>
                <a:spcPct val="150000"/>
              </a:lnSpc>
              <a:spcBef>
                <a:spcPts val="0"/>
              </a:spcBef>
              <a:buClr>
                <a:schemeClr val="dk1"/>
              </a:buClr>
              <a:buSzPct val="110000"/>
              <a:buFont typeface="Arial"/>
              <a:buNone/>
            </a:pPr>
            <a:r>
              <a:rPr lang="en" sz="1000">
                <a:solidFill>
                  <a:srgbClr val="EFEFEF"/>
                </a:solidFill>
              </a:rPr>
              <a:t>The PHP Hypertext Pre-processor (PHP) is a  programming language that allows web developers to create dynamic content that interacts with multiple databases like MySQL, PostgreSQL, Oracle, and Microsoft SQL-server. It is a server side scripting language that is embedded in HTML </a:t>
            </a:r>
          </a:p>
          <a:p>
            <a:pPr lvl="0">
              <a:lnSpc>
                <a:spcPct val="115000"/>
              </a:lnSpc>
              <a:spcBef>
                <a:spcPts val="0"/>
              </a:spcBef>
              <a:spcAft>
                <a:spcPts val="1600"/>
              </a:spcAft>
              <a:buClr>
                <a:schemeClr val="dk1"/>
              </a:buClr>
              <a:buSzPct val="110000"/>
              <a:buFont typeface="Arial"/>
              <a:buNone/>
            </a:pPr>
            <a:r>
              <a:t/>
            </a:r>
            <a:endParaRPr sz="1000">
              <a:solidFill>
                <a:srgbClr val="252525"/>
              </a:solidFill>
            </a:endParaRPr>
          </a:p>
          <a:p>
            <a:pPr lv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