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sldIdLst>
    <p:sldId id="256" r:id="rId2"/>
    <p:sldId id="257" r:id="rId3"/>
    <p:sldId id="258" r:id="rId4"/>
    <p:sldId id="259" r:id="rId5"/>
    <p:sldId id="260" r:id="rId6"/>
    <p:sldId id="263" r:id="rId7"/>
    <p:sldId id="269" r:id="rId8"/>
    <p:sldId id="270" r:id="rId9"/>
    <p:sldId id="271" r:id="rId10"/>
    <p:sldId id="272" r:id="rId11"/>
    <p:sldId id="273" r:id="rId12"/>
    <p:sldId id="274" r:id="rId13"/>
    <p:sldId id="275" r:id="rId14"/>
    <p:sldId id="276" r:id="rId15"/>
    <p:sldId id="278" r:id="rId16"/>
    <p:sldId id="279" r:id="rId17"/>
    <p:sldId id="280" r:id="rId18"/>
    <p:sldId id="281" r:id="rId19"/>
    <p:sldId id="282" r:id="rId20"/>
    <p:sldId id="283" r:id="rId21"/>
    <p:sldId id="294" r:id="rId22"/>
    <p:sldId id="284" r:id="rId23"/>
    <p:sldId id="285" r:id="rId24"/>
    <p:sldId id="286" r:id="rId25"/>
    <p:sldId id="287" r:id="rId26"/>
    <p:sldId id="288" r:id="rId27"/>
    <p:sldId id="289" r:id="rId28"/>
    <p:sldId id="290" r:id="rId29"/>
    <p:sldId id="291" r:id="rId30"/>
    <p:sldId id="292" r:id="rId31"/>
    <p:sldId id="293" r:id="rId32"/>
    <p:sldId id="261" r:id="rId33"/>
    <p:sldId id="295" r:id="rId34"/>
    <p:sldId id="265" r:id="rId35"/>
    <p:sldId id="267"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67C45-A3BC-4042-9A72-502915DF6F4F}" v="1062" dt="2020-06-22T20:26:14.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4" d="100"/>
          <a:sy n="84"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Classes: Yay or Nay?</a:t>
            </a:r>
          </a:p>
        </p:txBody>
      </p:sp>
      <p:sp>
        <p:nvSpPr>
          <p:cNvPr id="3" name="Subtitle 2"/>
          <p:cNvSpPr>
            <a:spLocks noGrp="1"/>
          </p:cNvSpPr>
          <p:nvPr>
            <p:ph type="subTitle" idx="1"/>
          </p:nvPr>
        </p:nvSpPr>
        <p:spPr/>
        <p:txBody>
          <a:bodyPr/>
          <a:lstStyle/>
          <a:p>
            <a:r>
              <a:rPr lang="en-US" dirty="0"/>
              <a:t>Sameer </a:t>
            </a:r>
            <a:r>
              <a:rPr lang="en-US" dirty="0" err="1"/>
              <a:t>Anees</a:t>
            </a:r>
            <a:r>
              <a:rPr lang="en-US" dirty="0"/>
              <a:t>, </a:t>
            </a:r>
            <a:r>
              <a:rPr lang="en-US" dirty="0" err="1"/>
              <a:t>Tasneem</a:t>
            </a:r>
            <a:r>
              <a:rPr lang="en-US" dirty="0"/>
              <a:t> Adnan, Ahsan Ahmed</a:t>
            </a:r>
          </a:p>
        </p:txBody>
      </p:sp>
    </p:spTree>
    <p:extLst>
      <p:ext uri="{BB962C8B-B14F-4D97-AF65-F5344CB8AC3E}">
        <p14:creationId xmlns:p14="http://schemas.microsoft.com/office/powerpoint/2010/main" val="1727344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5121" name="Picture 7">
            <a:extLst>
              <a:ext uri="{FF2B5EF4-FFF2-40B4-BE49-F238E27FC236}">
                <a16:creationId xmlns:a16="http://schemas.microsoft.com/office/drawing/2014/main" id="{15E70DC2-8792-4B81-95CE-45F25AEF2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51" y="2158991"/>
            <a:ext cx="6336238" cy="29195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4D07D94A-DF20-4E48-BCDB-2532AC2977C5}"/>
              </a:ext>
            </a:extLst>
          </p:cNvPr>
          <p:cNvSpPr>
            <a:spLocks noChangeArrowheads="1"/>
          </p:cNvSpPr>
          <p:nvPr/>
        </p:nvSpPr>
        <p:spPr bwMode="auto">
          <a:xfrm>
            <a:off x="1920240" y="5634174"/>
            <a:ext cx="8979408" cy="682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majority of the students are expecting a GPA between 3.1-3.5. Over here there is a spread of data between the other 3 ranges of GPA. This means that students are expecting their GPA to fall down.</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9" descr="A picture containing drawing, device&#10;&#10;Description generated with very high confidence">
            <a:extLst>
              <a:ext uri="{FF2B5EF4-FFF2-40B4-BE49-F238E27FC236}">
                <a16:creationId xmlns:a16="http://schemas.microsoft.com/office/drawing/2014/main" id="{FE2143FF-5612-4C06-A151-982981A96F97}"/>
              </a:ext>
            </a:extLst>
          </p:cNvPr>
          <p:cNvPicPr>
            <a:picLocks noChangeAspect="1"/>
          </p:cNvPicPr>
          <p:nvPr/>
        </p:nvPicPr>
        <p:blipFill>
          <a:blip r:embed="rId3"/>
          <a:stretch>
            <a:fillRect/>
          </a:stretch>
        </p:blipFill>
        <p:spPr>
          <a:xfrm>
            <a:off x="7230341" y="1422257"/>
            <a:ext cx="3605645" cy="3667125"/>
          </a:xfrm>
          <a:prstGeom prst="rect">
            <a:avLst/>
          </a:prstGeom>
        </p:spPr>
      </p:pic>
    </p:spTree>
    <p:extLst>
      <p:ext uri="{BB962C8B-B14F-4D97-AF65-F5344CB8AC3E}">
        <p14:creationId xmlns:p14="http://schemas.microsoft.com/office/powerpoint/2010/main" val="149854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6145" name="Picture 8">
            <a:extLst>
              <a:ext uri="{FF2B5EF4-FFF2-40B4-BE49-F238E27FC236}">
                <a16:creationId xmlns:a16="http://schemas.microsoft.com/office/drawing/2014/main" id="{ACE12EC2-33B1-4833-80A0-6FFF8E8AA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05" y="1597024"/>
            <a:ext cx="10481015" cy="394036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5CB6221E-2416-4F07-A51F-FD1FC4E7EE9C}"/>
              </a:ext>
            </a:extLst>
          </p:cNvPr>
          <p:cNvSpPr>
            <a:spLocks noChangeArrowheads="1"/>
          </p:cNvSpPr>
          <p:nvPr/>
        </p:nvSpPr>
        <p:spPr bwMode="auto">
          <a:xfrm rot="10800000" flipV="1">
            <a:off x="2670048" y="5284795"/>
            <a:ext cx="7735824" cy="126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indent="63500" defTabSz="914400" eaLnBrk="0" fontAlgn="base" hangingPunct="0">
              <a:lnSpc>
                <a:spcPct val="150000"/>
              </a:lnSpc>
              <a:spcBef>
                <a:spcPct val="0"/>
              </a:spcBef>
              <a:spcAft>
                <a:spcPct val="0"/>
              </a:spcAft>
            </a:pPr>
            <a:r>
              <a:rPr kumimoji="0" lang="en-US" altLang="en-US" sz="1100" b="0" i="0" u="none" strike="noStrike" cap="none" normalizeH="0" baseline="0" dirty="0">
                <a:ln>
                  <a:noFill/>
                </a:ln>
                <a:solidFill>
                  <a:srgbClr val="695C45"/>
                </a:solidFill>
                <a:effectLst/>
                <a:latin typeface="Arial"/>
                <a:ea typeface="Noto Sans" charset="0"/>
                <a:cs typeface="Noto Sans" charset="0"/>
              </a:rPr>
              <a:t>The Data on the left shows that a majority of students had online classes during the pandemic.</a:t>
            </a:r>
            <a:r>
              <a:rPr lang="en-US" altLang="en-US" sz="1100" dirty="0">
                <a:solidFill>
                  <a:srgbClr val="695C45"/>
                </a:solidFill>
                <a:latin typeface="Arial"/>
                <a:ea typeface="Noto Sans" charset="0"/>
                <a:cs typeface="Noto Sans" charset="0"/>
              </a:rPr>
              <a:t>  On</a:t>
            </a:r>
            <a:r>
              <a:rPr kumimoji="0" lang="en-US" altLang="en-US" sz="1100" b="0" i="0" u="none" strike="noStrike" cap="none" normalizeH="0" baseline="0" dirty="0">
                <a:ln>
                  <a:noFill/>
                </a:ln>
                <a:solidFill>
                  <a:srgbClr val="695C45"/>
                </a:solidFill>
                <a:effectLst/>
                <a:latin typeface="Arial"/>
                <a:ea typeface="Noto Sans" charset="0"/>
                <a:cs typeface="Noto Sans" charset="0"/>
              </a:rPr>
              <a:t> the right </a:t>
            </a:r>
            <a:r>
              <a:rPr lang="en-US" altLang="en-US" sz="1100" dirty="0">
                <a:solidFill>
                  <a:srgbClr val="695C45"/>
                </a:solidFill>
                <a:latin typeface="Arial"/>
                <a:ea typeface="Noto Sans" charset="0"/>
                <a:cs typeface="Noto Sans" charset="0"/>
              </a:rPr>
              <a:t>the graph shows relations between students and their families. Unfortunately, the results obtained are inconclusive.</a:t>
            </a:r>
            <a:endParaRPr lang="en-US" altLang="en-US" sz="1100" i="0" u="none" strike="noStrike" cap="none" normalizeH="0" baseline="0" dirty="0">
              <a:ln>
                <a:noFill/>
              </a:ln>
              <a:solidFill>
                <a:srgbClr val="695C45"/>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068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7169" name="Picture 9">
            <a:extLst>
              <a:ext uri="{FF2B5EF4-FFF2-40B4-BE49-F238E27FC236}">
                <a16:creationId xmlns:a16="http://schemas.microsoft.com/office/drawing/2014/main" id="{439B4AD1-567D-43D7-97FE-F70907F6A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168" y="1718468"/>
            <a:ext cx="10312234" cy="385022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E087C92C-BEA6-42C9-AE0D-737D63DDA545}"/>
              </a:ext>
            </a:extLst>
          </p:cNvPr>
          <p:cNvSpPr>
            <a:spLocks noChangeArrowheads="1"/>
          </p:cNvSpPr>
          <p:nvPr/>
        </p:nvSpPr>
        <p:spPr bwMode="auto">
          <a:xfrm>
            <a:off x="3310128" y="5153673"/>
            <a:ext cx="6424485" cy="1636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Data on the left shows that a majority of the students were from the Batch of 2020, seniors. By this we can say for sure that they might be worried about their future, due to the pandemic. The data on the left shows that students received some kind of compensation for their online studies during the pandemic.</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4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8193" name="Picture 10">
            <a:extLst>
              <a:ext uri="{FF2B5EF4-FFF2-40B4-BE49-F238E27FC236}">
                <a16:creationId xmlns:a16="http://schemas.microsoft.com/office/drawing/2014/main" id="{9DC698B7-0823-47E5-B976-7D9A7BEF9A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20"/>
          <a:stretch/>
        </p:blipFill>
        <p:spPr bwMode="auto">
          <a:xfrm>
            <a:off x="415989" y="1805497"/>
            <a:ext cx="11369282" cy="35882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B8E2AD42-5FCA-4F56-9CB9-A6AF771DE567}"/>
              </a:ext>
            </a:extLst>
          </p:cNvPr>
          <p:cNvSpPr>
            <a:spLocks noChangeArrowheads="1"/>
          </p:cNvSpPr>
          <p:nvPr/>
        </p:nvSpPr>
        <p:spPr bwMode="auto">
          <a:xfrm>
            <a:off x="2204602" y="4930121"/>
            <a:ext cx="8211312" cy="160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Data on the left shows that a majority of the students were struggling with their online studies. While, the data on the right shows that the majority of the students had between 5-6 courses. This shows why the majority of the students believed they had a high workload because of the pandemic.</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37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9217" name="Picture 11">
            <a:extLst>
              <a:ext uri="{FF2B5EF4-FFF2-40B4-BE49-F238E27FC236}">
                <a16:creationId xmlns:a16="http://schemas.microsoft.com/office/drawing/2014/main" id="{8D8C4FB2-8AF3-43DC-94CC-3D12D4AA5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536" y="1683512"/>
            <a:ext cx="9796971" cy="38941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a:extLst>
              <a:ext uri="{FF2B5EF4-FFF2-40B4-BE49-F238E27FC236}">
                <a16:creationId xmlns:a16="http://schemas.microsoft.com/office/drawing/2014/main" id="{666F1B27-A7E6-4A80-AD8D-9D27D3BAE3BA}"/>
              </a:ext>
            </a:extLst>
          </p:cNvPr>
          <p:cNvSpPr>
            <a:spLocks noChangeArrowheads="1"/>
          </p:cNvSpPr>
          <p:nvPr/>
        </p:nvSpPr>
        <p:spPr bwMode="auto">
          <a:xfrm>
            <a:off x="3114357" y="5058270"/>
            <a:ext cx="6834315" cy="160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Data on the left shows that the majority of the students were unsure about whether the online classes would become permanent in the future. The data on the right shows that the majority of the students that participated in the survey were Female.</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4988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11265" name="Picture 13">
            <a:extLst>
              <a:ext uri="{FF2B5EF4-FFF2-40B4-BE49-F238E27FC236}">
                <a16:creationId xmlns:a16="http://schemas.microsoft.com/office/drawing/2014/main" id="{AD1704FE-7D63-457C-BC7A-9161D02E7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948"/>
          <a:stretch>
            <a:fillRect/>
          </a:stretch>
        </p:blipFill>
        <p:spPr bwMode="auto">
          <a:xfrm>
            <a:off x="1043875" y="1719625"/>
            <a:ext cx="9905033" cy="354134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0D193CBC-CFD6-4B3D-8DCE-8EF07074B38D}"/>
              </a:ext>
            </a:extLst>
          </p:cNvPr>
          <p:cNvSpPr>
            <a:spLocks noChangeArrowheads="1"/>
          </p:cNvSpPr>
          <p:nvPr/>
        </p:nvSpPr>
        <p:spPr bwMode="auto">
          <a:xfrm>
            <a:off x="2343150" y="4741584"/>
            <a:ext cx="7955280" cy="160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data on the left shows that the majority of the students believed that universities were giving them some kind of academic relief during the pandemic. However, the data on the right shows that majority students were suffering from Health Problems because of their online classes.</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46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289" name="image3.png" descr="Forms response chart. Question title: Which tool/equipment do you use to attend your online classes? (You may select more than one answers). Number of responses: 95 responses.">
            <a:extLst>
              <a:ext uri="{FF2B5EF4-FFF2-40B4-BE49-F238E27FC236}">
                <a16:creationId xmlns:a16="http://schemas.microsoft.com/office/drawing/2014/main" id="{FE30C864-9756-4EC0-852C-75C5448E8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853" y="1505846"/>
            <a:ext cx="8357997" cy="424947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BDB699A2-F697-4FEC-B2EA-2CC65865A692}"/>
              </a:ext>
            </a:extLst>
          </p:cNvPr>
          <p:cNvSpPr>
            <a:spLocks noChangeArrowheads="1"/>
          </p:cNvSpPr>
          <p:nvPr/>
        </p:nvSpPr>
        <p:spPr bwMode="auto">
          <a:xfrm>
            <a:off x="3069336" y="5316965"/>
            <a:ext cx="6053328" cy="1193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chart above shows that the majority of the students use their phones and laptops for their online classes. It also shows that a minority of students do share and borrow devices in order to attend these classes.</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B0B459C2-E5E8-4C94-8D0D-74C0CC2C7F0B}"/>
              </a:ext>
            </a:extLst>
          </p:cNvPr>
          <p:cNvSpPr/>
          <p:nvPr/>
        </p:nvSpPr>
        <p:spPr>
          <a:xfrm>
            <a:off x="1638300" y="2351807"/>
            <a:ext cx="3629890" cy="2770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783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13" name="image11.png" descr="Forms response chart. Question title: How do you access the internet? (You may select more than one answer). Number of responses: 95 responses.">
            <a:extLst>
              <a:ext uri="{FF2B5EF4-FFF2-40B4-BE49-F238E27FC236}">
                <a16:creationId xmlns:a16="http://schemas.microsoft.com/office/drawing/2014/main" id="{D1624ABE-CE83-464E-ACA0-EC9104F04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580" y="1966357"/>
            <a:ext cx="7757859" cy="36942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3">
            <a:extLst>
              <a:ext uri="{FF2B5EF4-FFF2-40B4-BE49-F238E27FC236}">
                <a16:creationId xmlns:a16="http://schemas.microsoft.com/office/drawing/2014/main" id="{DE67B69B-A383-4463-B954-9E6728F1C820}"/>
              </a:ext>
            </a:extLst>
          </p:cNvPr>
          <p:cNvSpPr>
            <a:spLocks noChangeArrowheads="1"/>
          </p:cNvSpPr>
          <p:nvPr/>
        </p:nvSpPr>
        <p:spPr bwMode="auto">
          <a:xfrm>
            <a:off x="2598769" y="5420331"/>
            <a:ext cx="6994461" cy="93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chart above shows that the majority of the students use a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Wifi</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device to access the internet. However, some students also use cable network and mobile data to access the internet.</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723050DE-08FE-48A6-BC11-2C0612667821}"/>
              </a:ext>
            </a:extLst>
          </p:cNvPr>
          <p:cNvSpPr/>
          <p:nvPr/>
        </p:nvSpPr>
        <p:spPr>
          <a:xfrm>
            <a:off x="1731818" y="2459181"/>
            <a:ext cx="3837709" cy="249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99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337" name="image10.png" descr="Forms response chart. Question title: Select any technological issue you face while attending an online class?. Number of responses: 95 responses.">
            <a:extLst>
              <a:ext uri="{FF2B5EF4-FFF2-40B4-BE49-F238E27FC236}">
                <a16:creationId xmlns:a16="http://schemas.microsoft.com/office/drawing/2014/main" id="{9893525A-8CA2-436A-AA59-DC91E6629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934" y="1734106"/>
            <a:ext cx="8474170" cy="40353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
            <a:extLst>
              <a:ext uri="{FF2B5EF4-FFF2-40B4-BE49-F238E27FC236}">
                <a16:creationId xmlns:a16="http://schemas.microsoft.com/office/drawing/2014/main" id="{49214EB1-275A-491D-BED2-9485490DB6F7}"/>
              </a:ext>
            </a:extLst>
          </p:cNvPr>
          <p:cNvSpPr>
            <a:spLocks noChangeArrowheads="1"/>
          </p:cNvSpPr>
          <p:nvPr/>
        </p:nvSpPr>
        <p:spPr bwMode="auto">
          <a:xfrm>
            <a:off x="1501934" y="5741235"/>
            <a:ext cx="8474170" cy="513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Majority of the students have issues of occasional or severe disconnection of the internet, slow internet speed and electricity disruption.</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5701F643-4C9B-4B92-8694-03536101321F}"/>
              </a:ext>
            </a:extLst>
          </p:cNvPr>
          <p:cNvSpPr/>
          <p:nvPr/>
        </p:nvSpPr>
        <p:spPr>
          <a:xfrm>
            <a:off x="1787236" y="2306781"/>
            <a:ext cx="3214254" cy="2216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8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361" name="image8.png" descr="Forms response chart. Question title: Select any non-technological issues you face while attending your online class?. Number of responses: 95 responses.">
            <a:extLst>
              <a:ext uri="{FF2B5EF4-FFF2-40B4-BE49-F238E27FC236}">
                <a16:creationId xmlns:a16="http://schemas.microsoft.com/office/drawing/2014/main" id="{5F7A0385-6E28-4049-AE3D-D79E7127F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808" y="1772041"/>
            <a:ext cx="8382573" cy="421207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
            <a:extLst>
              <a:ext uri="{FF2B5EF4-FFF2-40B4-BE49-F238E27FC236}">
                <a16:creationId xmlns:a16="http://schemas.microsoft.com/office/drawing/2014/main" id="{76A3C86E-EFF3-4FCE-9313-E3652DD773CB}"/>
              </a:ext>
            </a:extLst>
          </p:cNvPr>
          <p:cNvSpPr>
            <a:spLocks noChangeArrowheads="1"/>
          </p:cNvSpPr>
          <p:nvPr/>
        </p:nvSpPr>
        <p:spPr bwMode="auto">
          <a:xfrm>
            <a:off x="1043876" y="5722508"/>
            <a:ext cx="1059789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Noto Sans" charset="0"/>
                <a:cs typeface="Noto Sans" charset="0"/>
              </a:rPr>
              <a:t>Majority of the students are hesitant to ask questions during lectures and get distracted. Some students also say that they don’t have a dedicated work space at home.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7">
            <a:extLst>
              <a:ext uri="{FF2B5EF4-FFF2-40B4-BE49-F238E27FC236}">
                <a16:creationId xmlns:a16="http://schemas.microsoft.com/office/drawing/2014/main" id="{637C1A48-2597-40C1-9C21-68CD145008DB}"/>
              </a:ext>
            </a:extLst>
          </p:cNvPr>
          <p:cNvSpPr/>
          <p:nvPr/>
        </p:nvSpPr>
        <p:spPr>
          <a:xfrm>
            <a:off x="2535382" y="2320635"/>
            <a:ext cx="4447309" cy="249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3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100000"/>
              </a:lnSpc>
            </a:pPr>
            <a:r>
              <a:rPr lang="en-US" dirty="0"/>
              <a:t>The survey tries to find out the issues that students are facing and how their emotional and physical well-being is being affected, during the current crisis.</a:t>
            </a:r>
          </a:p>
        </p:txBody>
      </p:sp>
    </p:spTree>
    <p:extLst>
      <p:ext uri="{BB962C8B-B14F-4D97-AF65-F5344CB8AC3E}">
        <p14:creationId xmlns:p14="http://schemas.microsoft.com/office/powerpoint/2010/main" val="196748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385" name="image1.png" descr="Forms response chart. Question title: How did your university help you to ease your experience of online classes?. Number of responses: 95 responses.">
            <a:extLst>
              <a:ext uri="{FF2B5EF4-FFF2-40B4-BE49-F238E27FC236}">
                <a16:creationId xmlns:a16="http://schemas.microsoft.com/office/drawing/2014/main" id="{5545D468-DE80-4CEF-854B-F150A9829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674" y="1551753"/>
            <a:ext cx="7718345" cy="42994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3">
            <a:extLst>
              <a:ext uri="{FF2B5EF4-FFF2-40B4-BE49-F238E27FC236}">
                <a16:creationId xmlns:a16="http://schemas.microsoft.com/office/drawing/2014/main" id="{9099FCB5-A920-4751-A649-657E9067EE9C}"/>
              </a:ext>
            </a:extLst>
          </p:cNvPr>
          <p:cNvSpPr>
            <a:spLocks noChangeArrowheads="1"/>
          </p:cNvSpPr>
          <p:nvPr/>
        </p:nvSpPr>
        <p:spPr bwMode="auto">
          <a:xfrm>
            <a:off x="1671812" y="5437520"/>
            <a:ext cx="8680735" cy="93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According to students, most universities are helping out their students by changing the criteria in assessment and syllabus. They have also changed the attendance policy and started recording lectures of professors. Some even say that they did nothing to help them out!</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32CCB1F-E2C0-47DB-9FC0-022D5FAA26B7}"/>
              </a:ext>
            </a:extLst>
          </p:cNvPr>
          <p:cNvSpPr/>
          <p:nvPr/>
        </p:nvSpPr>
        <p:spPr>
          <a:xfrm>
            <a:off x="2535382" y="2029690"/>
            <a:ext cx="4530436" cy="249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7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964A-ECA0-4D15-BF9A-636B2D1F9F9B}"/>
              </a:ext>
            </a:extLst>
          </p:cNvPr>
          <p:cNvSpPr>
            <a:spLocks noGrp="1"/>
          </p:cNvSpPr>
          <p:nvPr>
            <p:ph type="title"/>
          </p:nvPr>
        </p:nvSpPr>
        <p:spPr/>
        <p:txBody>
          <a:bodyPr/>
          <a:lstStyle/>
          <a:p>
            <a:r>
              <a:rPr lang="en-US" dirty="0"/>
              <a:t>Our analysis</a:t>
            </a:r>
          </a:p>
        </p:txBody>
      </p:sp>
      <p:pic>
        <p:nvPicPr>
          <p:cNvPr id="4" name="Picture 4" descr="A picture containing screenshot&#10;&#10;Description generated with very high confidence">
            <a:extLst>
              <a:ext uri="{FF2B5EF4-FFF2-40B4-BE49-F238E27FC236}">
                <a16:creationId xmlns:a16="http://schemas.microsoft.com/office/drawing/2014/main" id="{92F48D28-6CA3-430F-A5E2-3ED3A99DB994}"/>
              </a:ext>
            </a:extLst>
          </p:cNvPr>
          <p:cNvPicPr>
            <a:picLocks noChangeAspect="1"/>
          </p:cNvPicPr>
          <p:nvPr/>
        </p:nvPicPr>
        <p:blipFill>
          <a:blip r:embed="rId2"/>
          <a:stretch>
            <a:fillRect/>
          </a:stretch>
        </p:blipFill>
        <p:spPr>
          <a:xfrm>
            <a:off x="5989607" y="1964650"/>
            <a:ext cx="4065916" cy="3661946"/>
          </a:xfrm>
          <a:prstGeom prst="rect">
            <a:avLst/>
          </a:prstGeom>
        </p:spPr>
      </p:pic>
      <p:pic>
        <p:nvPicPr>
          <p:cNvPr id="5" name="Picture 5" descr="A screenshot of a cell phone&#10;&#10;Description generated with high confidence">
            <a:extLst>
              <a:ext uri="{FF2B5EF4-FFF2-40B4-BE49-F238E27FC236}">
                <a16:creationId xmlns:a16="http://schemas.microsoft.com/office/drawing/2014/main" id="{BCB85228-6384-4253-9FD9-2B36905C3BED}"/>
              </a:ext>
            </a:extLst>
          </p:cNvPr>
          <p:cNvPicPr>
            <a:picLocks noChangeAspect="1"/>
          </p:cNvPicPr>
          <p:nvPr/>
        </p:nvPicPr>
        <p:blipFill>
          <a:blip r:embed="rId3"/>
          <a:stretch>
            <a:fillRect/>
          </a:stretch>
        </p:blipFill>
        <p:spPr>
          <a:xfrm>
            <a:off x="713117" y="1902535"/>
            <a:ext cx="4684142" cy="3584892"/>
          </a:xfrm>
          <a:prstGeom prst="rect">
            <a:avLst/>
          </a:prstGeom>
        </p:spPr>
      </p:pic>
      <p:sp>
        <p:nvSpPr>
          <p:cNvPr id="6" name="Rectangle 5">
            <a:extLst>
              <a:ext uri="{FF2B5EF4-FFF2-40B4-BE49-F238E27FC236}">
                <a16:creationId xmlns:a16="http://schemas.microsoft.com/office/drawing/2014/main" id="{6A4BF22D-4E90-417F-B784-9E8ED78FB424}"/>
              </a:ext>
            </a:extLst>
          </p:cNvPr>
          <p:cNvSpPr/>
          <p:nvPr/>
        </p:nvSpPr>
        <p:spPr>
          <a:xfrm>
            <a:off x="1023668" y="2713007"/>
            <a:ext cx="3867508" cy="2875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AA02BB-F953-46F0-BB96-CF29DAE59FBC}"/>
              </a:ext>
            </a:extLst>
          </p:cNvPr>
          <p:cNvSpPr/>
          <p:nvPr/>
        </p:nvSpPr>
        <p:spPr>
          <a:xfrm>
            <a:off x="6227373" y="2927769"/>
            <a:ext cx="3134263" cy="3306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85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7409" name="image20.png">
            <a:extLst>
              <a:ext uri="{FF2B5EF4-FFF2-40B4-BE49-F238E27FC236}">
                <a16:creationId xmlns:a16="http://schemas.microsoft.com/office/drawing/2014/main" id="{E37D2A26-DE94-490B-B90E-20C6FA758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45" t="8035"/>
          <a:stretch>
            <a:fillRect/>
          </a:stretch>
        </p:blipFill>
        <p:spPr bwMode="auto">
          <a:xfrm>
            <a:off x="634031" y="1476173"/>
            <a:ext cx="5592764" cy="509261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
            <a:extLst>
              <a:ext uri="{FF2B5EF4-FFF2-40B4-BE49-F238E27FC236}">
                <a16:creationId xmlns:a16="http://schemas.microsoft.com/office/drawing/2014/main" id="{90E6C7D8-5106-4759-A0BC-162719DFC625}"/>
              </a:ext>
            </a:extLst>
          </p:cNvPr>
          <p:cNvSpPr>
            <a:spLocks noChangeArrowheads="1"/>
          </p:cNvSpPr>
          <p:nvPr/>
        </p:nvSpPr>
        <p:spPr bwMode="auto">
          <a:xfrm>
            <a:off x="6178773" y="517224"/>
            <a:ext cx="4839906" cy="643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variables represent the questions where the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surveyee</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was asked to rate between 1- 5. For example, the variable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StudiesAffected</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represents the question: “On a scale of 1 to 5, how much do you think your studies have been affected by the pandemic?”. The boxplots give us information about the mean, maximum, minimum, interquartile range and also if there are any outliers within the dataset. For example, the interquartile range( where 50%+ of the data exists) of the variable studies affected is between 3 and 5, with the average rating being 4. This tells us that the average number of people felt that their studies had been affected by a great amount. The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OnlineShift</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variable tells us that the majority of the people feel not good or average about their studies being shifted online; that is why the interquartile range is between 2 and 3. The Productivity variable shows us similar results, as students feel that they haven’t really been productive. The average number of assignments, projects and other tasks that students were able to complete on time is 3, but it shows us that the data is scattered as the interquartile range is between 2 and 4. However, most of the students believe that their studies have been productive. Furthermore, the learning efficiency of the students haven’t been great throughout the pandemic and most of the students are really stressful due to the situation, which is alarming. Most people believe that their family is cooperative during the online classes, but they are still going through some extreme mental challenges during the current phase.</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476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image16.png">
            <a:extLst>
              <a:ext uri="{FF2B5EF4-FFF2-40B4-BE49-F238E27FC236}">
                <a16:creationId xmlns:a16="http://schemas.microsoft.com/office/drawing/2014/main" id="{F7CED1FF-8D09-424D-8722-6D510A104DA5}"/>
              </a:ext>
            </a:extLst>
          </p:cNvPr>
          <p:cNvPicPr/>
          <p:nvPr/>
        </p:nvPicPr>
        <p:blipFill>
          <a:blip r:embed="rId2"/>
          <a:srcRect l="10253" t="11351" r="63075" b="61594"/>
          <a:stretch>
            <a:fillRect/>
          </a:stretch>
        </p:blipFill>
        <p:spPr>
          <a:xfrm>
            <a:off x="4952113" y="222821"/>
            <a:ext cx="6521195" cy="6172593"/>
          </a:xfrm>
          <a:prstGeom prst="rect">
            <a:avLst/>
          </a:prstGeom>
          <a:ln/>
        </p:spPr>
      </p:pic>
      <p:sp>
        <p:nvSpPr>
          <p:cNvPr id="21"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06610"/>
            <a:ext cx="4250280" cy="4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Mental challenges faced by different university students.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4571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 name="image15.png">
            <a:extLst>
              <a:ext uri="{FF2B5EF4-FFF2-40B4-BE49-F238E27FC236}">
                <a16:creationId xmlns:a16="http://schemas.microsoft.com/office/drawing/2014/main" id="{497E6562-A4FD-4E1E-A339-E44FB1C667A3}"/>
              </a:ext>
            </a:extLst>
          </p:cNvPr>
          <p:cNvPicPr/>
          <p:nvPr/>
        </p:nvPicPr>
        <p:blipFill>
          <a:blip r:embed="rId2"/>
          <a:srcRect l="38243" t="11173" r="36710" b="62942"/>
          <a:stretch>
            <a:fillRect/>
          </a:stretch>
        </p:blipFill>
        <p:spPr>
          <a:xfrm>
            <a:off x="5467350" y="462587"/>
            <a:ext cx="6322695" cy="6121224"/>
          </a:xfrm>
          <a:prstGeom prst="rect">
            <a:avLst/>
          </a:prstGeom>
          <a:ln/>
        </p:spPr>
      </p:pic>
      <p:sp>
        <p:nvSpPr>
          <p:cNvPr id="22"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91248"/>
            <a:ext cx="4250280" cy="2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Stress </a:t>
            </a:r>
            <a:r>
              <a:rPr lang="en-US" altLang="en-US" sz="1100" dirty="0">
                <a:solidFill>
                  <a:srgbClr val="695C45"/>
                </a:solidFill>
                <a:latin typeface="Arial" panose="020B0604020202020204" pitchFamily="34" charset="0"/>
                <a:ea typeface="Noto Sans" charset="0"/>
                <a:cs typeface="Noto Sans" charset="0"/>
              </a:rPr>
              <a:t>levels of different Batches in all universities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89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image12.png">
            <a:extLst>
              <a:ext uri="{FF2B5EF4-FFF2-40B4-BE49-F238E27FC236}">
                <a16:creationId xmlns:a16="http://schemas.microsoft.com/office/drawing/2014/main" id="{93507482-B3FC-4AAC-97D6-9CB2EB7AEA47}"/>
              </a:ext>
            </a:extLst>
          </p:cNvPr>
          <p:cNvPicPr/>
          <p:nvPr/>
        </p:nvPicPr>
        <p:blipFill>
          <a:blip r:embed="rId2"/>
          <a:srcRect l="64967" t="11090" r="8588" b="61454"/>
          <a:stretch>
            <a:fillRect/>
          </a:stretch>
        </p:blipFill>
        <p:spPr>
          <a:xfrm>
            <a:off x="5981775" y="451421"/>
            <a:ext cx="5884544" cy="6177979"/>
          </a:xfrm>
          <a:prstGeom prst="rect">
            <a:avLst/>
          </a:prstGeom>
          <a:ln/>
        </p:spPr>
      </p:pic>
      <p:sp>
        <p:nvSpPr>
          <p:cNvPr id="21"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06610"/>
            <a:ext cx="4250280" cy="4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Students Affected by coronavirus in different universities.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553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 name="image13.png">
            <a:extLst>
              <a:ext uri="{FF2B5EF4-FFF2-40B4-BE49-F238E27FC236}">
                <a16:creationId xmlns:a16="http://schemas.microsoft.com/office/drawing/2014/main" id="{DEAB1481-757A-497F-9333-48A2D5EDA531}"/>
              </a:ext>
            </a:extLst>
          </p:cNvPr>
          <p:cNvPicPr/>
          <p:nvPr/>
        </p:nvPicPr>
        <p:blipFill>
          <a:blip r:embed="rId2"/>
          <a:srcRect l="10812" t="37571" r="63800" b="36242"/>
          <a:stretch>
            <a:fillRect/>
          </a:stretch>
        </p:blipFill>
        <p:spPr>
          <a:xfrm>
            <a:off x="5132817" y="667703"/>
            <a:ext cx="6429756" cy="5925764"/>
          </a:xfrm>
          <a:prstGeom prst="rect">
            <a:avLst/>
          </a:prstGeom>
          <a:ln/>
        </p:spPr>
      </p:pic>
      <p:sp>
        <p:nvSpPr>
          <p:cNvPr id="22"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06610"/>
            <a:ext cx="4250280" cy="4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how students feel about the shift to online classes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wrt</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a:t>
            </a:r>
            <a:r>
              <a:rPr lang="en-US" altLang="en-US" sz="1100" dirty="0">
                <a:solidFill>
                  <a:srgbClr val="695C45"/>
                </a:solidFill>
                <a:latin typeface="Arial" panose="020B0604020202020204" pitchFamily="34" charset="0"/>
                <a:ea typeface="Noto Sans" charset="0"/>
                <a:cs typeface="Noto Sans" charset="0"/>
              </a:rPr>
              <a:t>Ba</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tches.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81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image13.png">
            <a:extLst>
              <a:ext uri="{FF2B5EF4-FFF2-40B4-BE49-F238E27FC236}">
                <a16:creationId xmlns:a16="http://schemas.microsoft.com/office/drawing/2014/main" id="{875D4198-A814-423B-8881-98A83E57F567}"/>
              </a:ext>
            </a:extLst>
          </p:cNvPr>
          <p:cNvPicPr/>
          <p:nvPr/>
        </p:nvPicPr>
        <p:blipFill>
          <a:blip r:embed="rId2"/>
          <a:srcRect l="38152" t="37571" r="36329" b="34914"/>
          <a:stretch>
            <a:fillRect/>
          </a:stretch>
        </p:blipFill>
        <p:spPr>
          <a:xfrm>
            <a:off x="5143675" y="673451"/>
            <a:ext cx="6303645" cy="6056059"/>
          </a:xfrm>
          <a:prstGeom prst="rect">
            <a:avLst/>
          </a:prstGeom>
          <a:ln/>
        </p:spPr>
      </p:pic>
      <p:sp>
        <p:nvSpPr>
          <p:cNvPr id="23" name="Rectangle 3">
            <a:extLst>
              <a:ext uri="{FF2B5EF4-FFF2-40B4-BE49-F238E27FC236}">
                <a16:creationId xmlns:a16="http://schemas.microsoft.com/office/drawing/2014/main" id="{09E991F8-4B6F-4BC5-81CB-BC2229354593}"/>
              </a:ext>
            </a:extLst>
          </p:cNvPr>
          <p:cNvSpPr>
            <a:spLocks noChangeArrowheads="1"/>
          </p:cNvSpPr>
          <p:nvPr/>
        </p:nvSpPr>
        <p:spPr bwMode="auto">
          <a:xfrm>
            <a:off x="568420" y="2906610"/>
            <a:ext cx="4250280" cy="4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how many deadlines the students can follow during the pandemic </a:t>
            </a:r>
            <a:r>
              <a:rPr kumimoji="0" lang="en-US" altLang="en-US" sz="1100" b="0" i="0" u="none" strike="noStrike" cap="none" normalizeH="0" baseline="0" dirty="0" err="1">
                <a:ln>
                  <a:noFill/>
                </a:ln>
                <a:solidFill>
                  <a:srgbClr val="695C45"/>
                </a:solidFill>
                <a:effectLst/>
                <a:latin typeface="Arial" panose="020B0604020202020204" pitchFamily="34" charset="0"/>
                <a:ea typeface="Noto Sans" charset="0"/>
                <a:cs typeface="Noto Sans" charset="0"/>
              </a:rPr>
              <a:t>wrt</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 Universities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13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 name="image13.png">
            <a:extLst>
              <a:ext uri="{FF2B5EF4-FFF2-40B4-BE49-F238E27FC236}">
                <a16:creationId xmlns:a16="http://schemas.microsoft.com/office/drawing/2014/main" id="{B8EFFD4B-D973-4CCB-8F28-E2560DC64DB8}"/>
              </a:ext>
            </a:extLst>
          </p:cNvPr>
          <p:cNvPicPr/>
          <p:nvPr/>
        </p:nvPicPr>
        <p:blipFill>
          <a:blip r:embed="rId2"/>
          <a:srcRect l="65492" t="37760" r="8598" b="35483"/>
          <a:stretch>
            <a:fillRect/>
          </a:stretch>
        </p:blipFill>
        <p:spPr>
          <a:xfrm>
            <a:off x="5223837" y="757271"/>
            <a:ext cx="6391656" cy="5888419"/>
          </a:xfrm>
          <a:prstGeom prst="rect">
            <a:avLst/>
          </a:prstGeom>
          <a:ln/>
        </p:spPr>
      </p:pic>
      <p:sp>
        <p:nvSpPr>
          <p:cNvPr id="22"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91248"/>
            <a:ext cx="4250280" cy="2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Learning Efficiency</a:t>
            </a:r>
            <a:r>
              <a:rPr kumimoji="0" lang="en-US" altLang="en-US" sz="1100" b="0" i="0" u="none" strike="noStrike" cap="none" normalizeH="0" dirty="0">
                <a:ln>
                  <a:noFill/>
                </a:ln>
                <a:solidFill>
                  <a:srgbClr val="695C45"/>
                </a:solidFill>
                <a:effectLst/>
                <a:latin typeface="Arial" panose="020B0604020202020204" pitchFamily="34" charset="0"/>
                <a:ea typeface="Noto Sans" charset="0"/>
                <a:cs typeface="Noto Sans" charset="0"/>
              </a:rPr>
              <a:t> in different batches.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5367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image13.png">
            <a:extLst>
              <a:ext uri="{FF2B5EF4-FFF2-40B4-BE49-F238E27FC236}">
                <a16:creationId xmlns:a16="http://schemas.microsoft.com/office/drawing/2014/main" id="{40ACAE57-F044-4F2E-B87B-C1998EAC48A3}"/>
              </a:ext>
            </a:extLst>
          </p:cNvPr>
          <p:cNvPicPr/>
          <p:nvPr/>
        </p:nvPicPr>
        <p:blipFill>
          <a:blip r:embed="rId2"/>
          <a:srcRect l="9770" t="64326" r="63279" b="7020"/>
          <a:stretch>
            <a:fillRect/>
          </a:stretch>
        </p:blipFill>
        <p:spPr>
          <a:xfrm>
            <a:off x="5134239" y="757844"/>
            <a:ext cx="6514424" cy="6100155"/>
          </a:xfrm>
          <a:prstGeom prst="rect">
            <a:avLst/>
          </a:prstGeom>
          <a:ln/>
        </p:spPr>
      </p:pic>
      <p:sp>
        <p:nvSpPr>
          <p:cNvPr id="21"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06610"/>
            <a:ext cx="4250280" cy="405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Professionalism of teachers (teaching online)</a:t>
            </a:r>
            <a:r>
              <a:rPr kumimoji="0" lang="en-US" altLang="en-US" sz="1100" b="0" i="0" u="none" strike="noStrike" cap="none" normalizeH="0" dirty="0">
                <a:ln>
                  <a:noFill/>
                </a:ln>
                <a:solidFill>
                  <a:srgbClr val="695C45"/>
                </a:solidFill>
                <a:effectLst/>
                <a:latin typeface="Arial" panose="020B0604020202020204" pitchFamily="34" charset="0"/>
                <a:ea typeface="Noto Sans" charset="0"/>
                <a:cs typeface="Noto Sans" charset="0"/>
              </a:rPr>
              <a:t> </a:t>
            </a: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in different universities.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892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10000"/>
          </a:bodyPr>
          <a:lstStyle/>
          <a:p>
            <a:pPr>
              <a:lnSpc>
                <a:spcPct val="100000"/>
              </a:lnSpc>
            </a:pPr>
            <a:r>
              <a:rPr lang="en-US" b="1" dirty="0"/>
              <a:t>1. </a:t>
            </a:r>
            <a:r>
              <a:rPr lang="en-US" dirty="0"/>
              <a:t>Is coronavirus contributing to the stress levels of the university going students? Are all</a:t>
            </a:r>
          </a:p>
          <a:p>
            <a:pPr>
              <a:lnSpc>
                <a:spcPct val="100000"/>
              </a:lnSpc>
            </a:pPr>
            <a:r>
              <a:rPr lang="en-US" dirty="0"/>
              <a:t>the students getting affected equally or are there students of specific majors that are</a:t>
            </a:r>
          </a:p>
          <a:p>
            <a:pPr>
              <a:lnSpc>
                <a:spcPct val="100000"/>
              </a:lnSpc>
            </a:pPr>
            <a:r>
              <a:rPr lang="en-US" dirty="0"/>
              <a:t>getting affected due to the prevailing lock-down condition?</a:t>
            </a:r>
          </a:p>
          <a:p>
            <a:pPr>
              <a:lnSpc>
                <a:spcPct val="100000"/>
              </a:lnSpc>
            </a:pPr>
            <a:r>
              <a:rPr lang="en-US" b="1" dirty="0"/>
              <a:t>2. </a:t>
            </a:r>
            <a:r>
              <a:rPr lang="en-US" dirty="0"/>
              <a:t>Are the university managements doing anything for the well-being of their students like</a:t>
            </a:r>
          </a:p>
          <a:p>
            <a:pPr>
              <a:lnSpc>
                <a:spcPct val="100000"/>
              </a:lnSpc>
            </a:pPr>
            <a:r>
              <a:rPr lang="en-US" dirty="0"/>
              <a:t>providing them with adequate resources and adjusting the curriculum according to the</a:t>
            </a:r>
          </a:p>
          <a:p>
            <a:pPr>
              <a:lnSpc>
                <a:spcPct val="100000"/>
              </a:lnSpc>
            </a:pPr>
            <a:r>
              <a:rPr lang="en-US" dirty="0"/>
              <a:t>mental capacities of their students?</a:t>
            </a:r>
          </a:p>
          <a:p>
            <a:pPr>
              <a:lnSpc>
                <a:spcPct val="100000"/>
              </a:lnSpc>
            </a:pPr>
            <a:r>
              <a:rPr lang="en-US" b="1" dirty="0"/>
              <a:t>3. </a:t>
            </a:r>
            <a:r>
              <a:rPr lang="en-US" dirty="0"/>
              <a:t>Is the shift to online classes and the workload that they bring along contributing to the</a:t>
            </a:r>
          </a:p>
          <a:p>
            <a:pPr>
              <a:lnSpc>
                <a:spcPct val="100000"/>
              </a:lnSpc>
            </a:pPr>
            <a:r>
              <a:rPr lang="en-US" dirty="0"/>
              <a:t>already stressed students or are they helping them by providing them a distraction from</a:t>
            </a:r>
          </a:p>
          <a:p>
            <a:pPr>
              <a:lnSpc>
                <a:spcPct val="100000"/>
              </a:lnSpc>
            </a:pPr>
            <a:r>
              <a:rPr lang="en-US" dirty="0"/>
              <a:t>the continuously increasing counter of the number of cases?</a:t>
            </a:r>
          </a:p>
        </p:txBody>
      </p:sp>
    </p:spTree>
    <p:extLst>
      <p:ext uri="{BB962C8B-B14F-4D97-AF65-F5344CB8AC3E}">
        <p14:creationId xmlns:p14="http://schemas.microsoft.com/office/powerpoint/2010/main" val="387324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 name="image13.png">
            <a:extLst>
              <a:ext uri="{FF2B5EF4-FFF2-40B4-BE49-F238E27FC236}">
                <a16:creationId xmlns:a16="http://schemas.microsoft.com/office/drawing/2014/main" id="{A118D1D9-3681-426E-B977-CCA7EDB8AD4A}"/>
              </a:ext>
            </a:extLst>
          </p:cNvPr>
          <p:cNvPicPr/>
          <p:nvPr/>
        </p:nvPicPr>
        <p:blipFill>
          <a:blip r:embed="rId2"/>
          <a:srcRect l="37892" t="64326" r="36460" b="9108"/>
          <a:stretch>
            <a:fillRect/>
          </a:stretch>
        </p:blipFill>
        <p:spPr>
          <a:xfrm>
            <a:off x="5264160" y="716280"/>
            <a:ext cx="6422136" cy="5918899"/>
          </a:xfrm>
          <a:prstGeom prst="rect">
            <a:avLst/>
          </a:prstGeom>
          <a:ln/>
        </p:spPr>
      </p:pic>
      <p:sp>
        <p:nvSpPr>
          <p:cNvPr id="22"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91248"/>
            <a:ext cx="4250280" cy="2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Family</a:t>
            </a:r>
            <a:r>
              <a:rPr kumimoji="0" lang="en-US" altLang="en-US" sz="1100" b="0" i="0" u="none" strike="noStrike" cap="none" normalizeH="0" dirty="0">
                <a:ln>
                  <a:noFill/>
                </a:ln>
                <a:solidFill>
                  <a:srgbClr val="695C45"/>
                </a:solidFill>
                <a:effectLst/>
                <a:latin typeface="Arial" panose="020B0604020202020204" pitchFamily="34" charset="0"/>
                <a:ea typeface="Noto Sans" charset="0"/>
                <a:cs typeface="Noto Sans" charset="0"/>
              </a:rPr>
              <a:t> cooperation </a:t>
            </a:r>
            <a:r>
              <a:rPr kumimoji="0" lang="en-US" altLang="en-US" sz="1100" b="0" i="0" u="none" strike="noStrike" cap="none" normalizeH="0" dirty="0" err="1">
                <a:ln>
                  <a:noFill/>
                </a:ln>
                <a:solidFill>
                  <a:srgbClr val="695C45"/>
                </a:solidFill>
                <a:effectLst/>
                <a:latin typeface="Arial" panose="020B0604020202020204" pitchFamily="34" charset="0"/>
                <a:ea typeface="Noto Sans" charset="0"/>
                <a:cs typeface="Noto Sans" charset="0"/>
              </a:rPr>
              <a:t>wrt</a:t>
            </a:r>
            <a:r>
              <a:rPr kumimoji="0" lang="en-US" altLang="en-US" sz="1100" b="0" i="0" u="none" strike="noStrike" cap="none" normalizeH="0" dirty="0">
                <a:ln>
                  <a:noFill/>
                </a:ln>
                <a:solidFill>
                  <a:srgbClr val="695C45"/>
                </a:solidFill>
                <a:effectLst/>
                <a:latin typeface="Arial" panose="020B0604020202020204" pitchFamily="34" charset="0"/>
                <a:ea typeface="Noto Sans" charset="0"/>
                <a:cs typeface="Noto Sans" charset="0"/>
              </a:rPr>
              <a:t> to various batches.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55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080" y="466118"/>
            <a:ext cx="9720072" cy="1499616"/>
          </a:xfrm>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E570E571-E920-49FD-BD2D-8467A5847C59}"/>
              </a:ext>
            </a:extLst>
          </p:cNvPr>
          <p:cNvSpPr>
            <a:spLocks noChangeArrowheads="1"/>
          </p:cNvSpPr>
          <p:nvPr/>
        </p:nvSpPr>
        <p:spPr bwMode="auto">
          <a:xfrm>
            <a:off x="1563624" y="22566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BCE6E3C4-361E-4B8B-BDE5-A14CB6415470}"/>
              </a:ext>
            </a:extLst>
          </p:cNvPr>
          <p:cNvSpPr>
            <a:spLocks noChangeArrowheads="1"/>
          </p:cNvSpPr>
          <p:nvPr/>
        </p:nvSpPr>
        <p:spPr bwMode="auto">
          <a:xfrm>
            <a:off x="1240536" y="17184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8" name="Rectangle 2">
            <a:extLst>
              <a:ext uri="{FF2B5EF4-FFF2-40B4-BE49-F238E27FC236}">
                <a16:creationId xmlns:a16="http://schemas.microsoft.com/office/drawing/2014/main" id="{5FA97E90-F99F-40F6-9F3A-821F5BB2C6E5}"/>
              </a:ext>
            </a:extLst>
          </p:cNvPr>
          <p:cNvSpPr>
            <a:spLocks noChangeArrowheads="1"/>
          </p:cNvSpPr>
          <p:nvPr/>
        </p:nvSpPr>
        <p:spPr bwMode="auto">
          <a:xfrm>
            <a:off x="1373949" y="1988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0" name="Rectangle 2">
            <a:extLst>
              <a:ext uri="{FF2B5EF4-FFF2-40B4-BE49-F238E27FC236}">
                <a16:creationId xmlns:a16="http://schemas.microsoft.com/office/drawing/2014/main" id="{1AC32B0A-16A3-4662-A155-33FAC0A45BCD}"/>
              </a:ext>
            </a:extLst>
          </p:cNvPr>
          <p:cNvSpPr>
            <a:spLocks noChangeArrowheads="1"/>
          </p:cNvSpPr>
          <p:nvPr/>
        </p:nvSpPr>
        <p:spPr bwMode="auto">
          <a:xfrm>
            <a:off x="1472184" y="27702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1" name="Rectangle 2">
            <a:extLst>
              <a:ext uri="{FF2B5EF4-FFF2-40B4-BE49-F238E27FC236}">
                <a16:creationId xmlns:a16="http://schemas.microsoft.com/office/drawing/2014/main" id="{8E7FE36C-E56A-4089-93AA-F42F76F29DBE}"/>
              </a:ext>
            </a:extLst>
          </p:cNvPr>
          <p:cNvSpPr>
            <a:spLocks noChangeArrowheads="1"/>
          </p:cNvSpPr>
          <p:nvPr/>
        </p:nvSpPr>
        <p:spPr bwMode="auto">
          <a:xfrm>
            <a:off x="1154493" y="2120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2" name="Rectangle 2">
            <a:extLst>
              <a:ext uri="{FF2B5EF4-FFF2-40B4-BE49-F238E27FC236}">
                <a16:creationId xmlns:a16="http://schemas.microsoft.com/office/drawing/2014/main" id="{75DE2C9F-E6D5-4862-B383-F691823983A1}"/>
              </a:ext>
            </a:extLst>
          </p:cNvPr>
          <p:cNvSpPr>
            <a:spLocks noChangeArrowheads="1"/>
          </p:cNvSpPr>
          <p:nvPr/>
        </p:nvSpPr>
        <p:spPr bwMode="auto">
          <a:xfrm>
            <a:off x="1373949" y="24050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3" name="Rectangle 2">
            <a:extLst>
              <a:ext uri="{FF2B5EF4-FFF2-40B4-BE49-F238E27FC236}">
                <a16:creationId xmlns:a16="http://schemas.microsoft.com/office/drawing/2014/main" id="{5549EB83-2C6F-4F99-A85A-AE09DDE1BCF2}"/>
              </a:ext>
            </a:extLst>
          </p:cNvPr>
          <p:cNvSpPr>
            <a:spLocks noChangeArrowheads="1"/>
          </p:cNvSpPr>
          <p:nvPr/>
        </p:nvSpPr>
        <p:spPr bwMode="auto">
          <a:xfrm>
            <a:off x="1043876" y="196926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14" name="Rectangle 2">
            <a:extLst>
              <a:ext uri="{FF2B5EF4-FFF2-40B4-BE49-F238E27FC236}">
                <a16:creationId xmlns:a16="http://schemas.microsoft.com/office/drawing/2014/main" id="{2894B1CC-2322-48DE-976C-6A5AE2AF1D7F}"/>
              </a:ext>
            </a:extLst>
          </p:cNvPr>
          <p:cNvSpPr>
            <a:spLocks noChangeArrowheads="1"/>
          </p:cNvSpPr>
          <p:nvPr/>
        </p:nvSpPr>
        <p:spPr bwMode="auto">
          <a:xfrm>
            <a:off x="1325499" y="15494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
            <a:extLst>
              <a:ext uri="{FF2B5EF4-FFF2-40B4-BE49-F238E27FC236}">
                <a16:creationId xmlns:a16="http://schemas.microsoft.com/office/drawing/2014/main" id="{8425ECB1-340C-42E2-9FBC-47327EEACBA1}"/>
              </a:ext>
            </a:extLst>
          </p:cNvPr>
          <p:cNvSpPr>
            <a:spLocks noChangeArrowheads="1"/>
          </p:cNvSpPr>
          <p:nvPr/>
        </p:nvSpPr>
        <p:spPr bwMode="auto">
          <a:xfrm>
            <a:off x="1477581" y="21553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
            <a:extLst>
              <a:ext uri="{FF2B5EF4-FFF2-40B4-BE49-F238E27FC236}">
                <a16:creationId xmlns:a16="http://schemas.microsoft.com/office/drawing/2014/main" id="{5873921F-B546-42EF-A8F0-DE0DFBAFE6B1}"/>
              </a:ext>
            </a:extLst>
          </p:cNvPr>
          <p:cNvSpPr>
            <a:spLocks noChangeArrowheads="1"/>
          </p:cNvSpPr>
          <p:nvPr/>
        </p:nvSpPr>
        <p:spPr bwMode="auto">
          <a:xfrm>
            <a:off x="1501934" y="2264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2">
            <a:extLst>
              <a:ext uri="{FF2B5EF4-FFF2-40B4-BE49-F238E27FC236}">
                <a16:creationId xmlns:a16="http://schemas.microsoft.com/office/drawing/2014/main" id="{F15A6540-1ACF-4061-ADE9-A6229FF2ADAE}"/>
              </a:ext>
            </a:extLst>
          </p:cNvPr>
          <p:cNvSpPr>
            <a:spLocks noChangeArrowheads="1"/>
          </p:cNvSpPr>
          <p:nvPr/>
        </p:nvSpPr>
        <p:spPr bwMode="auto">
          <a:xfrm>
            <a:off x="1154493" y="1839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
            <a:extLst>
              <a:ext uri="{FF2B5EF4-FFF2-40B4-BE49-F238E27FC236}">
                <a16:creationId xmlns:a16="http://schemas.microsoft.com/office/drawing/2014/main" id="{4D3D0305-2B11-466E-9BE1-BA2477FB4F5E}"/>
              </a:ext>
            </a:extLst>
          </p:cNvPr>
          <p:cNvSpPr>
            <a:spLocks noChangeArrowheads="1"/>
          </p:cNvSpPr>
          <p:nvPr/>
        </p:nvSpPr>
        <p:spPr bwMode="auto">
          <a:xfrm>
            <a:off x="1435639"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
            <a:extLst>
              <a:ext uri="{FF2B5EF4-FFF2-40B4-BE49-F238E27FC236}">
                <a16:creationId xmlns:a16="http://schemas.microsoft.com/office/drawing/2014/main" id="{83078D61-2A6B-40D6-BEB0-143C9A328C6E}"/>
              </a:ext>
            </a:extLst>
          </p:cNvPr>
          <p:cNvSpPr>
            <a:spLocks noChangeArrowheads="1"/>
          </p:cNvSpPr>
          <p:nvPr/>
        </p:nvSpPr>
        <p:spPr bwMode="auto">
          <a:xfrm>
            <a:off x="288924" y="2228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image13.png">
            <a:extLst>
              <a:ext uri="{FF2B5EF4-FFF2-40B4-BE49-F238E27FC236}">
                <a16:creationId xmlns:a16="http://schemas.microsoft.com/office/drawing/2014/main" id="{F3308BA7-4B82-412A-8C27-0C0620CE5BCF}"/>
              </a:ext>
            </a:extLst>
          </p:cNvPr>
          <p:cNvPicPr/>
          <p:nvPr/>
        </p:nvPicPr>
        <p:blipFill>
          <a:blip r:embed="rId2"/>
          <a:srcRect l="65232" t="64326" r="8468" b="7400"/>
          <a:stretch>
            <a:fillRect/>
          </a:stretch>
        </p:blipFill>
        <p:spPr>
          <a:xfrm>
            <a:off x="5468111" y="680021"/>
            <a:ext cx="6180551" cy="5954939"/>
          </a:xfrm>
          <a:prstGeom prst="rect">
            <a:avLst/>
          </a:prstGeom>
          <a:ln/>
        </p:spPr>
      </p:pic>
      <p:sp>
        <p:nvSpPr>
          <p:cNvPr id="21" name="Rectangle 3">
            <a:extLst>
              <a:ext uri="{FF2B5EF4-FFF2-40B4-BE49-F238E27FC236}">
                <a16:creationId xmlns:a16="http://schemas.microsoft.com/office/drawing/2014/main" id="{49214EB1-275A-491D-BED2-9485490DB6F7}"/>
              </a:ext>
            </a:extLst>
          </p:cNvPr>
          <p:cNvSpPr>
            <a:spLocks noChangeArrowheads="1"/>
          </p:cNvSpPr>
          <p:nvPr/>
        </p:nvSpPr>
        <p:spPr bwMode="auto">
          <a:xfrm>
            <a:off x="568420" y="2991248"/>
            <a:ext cx="4250280" cy="23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A Comparison of Productivity in different university students.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5801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996" y="1657526"/>
            <a:ext cx="4022725" cy="40227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8230"/>
            <a:ext cx="4353380" cy="4353380"/>
          </a:xfrm>
          <a:prstGeom prst="rect">
            <a:avLst/>
          </a:prstGeom>
        </p:spPr>
      </p:pic>
      <p:sp>
        <p:nvSpPr>
          <p:cNvPr id="3" name="Rectangle 2">
            <a:extLst>
              <a:ext uri="{FF2B5EF4-FFF2-40B4-BE49-F238E27FC236}">
                <a16:creationId xmlns:a16="http://schemas.microsoft.com/office/drawing/2014/main" id="{DF36CD4A-63E6-4E93-BB36-93F7C6195074}"/>
              </a:ext>
            </a:extLst>
          </p:cNvPr>
          <p:cNvSpPr/>
          <p:nvPr/>
        </p:nvSpPr>
        <p:spPr>
          <a:xfrm>
            <a:off x="608746" y="5587745"/>
            <a:ext cx="5192434" cy="1200329"/>
          </a:xfrm>
          <a:prstGeom prst="rect">
            <a:avLst/>
          </a:prstGeom>
        </p:spPr>
        <p:txBody>
          <a:bodyPr wrap="square">
            <a:spAutoFit/>
          </a:bodyPr>
          <a:lstStyle/>
          <a:p>
            <a:pPr algn="ctr">
              <a:spcBef>
                <a:spcPts val="525"/>
              </a:spcBef>
            </a:pPr>
            <a:r>
              <a:rPr lang="en-US" dirty="0">
                <a:solidFill>
                  <a:srgbClr val="695C45"/>
                </a:solidFill>
                <a:latin typeface="Noto Sans"/>
                <a:ea typeface="Noto Sans"/>
                <a:cs typeface="Noto Sans"/>
              </a:rPr>
              <a:t>The plot above shows us that the CGPA and University are not really correlated except when the CGPA is 2 or 3. The darker the color is the more correlated the variables are.</a:t>
            </a:r>
            <a:endParaRPr lang="en-US" dirty="0">
              <a:latin typeface="Noto Sans"/>
              <a:ea typeface="Noto Sans"/>
              <a:cs typeface="Noto Sans"/>
            </a:endParaRPr>
          </a:p>
        </p:txBody>
      </p:sp>
      <p:sp>
        <p:nvSpPr>
          <p:cNvPr id="8" name="Rectangle 7">
            <a:extLst>
              <a:ext uri="{FF2B5EF4-FFF2-40B4-BE49-F238E27FC236}">
                <a16:creationId xmlns:a16="http://schemas.microsoft.com/office/drawing/2014/main" id="{0AD720B4-220B-4E69-A166-C4066FB5933F}"/>
              </a:ext>
            </a:extLst>
          </p:cNvPr>
          <p:cNvSpPr/>
          <p:nvPr/>
        </p:nvSpPr>
        <p:spPr>
          <a:xfrm>
            <a:off x="6259761" y="5657671"/>
            <a:ext cx="5192434" cy="1200329"/>
          </a:xfrm>
          <a:prstGeom prst="rect">
            <a:avLst/>
          </a:prstGeom>
        </p:spPr>
        <p:txBody>
          <a:bodyPr wrap="square">
            <a:spAutoFit/>
          </a:bodyPr>
          <a:lstStyle/>
          <a:p>
            <a:r>
              <a:rPr lang="en-US" dirty="0">
                <a:solidFill>
                  <a:srgbClr val="695C45"/>
                </a:solidFill>
                <a:latin typeface="Noto Sans"/>
                <a:ea typeface="Noto Sans"/>
                <a:cs typeface="Noto Sans"/>
              </a:rPr>
              <a:t>The above plot shows us that Batch and Stress is actually correlated to some extent. Which means the stress of the students actually does depend on the student’s batch.</a:t>
            </a:r>
            <a:endParaRPr lang="en-US" dirty="0"/>
          </a:p>
        </p:txBody>
      </p:sp>
    </p:spTree>
    <p:extLst>
      <p:ext uri="{BB962C8B-B14F-4D97-AF65-F5344CB8AC3E}">
        <p14:creationId xmlns:p14="http://schemas.microsoft.com/office/powerpoint/2010/main" val="320693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pic>
        <p:nvPicPr>
          <p:cNvPr id="10" name="Picture 9">
            <a:extLst>
              <a:ext uri="{FF2B5EF4-FFF2-40B4-BE49-F238E27FC236}">
                <a16:creationId xmlns:a16="http://schemas.microsoft.com/office/drawing/2014/main" id="{77F45E13-34CD-4E6E-A338-373B184BD601}"/>
              </a:ext>
            </a:extLst>
          </p:cNvPr>
          <p:cNvPicPr>
            <a:picLocks noChangeAspect="1"/>
          </p:cNvPicPr>
          <p:nvPr/>
        </p:nvPicPr>
        <p:blipFill rotWithShape="1">
          <a:blip r:embed="rId2"/>
          <a:srcRect l="1594" t="8316" r="13166" b="11434"/>
          <a:stretch/>
        </p:blipFill>
        <p:spPr>
          <a:xfrm>
            <a:off x="4482985" y="59126"/>
            <a:ext cx="7208905" cy="6786919"/>
          </a:xfrm>
          <a:prstGeom prst="rect">
            <a:avLst/>
          </a:prstGeom>
        </p:spPr>
      </p:pic>
    </p:spTree>
    <p:extLst>
      <p:ext uri="{BB962C8B-B14F-4D97-AF65-F5344CB8AC3E}">
        <p14:creationId xmlns:p14="http://schemas.microsoft.com/office/powerpoint/2010/main" val="1006717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4" name="Content Placeholder 3"/>
          <p:cNvPicPr>
            <a:picLocks noGrp="1" noChangeAspect="1"/>
          </p:cNvPicPr>
          <p:nvPr>
            <p:ph idx="1"/>
          </p:nvPr>
        </p:nvPicPr>
        <p:blipFill>
          <a:blip r:embed="rId2"/>
          <a:stretch>
            <a:fillRect/>
          </a:stretch>
        </p:blipFill>
        <p:spPr>
          <a:xfrm>
            <a:off x="843932" y="1527463"/>
            <a:ext cx="10080464" cy="4922548"/>
          </a:xfrm>
          <a:prstGeom prst="rect">
            <a:avLst/>
          </a:prstGeom>
        </p:spPr>
      </p:pic>
    </p:spTree>
    <p:extLst>
      <p:ext uri="{BB962C8B-B14F-4D97-AF65-F5344CB8AC3E}">
        <p14:creationId xmlns:p14="http://schemas.microsoft.com/office/powerpoint/2010/main" val="4171272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Outcomes and conclusions</a:t>
            </a:r>
          </a:p>
        </p:txBody>
      </p:sp>
      <p:sp>
        <p:nvSpPr>
          <p:cNvPr id="3" name="Content Placeholder 2"/>
          <p:cNvSpPr>
            <a:spLocks noGrp="1"/>
          </p:cNvSpPr>
          <p:nvPr>
            <p:ph idx="1"/>
          </p:nvPr>
        </p:nvSpPr>
        <p:spPr/>
        <p:txBody>
          <a:bodyPr vert="horz" lIns="45720" tIns="45720" rIns="45720" bIns="45720" rtlCol="0" anchor="t">
            <a:normAutofit/>
          </a:bodyPr>
          <a:lstStyle/>
          <a:p>
            <a:r>
              <a:rPr lang="en-US" dirty="0"/>
              <a:t>From our survey, it is concluded that:</a:t>
            </a:r>
          </a:p>
          <a:p>
            <a:pPr>
              <a:buFont typeface="Wingdings" panose="020B0602020104020603" pitchFamily="34" charset="0"/>
              <a:buChar char="v"/>
            </a:pPr>
            <a:r>
              <a:rPr lang="en-US" dirty="0"/>
              <a:t>Even though all the students feels stressed about the pandemic and having to attend online classes, the class of 2020 has an additional stress of their future which is shared equally by the students of all the universities.</a:t>
            </a:r>
          </a:p>
          <a:p>
            <a:pPr>
              <a:buFont typeface="Wingdings" panose="020B0602020104020603" pitchFamily="34" charset="0"/>
              <a:buChar char="v"/>
            </a:pPr>
            <a:r>
              <a:rPr lang="en-US" dirty="0"/>
              <a:t>Internet and electricity are among the major technological issues that hinders learning.</a:t>
            </a:r>
          </a:p>
          <a:p>
            <a:pPr>
              <a:buFont typeface="Wingdings" panose="020B0602020104020603" pitchFamily="34" charset="0"/>
              <a:buChar char="v"/>
            </a:pPr>
            <a:r>
              <a:rPr lang="en-US" dirty="0"/>
              <a:t>It is also concluded that online classes are adding to stress levels of the students those who are having them but at the same time, students who are not having classes want to have them because they believe that this will be a good distraction. </a:t>
            </a:r>
          </a:p>
          <a:p>
            <a:endParaRPr lang="en-US" dirty="0"/>
          </a:p>
        </p:txBody>
      </p:sp>
    </p:spTree>
    <p:extLst>
      <p:ext uri="{BB962C8B-B14F-4D97-AF65-F5344CB8AC3E}">
        <p14:creationId xmlns:p14="http://schemas.microsoft.com/office/powerpoint/2010/main" val="2587591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0208" y="2507534"/>
            <a:ext cx="6203373" cy="1499616"/>
          </a:xfrm>
        </p:spPr>
        <p:txBody>
          <a:bodyPr/>
          <a:lstStyle/>
          <a:p>
            <a:r>
              <a:rPr lang="en-US" dirty="0"/>
              <a:t>Thank you </a:t>
            </a:r>
          </a:p>
        </p:txBody>
      </p:sp>
    </p:spTree>
    <p:extLst>
      <p:ext uri="{BB962C8B-B14F-4D97-AF65-F5344CB8AC3E}">
        <p14:creationId xmlns:p14="http://schemas.microsoft.com/office/powerpoint/2010/main" val="93854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lstStyle/>
          <a:p>
            <a:r>
              <a:rPr lang="en-US" dirty="0"/>
              <a:t>1. Gathering Questions (Mainly Yes/No, and rating questions)</a:t>
            </a:r>
          </a:p>
          <a:p>
            <a:r>
              <a:rPr lang="en-US" dirty="0"/>
              <a:t>2. Google form questionnaires</a:t>
            </a:r>
          </a:p>
          <a:p>
            <a:r>
              <a:rPr lang="en-US" dirty="0"/>
              <a:t>3. Sending to target audience using FB and </a:t>
            </a:r>
            <a:r>
              <a:rPr lang="en-US" dirty="0" err="1"/>
              <a:t>Whatsapp</a:t>
            </a:r>
            <a:r>
              <a:rPr lang="en-US" dirty="0"/>
              <a:t> groups.</a:t>
            </a:r>
          </a:p>
          <a:p>
            <a:r>
              <a:rPr lang="en-US" dirty="0"/>
              <a:t>4. Analyzing Responses</a:t>
            </a:r>
          </a:p>
        </p:txBody>
      </p:sp>
    </p:spTree>
    <p:extLst>
      <p:ext uri="{BB962C8B-B14F-4D97-AF65-F5344CB8AC3E}">
        <p14:creationId xmlns:p14="http://schemas.microsoft.com/office/powerpoint/2010/main" val="174537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Outcomes</a:t>
            </a:r>
          </a:p>
        </p:txBody>
      </p:sp>
      <p:sp>
        <p:nvSpPr>
          <p:cNvPr id="3" name="Content Placeholder 2"/>
          <p:cNvSpPr>
            <a:spLocks noGrp="1"/>
          </p:cNvSpPr>
          <p:nvPr>
            <p:ph idx="1"/>
          </p:nvPr>
        </p:nvSpPr>
        <p:spPr/>
        <p:txBody>
          <a:bodyPr/>
          <a:lstStyle/>
          <a:p>
            <a:r>
              <a:rPr lang="en-US" dirty="0"/>
              <a:t>1. Understand correlation between the stress levels of university students taking online classes and the students who are not taking online classes.</a:t>
            </a:r>
          </a:p>
          <a:p>
            <a:r>
              <a:rPr lang="en-US" dirty="0"/>
              <a:t>2. Comparison in stress levels between students of different majors.</a:t>
            </a:r>
          </a:p>
          <a:p>
            <a:r>
              <a:rPr lang="en-US" dirty="0"/>
              <a:t>3. Role of the university in providing the basic resources.</a:t>
            </a:r>
          </a:p>
          <a:p>
            <a:r>
              <a:rPr lang="en-US" dirty="0"/>
              <a:t>4. Explore the struggles which the students are facing during their online sessions.</a:t>
            </a:r>
          </a:p>
          <a:p>
            <a:r>
              <a:rPr lang="en-US" dirty="0"/>
              <a:t>5. Performance of students before and during the pandemic.</a:t>
            </a:r>
          </a:p>
          <a:p>
            <a:r>
              <a:rPr lang="en-US" dirty="0"/>
              <a:t>6. Effects on health.</a:t>
            </a:r>
          </a:p>
        </p:txBody>
      </p:sp>
    </p:spTree>
    <p:extLst>
      <p:ext uri="{BB962C8B-B14F-4D97-AF65-F5344CB8AC3E}">
        <p14:creationId xmlns:p14="http://schemas.microsoft.com/office/powerpoint/2010/main" val="428704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pic>
        <p:nvPicPr>
          <p:cNvPr id="1025" name="image14.png">
            <a:extLst>
              <a:ext uri="{FF2B5EF4-FFF2-40B4-BE49-F238E27FC236}">
                <a16:creationId xmlns:a16="http://schemas.microsoft.com/office/drawing/2014/main" id="{F06D9BDE-3AEA-4C62-B8E2-7D2778EF7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440" y="1910016"/>
            <a:ext cx="8961120" cy="43627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1D2EBCED-8433-4A06-B00B-6595E08474E8}"/>
              </a:ext>
            </a:extLst>
          </p:cNvPr>
          <p:cNvSpPr>
            <a:spLocks noChangeArrowheads="1"/>
          </p:cNvSpPr>
          <p:nvPr/>
        </p:nvSpPr>
        <p:spPr bwMode="auto">
          <a:xfrm rot="10800000" flipV="1">
            <a:off x="3544824" y="6003479"/>
            <a:ext cx="5102352"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a:cs typeface="Noto Sans"/>
              </a:rPr>
              <a:t>The majority of the students that participated were from Habib University</a:t>
            </a:r>
            <a:r>
              <a:rPr kumimoji="0" lang="en-US" altLang="en-US" sz="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230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pic>
        <p:nvPicPr>
          <p:cNvPr id="2052" name="Picture 1">
            <a:extLst>
              <a:ext uri="{FF2B5EF4-FFF2-40B4-BE49-F238E27FC236}">
                <a16:creationId xmlns:a16="http://schemas.microsoft.com/office/drawing/2014/main" id="{6549E58B-41E6-486B-8535-B1AC40E45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232" y="1491428"/>
            <a:ext cx="8582596" cy="4598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5CAE0E35-0CE5-4BF8-88C4-B86ABEE61FC8}"/>
              </a:ext>
            </a:extLst>
          </p:cNvPr>
          <p:cNvSpPr>
            <a:spLocks noChangeArrowheads="1"/>
          </p:cNvSpPr>
          <p:nvPr/>
        </p:nvSpPr>
        <p:spPr bwMode="auto">
          <a:xfrm rot="10800000" flipV="1">
            <a:off x="1856232" y="5792855"/>
            <a:ext cx="9116568" cy="95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majority of the students that participated were from the Science and Engineering Field. About 20 students were from the Arts and Humanities Batch.</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396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3073" name="Picture 5">
            <a:extLst>
              <a:ext uri="{FF2B5EF4-FFF2-40B4-BE49-F238E27FC236}">
                <a16:creationId xmlns:a16="http://schemas.microsoft.com/office/drawing/2014/main" id="{8CD5351A-1436-4192-80DC-6F63EB12B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803" y="1597024"/>
            <a:ext cx="7836408" cy="43410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4B5159-88D4-41AC-B6DA-77A1EC55E7FF}"/>
              </a:ext>
            </a:extLst>
          </p:cNvPr>
          <p:cNvSpPr>
            <a:spLocks noChangeArrowheads="1"/>
          </p:cNvSpPr>
          <p:nvPr/>
        </p:nvSpPr>
        <p:spPr bwMode="auto">
          <a:xfrm>
            <a:off x="0" y="59380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Noto Sans" charset="0"/>
                <a:cs typeface="Noto Sans" charset="0"/>
              </a:rPr>
              <a:t>The majority of the students that participated mentioned that their workload increased during the pandemic. Some people were unsure about 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3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Analysis</a:t>
            </a:r>
          </a:p>
        </p:txBody>
      </p:sp>
      <p:sp>
        <p:nvSpPr>
          <p:cNvPr id="6" name="Rectangle 2">
            <a:extLst>
              <a:ext uri="{FF2B5EF4-FFF2-40B4-BE49-F238E27FC236}">
                <a16:creationId xmlns:a16="http://schemas.microsoft.com/office/drawing/2014/main" id="{6D33D622-AAD3-4BF7-AA54-3AE7C361ABFE}"/>
              </a:ext>
            </a:extLst>
          </p:cNvPr>
          <p:cNvSpPr>
            <a:spLocks noChangeArrowheads="1"/>
          </p:cNvSpPr>
          <p:nvPr/>
        </p:nvSpPr>
        <p:spPr bwMode="auto">
          <a:xfrm>
            <a:off x="603504" y="2516440"/>
            <a:ext cx="12609576"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66654" rIns="0" bIns="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AD057A80-81CE-4148-AA9E-A49506F15DB7}"/>
              </a:ext>
            </a:extLst>
          </p:cNvPr>
          <p:cNvSpPr>
            <a:spLocks noChangeArrowheads="1"/>
          </p:cNvSpPr>
          <p:nvPr/>
        </p:nvSpPr>
        <p:spPr bwMode="auto">
          <a:xfrm>
            <a:off x="1344168" y="2054224"/>
            <a:ext cx="15474462" cy="532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4D319A5-83FC-4E0E-8EE8-C95C77E4C4D4}"/>
              </a:ext>
            </a:extLst>
          </p:cNvPr>
          <p:cNvSpPr>
            <a:spLocks noChangeArrowheads="1"/>
          </p:cNvSpPr>
          <p:nvPr/>
        </p:nvSpPr>
        <p:spPr bwMode="auto">
          <a:xfrm>
            <a:off x="1920240" y="159702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E8519987-FD61-4B39-ADF0-A43E66805044}"/>
              </a:ext>
            </a:extLst>
          </p:cNvPr>
          <p:cNvSpPr>
            <a:spLocks noChangeArrowheads="1"/>
          </p:cNvSpPr>
          <p:nvPr/>
        </p:nvSpPr>
        <p:spPr bwMode="auto">
          <a:xfrm>
            <a:off x="2343150" y="1866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endParaRPr lang="en-US"/>
          </a:p>
        </p:txBody>
      </p:sp>
      <p:pic>
        <p:nvPicPr>
          <p:cNvPr id="4097" name="Picture 6">
            <a:extLst>
              <a:ext uri="{FF2B5EF4-FFF2-40B4-BE49-F238E27FC236}">
                <a16:creationId xmlns:a16="http://schemas.microsoft.com/office/drawing/2014/main" id="{F9D8CEB3-1BC2-4FFD-95EE-E3F421C93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49" y="1539811"/>
            <a:ext cx="7796599" cy="43085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239E6BFE-B791-4103-970B-E6E083BBDF82}"/>
              </a:ext>
            </a:extLst>
          </p:cNvPr>
          <p:cNvSpPr>
            <a:spLocks noChangeArrowheads="1"/>
          </p:cNvSpPr>
          <p:nvPr/>
        </p:nvSpPr>
        <p:spPr bwMode="auto">
          <a:xfrm>
            <a:off x="1752600" y="5942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6665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95C45"/>
                </a:solidFill>
                <a:effectLst/>
                <a:latin typeface="Arial" panose="020B0604020202020204" pitchFamily="34" charset="0"/>
                <a:ea typeface="Noto Sans" charset="0"/>
                <a:cs typeface="Noto Sans" charset="0"/>
              </a:rPr>
              <a:t>The Data above shows that CGPA of students is comparatively spread out. However, majority of the students had GPA between 3.1-3.5. </a:t>
            </a:r>
            <a:endParaRPr kumimoji="0" lang="en-US" altLang="en-US" sz="1800" b="1"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635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94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175</TotalTime>
  <Words>1464</Words>
  <Application>Microsoft Office PowerPoint</Application>
  <PresentationFormat>Widescreen</PresentationFormat>
  <Paragraphs>98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Noto Sans</vt:lpstr>
      <vt:lpstr>Tw Cen MT</vt:lpstr>
      <vt:lpstr>Tw Cen MT Condensed</vt:lpstr>
      <vt:lpstr>Wingdings</vt:lpstr>
      <vt:lpstr>Wingdings 3</vt:lpstr>
      <vt:lpstr>Integral</vt:lpstr>
      <vt:lpstr>Online Classes: Yay or Nay?</vt:lpstr>
      <vt:lpstr>Introduction</vt:lpstr>
      <vt:lpstr>Objectives</vt:lpstr>
      <vt:lpstr>Methodology</vt:lpstr>
      <vt:lpstr>Expected Outcomes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Our Analysis</vt:lpstr>
      <vt:lpstr>Decision Tree</vt:lpstr>
      <vt:lpstr>Outcomes and conclusions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Clinic</dc:creator>
  <cp:lastModifiedBy>Sameer Anees</cp:lastModifiedBy>
  <cp:revision>167</cp:revision>
  <dcterms:created xsi:type="dcterms:W3CDTF">2020-06-21T14:45:48Z</dcterms:created>
  <dcterms:modified xsi:type="dcterms:W3CDTF">2020-06-23T06:17:47Z</dcterms:modified>
</cp:coreProperties>
</file>