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9" r:id="rId5"/>
    <p:sldId id="259" r:id="rId6"/>
    <p:sldId id="260" r:id="rId7"/>
    <p:sldId id="261" r:id="rId8"/>
    <p:sldId id="263" r:id="rId9"/>
    <p:sldId id="264" r:id="rId10"/>
    <p:sldId id="265" r:id="rId11"/>
    <p:sldId id="266" r:id="rId12"/>
    <p:sldId id="267" r:id="rId13"/>
    <p:sldId id="268"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6AFE-9E3C-4700-B6DE-66B6630C6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05F22E-EC57-4A66-B9CE-D6ACB4FC6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C7D109-1086-40F0-A4EA-6C4D3CF09A96}"/>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BC36C7CD-61D1-4356-8B69-F9AA46CA1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C3F83-F112-4546-8283-5E454C7487D9}"/>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361566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CE52-2AC2-45B7-8D28-3C1F9C4898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A2359-B4A6-48C1-ADB6-3F4649F84F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65C90-2BE0-4B16-B452-74B7900B24C1}"/>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5F04498F-C7FA-4396-8AA2-B834154FE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7CA07-FC5A-4D46-AF6F-B7ECA5CF82E7}"/>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38623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94812-6531-44C6-A1ED-89707D9575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F4CF36-B0B1-4454-91AD-53DC6389A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F5190-8C4B-4098-ADA9-AB025FD9D984}"/>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CCB1ADD7-C9EA-45F9-A141-D8DFE26EE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E9DE7-8DC6-4112-9984-0447434C3857}"/>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184562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A8F7-2B05-4B2A-966D-19808F90C4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4DAB8-04A9-4264-A249-4C1075FBD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65B5C8-846F-4006-A825-23451C6F3C15}"/>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7CCE94AF-A663-4E2F-8220-847FE7292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2E9C6A-B7AC-4635-8EB9-B423EFA6294B}"/>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1666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80C8-E6A8-4BBE-858A-1B54D312F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BD6A0C-0197-475B-875D-40DD7CD87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37B20-8414-4619-A877-E72D9407C606}"/>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733BADDF-E55A-48AD-853C-DCF323EC3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8F9A9-9E1E-4A3D-A68A-D58647F30DE0}"/>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72375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88C2-996F-43E7-BA14-F1B442A461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B367C9-D074-4D04-9C79-B775D7836F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5FDDCA-760D-4D50-94CA-FC3AA7354D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92CC68-C69F-46DA-9473-62BC9441FA4E}"/>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6" name="Footer Placeholder 5">
            <a:extLst>
              <a:ext uri="{FF2B5EF4-FFF2-40B4-BE49-F238E27FC236}">
                <a16:creationId xmlns:a16="http://schemas.microsoft.com/office/drawing/2014/main" id="{110A1C9F-8F33-46E8-9B52-4463D7DC97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A49120-2704-4840-9541-9DDF8E873654}"/>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83454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9D7B-363E-445E-B2C4-A29B16DE8A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030D0B-AC54-4C9B-86FA-3445DBF81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526167-F57B-44AB-9BA8-BCFBE24C0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CB5A06-B469-4B74-AC1E-235E91AA5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DBA3A5-2F92-4E3A-9210-4D5A7201D9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792B08-B535-4F86-B7B2-B42295F6E514}"/>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8" name="Footer Placeholder 7">
            <a:extLst>
              <a:ext uri="{FF2B5EF4-FFF2-40B4-BE49-F238E27FC236}">
                <a16:creationId xmlns:a16="http://schemas.microsoft.com/office/drawing/2014/main" id="{8AE9AE3D-5735-48AB-971D-62373B04AB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110CB6-F6F7-4EF0-AD6D-FC20DA04A462}"/>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369666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3673-1285-4DD2-A8A0-B8297646BD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00C6D8-BB75-4D65-B01D-6E22F90E7E53}"/>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4" name="Footer Placeholder 3">
            <a:extLst>
              <a:ext uri="{FF2B5EF4-FFF2-40B4-BE49-F238E27FC236}">
                <a16:creationId xmlns:a16="http://schemas.microsoft.com/office/drawing/2014/main" id="{ED890269-3D1C-4D1E-9FA9-99E7FFE239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01D9D2-2575-4FFA-AD4F-CF31AC377BEA}"/>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62883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C3FC1-6798-488D-A7B5-72E330AB3C23}"/>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3" name="Footer Placeholder 2">
            <a:extLst>
              <a:ext uri="{FF2B5EF4-FFF2-40B4-BE49-F238E27FC236}">
                <a16:creationId xmlns:a16="http://schemas.microsoft.com/office/drawing/2014/main" id="{113EAA04-CDCC-4446-9706-C903FEFF97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D9A339-2941-4ED0-BDD7-D00B5E297802}"/>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88253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53FC-9362-4E2A-A46A-426B8F331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83491B-F7A5-4D4E-8A4F-DDDECA569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EEA9FE-272F-46B4-B6DB-1D35F56C8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ACA41-A289-4FEB-B126-97020C59A5BF}"/>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6" name="Footer Placeholder 5">
            <a:extLst>
              <a:ext uri="{FF2B5EF4-FFF2-40B4-BE49-F238E27FC236}">
                <a16:creationId xmlns:a16="http://schemas.microsoft.com/office/drawing/2014/main" id="{19EBFFBB-AAC4-44B4-BD17-5651E9555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7AC4A7-9A3A-47B8-A8F2-24414527AE33}"/>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68561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9D71-3C68-45D2-A397-80BFC50B6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0CF235-7943-4AA1-B96E-0B4B4E1E13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59FCA7-2D2E-49E9-B884-9D4C4C841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8A794-4D02-4A92-A86C-8E3309F8671E}"/>
              </a:ext>
            </a:extLst>
          </p:cNvPr>
          <p:cNvSpPr>
            <a:spLocks noGrp="1"/>
          </p:cNvSpPr>
          <p:nvPr>
            <p:ph type="dt" sz="half" idx="10"/>
          </p:nvPr>
        </p:nvSpPr>
        <p:spPr/>
        <p:txBody>
          <a:bodyPr/>
          <a:lstStyle/>
          <a:p>
            <a:fld id="{63ADD460-A669-4D54-A79B-FFE3B27F48F3}" type="datetimeFigureOut">
              <a:rPr lang="en-IN" smtClean="0"/>
              <a:t>08-03-2022</a:t>
            </a:fld>
            <a:endParaRPr lang="en-IN"/>
          </a:p>
        </p:txBody>
      </p:sp>
      <p:sp>
        <p:nvSpPr>
          <p:cNvPr id="6" name="Footer Placeholder 5">
            <a:extLst>
              <a:ext uri="{FF2B5EF4-FFF2-40B4-BE49-F238E27FC236}">
                <a16:creationId xmlns:a16="http://schemas.microsoft.com/office/drawing/2014/main" id="{F1DEB176-B3EF-4704-9573-E8934A4EAA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04D999-D92B-4F4B-815F-6AFF6ED6C019}"/>
              </a:ext>
            </a:extLst>
          </p:cNvPr>
          <p:cNvSpPr>
            <a:spLocks noGrp="1"/>
          </p:cNvSpPr>
          <p:nvPr>
            <p:ph type="sldNum" sz="quarter" idx="12"/>
          </p:nvPr>
        </p:nvSpPr>
        <p:spPr/>
        <p:txBody>
          <a:bodyPr/>
          <a:lstStyle/>
          <a:p>
            <a:fld id="{2B17A1B5-8143-4D6E-9881-1C8E8F7F4CA0}" type="slidenum">
              <a:rPr lang="en-IN" smtClean="0"/>
              <a:t>‹#›</a:t>
            </a:fld>
            <a:endParaRPr lang="en-IN"/>
          </a:p>
        </p:txBody>
      </p:sp>
    </p:spTree>
    <p:extLst>
      <p:ext uri="{BB962C8B-B14F-4D97-AF65-F5344CB8AC3E}">
        <p14:creationId xmlns:p14="http://schemas.microsoft.com/office/powerpoint/2010/main" val="287157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3A346E-A2F7-4ADE-8E0F-D4500F317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549E83-B0FA-4AFD-BBFC-6656F1858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BC6C4-E7DD-468D-A40A-741B88E1F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DD460-A669-4D54-A79B-FFE3B27F48F3}" type="datetimeFigureOut">
              <a:rPr lang="en-IN" smtClean="0"/>
              <a:t>08-03-2022</a:t>
            </a:fld>
            <a:endParaRPr lang="en-IN"/>
          </a:p>
        </p:txBody>
      </p:sp>
      <p:sp>
        <p:nvSpPr>
          <p:cNvPr id="5" name="Footer Placeholder 4">
            <a:extLst>
              <a:ext uri="{FF2B5EF4-FFF2-40B4-BE49-F238E27FC236}">
                <a16:creationId xmlns:a16="http://schemas.microsoft.com/office/drawing/2014/main" id="{7F58437D-2AB6-47ED-A405-92149DA88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DE80C5-F3A0-48B8-8655-3DAB25732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7A1B5-8143-4D6E-9881-1C8E8F7F4CA0}" type="slidenum">
              <a:rPr lang="en-IN" smtClean="0"/>
              <a:t>‹#›</a:t>
            </a:fld>
            <a:endParaRPr lang="en-IN"/>
          </a:p>
        </p:txBody>
      </p:sp>
    </p:spTree>
    <p:extLst>
      <p:ext uri="{BB962C8B-B14F-4D97-AF65-F5344CB8AC3E}">
        <p14:creationId xmlns:p14="http://schemas.microsoft.com/office/powerpoint/2010/main" val="40006714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B5A0B5-6817-4026-84E0-48A1AC183DB4}"/>
              </a:ext>
            </a:extLst>
          </p:cNvPr>
          <p:cNvSpPr txBox="1">
            <a:spLocks/>
          </p:cNvSpPr>
          <p:nvPr/>
        </p:nvSpPr>
        <p:spPr>
          <a:xfrm>
            <a:off x="2925334" y="1912986"/>
            <a:ext cx="11235317" cy="15160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200" b="1" dirty="0"/>
              <a:t>Lending Club Case Study</a:t>
            </a:r>
          </a:p>
        </p:txBody>
      </p:sp>
      <p:sp>
        <p:nvSpPr>
          <p:cNvPr id="5" name="Subtitle 2">
            <a:extLst>
              <a:ext uri="{FF2B5EF4-FFF2-40B4-BE49-F238E27FC236}">
                <a16:creationId xmlns:a16="http://schemas.microsoft.com/office/drawing/2014/main" id="{D59A2526-70C2-4DF2-A994-B8A5082AA565}"/>
              </a:ext>
            </a:extLst>
          </p:cNvPr>
          <p:cNvSpPr txBox="1">
            <a:spLocks/>
          </p:cNvSpPr>
          <p:nvPr/>
        </p:nvSpPr>
        <p:spPr>
          <a:xfrm>
            <a:off x="7244862" y="4356851"/>
            <a:ext cx="4209461" cy="20861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a:latin typeface="Calibri" panose="020F0502020204030204" pitchFamily="34" charset="0"/>
                <a:cs typeface="Calibri" panose="020F0502020204030204" pitchFamily="34" charset="0"/>
              </a:rPr>
              <a:t>Prepared by</a:t>
            </a:r>
          </a:p>
          <a:p>
            <a:pPr algn="r"/>
            <a:r>
              <a:rPr lang="en-US" dirty="0">
                <a:latin typeface="Calibri" panose="020F0502020204030204" pitchFamily="34" charset="0"/>
                <a:cs typeface="Calibri" panose="020F0502020204030204" pitchFamily="34" charset="0"/>
              </a:rPr>
              <a:t> </a:t>
            </a:r>
          </a:p>
          <a:p>
            <a:pPr algn="r"/>
            <a:r>
              <a:rPr lang="en-US" dirty="0" err="1" smtClean="0">
                <a:latin typeface="Calibri" panose="020F0502020204030204" pitchFamily="34" charset="0"/>
                <a:cs typeface="Calibri" panose="020F0502020204030204" pitchFamily="34" charset="0"/>
              </a:rPr>
              <a:t>Bhanu</a:t>
            </a:r>
            <a:r>
              <a:rPr lang="en-US" dirty="0" smtClean="0">
                <a:latin typeface="Calibri" panose="020F0502020204030204" pitchFamily="34" charset="0"/>
                <a:cs typeface="Calibri" panose="020F0502020204030204" pitchFamily="34" charset="0"/>
              </a:rPr>
              <a:t> Sameera </a:t>
            </a:r>
            <a:r>
              <a:rPr lang="en-US" dirty="0">
                <a:latin typeface="Calibri" panose="020F0502020204030204" pitchFamily="34" charset="0"/>
                <a:cs typeface="Calibri" panose="020F0502020204030204" pitchFamily="34" charset="0"/>
              </a:rPr>
              <a:t>Velpuri</a:t>
            </a:r>
          </a:p>
          <a:p>
            <a:pPr algn="r"/>
            <a:r>
              <a:rPr lang="en-US" dirty="0">
                <a:latin typeface="Calibri" panose="020F0502020204030204" pitchFamily="34" charset="0"/>
                <a:cs typeface="Calibri" panose="020F0502020204030204" pitchFamily="34" charset="0"/>
              </a:rPr>
              <a:t>Sudhakar </a:t>
            </a:r>
            <a:r>
              <a:rPr lang="en-US" dirty="0" err="1">
                <a:latin typeface="Calibri" panose="020F0502020204030204" pitchFamily="34" charset="0"/>
                <a:cs typeface="Calibri" panose="020F0502020204030204" pitchFamily="34" charset="0"/>
              </a:rPr>
              <a:t>Vuriti</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817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F5F656-2941-4040-8499-5789B6F40A4D}"/>
              </a:ext>
            </a:extLst>
          </p:cNvPr>
          <p:cNvPicPr>
            <a:picLocks noChangeAspect="1"/>
          </p:cNvPicPr>
          <p:nvPr/>
        </p:nvPicPr>
        <p:blipFill>
          <a:blip r:embed="rId2"/>
          <a:stretch>
            <a:fillRect/>
          </a:stretch>
        </p:blipFill>
        <p:spPr>
          <a:xfrm>
            <a:off x="1318039" y="1547812"/>
            <a:ext cx="6657975" cy="3762375"/>
          </a:xfrm>
          <a:prstGeom prst="rect">
            <a:avLst/>
          </a:prstGeom>
        </p:spPr>
      </p:pic>
      <p:sp>
        <p:nvSpPr>
          <p:cNvPr id="4" name="TextBox 3">
            <a:extLst>
              <a:ext uri="{FF2B5EF4-FFF2-40B4-BE49-F238E27FC236}">
                <a16:creationId xmlns:a16="http://schemas.microsoft.com/office/drawing/2014/main" id="{0FF86DBB-7BFC-478F-B817-30ED82651122}"/>
              </a:ext>
            </a:extLst>
          </p:cNvPr>
          <p:cNvSpPr txBox="1"/>
          <p:nvPr/>
        </p:nvSpPr>
        <p:spPr>
          <a:xfrm>
            <a:off x="8510954" y="2672862"/>
            <a:ext cx="2813538" cy="1631216"/>
          </a:xfrm>
          <a:prstGeom prst="rect">
            <a:avLst/>
          </a:prstGeom>
          <a:noFill/>
        </p:spPr>
        <p:txBody>
          <a:bodyPr wrap="square" rtlCol="0">
            <a:spAutoFit/>
          </a:bodyPr>
          <a:lstStyle/>
          <a:p>
            <a:r>
              <a:rPr lang="en-GB" sz="2000" b="1" dirty="0"/>
              <a:t>Charged off applicants report higher percentage of income going to debts compared to fully paid</a:t>
            </a:r>
            <a:endParaRPr lang="en-IN" sz="2000" b="1" dirty="0"/>
          </a:p>
        </p:txBody>
      </p:sp>
    </p:spTree>
    <p:extLst>
      <p:ext uri="{BB962C8B-B14F-4D97-AF65-F5344CB8AC3E}">
        <p14:creationId xmlns:p14="http://schemas.microsoft.com/office/powerpoint/2010/main" val="402848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AC8333-AA64-4B3B-9A4D-259C029E22F3}"/>
              </a:ext>
            </a:extLst>
          </p:cNvPr>
          <p:cNvPicPr>
            <a:picLocks noChangeAspect="1"/>
          </p:cNvPicPr>
          <p:nvPr/>
        </p:nvPicPr>
        <p:blipFill>
          <a:blip r:embed="rId2"/>
          <a:stretch>
            <a:fillRect/>
          </a:stretch>
        </p:blipFill>
        <p:spPr>
          <a:xfrm>
            <a:off x="1209089" y="1576863"/>
            <a:ext cx="6007637" cy="4101661"/>
          </a:xfrm>
          <a:prstGeom prst="rect">
            <a:avLst/>
          </a:prstGeom>
        </p:spPr>
      </p:pic>
      <p:sp>
        <p:nvSpPr>
          <p:cNvPr id="4" name="TextBox 3">
            <a:extLst>
              <a:ext uri="{FF2B5EF4-FFF2-40B4-BE49-F238E27FC236}">
                <a16:creationId xmlns:a16="http://schemas.microsoft.com/office/drawing/2014/main" id="{6FFC0BDC-4726-4A96-9CFE-062DAEF1B39C}"/>
              </a:ext>
            </a:extLst>
          </p:cNvPr>
          <p:cNvSpPr txBox="1"/>
          <p:nvPr/>
        </p:nvSpPr>
        <p:spPr>
          <a:xfrm>
            <a:off x="8173330" y="2767280"/>
            <a:ext cx="3010486" cy="1323439"/>
          </a:xfrm>
          <a:prstGeom prst="rect">
            <a:avLst/>
          </a:prstGeom>
          <a:noFill/>
        </p:spPr>
        <p:txBody>
          <a:bodyPr wrap="square" rtlCol="0">
            <a:spAutoFit/>
          </a:bodyPr>
          <a:lstStyle/>
          <a:p>
            <a:r>
              <a:rPr lang="en-GB" sz="2000" b="1" dirty="0"/>
              <a:t>Loan grade F have highest average income being charged off for highest average loan amount.</a:t>
            </a:r>
            <a:endParaRPr lang="en-IN" sz="2000" b="1" dirty="0"/>
          </a:p>
        </p:txBody>
      </p:sp>
    </p:spTree>
    <p:extLst>
      <p:ext uri="{BB962C8B-B14F-4D97-AF65-F5344CB8AC3E}">
        <p14:creationId xmlns:p14="http://schemas.microsoft.com/office/powerpoint/2010/main" val="182483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14C01-F6FD-45D5-BE13-6D896F79158D}"/>
              </a:ext>
            </a:extLst>
          </p:cNvPr>
          <p:cNvSpPr txBox="1"/>
          <p:nvPr/>
        </p:nvSpPr>
        <p:spPr>
          <a:xfrm>
            <a:off x="713935" y="638294"/>
            <a:ext cx="6098344" cy="553998"/>
          </a:xfrm>
          <a:prstGeom prst="rect">
            <a:avLst/>
          </a:prstGeom>
          <a:noFill/>
        </p:spPr>
        <p:txBody>
          <a:bodyPr wrap="square">
            <a:spAutoFit/>
          </a:bodyPr>
          <a:lstStyle/>
          <a:p>
            <a:r>
              <a:rPr lang="en-IN" sz="3000" dirty="0"/>
              <a:t>Bivariate &amp; Multi Variate Analysis</a:t>
            </a:r>
          </a:p>
        </p:txBody>
      </p:sp>
      <p:sp>
        <p:nvSpPr>
          <p:cNvPr id="5" name="TextBox 4">
            <a:extLst>
              <a:ext uri="{FF2B5EF4-FFF2-40B4-BE49-F238E27FC236}">
                <a16:creationId xmlns:a16="http://schemas.microsoft.com/office/drawing/2014/main" id="{42583383-F71C-438D-8C84-77CED0366895}"/>
              </a:ext>
            </a:extLst>
          </p:cNvPr>
          <p:cNvSpPr txBox="1"/>
          <p:nvPr/>
        </p:nvSpPr>
        <p:spPr>
          <a:xfrm>
            <a:off x="7863839" y="2938250"/>
            <a:ext cx="3337559" cy="1938992"/>
          </a:xfrm>
          <a:prstGeom prst="rect">
            <a:avLst/>
          </a:prstGeom>
          <a:noFill/>
        </p:spPr>
        <p:txBody>
          <a:bodyPr wrap="square">
            <a:spAutoFit/>
          </a:bodyPr>
          <a:lstStyle/>
          <a:p>
            <a:pPr marL="285750" indent="-285750">
              <a:buFont typeface="Arial" panose="020B0604020202020204" pitchFamily="34" charset="0"/>
              <a:buChar char="•"/>
            </a:pPr>
            <a:r>
              <a:rPr lang="en-US" sz="2000" dirty="0"/>
              <a:t>There is </a:t>
            </a:r>
            <a:r>
              <a:rPr lang="en-US" sz="2000" dirty="0">
                <a:solidFill>
                  <a:srgbClr val="00B050"/>
                </a:solidFill>
              </a:rPr>
              <a:t>high</a:t>
            </a:r>
            <a:r>
              <a:rPr lang="en-US" sz="2000" dirty="0"/>
              <a:t> correlation between annual income to loan amount (0.42) , there 40 % chance that higher income individuals apply to higher loan amounts.</a:t>
            </a:r>
          </a:p>
        </p:txBody>
      </p:sp>
      <p:pic>
        <p:nvPicPr>
          <p:cNvPr id="7" name="Picture 6">
            <a:extLst>
              <a:ext uri="{FF2B5EF4-FFF2-40B4-BE49-F238E27FC236}">
                <a16:creationId xmlns:a16="http://schemas.microsoft.com/office/drawing/2014/main" id="{1A459F67-804C-4274-AD20-A784E1BBFD8F}"/>
              </a:ext>
            </a:extLst>
          </p:cNvPr>
          <p:cNvPicPr>
            <a:picLocks noChangeAspect="1"/>
          </p:cNvPicPr>
          <p:nvPr/>
        </p:nvPicPr>
        <p:blipFill>
          <a:blip r:embed="rId2"/>
          <a:stretch>
            <a:fillRect/>
          </a:stretch>
        </p:blipFill>
        <p:spPr>
          <a:xfrm>
            <a:off x="1174068" y="2257392"/>
            <a:ext cx="6019800" cy="3762375"/>
          </a:xfrm>
          <a:prstGeom prst="rect">
            <a:avLst/>
          </a:prstGeom>
        </p:spPr>
      </p:pic>
    </p:spTree>
    <p:extLst>
      <p:ext uri="{BB962C8B-B14F-4D97-AF65-F5344CB8AC3E}">
        <p14:creationId xmlns:p14="http://schemas.microsoft.com/office/powerpoint/2010/main" val="229112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A2AE48-465F-472B-8412-1E45E1616E9C}"/>
              </a:ext>
            </a:extLst>
          </p:cNvPr>
          <p:cNvPicPr>
            <a:picLocks noChangeAspect="1"/>
          </p:cNvPicPr>
          <p:nvPr/>
        </p:nvPicPr>
        <p:blipFill>
          <a:blip r:embed="rId2"/>
          <a:stretch>
            <a:fillRect/>
          </a:stretch>
        </p:blipFill>
        <p:spPr>
          <a:xfrm>
            <a:off x="234875" y="1599099"/>
            <a:ext cx="7314375" cy="4421872"/>
          </a:xfrm>
          <a:prstGeom prst="rect">
            <a:avLst/>
          </a:prstGeom>
        </p:spPr>
      </p:pic>
      <p:sp>
        <p:nvSpPr>
          <p:cNvPr id="5" name="TextBox 4">
            <a:extLst>
              <a:ext uri="{FF2B5EF4-FFF2-40B4-BE49-F238E27FC236}">
                <a16:creationId xmlns:a16="http://schemas.microsoft.com/office/drawing/2014/main" id="{258F7E7E-DDCC-43BF-AE34-0399DB456A11}"/>
              </a:ext>
            </a:extLst>
          </p:cNvPr>
          <p:cNvSpPr txBox="1"/>
          <p:nvPr/>
        </p:nvSpPr>
        <p:spPr>
          <a:xfrm>
            <a:off x="7667745" y="1004213"/>
            <a:ext cx="4233962" cy="5016758"/>
          </a:xfrm>
          <a:prstGeom prst="rect">
            <a:avLst/>
          </a:prstGeom>
          <a:noFill/>
        </p:spPr>
        <p:txBody>
          <a:bodyPr wrap="square">
            <a:spAutoFit/>
          </a:bodyPr>
          <a:lstStyle/>
          <a:p>
            <a:pPr marL="285750" indent="-285750">
              <a:buFont typeface="Arial" panose="020B0604020202020204" pitchFamily="34" charset="0"/>
              <a:buChar char="•"/>
            </a:pPr>
            <a:r>
              <a:rPr lang="en-US" sz="2000" dirty="0"/>
              <a:t>There is</a:t>
            </a:r>
            <a:r>
              <a:rPr lang="en-US" sz="2000" dirty="0">
                <a:solidFill>
                  <a:srgbClr val="00B050"/>
                </a:solidFill>
              </a:rPr>
              <a:t> high </a:t>
            </a:r>
            <a:r>
              <a:rPr lang="en-US" sz="2000" dirty="0"/>
              <a:t>correlation between annual income to loan amount (0.42) , there 40 % chance that higher income individuals apply to higher loan amounts.</a:t>
            </a:r>
          </a:p>
          <a:p>
            <a:pPr marL="285750" indent="-285750">
              <a:buFont typeface="Arial" panose="020B0604020202020204" pitchFamily="34" charset="0"/>
              <a:buChar char="•"/>
            </a:pPr>
            <a:r>
              <a:rPr lang="en-US" sz="2000" dirty="0"/>
              <a:t>Very low correlation between annual income to interest rate (0.068), there is positive but negligible influence on higher income individuals to apply for loan based on interest rate.</a:t>
            </a:r>
            <a:endParaRPr lang="en-GB" sz="2000" dirty="0"/>
          </a:p>
          <a:p>
            <a:pPr marL="285750" indent="-285750">
              <a:buFont typeface="Arial" panose="020B0604020202020204" pitchFamily="34" charset="0"/>
              <a:buChar char="•"/>
            </a:pPr>
            <a:r>
              <a:rPr lang="en-GB" sz="2000" dirty="0"/>
              <a:t>Annual income to DTI has very minor but </a:t>
            </a:r>
            <a:r>
              <a:rPr lang="en-GB" sz="2000" dirty="0">
                <a:solidFill>
                  <a:srgbClr val="FF0000"/>
                </a:solidFill>
              </a:rPr>
              <a:t>negative</a:t>
            </a:r>
            <a:r>
              <a:rPr lang="en-GB" sz="2000" dirty="0"/>
              <a:t> correlation (-0.11).</a:t>
            </a:r>
          </a:p>
          <a:p>
            <a:pPr marL="285750" indent="-285750">
              <a:buFont typeface="Arial" panose="020B0604020202020204" pitchFamily="34" charset="0"/>
              <a:buChar char="•"/>
            </a:pPr>
            <a:r>
              <a:rPr lang="en-GB" sz="2000" dirty="0"/>
              <a:t>Loan amount to DTI has positive but little positive correlation (0.071)</a:t>
            </a:r>
            <a:r>
              <a:rPr lang="en-US" sz="2000" dirty="0"/>
              <a:t>.</a:t>
            </a:r>
            <a:endParaRPr lang="en-GB" sz="2000" dirty="0"/>
          </a:p>
        </p:txBody>
      </p:sp>
    </p:spTree>
    <p:extLst>
      <p:ext uri="{BB962C8B-B14F-4D97-AF65-F5344CB8AC3E}">
        <p14:creationId xmlns:p14="http://schemas.microsoft.com/office/powerpoint/2010/main" val="35390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573F-B784-4D5E-8938-4D8EDB03B0DA}"/>
              </a:ext>
            </a:extLst>
          </p:cNvPr>
          <p:cNvSpPr txBox="1">
            <a:spLocks/>
          </p:cNvSpPr>
          <p:nvPr/>
        </p:nvSpPr>
        <p:spPr>
          <a:xfrm>
            <a:off x="1216346" y="2377108"/>
            <a:ext cx="10204174" cy="2103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8000" dirty="0">
                <a:latin typeface="+mn-lt"/>
              </a:rPr>
              <a:t>Thank you</a:t>
            </a:r>
          </a:p>
        </p:txBody>
      </p:sp>
    </p:spTree>
    <p:extLst>
      <p:ext uri="{BB962C8B-B14F-4D97-AF65-F5344CB8AC3E}">
        <p14:creationId xmlns:p14="http://schemas.microsoft.com/office/powerpoint/2010/main" val="333731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D529725-970A-4A73-B71F-CBF16574BB4B}"/>
              </a:ext>
            </a:extLst>
          </p:cNvPr>
          <p:cNvGrpSpPr/>
          <p:nvPr/>
        </p:nvGrpSpPr>
        <p:grpSpPr>
          <a:xfrm>
            <a:off x="183288" y="284799"/>
            <a:ext cx="11436626" cy="584775"/>
            <a:chOff x="0" y="551244"/>
            <a:chExt cx="12192000" cy="584775"/>
          </a:xfrm>
        </p:grpSpPr>
        <p:cxnSp>
          <p:nvCxnSpPr>
            <p:cNvPr id="5" name="Straight Connector 4">
              <a:extLst>
                <a:ext uri="{FF2B5EF4-FFF2-40B4-BE49-F238E27FC236}">
                  <a16:creationId xmlns:a16="http://schemas.microsoft.com/office/drawing/2014/main" id="{A5DBEFAB-BB95-4B3B-9BB4-47A993669CA9}"/>
                </a:ext>
              </a:extLst>
            </p:cNvPr>
            <p:cNvCxnSpPr/>
            <p:nvPr/>
          </p:nvCxnSpPr>
          <p:spPr>
            <a:xfrm>
              <a:off x="0" y="576467"/>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9B4692F-A0B5-4EF3-A5E2-205691A9385F}"/>
                </a:ext>
              </a:extLst>
            </p:cNvPr>
            <p:cNvSpPr txBox="1"/>
            <p:nvPr/>
          </p:nvSpPr>
          <p:spPr>
            <a:xfrm>
              <a:off x="0" y="551244"/>
              <a:ext cx="3588376" cy="584775"/>
            </a:xfrm>
            <a:prstGeom prst="rect">
              <a:avLst/>
            </a:prstGeom>
            <a:noFill/>
          </p:spPr>
          <p:txBody>
            <a:bodyPr wrap="square" rtlCol="0">
              <a:spAutoFit/>
            </a:bodyPr>
            <a:lstStyle/>
            <a:p>
              <a:r>
                <a:rPr lang="en-US" sz="3200" b="1" dirty="0"/>
                <a:t>Objective</a:t>
              </a:r>
              <a:endParaRPr lang="en-IN" sz="3200" b="1" dirty="0"/>
            </a:p>
          </p:txBody>
        </p:sp>
      </p:grpSp>
      <p:sp>
        <p:nvSpPr>
          <p:cNvPr id="7" name="Rectangle 7">
            <a:extLst>
              <a:ext uri="{FF2B5EF4-FFF2-40B4-BE49-F238E27FC236}">
                <a16:creationId xmlns:a16="http://schemas.microsoft.com/office/drawing/2014/main" id="{FDC8022A-44F6-4A01-B0E5-116CCF769DDC}"/>
              </a:ext>
            </a:extLst>
          </p:cNvPr>
          <p:cNvSpPr>
            <a:spLocks noChangeArrowheads="1"/>
          </p:cNvSpPr>
          <p:nvPr/>
        </p:nvSpPr>
        <p:spPr bwMode="auto">
          <a:xfrm>
            <a:off x="183288" y="927690"/>
            <a:ext cx="11619914" cy="646331"/>
          </a:xfrm>
          <a:prstGeom prst="rect">
            <a:avLst/>
          </a:prstGeom>
          <a:noFill/>
          <a:ln w="9525">
            <a:noFill/>
            <a:miter lim="800000"/>
            <a:headEnd/>
            <a:tailEnd/>
          </a:ln>
        </p:spPr>
        <p:txBody>
          <a:bodyPr wrap="square">
            <a:spAutoFit/>
          </a:bodyPr>
          <a:lstStyle/>
          <a:p>
            <a:r>
              <a:rPr lang="en-US" dirty="0"/>
              <a:t>The objective is to identify potential default applicants while reviewing their available credentials to ensure that Lending companies will not incur loss by giving loan to an undeserved applicant using Exploratory Data Analysis techniques. </a:t>
            </a:r>
          </a:p>
        </p:txBody>
      </p:sp>
      <p:sp>
        <p:nvSpPr>
          <p:cNvPr id="11" name="Rectangle 7">
            <a:extLst>
              <a:ext uri="{FF2B5EF4-FFF2-40B4-BE49-F238E27FC236}">
                <a16:creationId xmlns:a16="http://schemas.microsoft.com/office/drawing/2014/main" id="{0DC98453-2B2E-46FA-817D-C0B97FD4D376}"/>
              </a:ext>
            </a:extLst>
          </p:cNvPr>
          <p:cNvSpPr>
            <a:spLocks noChangeArrowheads="1"/>
          </p:cNvSpPr>
          <p:nvPr/>
        </p:nvSpPr>
        <p:spPr bwMode="auto">
          <a:xfrm>
            <a:off x="183288" y="1783901"/>
            <a:ext cx="12008712" cy="1477328"/>
          </a:xfrm>
          <a:prstGeom prst="rect">
            <a:avLst/>
          </a:prstGeom>
          <a:noFill/>
          <a:ln w="9525">
            <a:noFill/>
            <a:miter lim="800000"/>
            <a:headEnd/>
            <a:tailEnd/>
          </a:ln>
        </p:spPr>
        <p:txBody>
          <a:bodyPr wrap="square">
            <a:spAutoFit/>
          </a:bodyPr>
          <a:lstStyle/>
          <a:p>
            <a:r>
              <a:rPr lang="en-US" dirty="0"/>
              <a:t>There are Two types of risks associated with the bank’s decision :</a:t>
            </a:r>
          </a:p>
          <a:p>
            <a:endParaRPr lang="en-US" dirty="0"/>
          </a:p>
          <a:p>
            <a:pPr marL="285750" indent="-285750">
              <a:buFont typeface="Wingdings" panose="05000000000000000000" pitchFamily="2" charset="2"/>
              <a:buChar char="§"/>
            </a:pPr>
            <a:r>
              <a:rPr lang="en-US" dirty="0"/>
              <a:t>If the applicant is likely to repay the loan, then not approving the loan results in a loss of business to the company.</a:t>
            </a:r>
          </a:p>
          <a:p>
            <a:pPr marL="285750" indent="-285750">
              <a:buFont typeface="Wingdings" panose="05000000000000000000" pitchFamily="2" charset="2"/>
              <a:buChar char="§"/>
            </a:pPr>
            <a:r>
              <a:rPr lang="en-US" dirty="0"/>
              <a:t>If the applicant is not likely to repay the loan, i.e. he/she is likely to default, then approving the loan may lead to a financial loss for the company</a:t>
            </a:r>
            <a:r>
              <a:rPr lang="en-US" dirty="0" smtClean="0"/>
              <a:t>.</a:t>
            </a:r>
            <a:endParaRPr lang="en-US" dirty="0"/>
          </a:p>
        </p:txBody>
      </p:sp>
      <p:sp>
        <p:nvSpPr>
          <p:cNvPr id="12" name="Rectangle 7">
            <a:extLst>
              <a:ext uri="{FF2B5EF4-FFF2-40B4-BE49-F238E27FC236}">
                <a16:creationId xmlns:a16="http://schemas.microsoft.com/office/drawing/2014/main" id="{38C3F8BA-4E7C-4B3F-99B7-DA61E680D5D6}"/>
              </a:ext>
            </a:extLst>
          </p:cNvPr>
          <p:cNvSpPr>
            <a:spLocks noChangeArrowheads="1"/>
          </p:cNvSpPr>
          <p:nvPr/>
        </p:nvSpPr>
        <p:spPr bwMode="auto">
          <a:xfrm>
            <a:off x="183288" y="3471109"/>
            <a:ext cx="12008712" cy="2862322"/>
          </a:xfrm>
          <a:prstGeom prst="rect">
            <a:avLst/>
          </a:prstGeom>
          <a:noFill/>
          <a:ln w="9525">
            <a:noFill/>
            <a:miter lim="800000"/>
            <a:headEnd/>
            <a:tailEnd/>
          </a:ln>
        </p:spPr>
        <p:txBody>
          <a:bodyPr wrap="square">
            <a:spAutoFit/>
          </a:bodyPr>
          <a:lstStyle/>
          <a:p>
            <a:r>
              <a:rPr lang="en-US" dirty="0"/>
              <a:t>Two scenarios associated with this decision:</a:t>
            </a:r>
          </a:p>
          <a:p>
            <a:endParaRPr lang="en-US" dirty="0"/>
          </a:p>
          <a:p>
            <a:pPr marL="342900" indent="-342900">
              <a:buFont typeface="+mj-lt"/>
              <a:buAutoNum type="arabicPeriod"/>
            </a:pPr>
            <a:r>
              <a:rPr lang="en-US" b="1" dirty="0"/>
              <a:t>Loan accepted:</a:t>
            </a:r>
            <a:r>
              <a:rPr lang="en-US" dirty="0"/>
              <a:t> If the company approves the loan, there are 3 possible scenarios described below:</a:t>
            </a:r>
          </a:p>
          <a:p>
            <a:endParaRPr lang="en-US" dirty="0"/>
          </a:p>
          <a:p>
            <a:pPr marL="285750" indent="-285750">
              <a:buFont typeface="Arial" panose="020B0604020202020204" pitchFamily="34" charset="0"/>
              <a:buChar char="•"/>
            </a:pPr>
            <a:r>
              <a:rPr lang="en-US" b="1" dirty="0"/>
              <a:t>    Fully paid      </a:t>
            </a:r>
            <a:r>
              <a:rPr lang="en-US" dirty="0"/>
              <a:t>: Applicant has fully paid the loan (the principal and the interest rate)</a:t>
            </a:r>
          </a:p>
          <a:p>
            <a:pPr marL="285750" indent="-285750">
              <a:buFont typeface="Arial" panose="020B0604020202020204" pitchFamily="34" charset="0"/>
              <a:buChar char="•"/>
            </a:pPr>
            <a:r>
              <a:rPr lang="en-US" b="1" dirty="0"/>
              <a:t>    Current          </a:t>
            </a:r>
            <a:r>
              <a:rPr lang="en-US" dirty="0"/>
              <a:t>: Applicant is in the process of paying the instalments, i.e. the tenure of the loan is not yet completed.    These candidates are not labelled as 'defaulted’.</a:t>
            </a:r>
          </a:p>
          <a:p>
            <a:pPr marL="285750" indent="-285750">
              <a:buFont typeface="Arial" panose="020B0604020202020204" pitchFamily="34" charset="0"/>
              <a:buChar char="•"/>
            </a:pPr>
            <a:r>
              <a:rPr lang="en-US" b="1" dirty="0"/>
              <a:t>     Charged-off   </a:t>
            </a:r>
            <a:r>
              <a:rPr lang="en-US" dirty="0"/>
              <a:t>: Applicant has not paid the instalments in due time for a long period of time, i.e. he/she has </a:t>
            </a:r>
            <a:r>
              <a:rPr lang="en-US" b="1" dirty="0"/>
              <a:t>defaulted </a:t>
            </a:r>
            <a:r>
              <a:rPr lang="en-US" dirty="0"/>
              <a:t>on the loan.</a:t>
            </a:r>
          </a:p>
          <a:p>
            <a:r>
              <a:rPr lang="en-US" b="1" dirty="0"/>
              <a:t>2.    Loan rejected: </a:t>
            </a:r>
            <a:r>
              <a:rPr lang="en-US" dirty="0"/>
              <a:t>If company not approved the loan because of not meeting the requirement's of the bank rules.</a:t>
            </a:r>
          </a:p>
        </p:txBody>
      </p:sp>
    </p:spTree>
    <p:extLst>
      <p:ext uri="{BB962C8B-B14F-4D97-AF65-F5344CB8AC3E}">
        <p14:creationId xmlns:p14="http://schemas.microsoft.com/office/powerpoint/2010/main" val="358724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ABF878-5A3A-4EC8-88EC-968F9119C024}"/>
              </a:ext>
            </a:extLst>
          </p:cNvPr>
          <p:cNvSpPr txBox="1"/>
          <p:nvPr/>
        </p:nvSpPr>
        <p:spPr>
          <a:xfrm>
            <a:off x="0" y="0"/>
            <a:ext cx="12192000" cy="707886"/>
          </a:xfrm>
          <a:prstGeom prst="rect">
            <a:avLst/>
          </a:prstGeom>
          <a:noFill/>
        </p:spPr>
        <p:txBody>
          <a:bodyPr wrap="square" rtlCol="0">
            <a:spAutoFit/>
          </a:bodyPr>
          <a:lstStyle/>
          <a:p>
            <a:r>
              <a:rPr lang="en-US" sz="4000" b="1" dirty="0"/>
              <a:t>Executive Summary</a:t>
            </a:r>
            <a:endParaRPr lang="en-IN" sz="4000" b="1" dirty="0"/>
          </a:p>
        </p:txBody>
      </p:sp>
      <p:sp>
        <p:nvSpPr>
          <p:cNvPr id="5" name="Rectangle 7">
            <a:extLst>
              <a:ext uri="{FF2B5EF4-FFF2-40B4-BE49-F238E27FC236}">
                <a16:creationId xmlns:a16="http://schemas.microsoft.com/office/drawing/2014/main" id="{130E8CCA-85C2-4A51-AE54-EB97E6258023}"/>
              </a:ext>
            </a:extLst>
          </p:cNvPr>
          <p:cNvSpPr>
            <a:spLocks noChangeArrowheads="1"/>
          </p:cNvSpPr>
          <p:nvPr/>
        </p:nvSpPr>
        <p:spPr bwMode="auto">
          <a:xfrm>
            <a:off x="0" y="1225689"/>
            <a:ext cx="12192000" cy="5632311"/>
          </a:xfrm>
          <a:prstGeom prst="rect">
            <a:avLst/>
          </a:prstGeom>
          <a:noFill/>
          <a:ln w="9525">
            <a:noFill/>
            <a:miter lim="800000"/>
            <a:headEnd/>
            <a:tailEnd/>
          </a:ln>
        </p:spPr>
        <p:txBody>
          <a:bodyPr wrap="square">
            <a:spAutoFit/>
          </a:bodyPr>
          <a:lstStyle/>
          <a:p>
            <a:r>
              <a:rPr lang="en-US" b="1" u="sng" dirty="0"/>
              <a:t>Univariate </a:t>
            </a:r>
            <a:r>
              <a:rPr lang="en-US" b="1" u="sng" dirty="0" smtClean="0"/>
              <a:t>Analysis</a:t>
            </a:r>
          </a:p>
          <a:p>
            <a:pPr marL="285750" indent="-285750">
              <a:buFont typeface="Arial" panose="020B0604020202020204" pitchFamily="34" charset="0"/>
              <a:buChar char="•"/>
            </a:pPr>
            <a:r>
              <a:rPr lang="en-GB" dirty="0"/>
              <a:t>Juniors who have 1-4 </a:t>
            </a:r>
            <a:r>
              <a:rPr lang="en-GB" dirty="0" err="1"/>
              <a:t>yrs</a:t>
            </a:r>
            <a:r>
              <a:rPr lang="en-GB" dirty="0"/>
              <a:t> of experience are the highest loan seekers</a:t>
            </a:r>
            <a:r>
              <a:rPr lang="en-GB" dirty="0" smtClean="0"/>
              <a:t>.</a:t>
            </a:r>
          </a:p>
          <a:p>
            <a:pPr marL="285750" indent="-285750">
              <a:buFont typeface="Arial" panose="020B0604020202020204" pitchFamily="34" charset="0"/>
              <a:buChar char="•"/>
            </a:pPr>
            <a:r>
              <a:rPr lang="en-GB" dirty="0"/>
              <a:t>A large proportion of applicants are applying loan for debt consolidation</a:t>
            </a:r>
            <a:r>
              <a:rPr lang="en-GB" dirty="0" smtClean="0"/>
              <a:t>.</a:t>
            </a:r>
            <a:endParaRPr lang="en-US" b="1" u="sng" dirty="0"/>
          </a:p>
          <a:p>
            <a:pPr marL="285750" indent="-285750">
              <a:buFont typeface="Arial" panose="020B0604020202020204" pitchFamily="34" charset="0"/>
              <a:buChar char="•"/>
            </a:pPr>
            <a:r>
              <a:rPr lang="en-US" dirty="0" smtClean="0"/>
              <a:t>A large portion of applicants have applied for loan grade B.</a:t>
            </a:r>
          </a:p>
          <a:p>
            <a:pPr marL="285750" indent="-285750">
              <a:buFont typeface="Arial" panose="020B0604020202020204" pitchFamily="34" charset="0"/>
              <a:buChar char="•"/>
            </a:pPr>
            <a:r>
              <a:rPr lang="en-US" dirty="0"/>
              <a:t>A large portion of applicants have applied for </a:t>
            </a:r>
            <a:r>
              <a:rPr lang="en-US" dirty="0" smtClean="0"/>
              <a:t>B3-C1 loan subgrade followed </a:t>
            </a:r>
            <a:r>
              <a:rPr lang="en-US" dirty="0"/>
              <a:t>by </a:t>
            </a:r>
            <a:r>
              <a:rPr lang="en-US" dirty="0" smtClean="0"/>
              <a:t>A1-B2</a:t>
            </a:r>
          </a:p>
          <a:p>
            <a:pPr marL="285750" indent="-285750">
              <a:buFont typeface="Arial" panose="020B0604020202020204" pitchFamily="34" charset="0"/>
              <a:buChar char="•"/>
            </a:pPr>
            <a:r>
              <a:rPr lang="en-GB" dirty="0" smtClean="0"/>
              <a:t>Most </a:t>
            </a:r>
            <a:r>
              <a:rPr lang="en-GB" dirty="0"/>
              <a:t>of the loans are of 36 months tenure</a:t>
            </a:r>
            <a:r>
              <a:rPr lang="en-GB" dirty="0" smtClean="0"/>
              <a:t>.</a:t>
            </a:r>
          </a:p>
          <a:p>
            <a:pPr marL="285750" indent="-285750">
              <a:buFont typeface="Arial" panose="020B0604020202020204" pitchFamily="34" charset="0"/>
              <a:buChar char="•"/>
            </a:pPr>
            <a:r>
              <a:rPr lang="en-US" dirty="0"/>
              <a:t>Applicants who rent or mortgage home are the highest loan seekers</a:t>
            </a:r>
            <a:r>
              <a:rPr lang="en-US" dirty="0" smtClean="0"/>
              <a:t>.</a:t>
            </a:r>
          </a:p>
          <a:p>
            <a:pPr marL="285750" indent="-285750">
              <a:buFont typeface="Arial" panose="020B0604020202020204" pitchFamily="34" charset="0"/>
              <a:buChar char="•"/>
            </a:pPr>
            <a:endParaRPr lang="en-US" dirty="0"/>
          </a:p>
          <a:p>
            <a:r>
              <a:rPr lang="en-US" b="1" u="sng" dirty="0" smtClean="0"/>
              <a:t>Segmented Univariate </a:t>
            </a:r>
            <a:r>
              <a:rPr lang="en-US" b="1" u="sng" dirty="0"/>
              <a:t>Analysis</a:t>
            </a:r>
          </a:p>
          <a:p>
            <a:endParaRPr lang="en-US" dirty="0"/>
          </a:p>
          <a:p>
            <a:pPr marL="285750" indent="-285750">
              <a:buFont typeface="Arial" panose="020B0604020202020204" pitchFamily="34" charset="0"/>
              <a:buChar char="•"/>
            </a:pPr>
            <a:r>
              <a:rPr lang="en-US" dirty="0" smtClean="0"/>
              <a:t>Most of the charged off applicants have loan amount less than 15K.</a:t>
            </a:r>
          </a:p>
          <a:p>
            <a:pPr marL="285750" indent="-285750">
              <a:buFont typeface="Arial" panose="020B0604020202020204" pitchFamily="34" charset="0"/>
              <a:buChar char="•"/>
            </a:pPr>
            <a:r>
              <a:rPr lang="en-US" dirty="0" smtClean="0"/>
              <a:t>Applicants </a:t>
            </a:r>
            <a:r>
              <a:rPr lang="en-US" dirty="0"/>
              <a:t>who </a:t>
            </a:r>
            <a:r>
              <a:rPr lang="en-US" dirty="0" smtClean="0"/>
              <a:t>are professionals </a:t>
            </a:r>
            <a:r>
              <a:rPr lang="en-US" dirty="0"/>
              <a:t>(10+ years) </a:t>
            </a:r>
            <a:r>
              <a:rPr lang="en-US" dirty="0" smtClean="0"/>
              <a:t>have </a:t>
            </a:r>
            <a:r>
              <a:rPr lang="en-US" dirty="0"/>
              <a:t>taken highest average loan </a:t>
            </a:r>
            <a:r>
              <a:rPr lang="en-US" dirty="0" smtClean="0"/>
              <a:t>amount.</a:t>
            </a:r>
          </a:p>
          <a:p>
            <a:pPr marL="285750" indent="-285750">
              <a:buFont typeface="Arial" panose="020B0604020202020204" pitchFamily="34" charset="0"/>
              <a:buChar char="•"/>
            </a:pPr>
            <a:r>
              <a:rPr lang="en-US" dirty="0" smtClean="0"/>
              <a:t>Charged </a:t>
            </a:r>
            <a:r>
              <a:rPr lang="en-US" dirty="0"/>
              <a:t>off applicants report higher percentage of income going to </a:t>
            </a:r>
            <a:r>
              <a:rPr lang="en-US" dirty="0" smtClean="0"/>
              <a:t>debts(</a:t>
            </a:r>
            <a:r>
              <a:rPr lang="en-US" dirty="0" err="1" smtClean="0"/>
              <a:t>dti</a:t>
            </a:r>
            <a:r>
              <a:rPr lang="en-US" dirty="0" smtClean="0"/>
              <a:t>) compared.</a:t>
            </a:r>
          </a:p>
          <a:p>
            <a:pPr marL="285750" indent="-285750">
              <a:buFont typeface="Arial" panose="020B0604020202020204" pitchFamily="34" charset="0"/>
              <a:buChar char="•"/>
            </a:pPr>
            <a:r>
              <a:rPr lang="en-US" dirty="0" smtClean="0"/>
              <a:t>Most of the applicants </a:t>
            </a:r>
            <a:r>
              <a:rPr lang="en-US" dirty="0"/>
              <a:t>who took the loan for </a:t>
            </a:r>
            <a:r>
              <a:rPr lang="en-US" dirty="0" smtClean="0"/>
              <a:t>debt consolidation have </a:t>
            </a:r>
            <a:r>
              <a:rPr lang="en-US" dirty="0"/>
              <a:t>paid fully</a:t>
            </a:r>
            <a:endParaRPr lang="en-US" dirty="0" smtClean="0"/>
          </a:p>
          <a:p>
            <a:pPr marL="285750" indent="-285750">
              <a:buFont typeface="Arial" panose="020B0604020202020204" pitchFamily="34" charset="0"/>
              <a:buChar char="•"/>
            </a:pPr>
            <a:r>
              <a:rPr lang="en-US" dirty="0" smtClean="0"/>
              <a:t>Loan </a:t>
            </a:r>
            <a:r>
              <a:rPr lang="en-US" dirty="0"/>
              <a:t>was paid by all applicants whose average annual income is high compared to charged off applicants</a:t>
            </a:r>
            <a:endParaRPr lang="en-GB" dirty="0"/>
          </a:p>
          <a:p>
            <a:pPr marL="285750" indent="-285750">
              <a:buFont typeface="Arial" panose="020B0604020202020204" pitchFamily="34" charset="0"/>
              <a:buChar char="•"/>
            </a:pPr>
            <a:r>
              <a:rPr lang="en-US" dirty="0" smtClean="0"/>
              <a:t>Interest </a:t>
            </a:r>
            <a:r>
              <a:rPr lang="en-US" dirty="0"/>
              <a:t>rate is higher, the chance for 'charged off' is more</a:t>
            </a:r>
            <a:r>
              <a:rPr lang="en-US" dirty="0" smtClean="0"/>
              <a:t>.</a:t>
            </a:r>
          </a:p>
          <a:p>
            <a:pPr marL="285750" indent="-285750">
              <a:buFont typeface="Arial" panose="020B0604020202020204" pitchFamily="34" charset="0"/>
              <a:buChar char="•"/>
            </a:pPr>
            <a:r>
              <a:rPr lang="en-US" dirty="0"/>
              <a:t>Most of the applicants with higher income have their home mortgaged</a:t>
            </a:r>
            <a:r>
              <a:rPr lang="en-US" dirty="0" smtClean="0"/>
              <a:t>.</a:t>
            </a:r>
          </a:p>
          <a:p>
            <a:pPr marL="285750" indent="-285750">
              <a:buFont typeface="Arial" panose="020B0604020202020204" pitchFamily="34" charset="0"/>
              <a:buChar char="•"/>
            </a:pPr>
            <a:r>
              <a:rPr lang="en-US" dirty="0" smtClean="0"/>
              <a:t>Applicants with highest </a:t>
            </a:r>
            <a:r>
              <a:rPr lang="en-US" dirty="0"/>
              <a:t>average </a:t>
            </a:r>
            <a:r>
              <a:rPr lang="en-US" dirty="0" smtClean="0"/>
              <a:t>income for </a:t>
            </a:r>
            <a:r>
              <a:rPr lang="en-US" dirty="0"/>
              <a:t>Loan grade </a:t>
            </a:r>
            <a:r>
              <a:rPr lang="en-US" dirty="0" smtClean="0"/>
              <a:t>F are </a:t>
            </a:r>
            <a:r>
              <a:rPr lang="en-US" dirty="0"/>
              <a:t>being charged off for highest average loan amount.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0160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EE7A32-6F2D-4397-A8F4-B168CB344B0C}"/>
              </a:ext>
            </a:extLst>
          </p:cNvPr>
          <p:cNvSpPr txBox="1"/>
          <p:nvPr/>
        </p:nvSpPr>
        <p:spPr>
          <a:xfrm>
            <a:off x="0" y="2869527"/>
            <a:ext cx="12192000" cy="584775"/>
          </a:xfrm>
          <a:prstGeom prst="rect">
            <a:avLst/>
          </a:prstGeom>
          <a:noFill/>
        </p:spPr>
        <p:txBody>
          <a:bodyPr wrap="square" rtlCol="0">
            <a:spAutoFit/>
          </a:bodyPr>
          <a:lstStyle/>
          <a:p>
            <a:r>
              <a:rPr lang="en-US" sz="3200" b="1" dirty="0" smtClean="0"/>
              <a:t>Conclusion</a:t>
            </a:r>
            <a:endParaRPr lang="en-IN" sz="3200" b="1" dirty="0"/>
          </a:p>
        </p:txBody>
      </p:sp>
      <p:sp>
        <p:nvSpPr>
          <p:cNvPr id="9" name="Rectangle 7">
            <a:extLst>
              <a:ext uri="{FF2B5EF4-FFF2-40B4-BE49-F238E27FC236}">
                <a16:creationId xmlns:a16="http://schemas.microsoft.com/office/drawing/2014/main" id="{EABE8498-4D4E-4F68-A756-3EB13E6E6D29}"/>
              </a:ext>
            </a:extLst>
          </p:cNvPr>
          <p:cNvSpPr>
            <a:spLocks noChangeArrowheads="1"/>
          </p:cNvSpPr>
          <p:nvPr/>
        </p:nvSpPr>
        <p:spPr bwMode="auto">
          <a:xfrm>
            <a:off x="0" y="3495093"/>
            <a:ext cx="12192000" cy="646331"/>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ü"/>
            </a:pPr>
            <a:r>
              <a:rPr lang="en-US" dirty="0"/>
              <a:t>It is safe to provide loans </a:t>
            </a:r>
            <a:r>
              <a:rPr lang="en-US" dirty="0" smtClean="0"/>
              <a:t>to employees with higher income, low </a:t>
            </a:r>
            <a:r>
              <a:rPr lang="en-US" dirty="0" err="1" smtClean="0"/>
              <a:t>dti</a:t>
            </a:r>
            <a:r>
              <a:rPr lang="en-US" dirty="0" smtClean="0"/>
              <a:t> value for 36 months tenure.</a:t>
            </a:r>
          </a:p>
          <a:p>
            <a:pPr marL="285750" indent="-285750">
              <a:buFont typeface="Wingdings" panose="05000000000000000000" pitchFamily="2" charset="2"/>
              <a:buChar char="ü"/>
            </a:pPr>
            <a:r>
              <a:rPr lang="en-US" dirty="0"/>
              <a:t>It is </a:t>
            </a:r>
            <a:r>
              <a:rPr lang="en-US" dirty="0" smtClean="0"/>
              <a:t>also safe </a:t>
            </a:r>
            <a:r>
              <a:rPr lang="en-US" dirty="0"/>
              <a:t>to provide loans </a:t>
            </a:r>
            <a:r>
              <a:rPr lang="en-US" dirty="0" smtClean="0"/>
              <a:t>to applicants whose home is mortgaged and purpose of the loan is debt consolidation.</a:t>
            </a:r>
          </a:p>
        </p:txBody>
      </p:sp>
      <p:sp>
        <p:nvSpPr>
          <p:cNvPr id="2" name="TextBox 1"/>
          <p:cNvSpPr txBox="1"/>
          <p:nvPr/>
        </p:nvSpPr>
        <p:spPr>
          <a:xfrm>
            <a:off x="0" y="838202"/>
            <a:ext cx="11679382" cy="2031325"/>
          </a:xfrm>
          <a:prstGeom prst="rect">
            <a:avLst/>
          </a:prstGeom>
          <a:noFill/>
        </p:spPr>
        <p:txBody>
          <a:bodyPr wrap="square" rtlCol="0">
            <a:spAutoFit/>
          </a:bodyPr>
          <a:lstStyle/>
          <a:p>
            <a:r>
              <a:rPr lang="en-US" b="1" u="sng" dirty="0"/>
              <a:t>Bivariate Analysis</a:t>
            </a:r>
          </a:p>
          <a:p>
            <a:pPr marL="285750" indent="-285750">
              <a:buFont typeface="Arial" panose="020B0604020202020204" pitchFamily="34" charset="0"/>
              <a:buChar char="•"/>
            </a:pPr>
            <a:r>
              <a:rPr lang="en-US" dirty="0"/>
              <a:t>There is </a:t>
            </a:r>
            <a:r>
              <a:rPr lang="en-US" dirty="0" smtClean="0"/>
              <a:t>high correlation between </a:t>
            </a:r>
            <a:r>
              <a:rPr lang="en-US" dirty="0"/>
              <a:t>annual income </a:t>
            </a:r>
            <a:r>
              <a:rPr lang="en-US" dirty="0" smtClean="0"/>
              <a:t>to </a:t>
            </a:r>
            <a:r>
              <a:rPr lang="en-US" dirty="0"/>
              <a:t>loan amount (0.42) </a:t>
            </a:r>
            <a:r>
              <a:rPr lang="en-US" dirty="0" smtClean="0"/>
              <a:t>, there 40 % chance that higher income individuals apply to higher loan amounts.</a:t>
            </a:r>
            <a:endParaRPr lang="en-US" dirty="0"/>
          </a:p>
          <a:p>
            <a:pPr marL="285750" indent="-285750">
              <a:buFont typeface="Arial" panose="020B0604020202020204" pitchFamily="34" charset="0"/>
              <a:buChar char="•"/>
            </a:pPr>
            <a:r>
              <a:rPr lang="en-US" dirty="0" smtClean="0"/>
              <a:t>Very low </a:t>
            </a:r>
            <a:r>
              <a:rPr lang="en-US" dirty="0"/>
              <a:t>correlation between </a:t>
            </a:r>
            <a:r>
              <a:rPr lang="en-US" dirty="0" smtClean="0"/>
              <a:t>annual </a:t>
            </a:r>
            <a:r>
              <a:rPr lang="en-US" dirty="0"/>
              <a:t>income to interest rate (0.068</a:t>
            </a:r>
            <a:r>
              <a:rPr lang="en-US" dirty="0" smtClean="0"/>
              <a:t>), there is positive but negligible influence on higher income individuals to apply for loan based on interest rate.</a:t>
            </a:r>
            <a:endParaRPr lang="en-GB" dirty="0" smtClean="0"/>
          </a:p>
          <a:p>
            <a:pPr marL="285750" indent="-285750">
              <a:buFont typeface="Arial" panose="020B0604020202020204" pitchFamily="34" charset="0"/>
              <a:buChar char="•"/>
            </a:pPr>
            <a:r>
              <a:rPr lang="en-GB" dirty="0" smtClean="0"/>
              <a:t>Annual income to DTI has very minor but negative correlation (-0.11).</a:t>
            </a:r>
          </a:p>
          <a:p>
            <a:pPr marL="285750" indent="-285750">
              <a:buFont typeface="Arial" panose="020B0604020202020204" pitchFamily="34" charset="0"/>
              <a:buChar char="•"/>
            </a:pPr>
            <a:r>
              <a:rPr lang="en-GB" dirty="0" smtClean="0"/>
              <a:t>Loan amount to </a:t>
            </a:r>
            <a:r>
              <a:rPr lang="en-GB" dirty="0"/>
              <a:t>DTI</a:t>
            </a:r>
            <a:r>
              <a:rPr lang="en-GB" dirty="0" smtClean="0"/>
              <a:t> has positive but little positive correlation (0.071)</a:t>
            </a:r>
            <a:r>
              <a:rPr lang="en-US" dirty="0" smtClean="0"/>
              <a:t>.</a:t>
            </a:r>
            <a:endParaRPr lang="en-GB" dirty="0"/>
          </a:p>
        </p:txBody>
      </p:sp>
      <p:sp>
        <p:nvSpPr>
          <p:cNvPr id="7" name="TextBox 6">
            <a:extLst>
              <a:ext uri="{FF2B5EF4-FFF2-40B4-BE49-F238E27FC236}">
                <a16:creationId xmlns:a16="http://schemas.microsoft.com/office/drawing/2014/main" id="{AAABF878-5A3A-4EC8-88EC-968F9119C024}"/>
              </a:ext>
            </a:extLst>
          </p:cNvPr>
          <p:cNvSpPr txBox="1"/>
          <p:nvPr/>
        </p:nvSpPr>
        <p:spPr>
          <a:xfrm>
            <a:off x="0" y="0"/>
            <a:ext cx="12192000" cy="707886"/>
          </a:xfrm>
          <a:prstGeom prst="rect">
            <a:avLst/>
          </a:prstGeom>
          <a:noFill/>
        </p:spPr>
        <p:txBody>
          <a:bodyPr wrap="square" rtlCol="0">
            <a:spAutoFit/>
          </a:bodyPr>
          <a:lstStyle/>
          <a:p>
            <a:r>
              <a:rPr lang="en-US" sz="4000" b="1" dirty="0"/>
              <a:t>Executive Summary</a:t>
            </a:r>
            <a:endParaRPr lang="en-IN" sz="4000" b="1" dirty="0"/>
          </a:p>
        </p:txBody>
      </p:sp>
    </p:spTree>
    <p:extLst>
      <p:ext uri="{BB962C8B-B14F-4D97-AF65-F5344CB8AC3E}">
        <p14:creationId xmlns:p14="http://schemas.microsoft.com/office/powerpoint/2010/main" val="298433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6E0605-665E-4D8C-A1F3-97C871A579B4}"/>
              </a:ext>
            </a:extLst>
          </p:cNvPr>
          <p:cNvSpPr txBox="1"/>
          <p:nvPr/>
        </p:nvSpPr>
        <p:spPr>
          <a:xfrm>
            <a:off x="126610" y="829019"/>
            <a:ext cx="6732104" cy="584775"/>
          </a:xfrm>
          <a:prstGeom prst="rect">
            <a:avLst/>
          </a:prstGeom>
          <a:noFill/>
        </p:spPr>
        <p:txBody>
          <a:bodyPr wrap="square" rtlCol="0">
            <a:spAutoFit/>
          </a:bodyPr>
          <a:lstStyle/>
          <a:p>
            <a:r>
              <a:rPr lang="en-US" sz="3200" b="1" dirty="0"/>
              <a:t>Steps followed for the case study :</a:t>
            </a:r>
            <a:endParaRPr lang="en-IN" sz="3200" b="1" dirty="0"/>
          </a:p>
        </p:txBody>
      </p:sp>
      <p:sp>
        <p:nvSpPr>
          <p:cNvPr id="5" name="Rectangle 7">
            <a:extLst>
              <a:ext uri="{FF2B5EF4-FFF2-40B4-BE49-F238E27FC236}">
                <a16:creationId xmlns:a16="http://schemas.microsoft.com/office/drawing/2014/main" id="{CA14F638-E773-46B7-8746-32648A526644}"/>
              </a:ext>
            </a:extLst>
          </p:cNvPr>
          <p:cNvSpPr>
            <a:spLocks noChangeArrowheads="1"/>
          </p:cNvSpPr>
          <p:nvPr/>
        </p:nvSpPr>
        <p:spPr bwMode="auto">
          <a:xfrm>
            <a:off x="126610" y="1766275"/>
            <a:ext cx="12192000" cy="4524315"/>
          </a:xfrm>
          <a:prstGeom prst="rect">
            <a:avLst/>
          </a:prstGeom>
          <a:noFill/>
          <a:ln w="9525">
            <a:noFill/>
            <a:miter lim="800000"/>
            <a:headEnd/>
            <a:tailEnd/>
          </a:ln>
        </p:spPr>
        <p:txBody>
          <a:bodyPr wrap="square">
            <a:spAutoFit/>
          </a:bodyPr>
          <a:lstStyle/>
          <a:p>
            <a:r>
              <a:rPr lang="en-US" dirty="0"/>
              <a:t>Step 1: Data Understanding : Tried to understand the complete data set.</a:t>
            </a:r>
          </a:p>
          <a:p>
            <a:endParaRPr lang="en-US" dirty="0"/>
          </a:p>
          <a:p>
            <a:r>
              <a:rPr lang="en-US" dirty="0"/>
              <a:t>Step 2: Data Cleaning : Removed all </a:t>
            </a:r>
            <a:r>
              <a:rPr lang="en-US" dirty="0" smtClean="0"/>
              <a:t>unnecessary columns. All columns </a:t>
            </a:r>
            <a:r>
              <a:rPr lang="en-US" dirty="0"/>
              <a:t>and rows that contains ‘NaN’ values as these does contribute to the analysis.</a:t>
            </a:r>
          </a:p>
          <a:p>
            <a:r>
              <a:rPr lang="en-US" dirty="0"/>
              <a:t> </a:t>
            </a:r>
          </a:p>
          <a:p>
            <a:r>
              <a:rPr lang="en-US" dirty="0"/>
              <a:t>Step 3: Univariate Analysis : Tried to analyze the data </a:t>
            </a:r>
            <a:r>
              <a:rPr lang="en-US" dirty="0" smtClean="0"/>
              <a:t>in individual variables to </a:t>
            </a:r>
            <a:r>
              <a:rPr lang="en-US" dirty="0"/>
              <a:t>infer its value towards </a:t>
            </a:r>
            <a:r>
              <a:rPr lang="en-US" dirty="0" smtClean="0"/>
              <a:t>identifying </a:t>
            </a:r>
            <a:r>
              <a:rPr lang="en-US" dirty="0"/>
              <a:t>potential  defaults.</a:t>
            </a:r>
          </a:p>
          <a:p>
            <a:endParaRPr lang="en-US" dirty="0"/>
          </a:p>
          <a:p>
            <a:r>
              <a:rPr lang="en-US" dirty="0"/>
              <a:t>Step 4: Segmented Univariate Analysis : This was done by grouping </a:t>
            </a:r>
            <a:r>
              <a:rPr lang="en-US" dirty="0" smtClean="0"/>
              <a:t>categorical </a:t>
            </a:r>
            <a:r>
              <a:rPr lang="en-US" dirty="0"/>
              <a:t>data </a:t>
            </a:r>
            <a:r>
              <a:rPr lang="en-US" dirty="0" smtClean="0"/>
              <a:t>with quantitative variables to </a:t>
            </a:r>
            <a:r>
              <a:rPr lang="en-US" dirty="0"/>
              <a:t>make analysis more insightful compared to Univariate analysis. </a:t>
            </a:r>
          </a:p>
          <a:p>
            <a:endParaRPr lang="en-US" dirty="0"/>
          </a:p>
          <a:p>
            <a:r>
              <a:rPr lang="en-US" dirty="0"/>
              <a:t>Step 5: </a:t>
            </a:r>
            <a:r>
              <a:rPr lang="en-US" dirty="0" smtClean="0"/>
              <a:t>Bivariate/Multivariate </a:t>
            </a:r>
            <a:r>
              <a:rPr lang="en-US" dirty="0"/>
              <a:t>Analysis : Here we used two </a:t>
            </a:r>
            <a:r>
              <a:rPr lang="en-US" dirty="0" smtClean="0"/>
              <a:t>or more variables </a:t>
            </a:r>
            <a:r>
              <a:rPr lang="en-US" dirty="0"/>
              <a:t>to draw a better conclusion </a:t>
            </a:r>
            <a:r>
              <a:rPr lang="en-US" dirty="0" smtClean="0"/>
              <a:t>to understand correlation between them.</a:t>
            </a:r>
            <a:endParaRPr lang="en-US" dirty="0"/>
          </a:p>
          <a:p>
            <a:endParaRPr lang="en-US" dirty="0"/>
          </a:p>
          <a:p>
            <a:r>
              <a:rPr lang="en-US" dirty="0"/>
              <a:t>Step 6: Recommendations/Results : Here, we made an effort to provide insightful recommendations to ensure that Lenders will not incur loss by offering bad loans to the applicants who has no intent to payback. </a:t>
            </a:r>
          </a:p>
        </p:txBody>
      </p:sp>
    </p:spTree>
    <p:extLst>
      <p:ext uri="{BB962C8B-B14F-4D97-AF65-F5344CB8AC3E}">
        <p14:creationId xmlns:p14="http://schemas.microsoft.com/office/powerpoint/2010/main" val="362166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60A471-8C7F-493B-8B3A-7CE158EE85DE}"/>
              </a:ext>
            </a:extLst>
          </p:cNvPr>
          <p:cNvSpPr txBox="1"/>
          <p:nvPr/>
        </p:nvSpPr>
        <p:spPr>
          <a:xfrm>
            <a:off x="-13252" y="234545"/>
            <a:ext cx="6109252" cy="584775"/>
          </a:xfrm>
          <a:prstGeom prst="rect">
            <a:avLst/>
          </a:prstGeom>
          <a:noFill/>
        </p:spPr>
        <p:txBody>
          <a:bodyPr wrap="square" rtlCol="0">
            <a:spAutoFit/>
          </a:bodyPr>
          <a:lstStyle/>
          <a:p>
            <a:r>
              <a:rPr lang="en-IN" sz="3200" dirty="0"/>
              <a:t>Data Cleaning Steps : </a:t>
            </a:r>
          </a:p>
        </p:txBody>
      </p:sp>
      <p:sp>
        <p:nvSpPr>
          <p:cNvPr id="5" name="Rectangle 7">
            <a:extLst>
              <a:ext uri="{FF2B5EF4-FFF2-40B4-BE49-F238E27FC236}">
                <a16:creationId xmlns:a16="http://schemas.microsoft.com/office/drawing/2014/main" id="{611A8D3D-BFED-4750-845D-EB0D5DC1F5FD}"/>
              </a:ext>
            </a:extLst>
          </p:cNvPr>
          <p:cNvSpPr>
            <a:spLocks noChangeArrowheads="1"/>
          </p:cNvSpPr>
          <p:nvPr/>
        </p:nvSpPr>
        <p:spPr bwMode="auto">
          <a:xfrm>
            <a:off x="0" y="923664"/>
            <a:ext cx="12192000" cy="1477328"/>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US" dirty="0"/>
              <a:t>Delete columns: Deleted unwanted columns. </a:t>
            </a:r>
          </a:p>
          <a:p>
            <a:pPr marL="285750" indent="-285750">
              <a:buFont typeface="Arial" panose="020B0604020202020204" pitchFamily="34" charset="0"/>
              <a:buChar char="•"/>
            </a:pPr>
            <a:r>
              <a:rPr lang="en-US" dirty="0"/>
              <a:t>Remove outliers: Removed high and low values that would disproportionately affect the results of our analysis.</a:t>
            </a:r>
          </a:p>
          <a:p>
            <a:pPr marL="285750" indent="-285750">
              <a:buFont typeface="Arial" panose="020B0604020202020204" pitchFamily="34" charset="0"/>
              <a:buChar char="•"/>
            </a:pPr>
            <a:r>
              <a:rPr lang="en-US" dirty="0"/>
              <a:t>Missing values: Treat missing values with appropriate approach.</a:t>
            </a:r>
          </a:p>
          <a:p>
            <a:pPr marL="285750" indent="-285750">
              <a:buFont typeface="Arial" panose="020B0604020202020204" pitchFamily="34" charset="0"/>
              <a:buChar char="•"/>
            </a:pPr>
            <a:r>
              <a:rPr lang="en-US" dirty="0"/>
              <a:t>Duplicate data: Remove identical rows, remove rows where some columns are identical.</a:t>
            </a:r>
          </a:p>
          <a:p>
            <a:pPr marL="285750" indent="-285750">
              <a:buFont typeface="Arial" panose="020B0604020202020204" pitchFamily="34" charset="0"/>
              <a:buChar char="•"/>
            </a:pPr>
            <a:r>
              <a:rPr lang="en-US" dirty="0"/>
              <a:t>Filter rows: Filter by segment to get only the rows relevant to the analysis.</a:t>
            </a:r>
          </a:p>
        </p:txBody>
      </p:sp>
      <p:sp>
        <p:nvSpPr>
          <p:cNvPr id="8" name="TextBox 7">
            <a:extLst>
              <a:ext uri="{FF2B5EF4-FFF2-40B4-BE49-F238E27FC236}">
                <a16:creationId xmlns:a16="http://schemas.microsoft.com/office/drawing/2014/main" id="{176D16B1-AFC4-4896-8C35-C367558EE4A4}"/>
              </a:ext>
            </a:extLst>
          </p:cNvPr>
          <p:cNvSpPr txBox="1"/>
          <p:nvPr/>
        </p:nvSpPr>
        <p:spPr>
          <a:xfrm>
            <a:off x="0" y="2739881"/>
            <a:ext cx="12192000" cy="584775"/>
          </a:xfrm>
          <a:prstGeom prst="rect">
            <a:avLst/>
          </a:prstGeom>
          <a:noFill/>
        </p:spPr>
        <p:txBody>
          <a:bodyPr wrap="square" rtlCol="0">
            <a:spAutoFit/>
          </a:bodyPr>
          <a:lstStyle/>
          <a:p>
            <a:r>
              <a:rPr lang="en-US" sz="3200" dirty="0"/>
              <a:t>Strategy Followed for conducting analysis :</a:t>
            </a:r>
            <a:endParaRPr lang="en-IN" sz="3200" dirty="0"/>
          </a:p>
        </p:txBody>
      </p:sp>
      <p:sp>
        <p:nvSpPr>
          <p:cNvPr id="9" name="Rectangle 7">
            <a:extLst>
              <a:ext uri="{FF2B5EF4-FFF2-40B4-BE49-F238E27FC236}">
                <a16:creationId xmlns:a16="http://schemas.microsoft.com/office/drawing/2014/main" id="{016812D1-ED98-43AB-8511-2B883E27A6C7}"/>
              </a:ext>
            </a:extLst>
          </p:cNvPr>
          <p:cNvSpPr>
            <a:spLocks noChangeArrowheads="1"/>
          </p:cNvSpPr>
          <p:nvPr/>
        </p:nvSpPr>
        <p:spPr bwMode="auto">
          <a:xfrm>
            <a:off x="13252" y="3533344"/>
            <a:ext cx="12192000" cy="2862322"/>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ü"/>
            </a:pPr>
            <a:r>
              <a:rPr lang="en-US" dirty="0"/>
              <a:t>The whole project is to analyze and understand how consumer and loan attributes are influencing the tendency of Charge off.</a:t>
            </a:r>
          </a:p>
          <a:p>
            <a:endParaRPr lang="en-US" dirty="0"/>
          </a:p>
          <a:p>
            <a:pPr marL="285750" indent="-285750">
              <a:buFont typeface="Wingdings" panose="05000000000000000000" pitchFamily="2" charset="2"/>
              <a:buChar char="ü"/>
            </a:pPr>
            <a:r>
              <a:rPr lang="en-US" dirty="0"/>
              <a:t>During analysis used the different plots.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 Histograms </a:t>
            </a:r>
            <a:r>
              <a:rPr lang="en-US" dirty="0" smtClean="0"/>
              <a:t>/ </a:t>
            </a:r>
            <a:r>
              <a:rPr lang="en-US" dirty="0"/>
              <a:t>Bar charts to check out the distribution of all the variables </a:t>
            </a:r>
            <a:endParaRPr lang="en-US" dirty="0" smtClean="0"/>
          </a:p>
          <a:p>
            <a:pPr marL="285750" indent="-285750">
              <a:buFont typeface="Wingdings" panose="05000000000000000000" pitchFamily="2" charset="2"/>
              <a:buChar char="§"/>
            </a:pPr>
            <a:r>
              <a:rPr lang="en-US" dirty="0" smtClean="0"/>
              <a:t>Scatter plots to detect the outliers</a:t>
            </a:r>
            <a:endParaRPr lang="en-US" dirty="0"/>
          </a:p>
          <a:p>
            <a:pPr marL="285750" indent="-285750">
              <a:buFont typeface="Wingdings" panose="05000000000000000000" pitchFamily="2" charset="2"/>
              <a:buChar char="§"/>
            </a:pPr>
            <a:r>
              <a:rPr lang="en-US" dirty="0"/>
              <a:t> Box plots to </a:t>
            </a:r>
            <a:r>
              <a:rPr lang="en-US" dirty="0" smtClean="0"/>
              <a:t>see the quantile percentages distribution across variables.</a:t>
            </a:r>
            <a:endParaRPr lang="en-US" dirty="0"/>
          </a:p>
          <a:p>
            <a:pPr marL="285750" indent="-285750">
              <a:buFont typeface="Wingdings" panose="05000000000000000000" pitchFamily="2" charset="2"/>
              <a:buChar char="§"/>
            </a:pPr>
            <a:r>
              <a:rPr lang="en-US" dirty="0"/>
              <a:t> Performed the Bivariate analysis to understand how different variables interact with each other and how</a:t>
            </a:r>
          </a:p>
          <a:p>
            <a:r>
              <a:rPr lang="en-US" dirty="0"/>
              <a:t>      its affecting the Charge off% and fully paid%.</a:t>
            </a:r>
          </a:p>
          <a:p>
            <a:pPr marL="285750" indent="-285750">
              <a:buFont typeface="Wingdings" panose="05000000000000000000" pitchFamily="2" charset="2"/>
              <a:buChar char="§"/>
            </a:pPr>
            <a:r>
              <a:rPr lang="en-US" dirty="0"/>
              <a:t>Heat map for </a:t>
            </a:r>
            <a:r>
              <a:rPr lang="en-US" dirty="0" smtClean="0"/>
              <a:t>correlation between quantitative variables.</a:t>
            </a:r>
            <a:endParaRPr lang="en-US" dirty="0"/>
          </a:p>
        </p:txBody>
      </p:sp>
    </p:spTree>
    <p:extLst>
      <p:ext uri="{BB962C8B-B14F-4D97-AF65-F5344CB8AC3E}">
        <p14:creationId xmlns:p14="http://schemas.microsoft.com/office/powerpoint/2010/main" val="40625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226994-9F44-4138-A100-ACB947A38D4F}"/>
              </a:ext>
            </a:extLst>
          </p:cNvPr>
          <p:cNvSpPr txBox="1"/>
          <p:nvPr/>
        </p:nvSpPr>
        <p:spPr>
          <a:xfrm>
            <a:off x="337625" y="347657"/>
            <a:ext cx="12192000" cy="560675"/>
          </a:xfrm>
          <a:prstGeom prst="rect">
            <a:avLst/>
          </a:prstGeom>
          <a:noFill/>
        </p:spPr>
        <p:txBody>
          <a:bodyPr wrap="square" rtlCol="0">
            <a:spAutoFit/>
          </a:bodyPr>
          <a:lstStyle/>
          <a:p>
            <a:r>
              <a:rPr lang="en-US" sz="3200" dirty="0"/>
              <a:t>Univariate Analysis</a:t>
            </a:r>
            <a:endParaRPr lang="en-IN" sz="3200" dirty="0"/>
          </a:p>
        </p:txBody>
      </p:sp>
      <p:pic>
        <p:nvPicPr>
          <p:cNvPr id="9" name="Picture 8">
            <a:extLst>
              <a:ext uri="{FF2B5EF4-FFF2-40B4-BE49-F238E27FC236}">
                <a16:creationId xmlns:a16="http://schemas.microsoft.com/office/drawing/2014/main" id="{A486581E-60D1-44F4-B50D-85944A98C5BF}"/>
              </a:ext>
            </a:extLst>
          </p:cNvPr>
          <p:cNvPicPr>
            <a:picLocks noChangeAspect="1"/>
          </p:cNvPicPr>
          <p:nvPr/>
        </p:nvPicPr>
        <p:blipFill>
          <a:blip r:embed="rId2"/>
          <a:stretch>
            <a:fillRect/>
          </a:stretch>
        </p:blipFill>
        <p:spPr>
          <a:xfrm>
            <a:off x="782277" y="1745241"/>
            <a:ext cx="6827891" cy="3955119"/>
          </a:xfrm>
          <a:prstGeom prst="rect">
            <a:avLst/>
          </a:prstGeom>
        </p:spPr>
      </p:pic>
      <p:sp>
        <p:nvSpPr>
          <p:cNvPr id="10" name="TextBox 9">
            <a:extLst>
              <a:ext uri="{FF2B5EF4-FFF2-40B4-BE49-F238E27FC236}">
                <a16:creationId xmlns:a16="http://schemas.microsoft.com/office/drawing/2014/main" id="{59177204-A788-4CC3-93B1-AE5D1D698A69}"/>
              </a:ext>
            </a:extLst>
          </p:cNvPr>
          <p:cNvSpPr txBox="1"/>
          <p:nvPr/>
        </p:nvSpPr>
        <p:spPr>
          <a:xfrm>
            <a:off x="8200103" y="2799471"/>
            <a:ext cx="3333136" cy="1015663"/>
          </a:xfrm>
          <a:prstGeom prst="rect">
            <a:avLst/>
          </a:prstGeom>
          <a:noFill/>
        </p:spPr>
        <p:txBody>
          <a:bodyPr wrap="square" rtlCol="0">
            <a:spAutoFit/>
          </a:bodyPr>
          <a:lstStyle/>
          <a:p>
            <a:r>
              <a:rPr lang="en-GB" sz="2000" b="1" dirty="0"/>
              <a:t>Juniors who have 1-4 </a:t>
            </a:r>
            <a:r>
              <a:rPr lang="en-GB" sz="2000" b="1" dirty="0" err="1"/>
              <a:t>yrs</a:t>
            </a:r>
            <a:r>
              <a:rPr lang="en-GB" sz="2000" b="1" dirty="0"/>
              <a:t> of experience are the highest loan seekers.</a:t>
            </a:r>
            <a:endParaRPr lang="en-IN" sz="2000" b="1" dirty="0"/>
          </a:p>
        </p:txBody>
      </p:sp>
    </p:spTree>
    <p:extLst>
      <p:ext uri="{BB962C8B-B14F-4D97-AF65-F5344CB8AC3E}">
        <p14:creationId xmlns:p14="http://schemas.microsoft.com/office/powerpoint/2010/main" val="87623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15FE3-4946-497F-9209-B0802AE3CA6D}"/>
              </a:ext>
            </a:extLst>
          </p:cNvPr>
          <p:cNvPicPr>
            <a:picLocks noChangeAspect="1"/>
          </p:cNvPicPr>
          <p:nvPr/>
        </p:nvPicPr>
        <p:blipFill>
          <a:blip r:embed="rId2"/>
          <a:stretch>
            <a:fillRect/>
          </a:stretch>
        </p:blipFill>
        <p:spPr>
          <a:xfrm>
            <a:off x="1295326" y="1341779"/>
            <a:ext cx="6562725" cy="3724275"/>
          </a:xfrm>
          <a:prstGeom prst="rect">
            <a:avLst/>
          </a:prstGeom>
        </p:spPr>
      </p:pic>
      <p:sp>
        <p:nvSpPr>
          <p:cNvPr id="4" name="TextBox 3">
            <a:extLst>
              <a:ext uri="{FF2B5EF4-FFF2-40B4-BE49-F238E27FC236}">
                <a16:creationId xmlns:a16="http://schemas.microsoft.com/office/drawing/2014/main" id="{7492A3DF-49B0-409A-B10E-D747112B26D0}"/>
              </a:ext>
            </a:extLst>
          </p:cNvPr>
          <p:cNvSpPr txBox="1"/>
          <p:nvPr/>
        </p:nvSpPr>
        <p:spPr>
          <a:xfrm>
            <a:off x="8581747" y="2921168"/>
            <a:ext cx="2966241" cy="1015663"/>
          </a:xfrm>
          <a:prstGeom prst="rect">
            <a:avLst/>
          </a:prstGeom>
          <a:noFill/>
        </p:spPr>
        <p:txBody>
          <a:bodyPr wrap="square" rtlCol="0">
            <a:spAutoFit/>
          </a:bodyPr>
          <a:lstStyle/>
          <a:p>
            <a:r>
              <a:rPr lang="en-GB" sz="2000" b="1" dirty="0"/>
              <a:t>Charged off applicants have loan amount below 15k</a:t>
            </a:r>
            <a:endParaRPr lang="en-IN" sz="2000" b="1" dirty="0"/>
          </a:p>
        </p:txBody>
      </p:sp>
    </p:spTree>
    <p:extLst>
      <p:ext uri="{BB962C8B-B14F-4D97-AF65-F5344CB8AC3E}">
        <p14:creationId xmlns:p14="http://schemas.microsoft.com/office/powerpoint/2010/main" val="182057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D796AD-EEA8-498D-81CF-F88E2161B498}"/>
              </a:ext>
            </a:extLst>
          </p:cNvPr>
          <p:cNvPicPr>
            <a:picLocks noChangeAspect="1"/>
          </p:cNvPicPr>
          <p:nvPr/>
        </p:nvPicPr>
        <p:blipFill>
          <a:blip r:embed="rId2"/>
          <a:stretch>
            <a:fillRect/>
          </a:stretch>
        </p:blipFill>
        <p:spPr>
          <a:xfrm>
            <a:off x="1731571" y="1725270"/>
            <a:ext cx="4364429" cy="3068064"/>
          </a:xfrm>
          <a:prstGeom prst="rect">
            <a:avLst/>
          </a:prstGeom>
        </p:spPr>
      </p:pic>
      <p:sp>
        <p:nvSpPr>
          <p:cNvPr id="4" name="TextBox 3">
            <a:extLst>
              <a:ext uri="{FF2B5EF4-FFF2-40B4-BE49-F238E27FC236}">
                <a16:creationId xmlns:a16="http://schemas.microsoft.com/office/drawing/2014/main" id="{65C291EF-0F7E-42C2-A439-FC07FA5921C2}"/>
              </a:ext>
            </a:extLst>
          </p:cNvPr>
          <p:cNvSpPr txBox="1"/>
          <p:nvPr/>
        </p:nvSpPr>
        <p:spPr>
          <a:xfrm>
            <a:off x="6794695" y="2433711"/>
            <a:ext cx="3770142" cy="1323439"/>
          </a:xfrm>
          <a:prstGeom prst="rect">
            <a:avLst/>
          </a:prstGeom>
          <a:noFill/>
        </p:spPr>
        <p:txBody>
          <a:bodyPr wrap="square" rtlCol="0">
            <a:spAutoFit/>
          </a:bodyPr>
          <a:lstStyle/>
          <a:p>
            <a:r>
              <a:rPr lang="en-GB" sz="2000" b="1" dirty="0"/>
              <a:t>Juniors who have 1-4 </a:t>
            </a:r>
            <a:r>
              <a:rPr lang="en-GB" sz="2000" b="1" dirty="0" err="1"/>
              <a:t>yrs</a:t>
            </a:r>
            <a:r>
              <a:rPr lang="en-GB" sz="2000" b="1" dirty="0"/>
              <a:t> of exp are highest applicants for loan which has highest applicants being charged off and fully paid.</a:t>
            </a:r>
            <a:endParaRPr lang="en-IN" sz="2000" b="1" dirty="0"/>
          </a:p>
        </p:txBody>
      </p:sp>
    </p:spTree>
    <p:extLst>
      <p:ext uri="{BB962C8B-B14F-4D97-AF65-F5344CB8AC3E}">
        <p14:creationId xmlns:p14="http://schemas.microsoft.com/office/powerpoint/2010/main" val="1784333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1120</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Velpuri, Sameera</cp:lastModifiedBy>
  <cp:revision>21</cp:revision>
  <dcterms:created xsi:type="dcterms:W3CDTF">2022-03-08T01:19:45Z</dcterms:created>
  <dcterms:modified xsi:type="dcterms:W3CDTF">2022-03-08T07:11:34Z</dcterms:modified>
</cp:coreProperties>
</file>