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2"/>
  </p:notesMasterIdLst>
  <p:sldIdLst>
    <p:sldId id="256" r:id="rId2"/>
    <p:sldId id="281" r:id="rId3"/>
    <p:sldId id="258" r:id="rId4"/>
    <p:sldId id="278" r:id="rId5"/>
    <p:sldId id="284" r:id="rId6"/>
    <p:sldId id="292" r:id="rId7"/>
    <p:sldId id="293" r:id="rId8"/>
    <p:sldId id="282" r:id="rId9"/>
    <p:sldId id="325" r:id="rId10"/>
    <p:sldId id="260" r:id="rId11"/>
    <p:sldId id="261" r:id="rId12"/>
    <p:sldId id="313" r:id="rId13"/>
    <p:sldId id="314" r:id="rId14"/>
    <p:sldId id="315" r:id="rId15"/>
    <p:sldId id="316" r:id="rId16"/>
    <p:sldId id="317" r:id="rId17"/>
    <p:sldId id="318" r:id="rId18"/>
    <p:sldId id="319" r:id="rId19"/>
    <p:sldId id="320" r:id="rId20"/>
    <p:sldId id="321" r:id="rId21"/>
    <p:sldId id="268" r:id="rId22"/>
    <p:sldId id="269" r:id="rId23"/>
    <p:sldId id="273" r:id="rId24"/>
    <p:sldId id="330" r:id="rId25"/>
    <p:sldId id="327" r:id="rId26"/>
    <p:sldId id="275" r:id="rId27"/>
    <p:sldId id="279" r:id="rId28"/>
    <p:sldId id="299" r:id="rId29"/>
    <p:sldId id="300" r:id="rId30"/>
    <p:sldId id="301" r:id="rId31"/>
    <p:sldId id="302" r:id="rId32"/>
    <p:sldId id="304" r:id="rId33"/>
    <p:sldId id="303" r:id="rId34"/>
    <p:sldId id="305" r:id="rId35"/>
    <p:sldId id="306" r:id="rId36"/>
    <p:sldId id="307" r:id="rId37"/>
    <p:sldId id="308" r:id="rId38"/>
    <p:sldId id="309" r:id="rId39"/>
    <p:sldId id="311" r:id="rId40"/>
    <p:sldId id="310" r:id="rId41"/>
    <p:sldId id="263" r:id="rId42"/>
    <p:sldId id="264" r:id="rId43"/>
    <p:sldId id="336" r:id="rId44"/>
    <p:sldId id="337" r:id="rId45"/>
    <p:sldId id="340" r:id="rId46"/>
    <p:sldId id="341" r:id="rId47"/>
    <p:sldId id="342" r:id="rId48"/>
    <p:sldId id="343" r:id="rId49"/>
    <p:sldId id="265" r:id="rId50"/>
    <p:sldId id="286" r:id="rId51"/>
    <p:sldId id="287" r:id="rId52"/>
    <p:sldId id="288" r:id="rId53"/>
    <p:sldId id="335" r:id="rId54"/>
    <p:sldId id="289" r:id="rId55"/>
    <p:sldId id="331" r:id="rId56"/>
    <p:sldId id="333" r:id="rId57"/>
    <p:sldId id="296" r:id="rId58"/>
    <p:sldId id="334" r:id="rId59"/>
    <p:sldId id="345" r:id="rId60"/>
    <p:sldId id="346" r:id="rId61"/>
    <p:sldId id="347" r:id="rId62"/>
    <p:sldId id="348" r:id="rId63"/>
    <p:sldId id="349" r:id="rId64"/>
    <p:sldId id="350" r:id="rId65"/>
    <p:sldId id="351" r:id="rId66"/>
    <p:sldId id="352" r:id="rId67"/>
    <p:sldId id="353" r:id="rId68"/>
    <p:sldId id="354" r:id="rId69"/>
    <p:sldId id="332" r:id="rId70"/>
    <p:sldId id="32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9" clrIdx="0"/>
  <p:cmAuthor id="1" name="Admin"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4" autoAdjust="0"/>
    <p:restoredTop sz="94660"/>
  </p:normalViewPr>
  <p:slideViewPr>
    <p:cSldViewPr>
      <p:cViewPr>
        <p:scale>
          <a:sx n="100" d="100"/>
          <a:sy n="100" d="100"/>
        </p:scale>
        <p:origin x="-480" y="-78"/>
      </p:cViewPr>
      <p:guideLst>
        <p:guide orient="horz" pos="2160"/>
        <p:guide pos="2880"/>
      </p:guideLst>
    </p:cSldViewPr>
  </p:slideViewPr>
  <p:notesTextViewPr>
    <p:cViewPr>
      <p:scale>
        <a:sx n="1" d="1"/>
        <a:sy n="1" d="1"/>
      </p:scale>
      <p:origin x="0" y="0"/>
    </p:cViewPr>
  </p:notesTextViewPr>
  <p:sorterViewPr>
    <p:cViewPr>
      <p:scale>
        <a:sx n="100" d="100"/>
        <a:sy n="100" d="100"/>
      </p:scale>
      <p:origin x="0" y="46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1T16:26:07.750" idx="1">
    <p:pos x="27" y="42"/>
    <p:text>Source : Handbook of Advanced Ceramics Materials, Applications, Processing, and Properties Book • Second Edition • 2013
	  Chapter  - 2.1
Link : https://www.sciencedirect.com/topics/chemistry/carbon-fiber
Other : https://www.jinjiuyi.net/news/difference-between-t300-t700-and-t800-carbon-fiber.html</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22T15:27:42.893" idx="4">
    <p:pos x="10" y="10"/>
    <p:text>Plastic Material Incorporated,
4202 E Brickell St, Ontario, CA 91761, USA
https://plasticmaterials.net/blog-epoxy-vs-polyester-resin/
---------------------------------------------------------
COPPS industries USA
https://www.coppsindustries.com/products/construction-epoxies-dot-c-881-products/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2-09-21T14:58:50.631" idx="8">
    <p:pos x="4026" y="2100"/>
    <p:text>https://doi.org/10.1016/j.compstruct.2022.115732</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2-07-25T10:59:20.223" idx="5">
    <p:pos x="10" y="10"/>
    <p:text>Data of MH Oxygen
https://www.mhoxygen.com/chart/</p:text>
  </p:cm>
  <p:cm authorId="1" dt="2022-09-20T17:04:09.807" idx="6">
    <p:pos x="152" y="1284"/>
    <p:text>Dome Shape - Effects of dome shape on burst and weight performance of a type-3
composite pressure vessel for storage of compressed hydrogen
By : Pranjali Sharma</p:text>
  </p:cm>
  <p:cm authorId="1" dt="2022-09-20T17:03:55.615" idx="7">
    <p:pos x="81" y="2450"/>
    <p:text>Admin	20/09/2022
Dome Shape - Effects of dome shape on burst and weight performance of a type-3
composite pressure vessel for storage of compressed hydrogen
By : Pranjali Sharma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2-09-21T11:38:18.370" idx="3">
    <p:pos x="4152" y="1266"/>
    <p:text>https://doi.org/10.1016/j.ijhydene.2020.06.269</p:text>
  </p:cm>
  <p:cm authorId="0" dt="2022-09-21T11:54:29.299" idx="4">
    <p:pos x="2370" y="2562"/>
    <p:text>381 sin(∝)=100 sin(90)
             ∝=15.2165</p:text>
  </p:cm>
  <p:cm authorId="0" dt="2022-09-21T12:05:52.086" idx="5">
    <p:pos x="2064" y="3300"/>
    <p:text>“Principles of the Manufacturing of Composite Materials” Book by Suong V Hoa, DEStech Publications, Inc.
pg-223</p:text>
  </p:cm>
  <p:cm authorId="0" dt="2022-09-21T12:14:55.918" idx="6">
    <p:pos x="4746" y="3810"/>
    <p:text>"Composite Filament Winding" by S. T. Peters
pg-71,73</p:text>
  </p:cm>
  <p:cm authorId="0" dt="2022-09-21T16:44:49.235" idx="9">
    <p:pos x="972" y="3792"/>
    <p:text>https://doi.org/10.1016/j.compstruct.2022.115732</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2-09-21T12:31:59.243" idx="7">
    <p:pos x="2214" y="1770"/>
    <p:text>refer to youtube videos-Mechanics of Composite Materials by Vinay Goyal</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79FE8-DCDE-4515-B487-0AFE1F1B9B3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B454F1A-9D28-42BD-82DC-5B42E165E3A0}">
      <dgm:prSet phldrT="[Text]" custT="1"/>
      <dgm:spPr/>
      <dgm:t>
        <a:bodyPr/>
        <a:lstStyle/>
        <a:p>
          <a:r>
            <a:rPr lang="en-US" sz="1800" dirty="0" smtClean="0"/>
            <a:t>Winding pattern based on winding angle</a:t>
          </a:r>
          <a:endParaRPr lang="en-US" sz="1800" dirty="0"/>
        </a:p>
      </dgm:t>
    </dgm:pt>
    <dgm:pt modelId="{05C6C38E-BA2C-4DD1-9371-2EC2903F74F8}" type="parTrans" cxnId="{EEAB6483-4349-4F3B-9ACA-8A31160C5219}">
      <dgm:prSet/>
      <dgm:spPr/>
      <dgm:t>
        <a:bodyPr/>
        <a:lstStyle/>
        <a:p>
          <a:endParaRPr lang="en-US"/>
        </a:p>
      </dgm:t>
    </dgm:pt>
    <dgm:pt modelId="{5287C28D-EFB4-42EC-B379-8A3B0B3451EF}" type="sibTrans" cxnId="{EEAB6483-4349-4F3B-9ACA-8A31160C5219}">
      <dgm:prSet/>
      <dgm:spPr/>
      <dgm:t>
        <a:bodyPr/>
        <a:lstStyle/>
        <a:p>
          <a:endParaRPr lang="en-US"/>
        </a:p>
      </dgm:t>
    </dgm:pt>
    <dgm:pt modelId="{54EEF84A-3FF0-4B18-B959-B6FDB53C8A2A}">
      <dgm:prSet phldrT="[Text]" custT="1"/>
      <dgm:spPr/>
      <dgm:t>
        <a:bodyPr/>
        <a:lstStyle/>
        <a:p>
          <a:r>
            <a:rPr lang="en-US" sz="2400" dirty="0" smtClean="0"/>
            <a:t>Hoop winding</a:t>
          </a:r>
          <a:endParaRPr lang="en-US" sz="2400" dirty="0"/>
        </a:p>
      </dgm:t>
    </dgm:pt>
    <dgm:pt modelId="{425CCBE4-C702-4B01-90EC-D382A19AF161}" type="parTrans" cxnId="{5C3501DD-D7B0-469E-81D4-51554978B4BD}">
      <dgm:prSet/>
      <dgm:spPr/>
      <dgm:t>
        <a:bodyPr/>
        <a:lstStyle/>
        <a:p>
          <a:endParaRPr lang="en-US"/>
        </a:p>
      </dgm:t>
    </dgm:pt>
    <dgm:pt modelId="{67296BEF-C005-4583-BCAF-F465A54B2D3B}" type="sibTrans" cxnId="{5C3501DD-D7B0-469E-81D4-51554978B4BD}">
      <dgm:prSet/>
      <dgm:spPr/>
      <dgm:t>
        <a:bodyPr/>
        <a:lstStyle/>
        <a:p>
          <a:endParaRPr lang="en-US"/>
        </a:p>
      </dgm:t>
    </dgm:pt>
    <dgm:pt modelId="{9E9DDB35-0CF1-4DB2-8701-AA76CAF31B8C}">
      <dgm:prSet phldrT="[Text]" custT="1"/>
      <dgm:spPr/>
      <dgm:t>
        <a:bodyPr/>
        <a:lstStyle/>
        <a:p>
          <a:r>
            <a:rPr lang="en-US" sz="2400" dirty="0" smtClean="0"/>
            <a:t>Helical winding</a:t>
          </a:r>
          <a:endParaRPr lang="en-US" sz="2400" dirty="0"/>
        </a:p>
      </dgm:t>
    </dgm:pt>
    <dgm:pt modelId="{D594DD97-9858-454A-841F-B1BC6A87D8CF}" type="parTrans" cxnId="{D283F708-53E1-4E30-96BC-5EB025DF5CAA}">
      <dgm:prSet/>
      <dgm:spPr/>
      <dgm:t>
        <a:bodyPr/>
        <a:lstStyle/>
        <a:p>
          <a:endParaRPr lang="en-US"/>
        </a:p>
      </dgm:t>
    </dgm:pt>
    <dgm:pt modelId="{6FD3D78F-0BB7-459F-85D2-64ACE014A0E6}" type="sibTrans" cxnId="{D283F708-53E1-4E30-96BC-5EB025DF5CAA}">
      <dgm:prSet/>
      <dgm:spPr/>
      <dgm:t>
        <a:bodyPr/>
        <a:lstStyle/>
        <a:p>
          <a:endParaRPr lang="en-US"/>
        </a:p>
      </dgm:t>
    </dgm:pt>
    <dgm:pt modelId="{4AB81886-5E9A-4039-A359-0ACA2487D85C}">
      <dgm:prSet phldrT="[Text]" custT="1"/>
      <dgm:spPr/>
      <dgm:t>
        <a:bodyPr/>
        <a:lstStyle/>
        <a:p>
          <a:r>
            <a:rPr lang="en-US" sz="2400" dirty="0" smtClean="0"/>
            <a:t>Polar winding</a:t>
          </a:r>
          <a:endParaRPr lang="en-US" sz="2400" dirty="0"/>
        </a:p>
      </dgm:t>
    </dgm:pt>
    <dgm:pt modelId="{581B2D41-BD04-4B2A-A7B2-835ADA7B7EC1}" type="parTrans" cxnId="{50AFFCD1-9C2E-4E35-9709-F106194D5983}">
      <dgm:prSet/>
      <dgm:spPr/>
      <dgm:t>
        <a:bodyPr/>
        <a:lstStyle/>
        <a:p>
          <a:endParaRPr lang="en-US"/>
        </a:p>
      </dgm:t>
    </dgm:pt>
    <dgm:pt modelId="{D538D883-93B4-403C-8FA6-6148DE2F1CED}" type="sibTrans" cxnId="{50AFFCD1-9C2E-4E35-9709-F106194D5983}">
      <dgm:prSet/>
      <dgm:spPr/>
      <dgm:t>
        <a:bodyPr/>
        <a:lstStyle/>
        <a:p>
          <a:endParaRPr lang="en-US"/>
        </a:p>
      </dgm:t>
    </dgm:pt>
    <dgm:pt modelId="{6B98778D-6A63-4C96-BD2C-70D89C08481A}" type="pres">
      <dgm:prSet presAssocID="{2FA79FE8-DCDE-4515-B487-0AFE1F1B9B31}" presName="diagram" presStyleCnt="0">
        <dgm:presLayoutVars>
          <dgm:chPref val="1"/>
          <dgm:dir/>
          <dgm:animOne val="branch"/>
          <dgm:animLvl val="lvl"/>
          <dgm:resizeHandles val="exact"/>
        </dgm:presLayoutVars>
      </dgm:prSet>
      <dgm:spPr/>
      <dgm:t>
        <a:bodyPr/>
        <a:lstStyle/>
        <a:p>
          <a:endParaRPr lang="en-US"/>
        </a:p>
      </dgm:t>
    </dgm:pt>
    <dgm:pt modelId="{11B82A56-F95E-4909-97FE-A9CD76410AE0}" type="pres">
      <dgm:prSet presAssocID="{8B454F1A-9D28-42BD-82DC-5B42E165E3A0}" presName="root1" presStyleCnt="0"/>
      <dgm:spPr/>
    </dgm:pt>
    <dgm:pt modelId="{8A402CE5-2260-4263-9486-52FDE1459572}" type="pres">
      <dgm:prSet presAssocID="{8B454F1A-9D28-42BD-82DC-5B42E165E3A0}" presName="LevelOneTextNode" presStyleLbl="node0" presStyleIdx="0" presStyleCnt="1" custScaleX="39009" custScaleY="28428" custLinFactNeighborX="3178" custLinFactNeighborY="15290">
        <dgm:presLayoutVars>
          <dgm:chPref val="3"/>
        </dgm:presLayoutVars>
      </dgm:prSet>
      <dgm:spPr/>
      <dgm:t>
        <a:bodyPr/>
        <a:lstStyle/>
        <a:p>
          <a:endParaRPr lang="en-US"/>
        </a:p>
      </dgm:t>
    </dgm:pt>
    <dgm:pt modelId="{248FE27F-3D16-42F3-8D62-C2F853DE58DD}" type="pres">
      <dgm:prSet presAssocID="{8B454F1A-9D28-42BD-82DC-5B42E165E3A0}" presName="level2hierChild" presStyleCnt="0"/>
      <dgm:spPr/>
    </dgm:pt>
    <dgm:pt modelId="{252A5E1A-9D9B-4758-A137-9D7013D17B4D}" type="pres">
      <dgm:prSet presAssocID="{425CCBE4-C702-4B01-90EC-D382A19AF161}" presName="conn2-1" presStyleLbl="parChTrans1D2" presStyleIdx="0" presStyleCnt="3"/>
      <dgm:spPr/>
      <dgm:t>
        <a:bodyPr/>
        <a:lstStyle/>
        <a:p>
          <a:endParaRPr lang="en-US"/>
        </a:p>
      </dgm:t>
    </dgm:pt>
    <dgm:pt modelId="{AC8DD40F-1740-4C07-BC0F-B11B11CA1FD1}" type="pres">
      <dgm:prSet presAssocID="{425CCBE4-C702-4B01-90EC-D382A19AF161}" presName="connTx" presStyleLbl="parChTrans1D2" presStyleIdx="0" presStyleCnt="3"/>
      <dgm:spPr/>
      <dgm:t>
        <a:bodyPr/>
        <a:lstStyle/>
        <a:p>
          <a:endParaRPr lang="en-US"/>
        </a:p>
      </dgm:t>
    </dgm:pt>
    <dgm:pt modelId="{82ADD9D4-3390-4494-A501-FB7061179747}" type="pres">
      <dgm:prSet presAssocID="{54EEF84A-3FF0-4B18-B959-B6FDB53C8A2A}" presName="root2" presStyleCnt="0"/>
      <dgm:spPr/>
    </dgm:pt>
    <dgm:pt modelId="{775ED5CF-6207-41F5-A2AA-810A38CFBD8C}" type="pres">
      <dgm:prSet presAssocID="{54EEF84A-3FF0-4B18-B959-B6FDB53C8A2A}" presName="LevelTwoTextNode" presStyleLbl="node2" presStyleIdx="0" presStyleCnt="3" custScaleX="34021" custScaleY="13630" custLinFactNeighborX="-32784" custLinFactNeighborY="14468">
        <dgm:presLayoutVars>
          <dgm:chPref val="3"/>
        </dgm:presLayoutVars>
      </dgm:prSet>
      <dgm:spPr/>
      <dgm:t>
        <a:bodyPr/>
        <a:lstStyle/>
        <a:p>
          <a:endParaRPr lang="en-US"/>
        </a:p>
      </dgm:t>
    </dgm:pt>
    <dgm:pt modelId="{2758FAE1-320A-4565-89BE-F9816C747485}" type="pres">
      <dgm:prSet presAssocID="{54EEF84A-3FF0-4B18-B959-B6FDB53C8A2A}" presName="level3hierChild" presStyleCnt="0"/>
      <dgm:spPr/>
    </dgm:pt>
    <dgm:pt modelId="{498898CD-775C-497C-9DAA-D5D545B60454}" type="pres">
      <dgm:prSet presAssocID="{D594DD97-9858-454A-841F-B1BC6A87D8CF}" presName="conn2-1" presStyleLbl="parChTrans1D2" presStyleIdx="1" presStyleCnt="3"/>
      <dgm:spPr/>
      <dgm:t>
        <a:bodyPr/>
        <a:lstStyle/>
        <a:p>
          <a:endParaRPr lang="en-US"/>
        </a:p>
      </dgm:t>
    </dgm:pt>
    <dgm:pt modelId="{A878AAA8-2710-47A4-A856-B9486D257C74}" type="pres">
      <dgm:prSet presAssocID="{D594DD97-9858-454A-841F-B1BC6A87D8CF}" presName="connTx" presStyleLbl="parChTrans1D2" presStyleIdx="1" presStyleCnt="3"/>
      <dgm:spPr/>
      <dgm:t>
        <a:bodyPr/>
        <a:lstStyle/>
        <a:p>
          <a:endParaRPr lang="en-US"/>
        </a:p>
      </dgm:t>
    </dgm:pt>
    <dgm:pt modelId="{5655DC97-8940-452C-9DCF-7B30FA2C9E8F}" type="pres">
      <dgm:prSet presAssocID="{9E9DDB35-0CF1-4DB2-8701-AA76CAF31B8C}" presName="root2" presStyleCnt="0"/>
      <dgm:spPr/>
    </dgm:pt>
    <dgm:pt modelId="{10736FD6-F16F-48FE-B87B-7528066FC5B8}" type="pres">
      <dgm:prSet presAssocID="{9E9DDB35-0CF1-4DB2-8701-AA76CAF31B8C}" presName="LevelTwoTextNode" presStyleLbl="node2" presStyleIdx="1" presStyleCnt="3" custScaleX="42499" custScaleY="17233" custLinFactNeighborX="-10184" custLinFactNeighborY="11667">
        <dgm:presLayoutVars>
          <dgm:chPref val="3"/>
        </dgm:presLayoutVars>
      </dgm:prSet>
      <dgm:spPr/>
      <dgm:t>
        <a:bodyPr/>
        <a:lstStyle/>
        <a:p>
          <a:endParaRPr lang="en-US"/>
        </a:p>
      </dgm:t>
    </dgm:pt>
    <dgm:pt modelId="{11BE29E7-1F1A-4804-8849-41B387BB8476}" type="pres">
      <dgm:prSet presAssocID="{9E9DDB35-0CF1-4DB2-8701-AA76CAF31B8C}" presName="level3hierChild" presStyleCnt="0"/>
      <dgm:spPr/>
    </dgm:pt>
    <dgm:pt modelId="{39C0DCD7-3D89-4C00-B9C5-F907179F69C4}" type="pres">
      <dgm:prSet presAssocID="{581B2D41-BD04-4B2A-A7B2-835ADA7B7EC1}" presName="conn2-1" presStyleLbl="parChTrans1D2" presStyleIdx="2" presStyleCnt="3"/>
      <dgm:spPr/>
      <dgm:t>
        <a:bodyPr/>
        <a:lstStyle/>
        <a:p>
          <a:endParaRPr lang="en-US"/>
        </a:p>
      </dgm:t>
    </dgm:pt>
    <dgm:pt modelId="{4CF2CD76-995E-45E3-9FF1-B843EE074D30}" type="pres">
      <dgm:prSet presAssocID="{581B2D41-BD04-4B2A-A7B2-835ADA7B7EC1}" presName="connTx" presStyleLbl="parChTrans1D2" presStyleIdx="2" presStyleCnt="3"/>
      <dgm:spPr/>
      <dgm:t>
        <a:bodyPr/>
        <a:lstStyle/>
        <a:p>
          <a:endParaRPr lang="en-US"/>
        </a:p>
      </dgm:t>
    </dgm:pt>
    <dgm:pt modelId="{DA1205DC-1245-44EE-AC82-26DB90547569}" type="pres">
      <dgm:prSet presAssocID="{4AB81886-5E9A-4039-A359-0ACA2487D85C}" presName="root2" presStyleCnt="0"/>
      <dgm:spPr/>
    </dgm:pt>
    <dgm:pt modelId="{211557BB-5783-4CB6-B6C6-4C88030290E1}" type="pres">
      <dgm:prSet presAssocID="{4AB81886-5E9A-4039-A359-0ACA2487D85C}" presName="LevelTwoTextNode" presStyleLbl="node2" presStyleIdx="2" presStyleCnt="3" custFlipVert="0" custScaleX="32434" custScaleY="13274" custLinFactNeighborX="-25250" custLinFactNeighborY="11720">
        <dgm:presLayoutVars>
          <dgm:chPref val="3"/>
        </dgm:presLayoutVars>
      </dgm:prSet>
      <dgm:spPr/>
      <dgm:t>
        <a:bodyPr/>
        <a:lstStyle/>
        <a:p>
          <a:endParaRPr lang="en-US"/>
        </a:p>
      </dgm:t>
    </dgm:pt>
    <dgm:pt modelId="{C918BA65-25B5-4317-8262-51A09B4207B0}" type="pres">
      <dgm:prSet presAssocID="{4AB81886-5E9A-4039-A359-0ACA2487D85C}" presName="level3hierChild" presStyleCnt="0"/>
      <dgm:spPr/>
    </dgm:pt>
  </dgm:ptLst>
  <dgm:cxnLst>
    <dgm:cxn modelId="{866B8DC3-F56D-49EC-94BB-6DDDD67F59F6}" type="presOf" srcId="{9E9DDB35-0CF1-4DB2-8701-AA76CAF31B8C}" destId="{10736FD6-F16F-48FE-B87B-7528066FC5B8}" srcOrd="0" destOrd="0" presId="urn:microsoft.com/office/officeart/2005/8/layout/hierarchy2"/>
    <dgm:cxn modelId="{3866CE16-9803-4EBA-908D-6FA9654A6A55}" type="presOf" srcId="{425CCBE4-C702-4B01-90EC-D382A19AF161}" destId="{252A5E1A-9D9B-4758-A137-9D7013D17B4D}" srcOrd="0" destOrd="0" presId="urn:microsoft.com/office/officeart/2005/8/layout/hierarchy2"/>
    <dgm:cxn modelId="{EEAB6483-4349-4F3B-9ACA-8A31160C5219}" srcId="{2FA79FE8-DCDE-4515-B487-0AFE1F1B9B31}" destId="{8B454F1A-9D28-42BD-82DC-5B42E165E3A0}" srcOrd="0" destOrd="0" parTransId="{05C6C38E-BA2C-4DD1-9371-2EC2903F74F8}" sibTransId="{5287C28D-EFB4-42EC-B379-8A3B0B3451EF}"/>
    <dgm:cxn modelId="{0FB09112-DF75-469D-9A5F-E65D064DA992}" type="presOf" srcId="{581B2D41-BD04-4B2A-A7B2-835ADA7B7EC1}" destId="{4CF2CD76-995E-45E3-9FF1-B843EE074D30}" srcOrd="1" destOrd="0" presId="urn:microsoft.com/office/officeart/2005/8/layout/hierarchy2"/>
    <dgm:cxn modelId="{07E5F5C8-89A5-4016-A527-DBF953E50799}" type="presOf" srcId="{581B2D41-BD04-4B2A-A7B2-835ADA7B7EC1}" destId="{39C0DCD7-3D89-4C00-B9C5-F907179F69C4}" srcOrd="0" destOrd="0" presId="urn:microsoft.com/office/officeart/2005/8/layout/hierarchy2"/>
    <dgm:cxn modelId="{F73686EF-5BD7-4B06-8EB9-8372FDA93916}" type="presOf" srcId="{8B454F1A-9D28-42BD-82DC-5B42E165E3A0}" destId="{8A402CE5-2260-4263-9486-52FDE1459572}" srcOrd="0" destOrd="0" presId="urn:microsoft.com/office/officeart/2005/8/layout/hierarchy2"/>
    <dgm:cxn modelId="{98C024C2-9CB1-41F5-B2DB-0826520345C0}" type="presOf" srcId="{D594DD97-9858-454A-841F-B1BC6A87D8CF}" destId="{498898CD-775C-497C-9DAA-D5D545B60454}" srcOrd="0" destOrd="0" presId="urn:microsoft.com/office/officeart/2005/8/layout/hierarchy2"/>
    <dgm:cxn modelId="{50AFFCD1-9C2E-4E35-9709-F106194D5983}" srcId="{8B454F1A-9D28-42BD-82DC-5B42E165E3A0}" destId="{4AB81886-5E9A-4039-A359-0ACA2487D85C}" srcOrd="2" destOrd="0" parTransId="{581B2D41-BD04-4B2A-A7B2-835ADA7B7EC1}" sibTransId="{D538D883-93B4-403C-8FA6-6148DE2F1CED}"/>
    <dgm:cxn modelId="{81457671-7921-4451-8C49-3E93CE731330}" type="presOf" srcId="{54EEF84A-3FF0-4B18-B959-B6FDB53C8A2A}" destId="{775ED5CF-6207-41F5-A2AA-810A38CFBD8C}" srcOrd="0" destOrd="0" presId="urn:microsoft.com/office/officeart/2005/8/layout/hierarchy2"/>
    <dgm:cxn modelId="{A5472109-C14B-4B3F-B491-21A2550E3BF1}" type="presOf" srcId="{D594DD97-9858-454A-841F-B1BC6A87D8CF}" destId="{A878AAA8-2710-47A4-A856-B9486D257C74}" srcOrd="1" destOrd="0" presId="urn:microsoft.com/office/officeart/2005/8/layout/hierarchy2"/>
    <dgm:cxn modelId="{F25B3E02-4EE8-49DD-B1E2-1862B51EE547}" type="presOf" srcId="{4AB81886-5E9A-4039-A359-0ACA2487D85C}" destId="{211557BB-5783-4CB6-B6C6-4C88030290E1}" srcOrd="0" destOrd="0" presId="urn:microsoft.com/office/officeart/2005/8/layout/hierarchy2"/>
    <dgm:cxn modelId="{D1661FC0-97D8-493E-88B4-2BA4A3C77899}" type="presOf" srcId="{2FA79FE8-DCDE-4515-B487-0AFE1F1B9B31}" destId="{6B98778D-6A63-4C96-BD2C-70D89C08481A}" srcOrd="0" destOrd="0" presId="urn:microsoft.com/office/officeart/2005/8/layout/hierarchy2"/>
    <dgm:cxn modelId="{7F2F2BAA-7D75-4FBD-A75B-D048DE52E3E0}" type="presOf" srcId="{425CCBE4-C702-4B01-90EC-D382A19AF161}" destId="{AC8DD40F-1740-4C07-BC0F-B11B11CA1FD1}" srcOrd="1" destOrd="0" presId="urn:microsoft.com/office/officeart/2005/8/layout/hierarchy2"/>
    <dgm:cxn modelId="{D283F708-53E1-4E30-96BC-5EB025DF5CAA}" srcId="{8B454F1A-9D28-42BD-82DC-5B42E165E3A0}" destId="{9E9DDB35-0CF1-4DB2-8701-AA76CAF31B8C}" srcOrd="1" destOrd="0" parTransId="{D594DD97-9858-454A-841F-B1BC6A87D8CF}" sibTransId="{6FD3D78F-0BB7-459F-85D2-64ACE014A0E6}"/>
    <dgm:cxn modelId="{5C3501DD-D7B0-469E-81D4-51554978B4BD}" srcId="{8B454F1A-9D28-42BD-82DC-5B42E165E3A0}" destId="{54EEF84A-3FF0-4B18-B959-B6FDB53C8A2A}" srcOrd="0" destOrd="0" parTransId="{425CCBE4-C702-4B01-90EC-D382A19AF161}" sibTransId="{67296BEF-C005-4583-BCAF-F465A54B2D3B}"/>
    <dgm:cxn modelId="{2DC777CD-36E8-4B01-BB63-64F61BD5A72A}" type="presParOf" srcId="{6B98778D-6A63-4C96-BD2C-70D89C08481A}" destId="{11B82A56-F95E-4909-97FE-A9CD76410AE0}" srcOrd="0" destOrd="0" presId="urn:microsoft.com/office/officeart/2005/8/layout/hierarchy2"/>
    <dgm:cxn modelId="{22039410-F464-4094-B9E0-7C257A65CBD2}" type="presParOf" srcId="{11B82A56-F95E-4909-97FE-A9CD76410AE0}" destId="{8A402CE5-2260-4263-9486-52FDE1459572}" srcOrd="0" destOrd="0" presId="urn:microsoft.com/office/officeart/2005/8/layout/hierarchy2"/>
    <dgm:cxn modelId="{6E83153E-5136-40CA-8AB4-FE349D954427}" type="presParOf" srcId="{11B82A56-F95E-4909-97FE-A9CD76410AE0}" destId="{248FE27F-3D16-42F3-8D62-C2F853DE58DD}" srcOrd="1" destOrd="0" presId="urn:microsoft.com/office/officeart/2005/8/layout/hierarchy2"/>
    <dgm:cxn modelId="{AF6E5633-B1E6-4840-8146-2DA19D2A4A5C}" type="presParOf" srcId="{248FE27F-3D16-42F3-8D62-C2F853DE58DD}" destId="{252A5E1A-9D9B-4758-A137-9D7013D17B4D}" srcOrd="0" destOrd="0" presId="urn:microsoft.com/office/officeart/2005/8/layout/hierarchy2"/>
    <dgm:cxn modelId="{610AFE3E-0FD8-42CE-A991-FF470884BCE6}" type="presParOf" srcId="{252A5E1A-9D9B-4758-A137-9D7013D17B4D}" destId="{AC8DD40F-1740-4C07-BC0F-B11B11CA1FD1}" srcOrd="0" destOrd="0" presId="urn:microsoft.com/office/officeart/2005/8/layout/hierarchy2"/>
    <dgm:cxn modelId="{0013A430-C697-415E-8BEC-2F929EF8E3F0}" type="presParOf" srcId="{248FE27F-3D16-42F3-8D62-C2F853DE58DD}" destId="{82ADD9D4-3390-4494-A501-FB7061179747}" srcOrd="1" destOrd="0" presId="urn:microsoft.com/office/officeart/2005/8/layout/hierarchy2"/>
    <dgm:cxn modelId="{F5A08327-69BB-455E-B86D-59DAF6CC2D3F}" type="presParOf" srcId="{82ADD9D4-3390-4494-A501-FB7061179747}" destId="{775ED5CF-6207-41F5-A2AA-810A38CFBD8C}" srcOrd="0" destOrd="0" presId="urn:microsoft.com/office/officeart/2005/8/layout/hierarchy2"/>
    <dgm:cxn modelId="{5D3C83D9-2E59-44B8-B598-DFEF8F6059C2}" type="presParOf" srcId="{82ADD9D4-3390-4494-A501-FB7061179747}" destId="{2758FAE1-320A-4565-89BE-F9816C747485}" srcOrd="1" destOrd="0" presId="urn:microsoft.com/office/officeart/2005/8/layout/hierarchy2"/>
    <dgm:cxn modelId="{7697C272-3C17-4D3A-928B-C8B24B65295E}" type="presParOf" srcId="{248FE27F-3D16-42F3-8D62-C2F853DE58DD}" destId="{498898CD-775C-497C-9DAA-D5D545B60454}" srcOrd="2" destOrd="0" presId="urn:microsoft.com/office/officeart/2005/8/layout/hierarchy2"/>
    <dgm:cxn modelId="{33ECAC0A-E602-49C3-9C13-661ED6D3B9FA}" type="presParOf" srcId="{498898CD-775C-497C-9DAA-D5D545B60454}" destId="{A878AAA8-2710-47A4-A856-B9486D257C74}" srcOrd="0" destOrd="0" presId="urn:microsoft.com/office/officeart/2005/8/layout/hierarchy2"/>
    <dgm:cxn modelId="{F644B723-3679-4D17-9646-F9A91B3D9560}" type="presParOf" srcId="{248FE27F-3D16-42F3-8D62-C2F853DE58DD}" destId="{5655DC97-8940-452C-9DCF-7B30FA2C9E8F}" srcOrd="3" destOrd="0" presId="urn:microsoft.com/office/officeart/2005/8/layout/hierarchy2"/>
    <dgm:cxn modelId="{FDBAB22B-E2B9-481E-B81B-80B4CDC452A4}" type="presParOf" srcId="{5655DC97-8940-452C-9DCF-7B30FA2C9E8F}" destId="{10736FD6-F16F-48FE-B87B-7528066FC5B8}" srcOrd="0" destOrd="0" presId="urn:microsoft.com/office/officeart/2005/8/layout/hierarchy2"/>
    <dgm:cxn modelId="{460B50FE-10E0-4BF6-A623-DAFB000C1BA2}" type="presParOf" srcId="{5655DC97-8940-452C-9DCF-7B30FA2C9E8F}" destId="{11BE29E7-1F1A-4804-8849-41B387BB8476}" srcOrd="1" destOrd="0" presId="urn:microsoft.com/office/officeart/2005/8/layout/hierarchy2"/>
    <dgm:cxn modelId="{B7919380-E690-48D4-9883-F92DA6FF2738}" type="presParOf" srcId="{248FE27F-3D16-42F3-8D62-C2F853DE58DD}" destId="{39C0DCD7-3D89-4C00-B9C5-F907179F69C4}" srcOrd="4" destOrd="0" presId="urn:microsoft.com/office/officeart/2005/8/layout/hierarchy2"/>
    <dgm:cxn modelId="{9886A4B7-798A-4E82-A91F-E229FD4087CE}" type="presParOf" srcId="{39C0DCD7-3D89-4C00-B9C5-F907179F69C4}" destId="{4CF2CD76-995E-45E3-9FF1-B843EE074D30}" srcOrd="0" destOrd="0" presId="urn:microsoft.com/office/officeart/2005/8/layout/hierarchy2"/>
    <dgm:cxn modelId="{15F6EA09-C8C4-45FA-9BDF-5F20A844A859}" type="presParOf" srcId="{248FE27F-3D16-42F3-8D62-C2F853DE58DD}" destId="{DA1205DC-1245-44EE-AC82-26DB90547569}" srcOrd="5" destOrd="0" presId="urn:microsoft.com/office/officeart/2005/8/layout/hierarchy2"/>
    <dgm:cxn modelId="{18E28E36-A471-4429-9528-43B972BE6148}" type="presParOf" srcId="{DA1205DC-1245-44EE-AC82-26DB90547569}" destId="{211557BB-5783-4CB6-B6C6-4C88030290E1}" srcOrd="0" destOrd="0" presId="urn:microsoft.com/office/officeart/2005/8/layout/hierarchy2"/>
    <dgm:cxn modelId="{6C64F1BA-C3E9-456E-9029-3C7A98FBB81A}" type="presParOf" srcId="{DA1205DC-1245-44EE-AC82-26DB90547569}" destId="{C918BA65-25B5-4317-8262-51A09B4207B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02CE5-2260-4263-9486-52FDE1459572}">
      <dsp:nvSpPr>
        <dsp:cNvPr id="0" name=""/>
        <dsp:cNvSpPr/>
      </dsp:nvSpPr>
      <dsp:spPr>
        <a:xfrm>
          <a:off x="228632" y="2133593"/>
          <a:ext cx="2762031" cy="10064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Winding pattern based on winding angle</a:t>
          </a:r>
          <a:endParaRPr lang="en-US" sz="1800" kern="1200" dirty="0"/>
        </a:p>
      </dsp:txBody>
      <dsp:txXfrm>
        <a:off x="258109" y="2163070"/>
        <a:ext cx="2703077" cy="947467"/>
      </dsp:txXfrm>
    </dsp:sp>
    <dsp:sp modelId="{252A5E1A-9D9B-4758-A137-9D7013D17B4D}">
      <dsp:nvSpPr>
        <dsp:cNvPr id="0" name=""/>
        <dsp:cNvSpPr/>
      </dsp:nvSpPr>
      <dsp:spPr>
        <a:xfrm rot="17074077">
          <a:off x="2565271" y="2010703"/>
          <a:ext cx="1136694" cy="152050"/>
        </a:xfrm>
        <a:custGeom>
          <a:avLst/>
          <a:gdLst/>
          <a:ahLst/>
          <a:cxnLst/>
          <a:rect l="0" t="0" r="0" b="0"/>
          <a:pathLst>
            <a:path>
              <a:moveTo>
                <a:pt x="0" y="76025"/>
              </a:moveTo>
              <a:lnTo>
                <a:pt x="1136694" y="76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5201" y="2058311"/>
        <a:ext cx="56834" cy="56834"/>
      </dsp:txXfrm>
    </dsp:sp>
    <dsp:sp modelId="{775ED5CF-6207-41F5-A2AA-810A38CFBD8C}">
      <dsp:nvSpPr>
        <dsp:cNvPr id="0" name=""/>
        <dsp:cNvSpPr/>
      </dsp:nvSpPr>
      <dsp:spPr>
        <a:xfrm>
          <a:off x="3276574" y="1295386"/>
          <a:ext cx="2408856" cy="4825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Hoop winding</a:t>
          </a:r>
          <a:endParaRPr lang="en-US" sz="2400" kern="1200" dirty="0"/>
        </a:p>
      </dsp:txBody>
      <dsp:txXfrm>
        <a:off x="3290707" y="1309519"/>
        <a:ext cx="2380590" cy="454269"/>
      </dsp:txXfrm>
    </dsp:sp>
    <dsp:sp modelId="{498898CD-775C-497C-9DAA-D5D545B60454}">
      <dsp:nvSpPr>
        <dsp:cNvPr id="0" name=""/>
        <dsp:cNvSpPr/>
      </dsp:nvSpPr>
      <dsp:spPr>
        <a:xfrm rot="21378013">
          <a:off x="2988694" y="2499797"/>
          <a:ext cx="1890042" cy="152050"/>
        </a:xfrm>
        <a:custGeom>
          <a:avLst/>
          <a:gdLst/>
          <a:ahLst/>
          <a:cxnLst/>
          <a:rect l="0" t="0" r="0" b="0"/>
          <a:pathLst>
            <a:path>
              <a:moveTo>
                <a:pt x="0" y="76025"/>
              </a:moveTo>
              <a:lnTo>
                <a:pt x="1890042" y="76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3886464" y="2528572"/>
        <a:ext cx="94502" cy="94502"/>
      </dsp:txXfrm>
    </dsp:sp>
    <dsp:sp modelId="{10736FD6-F16F-48FE-B87B-7528066FC5B8}">
      <dsp:nvSpPr>
        <dsp:cNvPr id="0" name=""/>
        <dsp:cNvSpPr/>
      </dsp:nvSpPr>
      <dsp:spPr>
        <a:xfrm>
          <a:off x="4876766" y="2209796"/>
          <a:ext cx="3009140" cy="6100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Helical winding</a:t>
          </a:r>
          <a:endParaRPr lang="en-US" sz="2400" kern="1200" dirty="0"/>
        </a:p>
      </dsp:txBody>
      <dsp:txXfrm>
        <a:off x="4894635" y="2227665"/>
        <a:ext cx="2973402" cy="574353"/>
      </dsp:txXfrm>
    </dsp:sp>
    <dsp:sp modelId="{39C0DCD7-3D89-4C00-B9C5-F907179F69C4}">
      <dsp:nvSpPr>
        <dsp:cNvPr id="0" name=""/>
        <dsp:cNvSpPr/>
      </dsp:nvSpPr>
      <dsp:spPr>
        <a:xfrm rot="2955099">
          <a:off x="2772711" y="3036260"/>
          <a:ext cx="1255259" cy="152050"/>
        </a:xfrm>
        <a:custGeom>
          <a:avLst/>
          <a:gdLst/>
          <a:ahLst/>
          <a:cxnLst/>
          <a:rect l="0" t="0" r="0" b="0"/>
          <a:pathLst>
            <a:path>
              <a:moveTo>
                <a:pt x="0" y="76025"/>
              </a:moveTo>
              <a:lnTo>
                <a:pt x="1255259" y="76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68960" y="3080904"/>
        <a:ext cx="62762" cy="62762"/>
      </dsp:txXfrm>
    </dsp:sp>
    <dsp:sp modelId="{211557BB-5783-4CB6-B6C6-4C88030290E1}">
      <dsp:nvSpPr>
        <dsp:cNvPr id="0" name=""/>
        <dsp:cNvSpPr/>
      </dsp:nvSpPr>
      <dsp:spPr>
        <a:xfrm>
          <a:off x="3810019" y="3352801"/>
          <a:ext cx="2296488" cy="469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Polar winding</a:t>
          </a:r>
          <a:endParaRPr lang="en-US" sz="2400" kern="1200" dirty="0"/>
        </a:p>
      </dsp:txBody>
      <dsp:txXfrm>
        <a:off x="3823783" y="3366565"/>
        <a:ext cx="2268960" cy="4424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3FF26-89B1-4529-A53B-9CDA4E77C5B0}" type="datetimeFigureOut">
              <a:rPr lang="en-US" smtClean="0"/>
              <a:t>11/11/2022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1125A-201F-4207-8AA5-395853127A7F}" type="slidenum">
              <a:rPr lang="en-US" smtClean="0"/>
              <a:t>‹#›</a:t>
            </a:fld>
            <a:endParaRPr lang="en-US"/>
          </a:p>
        </p:txBody>
      </p:sp>
    </p:spTree>
    <p:extLst>
      <p:ext uri="{BB962C8B-B14F-4D97-AF65-F5344CB8AC3E}">
        <p14:creationId xmlns:p14="http://schemas.microsoft.com/office/powerpoint/2010/main" val="3567572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Sameer Bara</a:t>
            </a:r>
            <a:endParaRPr lang="en-US" dirty="0"/>
          </a:p>
        </p:txBody>
      </p:sp>
      <p:sp>
        <p:nvSpPr>
          <p:cNvPr id="4" name="Slide Number Placeholder 3"/>
          <p:cNvSpPr>
            <a:spLocks noGrp="1"/>
          </p:cNvSpPr>
          <p:nvPr>
            <p:ph type="sldNum" sz="quarter" idx="10"/>
          </p:nvPr>
        </p:nvSpPr>
        <p:spPr/>
        <p:txBody>
          <a:bodyPr/>
          <a:lstStyle/>
          <a:p>
            <a:fld id="{7080A8BD-846B-4456-B899-8E6889C0F679}" type="slidenum">
              <a:rPr lang="en-US" smtClean="0"/>
              <a:t>14</a:t>
            </a:fld>
            <a:endParaRPr lang="en-US"/>
          </a:p>
        </p:txBody>
      </p:sp>
    </p:spTree>
    <p:extLst>
      <p:ext uri="{BB962C8B-B14F-4D97-AF65-F5344CB8AC3E}">
        <p14:creationId xmlns:p14="http://schemas.microsoft.com/office/powerpoint/2010/main" val="3325630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61</a:t>
            </a:fld>
            <a:endParaRPr lang="en-IN"/>
          </a:p>
        </p:txBody>
      </p:sp>
    </p:spTree>
    <p:extLst>
      <p:ext uri="{BB962C8B-B14F-4D97-AF65-F5344CB8AC3E}">
        <p14:creationId xmlns:p14="http://schemas.microsoft.com/office/powerpoint/2010/main" val="316072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62</a:t>
            </a:fld>
            <a:endParaRPr lang="en-IN"/>
          </a:p>
        </p:txBody>
      </p:sp>
    </p:spTree>
    <p:extLst>
      <p:ext uri="{BB962C8B-B14F-4D97-AF65-F5344CB8AC3E}">
        <p14:creationId xmlns:p14="http://schemas.microsoft.com/office/powerpoint/2010/main" val="316072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63</a:t>
            </a:fld>
            <a:endParaRPr lang="en-IN"/>
          </a:p>
        </p:txBody>
      </p:sp>
    </p:spTree>
    <p:extLst>
      <p:ext uri="{BB962C8B-B14F-4D97-AF65-F5344CB8AC3E}">
        <p14:creationId xmlns:p14="http://schemas.microsoft.com/office/powerpoint/2010/main" val="316072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64</a:t>
            </a:fld>
            <a:endParaRPr lang="en-IN"/>
          </a:p>
        </p:txBody>
      </p:sp>
    </p:spTree>
    <p:extLst>
      <p:ext uri="{BB962C8B-B14F-4D97-AF65-F5344CB8AC3E}">
        <p14:creationId xmlns:p14="http://schemas.microsoft.com/office/powerpoint/2010/main" val="316072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65</a:t>
            </a:fld>
            <a:endParaRPr lang="en-IN"/>
          </a:p>
        </p:txBody>
      </p:sp>
    </p:spTree>
    <p:extLst>
      <p:ext uri="{BB962C8B-B14F-4D97-AF65-F5344CB8AC3E}">
        <p14:creationId xmlns:p14="http://schemas.microsoft.com/office/powerpoint/2010/main" val="316072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68</a:t>
            </a:fld>
            <a:endParaRPr lang="en-IN"/>
          </a:p>
        </p:txBody>
      </p:sp>
    </p:spTree>
    <p:extLst>
      <p:ext uri="{BB962C8B-B14F-4D97-AF65-F5344CB8AC3E}">
        <p14:creationId xmlns:p14="http://schemas.microsoft.com/office/powerpoint/2010/main" val="252297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E1125A-201F-4207-8AA5-395853127A7F}" type="slidenum">
              <a:rPr lang="en-US" smtClean="0"/>
              <a:t>18</a:t>
            </a:fld>
            <a:endParaRPr lang="en-US"/>
          </a:p>
        </p:txBody>
      </p:sp>
    </p:spTree>
    <p:extLst>
      <p:ext uri="{BB962C8B-B14F-4D97-AF65-F5344CB8AC3E}">
        <p14:creationId xmlns:p14="http://schemas.microsoft.com/office/powerpoint/2010/main" val="807963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Sameer Bara</a:t>
            </a:r>
            <a:endParaRPr lang="en-US" dirty="0"/>
          </a:p>
        </p:txBody>
      </p:sp>
      <p:sp>
        <p:nvSpPr>
          <p:cNvPr id="4" name="Slide Number Placeholder 3"/>
          <p:cNvSpPr>
            <a:spLocks noGrp="1"/>
          </p:cNvSpPr>
          <p:nvPr>
            <p:ph type="sldNum" sz="quarter" idx="10"/>
          </p:nvPr>
        </p:nvSpPr>
        <p:spPr/>
        <p:txBody>
          <a:bodyPr/>
          <a:lstStyle/>
          <a:p>
            <a:fld id="{7080A8BD-846B-4456-B899-8E6889C0F679}" type="slidenum">
              <a:rPr lang="en-US" smtClean="0"/>
              <a:t>24</a:t>
            </a:fld>
            <a:endParaRPr lang="en-US"/>
          </a:p>
        </p:txBody>
      </p:sp>
    </p:spTree>
    <p:extLst>
      <p:ext uri="{BB962C8B-B14F-4D97-AF65-F5344CB8AC3E}">
        <p14:creationId xmlns:p14="http://schemas.microsoft.com/office/powerpoint/2010/main" val="332563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Kevlar</a:t>
            </a:r>
            <a:r>
              <a:rPr lang="en-US" sz="1200" b="0" i="0" kern="1200" dirty="0" smtClean="0">
                <a:solidFill>
                  <a:schemeClr val="tx1"/>
                </a:solidFill>
                <a:effectLst/>
                <a:latin typeface="+mn-lt"/>
                <a:ea typeface="+mn-ea"/>
                <a:cs typeface="+mn-cs"/>
              </a:rPr>
              <a:t> is a manufactured plastic, and it's made of a chemical compound called </a:t>
            </a:r>
            <a:r>
              <a:rPr lang="en-US" sz="1200" b="1" i="0" kern="1200" dirty="0" smtClean="0">
                <a:solidFill>
                  <a:schemeClr val="tx1"/>
                </a:solidFill>
                <a:effectLst/>
                <a:latin typeface="+mn-lt"/>
                <a:ea typeface="+mn-ea"/>
                <a:cs typeface="+mn-cs"/>
              </a:rPr>
              <a:t>poly-para-</a:t>
            </a:r>
            <a:r>
              <a:rPr lang="en-US" sz="1200" b="1" i="0" kern="1200" dirty="0" err="1" smtClean="0">
                <a:solidFill>
                  <a:schemeClr val="tx1"/>
                </a:solidFill>
                <a:effectLst/>
                <a:latin typeface="+mn-lt"/>
                <a:ea typeface="+mn-ea"/>
                <a:cs typeface="+mn-cs"/>
              </a:rPr>
              <a:t>phenylene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terephthalamide</a:t>
            </a:r>
            <a:r>
              <a:rPr lang="en-US" sz="1200" b="0" i="0" kern="1200" dirty="0" smtClean="0">
                <a:solidFill>
                  <a:schemeClr val="tx1"/>
                </a:solidFill>
                <a:effectLst/>
                <a:latin typeface="+mn-lt"/>
                <a:ea typeface="+mn-ea"/>
                <a:cs typeface="+mn-cs"/>
              </a:rPr>
              <a:t>. This chemical is made from creating a chemical reaction between an acid and a chemical solution containing nitrogen and hydrogen.</a:t>
            </a:r>
            <a:endParaRPr lang="en-US" dirty="0"/>
          </a:p>
        </p:txBody>
      </p:sp>
      <p:sp>
        <p:nvSpPr>
          <p:cNvPr id="4" name="Slide Number Placeholder 3"/>
          <p:cNvSpPr>
            <a:spLocks noGrp="1"/>
          </p:cNvSpPr>
          <p:nvPr>
            <p:ph type="sldNum" sz="quarter" idx="10"/>
          </p:nvPr>
        </p:nvSpPr>
        <p:spPr/>
        <p:txBody>
          <a:bodyPr/>
          <a:lstStyle/>
          <a:p>
            <a:fld id="{7080A8BD-846B-4456-B899-8E6889C0F679}" type="slidenum">
              <a:rPr lang="en-US" smtClean="0"/>
              <a:t>29</a:t>
            </a:fld>
            <a:endParaRPr lang="en-US"/>
          </a:p>
        </p:txBody>
      </p:sp>
    </p:spTree>
    <p:extLst>
      <p:ext uri="{BB962C8B-B14F-4D97-AF65-F5344CB8AC3E}">
        <p14:creationId xmlns:p14="http://schemas.microsoft.com/office/powerpoint/2010/main" val="225969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0A8BD-846B-4456-B899-8E6889C0F679}" type="slidenum">
              <a:rPr lang="en-US" smtClean="0"/>
              <a:t>32</a:t>
            </a:fld>
            <a:endParaRPr lang="en-US"/>
          </a:p>
        </p:txBody>
      </p:sp>
    </p:spTree>
    <p:extLst>
      <p:ext uri="{BB962C8B-B14F-4D97-AF65-F5344CB8AC3E}">
        <p14:creationId xmlns:p14="http://schemas.microsoft.com/office/powerpoint/2010/main" val="345537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47</a:t>
            </a:fld>
            <a:endParaRPr lang="en-IN"/>
          </a:p>
        </p:txBody>
      </p:sp>
    </p:spTree>
    <p:extLst>
      <p:ext uri="{BB962C8B-B14F-4D97-AF65-F5344CB8AC3E}">
        <p14:creationId xmlns:p14="http://schemas.microsoft.com/office/powerpoint/2010/main" val="2522974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48</a:t>
            </a:fld>
            <a:endParaRPr lang="en-IN"/>
          </a:p>
        </p:txBody>
      </p:sp>
    </p:spTree>
    <p:extLst>
      <p:ext uri="{BB962C8B-B14F-4D97-AF65-F5344CB8AC3E}">
        <p14:creationId xmlns:p14="http://schemas.microsoft.com/office/powerpoint/2010/main" val="252297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59</a:t>
            </a:fld>
            <a:endParaRPr lang="en-IN"/>
          </a:p>
        </p:txBody>
      </p:sp>
    </p:spTree>
    <p:extLst>
      <p:ext uri="{BB962C8B-B14F-4D97-AF65-F5344CB8AC3E}">
        <p14:creationId xmlns:p14="http://schemas.microsoft.com/office/powerpoint/2010/main" val="316072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75F23-ECF4-438D-BDE8-02E9EA682C7A}" type="slidenum">
              <a:rPr lang="en-IN" smtClean="0"/>
              <a:t>60</a:t>
            </a:fld>
            <a:endParaRPr lang="en-IN"/>
          </a:p>
        </p:txBody>
      </p:sp>
    </p:spTree>
    <p:extLst>
      <p:ext uri="{BB962C8B-B14F-4D97-AF65-F5344CB8AC3E}">
        <p14:creationId xmlns:p14="http://schemas.microsoft.com/office/powerpoint/2010/main" val="316072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5E3117F-913A-4E2A-B14B-D40E3D859373}" type="datetimeFigureOut">
              <a:rPr lang="en-US" smtClean="0"/>
              <a:t>11/11/2022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55B033-4DED-4A0D-85C3-49C7BE5CBD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E3117F-913A-4E2A-B14B-D40E3D859373}"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5B033-4DED-4A0D-85C3-49C7BE5CBD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E3117F-913A-4E2A-B14B-D40E3D859373}"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5B033-4DED-4A0D-85C3-49C7BE5CBD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5E3117F-913A-4E2A-B14B-D40E3D859373}" type="datetimeFigureOut">
              <a:rPr lang="en-US" smtClean="0"/>
              <a:t>11/11/2022</a:t>
            </a:fld>
            <a:endParaRPr lang="en-US"/>
          </a:p>
        </p:txBody>
      </p:sp>
      <p:sp>
        <p:nvSpPr>
          <p:cNvPr id="9" name="Slide Number Placeholder 8"/>
          <p:cNvSpPr>
            <a:spLocks noGrp="1"/>
          </p:cNvSpPr>
          <p:nvPr>
            <p:ph type="sldNum" sz="quarter" idx="15"/>
          </p:nvPr>
        </p:nvSpPr>
        <p:spPr/>
        <p:txBody>
          <a:bodyPr rtlCol="0"/>
          <a:lstStyle/>
          <a:p>
            <a:fld id="{7955B033-4DED-4A0D-85C3-49C7BE5CBDF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5E3117F-913A-4E2A-B14B-D40E3D859373}" type="datetimeFigureOut">
              <a:rPr lang="en-US" smtClean="0"/>
              <a:t>11/11/2022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55B033-4DED-4A0D-85C3-49C7BE5CBDF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5E3117F-913A-4E2A-B14B-D40E3D859373}"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5B033-4DED-4A0D-85C3-49C7BE5CBDF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5E3117F-913A-4E2A-B14B-D40E3D859373}"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5B033-4DED-4A0D-85C3-49C7BE5CBDF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5E3117F-913A-4E2A-B14B-D40E3D859373}" type="datetimeFigureOut">
              <a:rPr lang="en-US" smtClean="0"/>
              <a:t>11/11/2022</a:t>
            </a:fld>
            <a:endParaRPr lang="en-US"/>
          </a:p>
        </p:txBody>
      </p:sp>
      <p:sp>
        <p:nvSpPr>
          <p:cNvPr id="7" name="Slide Number Placeholder 6"/>
          <p:cNvSpPr>
            <a:spLocks noGrp="1"/>
          </p:cNvSpPr>
          <p:nvPr>
            <p:ph type="sldNum" sz="quarter" idx="11"/>
          </p:nvPr>
        </p:nvSpPr>
        <p:spPr/>
        <p:txBody>
          <a:bodyPr rtlCol="0"/>
          <a:lstStyle/>
          <a:p>
            <a:fld id="{7955B033-4DED-4A0D-85C3-49C7BE5CBDF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3117F-913A-4E2A-B14B-D40E3D859373}"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5B033-4DED-4A0D-85C3-49C7BE5CBD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5E3117F-913A-4E2A-B14B-D40E3D859373}" type="datetimeFigureOut">
              <a:rPr lang="en-US" smtClean="0"/>
              <a:t>11/11/2022</a:t>
            </a:fld>
            <a:endParaRPr lang="en-US"/>
          </a:p>
        </p:txBody>
      </p:sp>
      <p:sp>
        <p:nvSpPr>
          <p:cNvPr id="22" name="Slide Number Placeholder 21"/>
          <p:cNvSpPr>
            <a:spLocks noGrp="1"/>
          </p:cNvSpPr>
          <p:nvPr>
            <p:ph type="sldNum" sz="quarter" idx="15"/>
          </p:nvPr>
        </p:nvSpPr>
        <p:spPr/>
        <p:txBody>
          <a:bodyPr rtlCol="0"/>
          <a:lstStyle/>
          <a:p>
            <a:fld id="{7955B033-4DED-4A0D-85C3-49C7BE5CBDF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5E3117F-913A-4E2A-B14B-D40E3D859373}" type="datetimeFigureOut">
              <a:rPr lang="en-US" smtClean="0"/>
              <a:t>11/11/2022</a:t>
            </a:fld>
            <a:endParaRPr lang="en-US"/>
          </a:p>
        </p:txBody>
      </p:sp>
      <p:sp>
        <p:nvSpPr>
          <p:cNvPr id="18" name="Slide Number Placeholder 17"/>
          <p:cNvSpPr>
            <a:spLocks noGrp="1"/>
          </p:cNvSpPr>
          <p:nvPr>
            <p:ph type="sldNum" sz="quarter" idx="11"/>
          </p:nvPr>
        </p:nvSpPr>
        <p:spPr/>
        <p:txBody>
          <a:bodyPr rtlCol="0"/>
          <a:lstStyle/>
          <a:p>
            <a:fld id="{7955B033-4DED-4A0D-85C3-49C7BE5CBDF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5E3117F-913A-4E2A-B14B-D40E3D859373}" type="datetimeFigureOut">
              <a:rPr lang="en-US" smtClean="0"/>
              <a:t>11/11/2022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55B033-4DED-4A0D-85C3-49C7BE5CBD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0.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29.PNG"/><Relationship Id="rId9" Type="http://schemas.openxmlformats.org/officeDocument/2006/relationships/image" Target="../media/image15.png"/></Relationships>
</file>

<file path=ppt/slides/_rels/slide62.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170.png"/><Relationship Id="rId7" Type="http://schemas.openxmlformats.org/officeDocument/2006/relationships/image" Target="../media/image2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0.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0.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9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2000"/>
            <a:ext cx="6781800" cy="2427762"/>
          </a:xfrm>
        </p:spPr>
        <p:txBody>
          <a:bodyPr>
            <a:noAutofit/>
          </a:bodyPr>
          <a:lstStyle/>
          <a:p>
            <a:r>
              <a:rPr lang="en-US" sz="4000" cap="none" dirty="0" smtClean="0">
                <a:latin typeface="Times New Roman" panose="02020603050405020304" pitchFamily="18" charset="0"/>
                <a:cs typeface="Times New Roman" panose="02020603050405020304" pitchFamily="18" charset="0"/>
              </a:rPr>
              <a:t>Modelling &amp; Simulation of type 3 Hydrogen gas cylinders</a:t>
            </a:r>
            <a:endParaRPr lang="en-US" sz="4000" cap="none"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29200" y="3429000"/>
            <a:ext cx="3810000" cy="1371600"/>
          </a:xfrm>
        </p:spPr>
        <p:txBody>
          <a:bodyPr>
            <a:normAutofit/>
          </a:bodyPr>
          <a:lstStyle/>
          <a:p>
            <a:r>
              <a:rPr lang="en-US" sz="1600" b="1" dirty="0" smtClean="0">
                <a:latin typeface="Times New Roman" panose="02020603050405020304" pitchFamily="18" charset="0"/>
                <a:cs typeface="Times New Roman" panose="02020603050405020304" pitchFamily="18" charset="0"/>
              </a:rPr>
              <a:t>-by PRANJALI PAGARE</a:t>
            </a:r>
          </a:p>
          <a:p>
            <a:r>
              <a:rPr lang="en-US" sz="1600" b="1" u="sng" dirty="0" smtClean="0">
                <a:latin typeface="Times New Roman" panose="02020603050405020304" pitchFamily="18" charset="0"/>
                <a:cs typeface="Times New Roman" panose="02020603050405020304" pitchFamily="18" charset="0"/>
              </a:rPr>
              <a:t>DIAT, PUNE</a:t>
            </a:r>
            <a:endParaRPr lang="en-US" sz="1600" b="1" u="sng"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47" y="4317360"/>
            <a:ext cx="2228850" cy="162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64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458200" cy="1143000"/>
          </a:xfrm>
        </p:spPr>
        <p:txBody>
          <a:bodyPr>
            <a:normAutofit/>
          </a:bodyPr>
          <a:lstStyle/>
          <a:p>
            <a:r>
              <a:rPr lang="en-US" sz="3200" b="1" dirty="0" smtClean="0">
                <a:solidFill>
                  <a:schemeClr val="tx1"/>
                </a:solidFill>
              </a:rPr>
              <a:t>Factors for choosing right cylinder</a:t>
            </a:r>
            <a:endParaRPr lang="en-US" sz="3200" b="1" dirty="0">
              <a:solidFill>
                <a:schemeClr val="tx1"/>
              </a:solidFill>
            </a:endParaRPr>
          </a:p>
        </p:txBody>
      </p:sp>
      <p:sp>
        <p:nvSpPr>
          <p:cNvPr id="3" name="Content Placeholder 2"/>
          <p:cNvSpPr>
            <a:spLocks noGrp="1"/>
          </p:cNvSpPr>
          <p:nvPr>
            <p:ph sz="quarter" idx="1"/>
          </p:nvPr>
        </p:nvSpPr>
        <p:spPr/>
        <p:txBody>
          <a:bodyPr/>
          <a:lstStyle/>
          <a:p>
            <a:r>
              <a:rPr lang="en-US" dirty="0" smtClean="0"/>
              <a:t>Cost</a:t>
            </a:r>
          </a:p>
          <a:p>
            <a:r>
              <a:rPr lang="en-US" dirty="0" smtClean="0"/>
              <a:t>Weight</a:t>
            </a:r>
          </a:p>
          <a:p>
            <a:r>
              <a:rPr lang="en-US" dirty="0" smtClean="0"/>
              <a:t>Pressure/ capacity</a:t>
            </a:r>
          </a:p>
          <a:p>
            <a:r>
              <a:rPr lang="en-US" dirty="0" smtClean="0"/>
              <a:t>Durability</a:t>
            </a:r>
          </a:p>
          <a:p>
            <a:r>
              <a:rPr lang="en-US" dirty="0" smtClean="0"/>
              <a:t>Lifespan</a:t>
            </a:r>
          </a:p>
          <a:p>
            <a:pPr marL="0" indent="0">
              <a:buNone/>
            </a:pPr>
            <a:endParaRPr lang="en-US" dirty="0"/>
          </a:p>
        </p:txBody>
      </p:sp>
    </p:spTree>
    <p:extLst>
      <p:ext uri="{BB962C8B-B14F-4D97-AF65-F5344CB8AC3E}">
        <p14:creationId xmlns:p14="http://schemas.microsoft.com/office/powerpoint/2010/main" val="84468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868362"/>
          </a:xfrm>
        </p:spPr>
        <p:txBody>
          <a:bodyPr>
            <a:noAutofit/>
          </a:bodyPr>
          <a:lstStyle/>
          <a:p>
            <a:r>
              <a:rPr lang="en-US" sz="3600" b="1" dirty="0" smtClean="0">
                <a:solidFill>
                  <a:schemeClr val="tx1"/>
                </a:solidFill>
                <a:latin typeface="Times New Roman" panose="02020603050405020304" pitchFamily="18" charset="0"/>
                <a:cs typeface="Times New Roman" panose="02020603050405020304" pitchFamily="18" charset="0"/>
              </a:rPr>
              <a:t>Material selection &amp; fabrication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09600" y="1447800"/>
            <a:ext cx="7467600" cy="4191000"/>
          </a:xfrm>
        </p:spPr>
        <p:txBody>
          <a:bodyPr/>
          <a:lstStyle/>
          <a:p>
            <a:pPr marL="0" indent="0">
              <a:lnSpc>
                <a:spcPct val="150000"/>
              </a:lnSpc>
              <a:buNone/>
            </a:pPr>
            <a:r>
              <a:rPr lang="en-US" b="1" dirty="0" smtClean="0"/>
              <a:t>Composite materials:</a:t>
            </a:r>
          </a:p>
          <a:p>
            <a:pPr>
              <a:lnSpc>
                <a:spcPct val="150000"/>
              </a:lnSpc>
              <a:buFont typeface="Wingdings" panose="05000000000000000000" pitchFamily="2" charset="2"/>
              <a:buChar char="v"/>
            </a:pPr>
            <a:r>
              <a:rPr lang="en-US" dirty="0" smtClean="0"/>
              <a:t>  These consists of two or more components</a:t>
            </a:r>
          </a:p>
          <a:p>
            <a:pPr>
              <a:lnSpc>
                <a:spcPct val="150000"/>
              </a:lnSpc>
              <a:buFont typeface="Wingdings" panose="05000000000000000000" pitchFamily="2" charset="2"/>
              <a:buChar char="v"/>
            </a:pPr>
            <a:r>
              <a:rPr lang="en-US" dirty="0" smtClean="0"/>
              <a:t>  High strength- weight ratio</a:t>
            </a:r>
          </a:p>
          <a:p>
            <a:pPr>
              <a:lnSpc>
                <a:spcPct val="150000"/>
              </a:lnSpc>
              <a:buFont typeface="Wingdings" panose="05000000000000000000" pitchFamily="2" charset="2"/>
              <a:buChar char="v"/>
            </a:pPr>
            <a:r>
              <a:rPr lang="en-US" dirty="0" smtClean="0"/>
              <a:t>  Controlled anisotropy</a:t>
            </a:r>
          </a:p>
          <a:p>
            <a:pPr>
              <a:buFont typeface="Wingdings" panose="05000000000000000000" pitchFamily="2" charset="2"/>
              <a:buChar char="v"/>
            </a:pPr>
            <a:endParaRPr lang="en-US" dirty="0" smtClean="0"/>
          </a:p>
        </p:txBody>
      </p:sp>
    </p:spTree>
    <p:extLst>
      <p:ext uri="{BB962C8B-B14F-4D97-AF65-F5344CB8AC3E}">
        <p14:creationId xmlns:p14="http://schemas.microsoft.com/office/powerpoint/2010/main" val="26742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Types of Fiber</a:t>
            </a:r>
            <a:endParaRPr lang="en-US" sz="4000" dirty="0"/>
          </a:p>
        </p:txBody>
      </p:sp>
      <p:sp>
        <p:nvSpPr>
          <p:cNvPr id="2" name="Content Placeholder 1"/>
          <p:cNvSpPr>
            <a:spLocks noGrp="1"/>
          </p:cNvSpPr>
          <p:nvPr>
            <p:ph idx="1"/>
          </p:nvPr>
        </p:nvSpPr>
        <p:spPr>
          <a:xfrm>
            <a:off x="457200" y="1600200"/>
            <a:ext cx="8686800" cy="4525963"/>
          </a:xfrm>
        </p:spPr>
        <p:txBody>
          <a:bodyPr>
            <a:normAutofit/>
          </a:bodyPr>
          <a:lstStyle/>
          <a:p>
            <a:pPr marL="514350" indent="-514350">
              <a:buFont typeface="+mj-lt"/>
              <a:buAutoNum type="arabicPeriod"/>
            </a:pPr>
            <a:r>
              <a:rPr lang="en-US" dirty="0" smtClean="0"/>
              <a:t>Glass fiber</a:t>
            </a:r>
            <a:endParaRPr lang="en-US" b="1" dirty="0" smtClean="0"/>
          </a:p>
          <a:p>
            <a:pPr marL="514350" indent="-514350">
              <a:buFont typeface="+mj-lt"/>
              <a:buAutoNum type="arabicPeriod"/>
            </a:pPr>
            <a:r>
              <a:rPr lang="en-US" dirty="0" smtClean="0"/>
              <a:t>Boron fiber </a:t>
            </a:r>
          </a:p>
          <a:p>
            <a:pPr marL="514350" indent="-514350">
              <a:buFont typeface="+mj-lt"/>
              <a:buAutoNum type="arabicPeriod"/>
            </a:pPr>
            <a:r>
              <a:rPr lang="en-US" dirty="0" smtClean="0"/>
              <a:t>Ceramic fiber</a:t>
            </a:r>
          </a:p>
          <a:p>
            <a:pPr marL="514350" indent="-514350">
              <a:buFont typeface="+mj-lt"/>
              <a:buAutoNum type="arabicPeriod"/>
            </a:pPr>
            <a:r>
              <a:rPr lang="en-US" dirty="0"/>
              <a:t>Metal </a:t>
            </a:r>
            <a:r>
              <a:rPr lang="en-US" dirty="0" smtClean="0"/>
              <a:t>fiber</a:t>
            </a:r>
            <a:endParaRPr lang="en-US" b="1" dirty="0"/>
          </a:p>
          <a:p>
            <a:pPr marL="514350" indent="-514350">
              <a:buFont typeface="+mj-lt"/>
              <a:buAutoNum type="arabicPeriod"/>
            </a:pPr>
            <a:r>
              <a:rPr lang="en-US" dirty="0"/>
              <a:t>Aramid </a:t>
            </a:r>
            <a:r>
              <a:rPr lang="en-US" dirty="0" smtClean="0"/>
              <a:t>fiber </a:t>
            </a:r>
          </a:p>
          <a:p>
            <a:pPr marL="514350" indent="-514350">
              <a:buFont typeface="+mj-lt"/>
              <a:buAutoNum type="arabicPeriod"/>
            </a:pPr>
            <a:r>
              <a:rPr lang="en-US" dirty="0" smtClean="0"/>
              <a:t>Natural fiber</a:t>
            </a:r>
          </a:p>
          <a:p>
            <a:pPr marL="514350" indent="-514350">
              <a:buFont typeface="+mj-lt"/>
              <a:buAutoNum type="arabicPeriod"/>
            </a:pPr>
            <a:r>
              <a:rPr lang="en-US" dirty="0" smtClean="0"/>
              <a:t>Carbon </a:t>
            </a:r>
            <a:r>
              <a:rPr lang="en-US" dirty="0"/>
              <a:t>fiber</a:t>
            </a:r>
            <a:endParaRPr lang="en-US" b="1" dirty="0"/>
          </a:p>
          <a:p>
            <a:pPr marL="0" indent="0">
              <a:buNone/>
            </a:pPr>
            <a:endParaRPr lang="en-US" dirty="0"/>
          </a:p>
        </p:txBody>
      </p:sp>
    </p:spTree>
    <p:extLst>
      <p:ext uri="{BB962C8B-B14F-4D97-AF65-F5344CB8AC3E}">
        <p14:creationId xmlns:p14="http://schemas.microsoft.com/office/powerpoint/2010/main" val="53742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3008313" cy="641350"/>
          </a:xfrm>
        </p:spPr>
        <p:txBody>
          <a:bodyPr>
            <a:normAutofit/>
          </a:bodyPr>
          <a:lstStyle/>
          <a:p>
            <a:r>
              <a:rPr lang="en-US" sz="2400" dirty="0" smtClean="0"/>
              <a:t>1. </a:t>
            </a:r>
            <a:r>
              <a:rPr lang="en-US" sz="2800" dirty="0"/>
              <a:t>Glass </a:t>
            </a:r>
            <a:r>
              <a:rPr lang="en-US" sz="2800" dirty="0" smtClean="0"/>
              <a:t>fiber</a:t>
            </a:r>
            <a:endParaRPr lang="en-US" sz="2400" dirty="0"/>
          </a:p>
        </p:txBody>
      </p:sp>
      <p:sp>
        <p:nvSpPr>
          <p:cNvPr id="4" name="Text Placeholder 3"/>
          <p:cNvSpPr>
            <a:spLocks noGrp="1"/>
          </p:cNvSpPr>
          <p:nvPr>
            <p:ph type="body" sz="half" idx="2"/>
          </p:nvPr>
        </p:nvSpPr>
        <p:spPr>
          <a:xfrm>
            <a:off x="457200" y="990600"/>
            <a:ext cx="4191000" cy="5270500"/>
          </a:xfrm>
        </p:spPr>
        <p:txBody>
          <a:bodyPr>
            <a:normAutofit/>
          </a:bodyPr>
          <a:lstStyle/>
          <a:p>
            <a:pPr marL="285750" indent="-285750" algn="just">
              <a:buFont typeface="Arial" panose="020B0604020202020204" pitchFamily="34" charset="0"/>
              <a:buChar char="•"/>
            </a:pPr>
            <a:r>
              <a:rPr lang="en-US" sz="1400" dirty="0" smtClean="0"/>
              <a:t>Textile-grade glass fibers are made from silica (SiO</a:t>
            </a:r>
            <a:r>
              <a:rPr lang="en-US" sz="1400" baseline="-25000" dirty="0" smtClean="0"/>
              <a:t>2</a:t>
            </a:r>
            <a:r>
              <a:rPr lang="en-US" sz="1400" dirty="0" smtClean="0"/>
              <a:t>) sand, which melts at 1720°C/3128°F. SiO</a:t>
            </a:r>
            <a:r>
              <a:rPr lang="en-US" sz="1400" baseline="-25000" dirty="0" smtClean="0"/>
              <a:t>2</a:t>
            </a:r>
            <a:r>
              <a:rPr lang="en-US" sz="1400" dirty="0" smtClean="0"/>
              <a:t> is also the basic element in quartz, a naturally occurring rock.</a:t>
            </a:r>
          </a:p>
          <a:p>
            <a:pPr marL="285750" indent="-285750" algn="just">
              <a:buFont typeface="Arial" panose="020B0604020202020204" pitchFamily="34" charset="0"/>
              <a:buChar char="•"/>
            </a:pPr>
            <a:r>
              <a:rPr lang="en-US" sz="1400" dirty="0" smtClean="0"/>
              <a:t>Glass fiber reinforced polymer also known as glass fiber reinforced plastic is a composite material weaving fiber E-glass and polyester material together.</a:t>
            </a:r>
          </a:p>
          <a:p>
            <a:pPr marL="285750" indent="-285750" algn="just">
              <a:buFont typeface="Arial" panose="020B0604020202020204" pitchFamily="34" charset="0"/>
              <a:buChar char="•"/>
            </a:pPr>
            <a:r>
              <a:rPr lang="en-US" sz="1400" dirty="0">
                <a:solidFill>
                  <a:srgbClr val="FF0000"/>
                </a:solidFill>
              </a:rPr>
              <a:t>O</a:t>
            </a:r>
            <a:r>
              <a:rPr lang="en-US" sz="1400" dirty="0" smtClean="0">
                <a:solidFill>
                  <a:srgbClr val="FF0000"/>
                </a:solidFill>
              </a:rPr>
              <a:t>nly weighing a quarter of the weight of steel</a:t>
            </a:r>
            <a:r>
              <a:rPr lang="en-US" sz="1400" dirty="0" smtClean="0"/>
              <a:t>.</a:t>
            </a:r>
            <a:endParaRPr lang="en-US" sz="1100" dirty="0" smtClean="0"/>
          </a:p>
          <a:p>
            <a:pPr algn="just"/>
            <a:r>
              <a:rPr lang="en-US" sz="1600" b="1" dirty="0"/>
              <a:t> </a:t>
            </a:r>
            <a:r>
              <a:rPr lang="en-US" sz="1600" b="1" dirty="0" smtClean="0"/>
              <a:t>  Advantages of Glass Fiber – </a:t>
            </a:r>
          </a:p>
          <a:p>
            <a:pPr marL="285750" indent="-285750" algn="just">
              <a:buFont typeface="Wingdings" panose="05000000000000000000" pitchFamily="2" charset="2"/>
              <a:buChar char="ü"/>
            </a:pPr>
            <a:r>
              <a:rPr lang="en-US" sz="1400" dirty="0" smtClean="0"/>
              <a:t>Corrosion resistant</a:t>
            </a:r>
          </a:p>
          <a:p>
            <a:pPr marL="285750" indent="-285750" algn="just">
              <a:buFont typeface="Wingdings" panose="05000000000000000000" pitchFamily="2" charset="2"/>
              <a:buChar char="ü"/>
            </a:pPr>
            <a:r>
              <a:rPr lang="en-US" sz="1400" dirty="0" smtClean="0"/>
              <a:t>Good structural strength</a:t>
            </a:r>
          </a:p>
          <a:p>
            <a:pPr marL="285750" indent="-285750" algn="just">
              <a:buFont typeface="Wingdings" panose="05000000000000000000" pitchFamily="2" charset="2"/>
              <a:buChar char="ü"/>
            </a:pPr>
            <a:r>
              <a:rPr lang="en-US" sz="1400" dirty="0" smtClean="0"/>
              <a:t>Superior strength-to-weight ratio</a:t>
            </a:r>
          </a:p>
          <a:p>
            <a:pPr marL="285750" indent="-285750" algn="just">
              <a:buFont typeface="Wingdings" panose="05000000000000000000" pitchFamily="2" charset="2"/>
              <a:buChar char="ü"/>
            </a:pPr>
            <a:r>
              <a:rPr lang="en-US" sz="1400" dirty="0" smtClean="0"/>
              <a:t>High heat distortion temperature</a:t>
            </a:r>
          </a:p>
          <a:p>
            <a:pPr algn="just"/>
            <a:r>
              <a:rPr lang="en-US" b="1" dirty="0" smtClean="0"/>
              <a:t>        </a:t>
            </a:r>
            <a:r>
              <a:rPr lang="en-US" sz="1400" b="1" dirty="0" smtClean="0"/>
              <a:t>Cost </a:t>
            </a:r>
            <a:r>
              <a:rPr lang="en-US" sz="1400" b="1" dirty="0" err="1"/>
              <a:t>Rs</a:t>
            </a:r>
            <a:r>
              <a:rPr lang="en-US" sz="1400" b="1" dirty="0"/>
              <a:t>. 55-220/kg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4233862" y="1938338"/>
            <a:ext cx="4648199" cy="2905124"/>
          </a:xfrm>
        </p:spPr>
      </p:pic>
      <p:sp>
        <p:nvSpPr>
          <p:cNvPr id="8" name="TextBox 7"/>
          <p:cNvSpPr txBox="1"/>
          <p:nvPr/>
        </p:nvSpPr>
        <p:spPr>
          <a:xfrm>
            <a:off x="5943600" y="5713511"/>
            <a:ext cx="1981200" cy="307777"/>
          </a:xfrm>
          <a:prstGeom prst="rect">
            <a:avLst/>
          </a:prstGeom>
          <a:noFill/>
        </p:spPr>
        <p:txBody>
          <a:bodyPr wrap="square" rtlCol="0">
            <a:spAutoFit/>
          </a:bodyPr>
          <a:lstStyle/>
          <a:p>
            <a:r>
              <a:rPr lang="en-US" sz="1400" dirty="0" smtClean="0"/>
              <a:t>Fig. Glass </a:t>
            </a:r>
            <a:r>
              <a:rPr lang="en-US" sz="1400" dirty="0"/>
              <a:t>fiber</a:t>
            </a:r>
          </a:p>
        </p:txBody>
      </p:sp>
    </p:spTree>
    <p:extLst>
      <p:ext uri="{BB962C8B-B14F-4D97-AF65-F5344CB8AC3E}">
        <p14:creationId xmlns:p14="http://schemas.microsoft.com/office/powerpoint/2010/main" val="6622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487362"/>
          </a:xfrm>
        </p:spPr>
        <p:txBody>
          <a:bodyPr>
            <a:normAutofit fontScale="90000"/>
          </a:bodyPr>
          <a:lstStyle/>
          <a:p>
            <a:r>
              <a:rPr lang="en-US" dirty="0" smtClean="0"/>
              <a:t>Types of Glass Fiber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1657193"/>
              </p:ext>
            </p:extLst>
          </p:nvPr>
        </p:nvGraphicFramePr>
        <p:xfrm>
          <a:off x="533400" y="838200"/>
          <a:ext cx="7924801" cy="5302068"/>
        </p:xfrm>
        <a:graphic>
          <a:graphicData uri="http://schemas.openxmlformats.org/drawingml/2006/table">
            <a:tbl>
              <a:tblPr firstRow="1" bandRow="1">
                <a:tableStyleId>{5C22544A-7EE6-4342-B048-85BDC9FD1C3A}</a:tableStyleId>
              </a:tblPr>
              <a:tblGrid>
                <a:gridCol w="852537"/>
                <a:gridCol w="1043611"/>
                <a:gridCol w="1035223"/>
                <a:gridCol w="913432"/>
                <a:gridCol w="852537"/>
                <a:gridCol w="1035223"/>
                <a:gridCol w="1096119"/>
                <a:gridCol w="1096119"/>
              </a:tblGrid>
              <a:tr h="1340304">
                <a:tc>
                  <a:txBody>
                    <a:bodyPr/>
                    <a:lstStyle/>
                    <a:p>
                      <a:pPr algn="ctr"/>
                      <a:r>
                        <a:rPr lang="en-US" sz="1400" dirty="0" smtClean="0"/>
                        <a:t>Fiber</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Density</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b="0" dirty="0" smtClean="0">
                          <a:solidFill>
                            <a:schemeClr val="bg1"/>
                          </a:solidFill>
                          <a:effectLst/>
                          <a:latin typeface="+mn-lt"/>
                        </a:rPr>
                        <a:t>kg/m</a:t>
                      </a:r>
                      <a:r>
                        <a:rPr lang="en-US" sz="1400" b="0" baseline="30000" dirty="0" smtClean="0">
                          <a:solidFill>
                            <a:schemeClr val="bg1"/>
                          </a:solidFill>
                          <a:effectLst/>
                          <a:latin typeface="+mn-lt"/>
                        </a:rPr>
                        <a:t>3</a:t>
                      </a:r>
                      <a:r>
                        <a:rPr lang="en-US" sz="1400" dirty="0" smtClean="0"/>
                        <a:t>)</a:t>
                      </a:r>
                      <a:endParaRPr lang="en-US" sz="1400" dirty="0"/>
                    </a:p>
                  </a:txBody>
                  <a:tcPr/>
                </a:tc>
                <a:tc>
                  <a:txBody>
                    <a:bodyPr/>
                    <a:lstStyle/>
                    <a:p>
                      <a:pPr algn="ctr"/>
                      <a:r>
                        <a:rPr lang="en-US" sz="1400" dirty="0" smtClean="0"/>
                        <a:t>Yield</a:t>
                      </a:r>
                      <a:r>
                        <a:rPr lang="en-US" sz="1400" baseline="0" dirty="0" smtClean="0"/>
                        <a:t> Stress</a:t>
                      </a:r>
                    </a:p>
                    <a:p>
                      <a:pPr algn="ctr"/>
                      <a:r>
                        <a:rPr lang="en-US" sz="1400" baseline="0" dirty="0" smtClean="0"/>
                        <a:t>(</a:t>
                      </a:r>
                      <a:r>
                        <a:rPr lang="en-US" sz="1400" b="0" baseline="0" dirty="0" err="1" smtClean="0"/>
                        <a:t>GPa</a:t>
                      </a:r>
                      <a:r>
                        <a:rPr lang="en-US" sz="1400" baseline="0" dirty="0" smtClean="0"/>
                        <a:t>)</a:t>
                      </a:r>
                      <a:endParaRPr lang="en-US" sz="1400" dirty="0"/>
                    </a:p>
                  </a:txBody>
                  <a:tcPr/>
                </a:tc>
                <a:tc>
                  <a:txBody>
                    <a:bodyPr/>
                    <a:lstStyle/>
                    <a:p>
                      <a:pPr algn="ctr"/>
                      <a:r>
                        <a:rPr lang="en-US" sz="1400" dirty="0" smtClean="0"/>
                        <a:t>Young</a:t>
                      </a:r>
                      <a:r>
                        <a:rPr lang="en-US" sz="1400" baseline="0" dirty="0" smtClean="0"/>
                        <a:t> Modules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t>(</a:t>
                      </a:r>
                      <a:r>
                        <a:rPr lang="en-US" sz="1400" b="0" baseline="0" dirty="0" err="1" smtClean="0"/>
                        <a:t>GPa</a:t>
                      </a:r>
                      <a:r>
                        <a:rPr lang="en-US" sz="1400" baseline="0" dirty="0" smtClean="0"/>
                        <a:t>)</a:t>
                      </a:r>
                      <a:endParaRPr lang="en-US" sz="1400" dirty="0" smtClean="0"/>
                    </a:p>
                    <a:p>
                      <a:pPr algn="ctr"/>
                      <a:endParaRPr lang="en-US" sz="1400" dirty="0"/>
                    </a:p>
                  </a:txBody>
                  <a:tcPr/>
                </a:tc>
                <a:tc>
                  <a:txBody>
                    <a:bodyPr/>
                    <a:lstStyle/>
                    <a:p>
                      <a:pPr algn="ctr"/>
                      <a:r>
                        <a:rPr lang="en-US" sz="1400" dirty="0" smtClean="0"/>
                        <a:t>Elongation</a:t>
                      </a:r>
                      <a:r>
                        <a:rPr lang="en-US" sz="1400" baseline="0" dirty="0" smtClean="0"/>
                        <a:t> (%)</a:t>
                      </a:r>
                      <a:endParaRPr lang="en-US" sz="1400" dirty="0"/>
                    </a:p>
                  </a:txBody>
                  <a:tcPr/>
                </a:tc>
                <a:tc>
                  <a:txBody>
                    <a:bodyPr/>
                    <a:lstStyle/>
                    <a:p>
                      <a:pPr algn="ctr"/>
                      <a:r>
                        <a:rPr lang="en-US" sz="1400" dirty="0" smtClean="0"/>
                        <a:t>Coefficient</a:t>
                      </a:r>
                      <a:r>
                        <a:rPr lang="en-US" sz="1400" baseline="0" dirty="0" smtClean="0"/>
                        <a:t> of thermal Expansion</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bg1"/>
                          </a:solidFill>
                        </a:rPr>
                        <a:t>(</a:t>
                      </a:r>
                      <a:r>
                        <a:rPr lang="en-US" sz="1400" b="0" baseline="0" dirty="0" smtClean="0">
                          <a:solidFill>
                            <a:schemeClr val="bg1"/>
                          </a:solidFill>
                          <a:effectLst/>
                          <a:latin typeface="+mn-lt"/>
                        </a:rPr>
                        <a:t>10</a:t>
                      </a:r>
                      <a:r>
                        <a:rPr lang="en-US" sz="1400" b="0" baseline="30000" dirty="0" smtClean="0">
                          <a:solidFill>
                            <a:schemeClr val="bg1"/>
                          </a:solidFill>
                          <a:effectLst/>
                          <a:latin typeface="+mn-lt"/>
                        </a:rPr>
                        <a:t>-7</a:t>
                      </a:r>
                      <a:r>
                        <a:rPr lang="en-US" sz="1400" b="0" baseline="0" dirty="0" smtClean="0">
                          <a:solidFill>
                            <a:schemeClr val="bg1"/>
                          </a:solidFill>
                          <a:effectLst/>
                          <a:latin typeface="+mn-lt"/>
                        </a:rPr>
                        <a:t>/</a:t>
                      </a:r>
                      <a:r>
                        <a:rPr lang="en-US" sz="1400" b="0" dirty="0" smtClean="0">
                          <a:solidFill>
                            <a:schemeClr val="bg1"/>
                          </a:solidFill>
                          <a:effectLst/>
                          <a:latin typeface="+mn-lt"/>
                        </a:rPr>
                        <a:t> °C</a:t>
                      </a:r>
                      <a:r>
                        <a:rPr lang="en-US" sz="1400" b="1" dirty="0" smtClean="0">
                          <a:solidFill>
                            <a:schemeClr val="bg1"/>
                          </a:solidFill>
                          <a:effectLst/>
                          <a:latin typeface="+mn-lt"/>
                        </a:rPr>
                        <a:t>)</a:t>
                      </a:r>
                      <a:endParaRPr lang="en-US" sz="1400" b="1" dirty="0">
                        <a:solidFill>
                          <a:schemeClr val="bg1"/>
                        </a:solidFill>
                      </a:endParaRPr>
                    </a:p>
                  </a:txBody>
                  <a:tcPr/>
                </a:tc>
                <a:tc>
                  <a:txBody>
                    <a:bodyPr/>
                    <a:lstStyle/>
                    <a:p>
                      <a:pPr algn="ctr"/>
                      <a:r>
                        <a:rPr lang="en-US" sz="1400" dirty="0" smtClean="0"/>
                        <a:t>Poisson's Ratio</a:t>
                      </a:r>
                      <a:endParaRPr lang="en-US" sz="1400" dirty="0"/>
                    </a:p>
                  </a:txBody>
                  <a:tcPr/>
                </a:tc>
                <a:tc>
                  <a:txBody>
                    <a:bodyPr/>
                    <a:lstStyle/>
                    <a:p>
                      <a:pPr algn="ctr"/>
                      <a:r>
                        <a:rPr lang="en-US" sz="1400" dirty="0" smtClean="0"/>
                        <a:t>Cost</a:t>
                      </a:r>
                      <a:endParaRPr lang="en-US" sz="1400" dirty="0"/>
                    </a:p>
                  </a:txBody>
                  <a:tcPr/>
                </a:tc>
              </a:tr>
              <a:tr h="464457">
                <a:tc>
                  <a:txBody>
                    <a:bodyPr/>
                    <a:lstStyle/>
                    <a:p>
                      <a:r>
                        <a:rPr lang="en-US" sz="1400" dirty="0" smtClean="0"/>
                        <a:t>E-Glass</a:t>
                      </a:r>
                      <a:endParaRPr lang="en-US" sz="1400" dirty="0"/>
                    </a:p>
                  </a:txBody>
                  <a:tcPr/>
                </a:tc>
                <a:tc>
                  <a:txBody>
                    <a:bodyPr/>
                    <a:lstStyle/>
                    <a:p>
                      <a:r>
                        <a:rPr lang="en-US" sz="1400" dirty="0" smtClean="0"/>
                        <a:t>2580</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3.445</a:t>
                      </a:r>
                      <a:endParaRPr lang="en-US" sz="1400" b="0" dirty="0"/>
                    </a:p>
                  </a:txBody>
                  <a:tcPr/>
                </a:tc>
                <a:tc>
                  <a:txBody>
                    <a:bodyPr/>
                    <a:lstStyle/>
                    <a:p>
                      <a:r>
                        <a:rPr lang="en-US" sz="1400" dirty="0" smtClean="0"/>
                        <a:t>72.3</a:t>
                      </a:r>
                      <a:endParaRPr lang="en-US" sz="1400" dirty="0"/>
                    </a:p>
                  </a:txBody>
                  <a:tcPr/>
                </a:tc>
                <a:tc>
                  <a:txBody>
                    <a:bodyPr/>
                    <a:lstStyle/>
                    <a:p>
                      <a:r>
                        <a:rPr lang="en-US" sz="1400" dirty="0" smtClean="0"/>
                        <a:t>4.8</a:t>
                      </a:r>
                      <a:endParaRPr lang="en-US" sz="1400" dirty="0"/>
                    </a:p>
                  </a:txBody>
                  <a:tcPr/>
                </a:tc>
                <a:tc>
                  <a:txBody>
                    <a:bodyPr/>
                    <a:lstStyle/>
                    <a:p>
                      <a:r>
                        <a:rPr lang="en-US" sz="1400" dirty="0" smtClean="0"/>
                        <a:t>54</a:t>
                      </a:r>
                      <a:endParaRPr lang="en-US" sz="1400" dirty="0"/>
                    </a:p>
                  </a:txBody>
                  <a:tcPr/>
                </a:tc>
                <a:tc>
                  <a:txBody>
                    <a:bodyPr/>
                    <a:lstStyle/>
                    <a:p>
                      <a:r>
                        <a:rPr lang="en-US" sz="1400" dirty="0" smtClean="0"/>
                        <a:t>0.2</a:t>
                      </a:r>
                      <a:endParaRPr lang="en-US" sz="1400" dirty="0"/>
                    </a:p>
                  </a:txBody>
                  <a:tcPr/>
                </a:tc>
                <a:tc>
                  <a:txBody>
                    <a:bodyPr/>
                    <a:lstStyle/>
                    <a:p>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71/kg</a:t>
                      </a:r>
                      <a:endParaRPr lang="en-US" sz="1400" b="0" dirty="0">
                        <a:latin typeface="+mn-lt"/>
                      </a:endParaRPr>
                    </a:p>
                  </a:txBody>
                  <a:tcPr marL="121920" marR="121920"/>
                </a:tc>
              </a:tr>
              <a:tr h="464457">
                <a:tc>
                  <a:txBody>
                    <a:bodyPr/>
                    <a:lstStyle/>
                    <a:p>
                      <a:r>
                        <a:rPr lang="en-US" sz="1400" dirty="0" smtClean="0"/>
                        <a:t>C-Glass</a:t>
                      </a:r>
                      <a:endParaRPr lang="en-US" sz="1400" dirty="0"/>
                    </a:p>
                  </a:txBody>
                  <a:tcPr/>
                </a:tc>
                <a:tc>
                  <a:txBody>
                    <a:bodyPr/>
                    <a:lstStyle/>
                    <a:p>
                      <a:r>
                        <a:rPr lang="en-US" sz="1400" dirty="0" smtClean="0"/>
                        <a:t>2520</a:t>
                      </a:r>
                      <a:endParaRPr lang="en-US" sz="1400" dirty="0"/>
                    </a:p>
                  </a:txBody>
                  <a:tcPr/>
                </a:tc>
                <a:tc>
                  <a:txBody>
                    <a:bodyPr/>
                    <a:lstStyle/>
                    <a:p>
                      <a:r>
                        <a:rPr lang="en-US" sz="1400" dirty="0" smtClean="0"/>
                        <a:t>3.310</a:t>
                      </a:r>
                      <a:endParaRPr lang="en-US" sz="1400" dirty="0"/>
                    </a:p>
                  </a:txBody>
                  <a:tcPr/>
                </a:tc>
                <a:tc>
                  <a:txBody>
                    <a:bodyPr/>
                    <a:lstStyle/>
                    <a:p>
                      <a:r>
                        <a:rPr lang="en-US" sz="1400" dirty="0" smtClean="0"/>
                        <a:t>68.9</a:t>
                      </a:r>
                      <a:endParaRPr lang="en-US" sz="1400" dirty="0"/>
                    </a:p>
                  </a:txBody>
                  <a:tcPr/>
                </a:tc>
                <a:tc>
                  <a:txBody>
                    <a:bodyPr/>
                    <a:lstStyle/>
                    <a:p>
                      <a:r>
                        <a:rPr lang="en-US" sz="1400" dirty="0" smtClean="0"/>
                        <a:t>4.8</a:t>
                      </a:r>
                      <a:endParaRPr lang="en-US" sz="1400" dirty="0"/>
                    </a:p>
                  </a:txBody>
                  <a:tcPr/>
                </a:tc>
                <a:tc>
                  <a:txBody>
                    <a:bodyPr/>
                    <a:lstStyle/>
                    <a:p>
                      <a:r>
                        <a:rPr lang="en-US" sz="1400" dirty="0" smtClean="0"/>
                        <a:t>63</a:t>
                      </a:r>
                      <a:endParaRPr lang="en-US" sz="1400" dirty="0"/>
                    </a:p>
                  </a:txBody>
                  <a:tcPr/>
                </a:tc>
                <a:tc>
                  <a:txBody>
                    <a:bodyPr/>
                    <a:lstStyle/>
                    <a:p>
                      <a:r>
                        <a:rPr lang="en-US" sz="1400" dirty="0" smtClean="0"/>
                        <a:t>0.276</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60/kg</a:t>
                      </a:r>
                      <a:endParaRPr lang="en-US" sz="1400" b="0" dirty="0" smtClean="0">
                        <a:latin typeface="+mn-lt"/>
                      </a:endParaRPr>
                    </a:p>
                  </a:txBody>
                  <a:tcPr marL="121920" marR="121920"/>
                </a:tc>
              </a:tr>
              <a:tr h="506337">
                <a:tc>
                  <a:txBody>
                    <a:bodyPr/>
                    <a:lstStyle/>
                    <a:p>
                      <a:r>
                        <a:rPr lang="en-US" sz="1400" dirty="0" smtClean="0"/>
                        <a:t>S2-Glass</a:t>
                      </a:r>
                      <a:endParaRPr lang="en-US" sz="1400" dirty="0"/>
                    </a:p>
                  </a:txBody>
                  <a:tcPr/>
                </a:tc>
                <a:tc>
                  <a:txBody>
                    <a:bodyPr/>
                    <a:lstStyle/>
                    <a:p>
                      <a:r>
                        <a:rPr lang="en-US" sz="1400" dirty="0" smtClean="0"/>
                        <a:t>2460</a:t>
                      </a:r>
                      <a:endParaRPr lang="en-US" sz="1400" dirty="0"/>
                    </a:p>
                  </a:txBody>
                  <a:tcPr/>
                </a:tc>
                <a:tc>
                  <a:txBody>
                    <a:bodyPr/>
                    <a:lstStyle/>
                    <a:p>
                      <a:r>
                        <a:rPr lang="en-US" sz="1400" dirty="0" smtClean="0"/>
                        <a:t>4.890</a:t>
                      </a:r>
                      <a:endParaRPr lang="en-US" sz="1400" dirty="0"/>
                    </a:p>
                  </a:txBody>
                  <a:tcPr/>
                </a:tc>
                <a:tc>
                  <a:txBody>
                    <a:bodyPr/>
                    <a:lstStyle/>
                    <a:p>
                      <a:r>
                        <a:rPr lang="en-US" sz="1400" dirty="0" smtClean="0"/>
                        <a:t>86.9</a:t>
                      </a:r>
                      <a:endParaRPr lang="en-US" sz="1400" dirty="0"/>
                    </a:p>
                  </a:txBody>
                  <a:tcPr/>
                </a:tc>
                <a:tc>
                  <a:txBody>
                    <a:bodyPr/>
                    <a:lstStyle/>
                    <a:p>
                      <a:r>
                        <a:rPr lang="en-US" sz="1400" dirty="0" smtClean="0"/>
                        <a:t>5.7</a:t>
                      </a:r>
                      <a:endParaRPr lang="en-US" sz="1400" dirty="0"/>
                    </a:p>
                  </a:txBody>
                  <a:tcPr/>
                </a:tc>
                <a:tc>
                  <a:txBody>
                    <a:bodyPr/>
                    <a:lstStyle/>
                    <a:p>
                      <a:r>
                        <a:rPr lang="en-US" sz="1400" dirty="0" smtClean="0"/>
                        <a:t>16</a:t>
                      </a:r>
                      <a:endParaRPr lang="en-US" sz="1400" dirty="0"/>
                    </a:p>
                  </a:txBody>
                  <a:tcPr/>
                </a:tc>
                <a:tc>
                  <a:txBody>
                    <a:bodyPr/>
                    <a:lstStyle/>
                    <a:p>
                      <a:r>
                        <a:rPr lang="en-US" sz="1400" dirty="0" smtClean="0"/>
                        <a:t>0.22</a:t>
                      </a:r>
                      <a:endParaRPr lang="en-US" sz="1400" dirty="0"/>
                    </a:p>
                  </a:txBody>
                  <a:tcPr/>
                </a:tc>
                <a:tc>
                  <a:txBody>
                    <a:bodyPr/>
                    <a:lstStyle/>
                    <a:p>
                      <a:endParaRPr lang="en-US" sz="1400" b="0" dirty="0">
                        <a:latin typeface="+mn-lt"/>
                      </a:endParaRPr>
                    </a:p>
                  </a:txBody>
                  <a:tcPr marL="121920" marR="121920"/>
                </a:tc>
              </a:tr>
              <a:tr h="464457">
                <a:tc>
                  <a:txBody>
                    <a:bodyPr/>
                    <a:lstStyle/>
                    <a:p>
                      <a:r>
                        <a:rPr lang="en-US" sz="1400" dirty="0" smtClean="0"/>
                        <a:t>A-Glass</a:t>
                      </a:r>
                      <a:endParaRPr lang="en-US" sz="1400" dirty="0"/>
                    </a:p>
                  </a:txBody>
                  <a:tcPr/>
                </a:tc>
                <a:tc>
                  <a:txBody>
                    <a:bodyPr/>
                    <a:lstStyle/>
                    <a:p>
                      <a:r>
                        <a:rPr lang="en-US" sz="1400" dirty="0" smtClean="0"/>
                        <a:t>2440</a:t>
                      </a:r>
                      <a:endParaRPr lang="en-US" sz="1400" dirty="0"/>
                    </a:p>
                  </a:txBody>
                  <a:tcPr/>
                </a:tc>
                <a:tc>
                  <a:txBody>
                    <a:bodyPr/>
                    <a:lstStyle/>
                    <a:p>
                      <a:r>
                        <a:rPr lang="en-US" sz="1400" dirty="0" smtClean="0"/>
                        <a:t>3.310</a:t>
                      </a:r>
                      <a:endParaRPr lang="en-US" sz="1400" dirty="0"/>
                    </a:p>
                  </a:txBody>
                  <a:tcPr/>
                </a:tc>
                <a:tc>
                  <a:txBody>
                    <a:bodyPr/>
                    <a:lstStyle/>
                    <a:p>
                      <a:r>
                        <a:rPr lang="en-US" sz="1400" dirty="0" smtClean="0"/>
                        <a:t>68.9</a:t>
                      </a:r>
                      <a:endParaRPr lang="en-US" sz="1400" dirty="0"/>
                    </a:p>
                  </a:txBody>
                  <a:tcPr/>
                </a:tc>
                <a:tc>
                  <a:txBody>
                    <a:bodyPr/>
                    <a:lstStyle/>
                    <a:p>
                      <a:r>
                        <a:rPr lang="en-US" sz="1400" dirty="0" smtClean="0"/>
                        <a:t>4.8</a:t>
                      </a:r>
                      <a:endParaRPr lang="en-US" sz="1400" dirty="0"/>
                    </a:p>
                  </a:txBody>
                  <a:tcPr/>
                </a:tc>
                <a:tc>
                  <a:txBody>
                    <a:bodyPr/>
                    <a:lstStyle/>
                    <a:p>
                      <a:r>
                        <a:rPr lang="en-US" sz="1400" dirty="0" smtClean="0"/>
                        <a:t>73</a:t>
                      </a:r>
                      <a:endParaRPr lang="en-US" sz="1400" dirty="0"/>
                    </a:p>
                  </a:txBody>
                  <a:tcPr/>
                </a:tc>
                <a:tc>
                  <a:txBody>
                    <a:bodyPr/>
                    <a:lstStyle/>
                    <a:p>
                      <a:r>
                        <a:rPr lang="en-US" sz="1400" dirty="0" smtClean="0"/>
                        <a:t>0.21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55/kg</a:t>
                      </a:r>
                      <a:endParaRPr lang="en-US" sz="1400" b="0" dirty="0" smtClean="0">
                        <a:latin typeface="+mn-lt"/>
                      </a:endParaRPr>
                    </a:p>
                  </a:txBody>
                  <a:tcPr marL="121920" marR="121920"/>
                </a:tc>
              </a:tr>
              <a:tr h="464457">
                <a:tc>
                  <a:txBody>
                    <a:bodyPr/>
                    <a:lstStyle/>
                    <a:p>
                      <a:r>
                        <a:rPr lang="en-US" sz="1400" dirty="0" smtClean="0"/>
                        <a:t>D-Glass</a:t>
                      </a:r>
                      <a:endParaRPr lang="en-US" sz="1400" dirty="0"/>
                    </a:p>
                  </a:txBody>
                  <a:tcPr/>
                </a:tc>
                <a:tc>
                  <a:txBody>
                    <a:bodyPr/>
                    <a:lstStyle/>
                    <a:p>
                      <a:r>
                        <a:rPr lang="en-US" sz="1400" dirty="0" smtClean="0"/>
                        <a:t>2110-2140</a:t>
                      </a:r>
                      <a:endParaRPr lang="en-US" sz="1400" dirty="0"/>
                    </a:p>
                  </a:txBody>
                  <a:tcPr/>
                </a:tc>
                <a:tc>
                  <a:txBody>
                    <a:bodyPr/>
                    <a:lstStyle/>
                    <a:p>
                      <a:r>
                        <a:rPr lang="en-US" sz="1400" dirty="0" smtClean="0"/>
                        <a:t>2.415</a:t>
                      </a:r>
                      <a:endParaRPr lang="en-US" sz="1400" dirty="0"/>
                    </a:p>
                  </a:txBody>
                  <a:tcPr/>
                </a:tc>
                <a:tc>
                  <a:txBody>
                    <a:bodyPr/>
                    <a:lstStyle/>
                    <a:p>
                      <a:r>
                        <a:rPr lang="en-US" sz="1400" dirty="0" smtClean="0"/>
                        <a:t>51.7</a:t>
                      </a:r>
                      <a:endParaRPr lang="en-US" sz="1400" dirty="0"/>
                    </a:p>
                  </a:txBody>
                  <a:tcPr/>
                </a:tc>
                <a:tc>
                  <a:txBody>
                    <a:bodyPr/>
                    <a:lstStyle/>
                    <a:p>
                      <a:r>
                        <a:rPr lang="en-US" sz="1400" dirty="0" smtClean="0"/>
                        <a:t>4.6</a:t>
                      </a:r>
                      <a:endParaRPr lang="en-US" sz="1400" dirty="0"/>
                    </a:p>
                  </a:txBody>
                  <a:tcPr/>
                </a:tc>
                <a:tc>
                  <a:txBody>
                    <a:bodyPr/>
                    <a:lstStyle/>
                    <a:p>
                      <a:r>
                        <a:rPr lang="en-US" sz="1400" dirty="0" smtClean="0"/>
                        <a:t>25</a:t>
                      </a:r>
                      <a:endParaRPr lang="en-US" sz="1400" dirty="0"/>
                    </a:p>
                  </a:txBody>
                  <a:tcPr/>
                </a:tc>
                <a:tc>
                  <a:txBody>
                    <a:bodyPr/>
                    <a:lstStyle/>
                    <a:p>
                      <a:r>
                        <a:rPr lang="en-US" sz="1400" dirty="0" smtClean="0"/>
                        <a:t>0.23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218-232/kg</a:t>
                      </a:r>
                      <a:endParaRPr lang="en-US" sz="1400" b="0" dirty="0" smtClean="0">
                        <a:latin typeface="+mn-lt"/>
                      </a:endParaRPr>
                    </a:p>
                  </a:txBody>
                  <a:tcPr marL="121920" marR="121920"/>
                </a:tc>
              </a:tr>
              <a:tr h="464457">
                <a:tc>
                  <a:txBody>
                    <a:bodyPr/>
                    <a:lstStyle/>
                    <a:p>
                      <a:r>
                        <a:rPr lang="en-US" sz="1400" dirty="0" smtClean="0"/>
                        <a:t>R-Glass</a:t>
                      </a:r>
                      <a:endParaRPr lang="en-US" sz="1400" dirty="0"/>
                    </a:p>
                  </a:txBody>
                  <a:tcPr/>
                </a:tc>
                <a:tc>
                  <a:txBody>
                    <a:bodyPr/>
                    <a:lstStyle/>
                    <a:p>
                      <a:r>
                        <a:rPr lang="en-US" sz="1400" dirty="0" smtClean="0"/>
                        <a:t>2540</a:t>
                      </a:r>
                      <a:endParaRPr lang="en-US" sz="1400" dirty="0"/>
                    </a:p>
                  </a:txBody>
                  <a:tcPr/>
                </a:tc>
                <a:tc>
                  <a:txBody>
                    <a:bodyPr/>
                    <a:lstStyle/>
                    <a:p>
                      <a:r>
                        <a:rPr lang="en-US" sz="1400" dirty="0" smtClean="0"/>
                        <a:t>4.135</a:t>
                      </a:r>
                      <a:endParaRPr lang="en-US" sz="1400" dirty="0"/>
                    </a:p>
                  </a:txBody>
                  <a:tcPr/>
                </a:tc>
                <a:tc>
                  <a:txBody>
                    <a:bodyPr/>
                    <a:lstStyle/>
                    <a:p>
                      <a:r>
                        <a:rPr lang="en-US" sz="1400" dirty="0" smtClean="0"/>
                        <a:t>85.5</a:t>
                      </a:r>
                      <a:endParaRPr lang="en-US" sz="1400" dirty="0"/>
                    </a:p>
                  </a:txBody>
                  <a:tcPr/>
                </a:tc>
                <a:tc>
                  <a:txBody>
                    <a:bodyPr/>
                    <a:lstStyle/>
                    <a:p>
                      <a:r>
                        <a:rPr lang="en-US" sz="1400" dirty="0" smtClean="0"/>
                        <a:t>4.8</a:t>
                      </a:r>
                      <a:endParaRPr lang="en-US" sz="1400" dirty="0"/>
                    </a:p>
                  </a:txBody>
                  <a:tcPr/>
                </a:tc>
                <a:tc>
                  <a:txBody>
                    <a:bodyPr/>
                    <a:lstStyle/>
                    <a:p>
                      <a:r>
                        <a:rPr lang="en-US" sz="1400" dirty="0" smtClean="0"/>
                        <a:t>33</a:t>
                      </a:r>
                      <a:endParaRPr lang="en-US" sz="1400" dirty="0"/>
                    </a:p>
                  </a:txBody>
                  <a:tcPr/>
                </a:tc>
                <a:tc>
                  <a:txBody>
                    <a:bodyPr/>
                    <a:lstStyle/>
                    <a:p>
                      <a:r>
                        <a:rPr lang="en-US" sz="1400" dirty="0" smtClean="0"/>
                        <a:t>0.21</a:t>
                      </a:r>
                      <a:endParaRPr lang="en-US" sz="1400" dirty="0"/>
                    </a:p>
                  </a:txBody>
                  <a:tcPr/>
                </a:tc>
                <a:tc>
                  <a:txBody>
                    <a:bodyPr/>
                    <a:lstStyle/>
                    <a:p>
                      <a:endParaRPr lang="en-US" sz="1400" b="0" dirty="0">
                        <a:latin typeface="+mn-lt"/>
                      </a:endParaRPr>
                    </a:p>
                  </a:txBody>
                  <a:tcPr marL="121920" marR="121920"/>
                </a:tc>
              </a:tr>
              <a:tr h="506337">
                <a:tc>
                  <a:txBody>
                    <a:bodyPr/>
                    <a:lstStyle/>
                    <a:p>
                      <a:r>
                        <a:rPr lang="en-US" sz="1400" dirty="0" smtClean="0"/>
                        <a:t>ECR-Glass</a:t>
                      </a:r>
                      <a:endParaRPr lang="en-US" sz="1400" dirty="0"/>
                    </a:p>
                  </a:txBody>
                  <a:tcPr/>
                </a:tc>
                <a:tc>
                  <a:txBody>
                    <a:bodyPr/>
                    <a:lstStyle/>
                    <a:p>
                      <a:r>
                        <a:rPr lang="en-US" sz="1400" dirty="0" smtClean="0"/>
                        <a:t>2720</a:t>
                      </a:r>
                      <a:endParaRPr lang="en-US" sz="1400" dirty="0"/>
                    </a:p>
                  </a:txBody>
                  <a:tcPr/>
                </a:tc>
                <a:tc>
                  <a:txBody>
                    <a:bodyPr/>
                    <a:lstStyle/>
                    <a:p>
                      <a:r>
                        <a:rPr lang="en-US" sz="1400" dirty="0" smtClean="0"/>
                        <a:t>3.445</a:t>
                      </a:r>
                      <a:endParaRPr lang="en-US" sz="1400" dirty="0"/>
                    </a:p>
                  </a:txBody>
                  <a:tcPr/>
                </a:tc>
                <a:tc>
                  <a:txBody>
                    <a:bodyPr/>
                    <a:lstStyle/>
                    <a:p>
                      <a:r>
                        <a:rPr lang="en-US" sz="1400" dirty="0" smtClean="0"/>
                        <a:t>80.3</a:t>
                      </a:r>
                      <a:endParaRPr lang="en-US" sz="1400" dirty="0"/>
                    </a:p>
                  </a:txBody>
                  <a:tcPr/>
                </a:tc>
                <a:tc>
                  <a:txBody>
                    <a:bodyPr/>
                    <a:lstStyle/>
                    <a:p>
                      <a:r>
                        <a:rPr lang="en-US" sz="1400" dirty="0" smtClean="0"/>
                        <a:t>4.8</a:t>
                      </a:r>
                      <a:endParaRPr lang="en-US" sz="1400" dirty="0"/>
                    </a:p>
                  </a:txBody>
                  <a:tcPr/>
                </a:tc>
                <a:tc>
                  <a:txBody>
                    <a:bodyPr/>
                    <a:lstStyle/>
                    <a:p>
                      <a:r>
                        <a:rPr lang="en-US" sz="1400" dirty="0" smtClean="0"/>
                        <a:t>59</a:t>
                      </a:r>
                      <a:endParaRPr lang="en-US" sz="1400" dirty="0"/>
                    </a:p>
                  </a:txBody>
                  <a:tcPr/>
                </a:tc>
                <a:tc>
                  <a:txBody>
                    <a:bodyPr/>
                    <a:lstStyle/>
                    <a:p>
                      <a:pPr>
                        <a:lnSpc>
                          <a:spcPct val="100000"/>
                        </a:lnSpc>
                      </a:pPr>
                      <a:r>
                        <a:rPr lang="en-US" sz="1400" dirty="0" smtClean="0">
                          <a:effectLst/>
                        </a:rPr>
                        <a:t>0.21</a:t>
                      </a:r>
                      <a:endParaRPr lang="en-US" sz="1400" dirty="0">
                        <a:effectLst/>
                      </a:endParaRPr>
                    </a:p>
                  </a:txBody>
                  <a:tcPr marL="95250" marR="95250" marT="76200" marB="76200"/>
                </a:tc>
                <a:tc>
                  <a:txBody>
                    <a:bodyPr/>
                    <a:lstStyle/>
                    <a:p>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57/kg</a:t>
                      </a:r>
                      <a:endParaRPr lang="en-US" sz="1400" b="0" dirty="0">
                        <a:latin typeface="+mn-lt"/>
                      </a:endParaRPr>
                    </a:p>
                  </a:txBody>
                  <a:tcPr marL="121920" marR="121920"/>
                </a:tc>
              </a:tr>
              <a:tr h="506337">
                <a:tc>
                  <a:txBody>
                    <a:bodyPr/>
                    <a:lstStyle/>
                    <a:p>
                      <a:r>
                        <a:rPr lang="en-US" sz="1400" dirty="0" smtClean="0"/>
                        <a:t>AR-Glass</a:t>
                      </a:r>
                      <a:endParaRPr lang="en-US" sz="1400" dirty="0"/>
                    </a:p>
                  </a:txBody>
                  <a:tcPr/>
                </a:tc>
                <a:tc>
                  <a:txBody>
                    <a:bodyPr/>
                    <a:lstStyle/>
                    <a:p>
                      <a:r>
                        <a:rPr lang="en-US" sz="1400" dirty="0" smtClean="0"/>
                        <a:t>2700</a:t>
                      </a:r>
                      <a:endParaRPr lang="en-US" sz="1400" dirty="0"/>
                    </a:p>
                  </a:txBody>
                  <a:tcPr/>
                </a:tc>
                <a:tc>
                  <a:txBody>
                    <a:bodyPr/>
                    <a:lstStyle/>
                    <a:p>
                      <a:r>
                        <a:rPr lang="en-US" sz="1400" dirty="0" smtClean="0"/>
                        <a:t>3.241</a:t>
                      </a:r>
                      <a:endParaRPr lang="en-US" sz="1400" dirty="0"/>
                    </a:p>
                  </a:txBody>
                  <a:tcPr/>
                </a:tc>
                <a:tc>
                  <a:txBody>
                    <a:bodyPr/>
                    <a:lstStyle/>
                    <a:p>
                      <a:r>
                        <a:rPr lang="en-US" sz="1400" dirty="0" smtClean="0"/>
                        <a:t>73.1</a:t>
                      </a:r>
                      <a:endParaRPr lang="en-US" sz="1400" dirty="0"/>
                    </a:p>
                  </a:txBody>
                  <a:tcPr/>
                </a:tc>
                <a:tc>
                  <a:txBody>
                    <a:bodyPr/>
                    <a:lstStyle/>
                    <a:p>
                      <a:r>
                        <a:rPr lang="en-US" sz="1400" dirty="0" smtClean="0"/>
                        <a:t>4.4</a:t>
                      </a:r>
                      <a:endParaRPr lang="en-US" sz="1400" dirty="0"/>
                    </a:p>
                  </a:txBody>
                  <a:tcPr/>
                </a:tc>
                <a:tc>
                  <a:txBody>
                    <a:bodyPr/>
                    <a:lstStyle/>
                    <a:p>
                      <a:r>
                        <a:rPr lang="en-US" sz="1400" dirty="0" smtClean="0"/>
                        <a:t>65</a:t>
                      </a:r>
                      <a:endParaRPr lang="en-US" sz="1400" dirty="0"/>
                    </a:p>
                  </a:txBody>
                  <a:tcPr/>
                </a:tc>
                <a:tc>
                  <a:txBody>
                    <a:bodyPr/>
                    <a:lstStyle/>
                    <a:p>
                      <a:r>
                        <a:rPr lang="en-US" sz="1400" dirty="0" smtClean="0"/>
                        <a:t>0.21</a:t>
                      </a:r>
                      <a:endParaRPr lang="en-US" sz="1400" dirty="0"/>
                    </a:p>
                  </a:txBody>
                  <a:tcPr/>
                </a:tc>
                <a:tc>
                  <a:txBody>
                    <a:bodyPr/>
                    <a:lstStyle/>
                    <a:p>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324/kg</a:t>
                      </a:r>
                      <a:endParaRPr lang="en-US" sz="1400" b="0" dirty="0">
                        <a:latin typeface="+mn-lt"/>
                      </a:endParaRPr>
                    </a:p>
                  </a:txBody>
                  <a:tcPr marL="121920" marR="121920"/>
                </a:tc>
              </a:tr>
            </a:tbl>
          </a:graphicData>
        </a:graphic>
      </p:graphicFrame>
    </p:spTree>
    <p:extLst>
      <p:ext uri="{BB962C8B-B14F-4D97-AF65-F5344CB8AC3E}">
        <p14:creationId xmlns:p14="http://schemas.microsoft.com/office/powerpoint/2010/main" val="369907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b="1" dirty="0" smtClean="0"/>
              <a:t>     2.Boron fibers</a:t>
            </a:r>
            <a:endParaRPr lang="en-US" b="1" dirty="0"/>
          </a:p>
        </p:txBody>
      </p:sp>
      <p:sp>
        <p:nvSpPr>
          <p:cNvPr id="3" name="Content Placeholder 2"/>
          <p:cNvSpPr>
            <a:spLocks noGrp="1"/>
          </p:cNvSpPr>
          <p:nvPr>
            <p:ph idx="1"/>
          </p:nvPr>
        </p:nvSpPr>
        <p:spPr>
          <a:xfrm>
            <a:off x="457200" y="990600"/>
            <a:ext cx="7467600" cy="6019800"/>
          </a:xfrm>
        </p:spPr>
        <p:txBody>
          <a:bodyPr>
            <a:noAutofit/>
          </a:bodyPr>
          <a:lstStyle/>
          <a:p>
            <a:pPr>
              <a:lnSpc>
                <a:spcPct val="150000"/>
              </a:lnSpc>
            </a:pPr>
            <a:r>
              <a:rPr lang="en-US" sz="1400" dirty="0" smtClean="0"/>
              <a:t>No </a:t>
            </a:r>
            <a:r>
              <a:rPr lang="en-US" sz="1400" dirty="0"/>
              <a:t>other composite material has </a:t>
            </a:r>
            <a:r>
              <a:rPr lang="en-US" sz="1400" dirty="0">
                <a:solidFill>
                  <a:srgbClr val="FF0000"/>
                </a:solidFill>
              </a:rPr>
              <a:t>higher compressive strength </a:t>
            </a:r>
            <a:r>
              <a:rPr lang="en-US" sz="1400" dirty="0"/>
              <a:t>properties than Boron fiber &amp; </a:t>
            </a:r>
            <a:r>
              <a:rPr lang="en-US" sz="1400" dirty="0" smtClean="0"/>
              <a:t>fiber composites.</a:t>
            </a:r>
          </a:p>
          <a:p>
            <a:pPr>
              <a:lnSpc>
                <a:spcPct val="150000"/>
              </a:lnSpc>
            </a:pPr>
            <a:r>
              <a:rPr lang="en-US" sz="1400" dirty="0" smtClean="0"/>
              <a:t>Boron </a:t>
            </a:r>
            <a:r>
              <a:rPr lang="en-US" sz="1400" dirty="0"/>
              <a:t>fiber use results in high-strength, lightweight materials that are used chiefly for advanced aerospace structures as a component of composite </a:t>
            </a:r>
            <a:r>
              <a:rPr lang="en-US" sz="1400" dirty="0" smtClean="0"/>
              <a:t>materials.</a:t>
            </a:r>
            <a:endParaRPr lang="en-US" sz="1400" dirty="0"/>
          </a:p>
          <a:p>
            <a:pPr>
              <a:lnSpc>
                <a:spcPct val="150000"/>
              </a:lnSpc>
            </a:pPr>
            <a:r>
              <a:rPr lang="en-US" sz="1400" dirty="0" smtClean="0"/>
              <a:t>Adding </a:t>
            </a:r>
            <a:r>
              <a:rPr lang="en-US" sz="1400" dirty="0"/>
              <a:t>Boron fiber to composites with standard &amp; intermediate modulus fibers will </a:t>
            </a:r>
            <a:r>
              <a:rPr lang="en-US" sz="1400" dirty="0">
                <a:solidFill>
                  <a:srgbClr val="FF0000"/>
                </a:solidFill>
              </a:rPr>
              <a:t>increase the tensile &amp; compression </a:t>
            </a:r>
            <a:r>
              <a:rPr lang="en-US" sz="1400" dirty="0" smtClean="0">
                <a:solidFill>
                  <a:srgbClr val="FF0000"/>
                </a:solidFill>
              </a:rPr>
              <a:t>modulus</a:t>
            </a:r>
            <a:r>
              <a:rPr lang="en-US" sz="1400" dirty="0" smtClean="0"/>
              <a:t>.</a:t>
            </a:r>
            <a:endParaRPr lang="en-US" sz="1400" dirty="0"/>
          </a:p>
          <a:p>
            <a:pPr>
              <a:lnSpc>
                <a:spcPct val="150000"/>
              </a:lnSpc>
            </a:pPr>
            <a:r>
              <a:rPr lang="en-US" sz="1400" dirty="0" smtClean="0">
                <a:solidFill>
                  <a:srgbClr val="FF0000"/>
                </a:solidFill>
              </a:rPr>
              <a:t>No </a:t>
            </a:r>
            <a:r>
              <a:rPr lang="en-US" sz="1400" dirty="0">
                <a:solidFill>
                  <a:srgbClr val="FF0000"/>
                </a:solidFill>
              </a:rPr>
              <a:t>galvanic corrosion</a:t>
            </a:r>
            <a:r>
              <a:rPr lang="en-US" sz="1400" dirty="0"/>
              <a:t> with boron </a:t>
            </a:r>
            <a:r>
              <a:rPr lang="en-US" sz="1400" dirty="0" smtClean="0"/>
              <a:t>fiber.</a:t>
            </a:r>
          </a:p>
          <a:p>
            <a:pPr marL="0" indent="0">
              <a:lnSpc>
                <a:spcPct val="150000"/>
              </a:lnSpc>
              <a:buNone/>
            </a:pPr>
            <a:r>
              <a:rPr lang="en-US" sz="1400" b="1" dirty="0" smtClean="0"/>
              <a:t>Disadvantage: </a:t>
            </a:r>
          </a:p>
          <a:p>
            <a:pPr>
              <a:lnSpc>
                <a:spcPct val="150000"/>
              </a:lnSpc>
            </a:pPr>
            <a:r>
              <a:rPr lang="en-US" sz="1400" dirty="0" smtClean="0"/>
              <a:t>Due </a:t>
            </a:r>
            <a:r>
              <a:rPr lang="en-US" sz="1400" dirty="0"/>
              <a:t>to amalgam characteristics of boron fiber, </a:t>
            </a:r>
          </a:p>
          <a:p>
            <a:pPr marL="0" indent="0">
              <a:lnSpc>
                <a:spcPct val="150000"/>
              </a:lnSpc>
              <a:buNone/>
            </a:pPr>
            <a:r>
              <a:rPr lang="en-US" sz="1400" dirty="0" smtClean="0"/>
              <a:t>complex </a:t>
            </a:r>
            <a:r>
              <a:rPr lang="en-US" sz="1400" dirty="0"/>
              <a:t>internal stresses and defects such as </a:t>
            </a:r>
            <a:endParaRPr lang="en-US" sz="1400" dirty="0" smtClean="0"/>
          </a:p>
          <a:p>
            <a:pPr marL="0" indent="0">
              <a:lnSpc>
                <a:spcPct val="150000"/>
              </a:lnSpc>
              <a:buNone/>
            </a:pPr>
            <a:r>
              <a:rPr lang="en-US" sz="1400" dirty="0" smtClean="0"/>
              <a:t>voids </a:t>
            </a:r>
            <a:r>
              <a:rPr lang="en-US" sz="1400" dirty="0"/>
              <a:t>and structural discontinuities indicate the </a:t>
            </a:r>
            <a:endParaRPr lang="en-US" sz="1400" dirty="0" smtClean="0"/>
          </a:p>
          <a:p>
            <a:pPr marL="0" indent="0">
              <a:lnSpc>
                <a:spcPct val="150000"/>
              </a:lnSpc>
              <a:buNone/>
            </a:pPr>
            <a:r>
              <a:rPr lang="en-US" sz="1400" dirty="0" smtClean="0"/>
              <a:t>presence </a:t>
            </a:r>
            <a:r>
              <a:rPr lang="en-US" sz="1400" dirty="0"/>
              <a:t>of a core and deposition process</a:t>
            </a:r>
            <a:r>
              <a:rPr lang="en-US" sz="1400" dirty="0" smtClean="0"/>
              <a:t>.</a:t>
            </a:r>
          </a:p>
          <a:p>
            <a:pPr>
              <a:lnSpc>
                <a:spcPct val="150000"/>
              </a:lnSpc>
            </a:pPr>
            <a:r>
              <a:rPr lang="en-US" sz="1400" dirty="0" smtClean="0"/>
              <a:t> </a:t>
            </a:r>
            <a:r>
              <a:rPr lang="en-US" sz="1400" dirty="0"/>
              <a:t>H</a:t>
            </a:r>
            <a:r>
              <a:rPr lang="en-US" sz="1400" dirty="0" smtClean="0"/>
              <a:t>igh </a:t>
            </a:r>
            <a:r>
              <a:rPr lang="en-US" sz="1400" dirty="0"/>
              <a:t>cost compared to other </a:t>
            </a:r>
            <a:r>
              <a:rPr lang="en-US" sz="1400" dirty="0" smtClean="0"/>
              <a:t>fibers</a:t>
            </a:r>
          </a:p>
          <a:p>
            <a:pPr>
              <a:lnSpc>
                <a:spcPct val="150000"/>
              </a:lnSpc>
            </a:pPr>
            <a:r>
              <a:rPr lang="en-US" sz="1400" b="1" dirty="0" smtClean="0"/>
              <a:t>Cost: </a:t>
            </a:r>
            <a:r>
              <a:rPr lang="en-US" sz="1400" b="1" dirty="0" err="1" smtClean="0"/>
              <a:t>Rs</a:t>
            </a:r>
            <a:r>
              <a:rPr lang="en-US" sz="1400" b="1" dirty="0"/>
              <a:t>. 400-1000/kg</a:t>
            </a:r>
          </a:p>
          <a:p>
            <a:pPr marL="0" indent="0">
              <a:buNone/>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204882"/>
            <a:ext cx="3759200" cy="2353235"/>
          </a:xfrm>
          <a:prstGeom prst="rect">
            <a:avLst/>
          </a:prstGeom>
        </p:spPr>
      </p:pic>
      <p:sp>
        <p:nvSpPr>
          <p:cNvPr id="5" name="TextBox 4"/>
          <p:cNvSpPr txBox="1"/>
          <p:nvPr/>
        </p:nvSpPr>
        <p:spPr>
          <a:xfrm>
            <a:off x="4876800" y="5715000"/>
            <a:ext cx="4319494" cy="369332"/>
          </a:xfrm>
          <a:prstGeom prst="rect">
            <a:avLst/>
          </a:prstGeom>
          <a:noFill/>
        </p:spPr>
        <p:txBody>
          <a:bodyPr wrap="square" rtlCol="0">
            <a:spAutoFit/>
          </a:bodyPr>
          <a:lstStyle/>
          <a:p>
            <a:r>
              <a:rPr lang="en-US" b="1" dirty="0"/>
              <a:t>F-14 Tomcat fighter aircraft</a:t>
            </a:r>
          </a:p>
        </p:txBody>
      </p:sp>
    </p:spTree>
    <p:extLst>
      <p:ext uri="{BB962C8B-B14F-4D97-AF65-F5344CB8AC3E}">
        <p14:creationId xmlns:p14="http://schemas.microsoft.com/office/powerpoint/2010/main" val="128275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     3. Ceramic fiber</a:t>
            </a:r>
            <a:endParaRPr lang="en-US" b="1" dirty="0"/>
          </a:p>
        </p:txBody>
      </p:sp>
      <p:sp>
        <p:nvSpPr>
          <p:cNvPr id="3" name="Content Placeholder 2"/>
          <p:cNvSpPr>
            <a:spLocks noGrp="1"/>
          </p:cNvSpPr>
          <p:nvPr>
            <p:ph idx="1"/>
          </p:nvPr>
        </p:nvSpPr>
        <p:spPr>
          <a:xfrm>
            <a:off x="533400" y="1066800"/>
            <a:ext cx="7772400" cy="5562600"/>
          </a:xfrm>
        </p:spPr>
        <p:txBody>
          <a:bodyPr>
            <a:noAutofit/>
          </a:bodyPr>
          <a:lstStyle/>
          <a:p>
            <a:r>
              <a:rPr lang="en-US" sz="1200" dirty="0"/>
              <a:t>Ceramic </a:t>
            </a:r>
            <a:r>
              <a:rPr lang="en-US" sz="1200" dirty="0" smtClean="0"/>
              <a:t>Fiber </a:t>
            </a:r>
            <a:r>
              <a:rPr lang="en-US" sz="1200" dirty="0"/>
              <a:t>is a man-made synthetic fiber produced </a:t>
            </a:r>
            <a:r>
              <a:rPr lang="en-US" sz="1200" dirty="0" smtClean="0"/>
              <a:t>from small-dimension </a:t>
            </a:r>
            <a:r>
              <a:rPr lang="en-US" sz="1200" dirty="0"/>
              <a:t>filament composed of high purity </a:t>
            </a:r>
            <a:r>
              <a:rPr lang="en-US" sz="1200" dirty="0" err="1"/>
              <a:t>aluminosilicate</a:t>
            </a:r>
            <a:r>
              <a:rPr lang="en-US" sz="1200" dirty="0"/>
              <a:t> materials. It also known as ‘Ceramic Wool’ or “refractory </a:t>
            </a:r>
            <a:r>
              <a:rPr lang="en-US" sz="1200" dirty="0" smtClean="0"/>
              <a:t>material”, cause </a:t>
            </a:r>
            <a:r>
              <a:rPr lang="en-US" sz="1200" dirty="0"/>
              <a:t>it has a heat-resistant </a:t>
            </a:r>
            <a:r>
              <a:rPr lang="en-US" sz="1200" dirty="0" smtClean="0"/>
              <a:t>property, </a:t>
            </a:r>
            <a:r>
              <a:rPr lang="en-US" sz="1200" dirty="0"/>
              <a:t>white and </a:t>
            </a:r>
            <a:r>
              <a:rPr lang="en-US" sz="1200" dirty="0" err="1" smtClean="0"/>
              <a:t>odourless</a:t>
            </a:r>
            <a:r>
              <a:rPr lang="en-US" sz="1200" dirty="0" smtClean="0"/>
              <a:t> substance.</a:t>
            </a:r>
          </a:p>
          <a:p>
            <a:pPr marL="0" indent="0">
              <a:buNone/>
            </a:pPr>
            <a:r>
              <a:rPr lang="en-US" sz="1200" dirty="0" smtClean="0"/>
              <a:t> </a:t>
            </a:r>
            <a:r>
              <a:rPr lang="en-US" sz="1200" b="1" dirty="0" smtClean="0"/>
              <a:t>Uses</a:t>
            </a:r>
            <a:r>
              <a:rPr lang="en-US" sz="1200" dirty="0" smtClean="0"/>
              <a:t>:</a:t>
            </a:r>
          </a:p>
          <a:p>
            <a:r>
              <a:rPr lang="en-US" sz="1200" dirty="0"/>
              <a:t>High temperature insulation seals and </a:t>
            </a:r>
            <a:r>
              <a:rPr lang="en-US" sz="1200" dirty="0" smtClean="0"/>
              <a:t>gaskets</a:t>
            </a:r>
            <a:endParaRPr lang="en-US" sz="1200" dirty="0"/>
          </a:p>
          <a:p>
            <a:r>
              <a:rPr lang="en-US" sz="1200" dirty="0"/>
              <a:t>Thermal </a:t>
            </a:r>
            <a:r>
              <a:rPr lang="en-US" sz="1200" dirty="0" smtClean="0"/>
              <a:t>shield</a:t>
            </a:r>
            <a:endParaRPr lang="en-US" sz="1200" dirty="0"/>
          </a:p>
          <a:p>
            <a:r>
              <a:rPr lang="en-US" sz="1200" dirty="0"/>
              <a:t>Fire </a:t>
            </a:r>
            <a:r>
              <a:rPr lang="en-US" sz="1200" dirty="0" smtClean="0"/>
              <a:t>barrier</a:t>
            </a:r>
            <a:endParaRPr lang="en-US" sz="1200" dirty="0"/>
          </a:p>
          <a:p>
            <a:r>
              <a:rPr lang="en-US" sz="1200" dirty="0"/>
              <a:t>Fire Retardant </a:t>
            </a:r>
            <a:r>
              <a:rPr lang="en-US" sz="1200" dirty="0" smtClean="0"/>
              <a:t>Fabric</a:t>
            </a:r>
          </a:p>
          <a:p>
            <a:r>
              <a:rPr lang="en-US" sz="1200" dirty="0" smtClean="0"/>
              <a:t>Electrical insulation</a:t>
            </a:r>
            <a:endParaRPr lang="en-US" sz="1200" dirty="0"/>
          </a:p>
          <a:p>
            <a:r>
              <a:rPr lang="en-US" sz="1200" dirty="0"/>
              <a:t>Composite </a:t>
            </a:r>
            <a:r>
              <a:rPr lang="en-US" sz="1200" dirty="0" smtClean="0"/>
              <a:t>reinforcement</a:t>
            </a:r>
            <a:endParaRPr lang="en-US" sz="1200" dirty="0"/>
          </a:p>
          <a:p>
            <a:pPr marL="0" indent="0">
              <a:buNone/>
            </a:pPr>
            <a:r>
              <a:rPr lang="en-US" sz="1200" b="1" dirty="0" smtClean="0"/>
              <a:t>Advantages </a:t>
            </a:r>
            <a:r>
              <a:rPr lang="en-US" sz="1200" b="1" dirty="0"/>
              <a:t>and Benefits of Ceramic Fiber</a:t>
            </a:r>
            <a:r>
              <a:rPr lang="en-US" sz="1200" b="1" dirty="0" smtClean="0"/>
              <a:t>:</a:t>
            </a:r>
            <a:endParaRPr lang="en-US" sz="1200" dirty="0"/>
          </a:p>
          <a:p>
            <a:r>
              <a:rPr lang="en-US" sz="1200" dirty="0"/>
              <a:t>Low elongation rate</a:t>
            </a:r>
          </a:p>
          <a:p>
            <a:r>
              <a:rPr lang="en-US" sz="1200" dirty="0"/>
              <a:t>Low retraction rate</a:t>
            </a:r>
          </a:p>
          <a:p>
            <a:r>
              <a:rPr lang="en-US" sz="1200" dirty="0"/>
              <a:t>Excellent dielectric strength</a:t>
            </a:r>
          </a:p>
          <a:p>
            <a:r>
              <a:rPr lang="en-US" sz="1200" dirty="0"/>
              <a:t>Excellent chemical resistance</a:t>
            </a:r>
          </a:p>
          <a:p>
            <a:r>
              <a:rPr lang="en-US" sz="1200" dirty="0"/>
              <a:t>Excellent resistance to thermal shock</a:t>
            </a:r>
          </a:p>
          <a:p>
            <a:r>
              <a:rPr lang="en-US" sz="1200" dirty="0"/>
              <a:t>Low thermal conductivity</a:t>
            </a:r>
          </a:p>
          <a:p>
            <a:r>
              <a:rPr lang="en-US" sz="1200" dirty="0"/>
              <a:t>Low porosity, etc</a:t>
            </a:r>
            <a:r>
              <a:rPr lang="en-US" sz="1200" dirty="0" smtClean="0"/>
              <a:t>.</a:t>
            </a:r>
          </a:p>
          <a:p>
            <a:pPr marL="0" indent="0">
              <a:buNone/>
            </a:pPr>
            <a:r>
              <a:rPr lang="en-US" sz="1200" dirty="0" smtClean="0"/>
              <a:t> </a:t>
            </a:r>
            <a:r>
              <a:rPr lang="en-US" sz="1200" b="1" dirty="0"/>
              <a:t>D</a:t>
            </a:r>
            <a:r>
              <a:rPr lang="en-US" sz="1200" b="1" dirty="0" smtClean="0"/>
              <a:t>isadvantage</a:t>
            </a:r>
            <a:r>
              <a:rPr lang="en-US" sz="1200" dirty="0" smtClean="0"/>
              <a:t> </a:t>
            </a:r>
            <a:r>
              <a:rPr lang="en-US" sz="1200" dirty="0"/>
              <a:t>is that it is neither wear resistant nor collision resistant, </a:t>
            </a:r>
            <a:r>
              <a:rPr lang="en-US" sz="1200" dirty="0" smtClean="0"/>
              <a:t>cannot </a:t>
            </a:r>
            <a:r>
              <a:rPr lang="en-US" sz="1200" dirty="0"/>
              <a:t>resist erosion of high-speed airflow, and </a:t>
            </a:r>
            <a:r>
              <a:rPr lang="en-US" sz="1200" dirty="0" smtClean="0"/>
              <a:t>cannot </a:t>
            </a:r>
            <a:r>
              <a:rPr lang="en-US" sz="1200" dirty="0"/>
              <a:t>resist slag erosion</a:t>
            </a:r>
            <a:r>
              <a:rPr lang="en-US" sz="1200" dirty="0" smtClean="0"/>
              <a:t>.</a:t>
            </a:r>
          </a:p>
          <a:p>
            <a:pPr marL="0" indent="0">
              <a:buNone/>
            </a:pPr>
            <a:r>
              <a:rPr lang="en-US" sz="1200" b="1" dirty="0" smtClean="0"/>
              <a:t>  Cost: </a:t>
            </a:r>
            <a:r>
              <a:rPr lang="en-US" sz="1200" b="1" dirty="0" err="1" smtClean="0"/>
              <a:t>Rs</a:t>
            </a:r>
            <a:r>
              <a:rPr lang="en-US" sz="1200" b="1" dirty="0"/>
              <a:t>. 130 - 205/kg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828800"/>
            <a:ext cx="4048125" cy="2867025"/>
          </a:xfrm>
          <a:prstGeom prst="rect">
            <a:avLst/>
          </a:prstGeom>
        </p:spPr>
      </p:pic>
    </p:spTree>
    <p:extLst>
      <p:ext uri="{BB962C8B-B14F-4D97-AF65-F5344CB8AC3E}">
        <p14:creationId xmlns:p14="http://schemas.microsoft.com/office/powerpoint/2010/main" val="118214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b="1" dirty="0" smtClean="0"/>
              <a:t>   4. Metal fiber</a:t>
            </a:r>
            <a:endParaRPr lang="en-US" b="1" dirty="0"/>
          </a:p>
        </p:txBody>
      </p:sp>
      <p:sp>
        <p:nvSpPr>
          <p:cNvPr id="3" name="Content Placeholder 2"/>
          <p:cNvSpPr>
            <a:spLocks noGrp="1"/>
          </p:cNvSpPr>
          <p:nvPr>
            <p:ph idx="1"/>
          </p:nvPr>
        </p:nvSpPr>
        <p:spPr>
          <a:xfrm>
            <a:off x="228600" y="990600"/>
            <a:ext cx="8610600" cy="5791200"/>
          </a:xfrm>
        </p:spPr>
        <p:txBody>
          <a:bodyPr>
            <a:noAutofit/>
          </a:bodyPr>
          <a:lstStyle/>
          <a:p>
            <a:pPr algn="just"/>
            <a:r>
              <a:rPr lang="en-US" sz="1200" b="1" dirty="0" smtClean="0"/>
              <a:t>Metallic fibers</a:t>
            </a:r>
            <a:r>
              <a:rPr lang="en-US" sz="1200" dirty="0" smtClean="0"/>
              <a:t> are manufactured fibers composed of metal, metallic alloys, plastic-coated metal, metal-coated plastic, or a core completely covered by metal.</a:t>
            </a:r>
            <a:endParaRPr lang="en-US" sz="1800" dirty="0" smtClean="0"/>
          </a:p>
          <a:p>
            <a:pPr algn="just"/>
            <a:r>
              <a:rPr lang="en-US" sz="1200" dirty="0" smtClean="0"/>
              <a:t>Having their origin in textile and clothing applications, gold and silver fibers have been used since ancient times as yarns for fabric decoration. More recently, aluminium yarns, aluminized plastic yarns, and aluminized nylon yarns have replaced gold and silver. </a:t>
            </a:r>
            <a:endParaRPr lang="en-US" sz="1800" dirty="0" smtClean="0"/>
          </a:p>
          <a:p>
            <a:pPr algn="just"/>
            <a:r>
              <a:rPr lang="en-US" sz="1200" dirty="0" smtClean="0"/>
              <a:t> Metal fibers have a </a:t>
            </a:r>
            <a:r>
              <a:rPr lang="en-US" sz="1200" dirty="0" smtClean="0">
                <a:solidFill>
                  <a:srgbClr val="FF0000"/>
                </a:solidFill>
              </a:rPr>
              <a:t>low electrical resistance</a:t>
            </a:r>
            <a:r>
              <a:rPr lang="en-US" sz="1200" dirty="0" smtClean="0"/>
              <a:t>. This makes them suitable for any application that requires electrical conductivity. </a:t>
            </a:r>
          </a:p>
          <a:p>
            <a:pPr algn="just"/>
            <a:r>
              <a:rPr lang="en-US" sz="1200" dirty="0" smtClean="0"/>
              <a:t>Their </a:t>
            </a:r>
            <a:r>
              <a:rPr lang="en-US" sz="1200" dirty="0" smtClean="0">
                <a:solidFill>
                  <a:srgbClr val="FF0000"/>
                </a:solidFill>
              </a:rPr>
              <a:t>excellent thermal resistance makes them withstand extreme temperatures</a:t>
            </a:r>
            <a:r>
              <a:rPr lang="en-US" sz="1200" dirty="0" smtClean="0"/>
              <a:t>. Corrosion resistance is achieved through the use of high-quality alloys in stainless steels or other metals. Other advantageous mechanical properties of metal fibers include high failure strain, ductility, shock resistance, fire resistance and sound insulation</a:t>
            </a:r>
            <a:r>
              <a:rPr lang="en-US" sz="1100" dirty="0" smtClean="0"/>
              <a:t> </a:t>
            </a:r>
            <a:endParaRPr lang="en-US" sz="1200" dirty="0" smtClean="0"/>
          </a:p>
          <a:p>
            <a:pPr marL="0" indent="0" algn="just">
              <a:buNone/>
            </a:pPr>
            <a:r>
              <a:rPr lang="en-US" sz="1400" b="1" dirty="0" smtClean="0"/>
              <a:t>Properties:</a:t>
            </a:r>
            <a:endParaRPr lang="en-US" sz="1600" b="1" dirty="0"/>
          </a:p>
          <a:p>
            <a:pPr lvl="0" algn="just"/>
            <a:r>
              <a:rPr lang="en-US" sz="1100" dirty="0" smtClean="0"/>
              <a:t>Lustrous </a:t>
            </a:r>
            <a:r>
              <a:rPr lang="en-US" sz="1100" dirty="0"/>
              <a:t>and will tarnish</a:t>
            </a:r>
            <a:endParaRPr lang="en-US" sz="1000" dirty="0"/>
          </a:p>
          <a:p>
            <a:pPr lvl="0" algn="just"/>
            <a:r>
              <a:rPr lang="en-US" sz="1100" dirty="0"/>
              <a:t>Bright and appealing</a:t>
            </a:r>
            <a:endParaRPr lang="en-US" sz="1000" dirty="0"/>
          </a:p>
          <a:p>
            <a:pPr lvl="0" algn="just"/>
            <a:r>
              <a:rPr lang="en-US" sz="1100" dirty="0"/>
              <a:t>Often Heavy (e.g. silver and gold)</a:t>
            </a:r>
            <a:endParaRPr lang="en-US" sz="1000" dirty="0"/>
          </a:p>
          <a:p>
            <a:pPr lvl="0" algn="just"/>
            <a:r>
              <a:rPr lang="en-US" sz="1100" dirty="0"/>
              <a:t>High-Maintenance (aftercare can be problematic)</a:t>
            </a:r>
            <a:endParaRPr lang="en-US" sz="1000" dirty="0"/>
          </a:p>
          <a:p>
            <a:pPr lvl="0" algn="just"/>
            <a:r>
              <a:rPr lang="en-US" sz="1100" dirty="0"/>
              <a:t>The yarns are flexibility and some extensibility</a:t>
            </a:r>
            <a:endParaRPr lang="en-US" sz="1000" dirty="0"/>
          </a:p>
          <a:p>
            <a:pPr lvl="0" algn="just"/>
            <a:r>
              <a:rPr lang="en-US" sz="1100" dirty="0"/>
              <a:t>Good strength and hence can be used as warp or weft </a:t>
            </a:r>
            <a:r>
              <a:rPr lang="en-US" sz="1100" dirty="0" smtClean="0"/>
              <a:t>yarn</a:t>
            </a:r>
            <a:endParaRPr lang="en-US" sz="1000" dirty="0"/>
          </a:p>
          <a:p>
            <a:pPr lvl="0" algn="just"/>
            <a:r>
              <a:rPr lang="en-US" sz="1100" dirty="0"/>
              <a:t>Good chemical and biological </a:t>
            </a:r>
            <a:r>
              <a:rPr lang="en-US" sz="1100" dirty="0" smtClean="0"/>
              <a:t>resistance</a:t>
            </a:r>
            <a:endParaRPr lang="en-US" sz="1000" dirty="0" smtClean="0"/>
          </a:p>
          <a:p>
            <a:pPr marL="0" indent="0" algn="just">
              <a:buNone/>
            </a:pPr>
            <a:r>
              <a:rPr lang="en-US" sz="1600" b="1" dirty="0" smtClean="0"/>
              <a:t>Disadvantage</a:t>
            </a:r>
            <a:r>
              <a:rPr lang="en-US" sz="1600" b="1" dirty="0"/>
              <a:t>:</a:t>
            </a:r>
            <a:endParaRPr lang="en-US" sz="1200" b="1" dirty="0"/>
          </a:p>
          <a:p>
            <a:pPr algn="just"/>
            <a:r>
              <a:rPr lang="en-US" sz="1100" dirty="0" smtClean="0"/>
              <a:t>Their </a:t>
            </a:r>
            <a:r>
              <a:rPr lang="en-US" sz="1100" dirty="0"/>
              <a:t>weight and the tendency to react each other through alloying mechanisms are major </a:t>
            </a:r>
            <a:r>
              <a:rPr lang="en-US" sz="1100" dirty="0" smtClean="0"/>
              <a:t>disadvantage</a:t>
            </a:r>
            <a:r>
              <a:rPr lang="en-US" sz="1000" dirty="0" smtClean="0"/>
              <a:t>.</a:t>
            </a:r>
            <a:r>
              <a:rPr lang="en-US" sz="1100" dirty="0"/>
              <a:t>  </a:t>
            </a:r>
            <a:endParaRPr lang="en-US" sz="1100" dirty="0" smtClean="0"/>
          </a:p>
          <a:p>
            <a:pPr algn="just"/>
            <a:r>
              <a:rPr lang="en-US" sz="1100" dirty="0" smtClean="0"/>
              <a:t>Costly</a:t>
            </a:r>
            <a:endParaRPr lang="en-US" sz="1000" dirty="0"/>
          </a:p>
          <a:p>
            <a:pPr marL="0" indent="0" algn="just">
              <a:buNone/>
            </a:pPr>
            <a:r>
              <a:rPr lang="en-US" sz="1200" b="1" dirty="0" smtClean="0"/>
              <a:t>Cost: </a:t>
            </a:r>
            <a:r>
              <a:rPr lang="en-US" sz="1200" b="1" dirty="0" err="1"/>
              <a:t>Rs</a:t>
            </a:r>
            <a:r>
              <a:rPr lang="en-US" sz="1200" b="1" dirty="0"/>
              <a:t>. </a:t>
            </a:r>
            <a:r>
              <a:rPr lang="en-US" sz="1200" b="1" dirty="0" smtClean="0"/>
              <a:t>52-200/kg</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3352800"/>
            <a:ext cx="2819400" cy="2114550"/>
          </a:xfrm>
          <a:prstGeom prst="rect">
            <a:avLst/>
          </a:prstGeom>
        </p:spPr>
      </p:pic>
    </p:spTree>
    <p:extLst>
      <p:ext uri="{BB962C8B-B14F-4D97-AF65-F5344CB8AC3E}">
        <p14:creationId xmlns:p14="http://schemas.microsoft.com/office/powerpoint/2010/main" val="57658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   5. Aramid fiber</a:t>
            </a:r>
            <a:endParaRPr lang="en-US" b="1" dirty="0"/>
          </a:p>
        </p:txBody>
      </p:sp>
      <p:sp>
        <p:nvSpPr>
          <p:cNvPr id="3" name="Content Placeholder 2"/>
          <p:cNvSpPr>
            <a:spLocks noGrp="1"/>
          </p:cNvSpPr>
          <p:nvPr>
            <p:ph idx="1"/>
          </p:nvPr>
        </p:nvSpPr>
        <p:spPr>
          <a:xfrm>
            <a:off x="457200" y="1066800"/>
            <a:ext cx="8229600" cy="5715000"/>
          </a:xfrm>
        </p:spPr>
        <p:txBody>
          <a:bodyPr>
            <a:noAutofit/>
          </a:bodyPr>
          <a:lstStyle/>
          <a:p>
            <a:r>
              <a:rPr lang="en-US" sz="1400" dirty="0"/>
              <a:t>Aramid fiber was the first organic fiber used as reinforcement in advanced composites with high enough tensile modulus and strength. They have much better mechanical properties than steel and glass fibers on an equal weight basis. Aramid fibers are inherently </a:t>
            </a:r>
            <a:r>
              <a:rPr lang="en-US" sz="1400" dirty="0" smtClean="0"/>
              <a:t>heat </a:t>
            </a:r>
            <a:r>
              <a:rPr lang="en-US" sz="1400" dirty="0"/>
              <a:t>and flame-resistant, which maintain </a:t>
            </a:r>
            <a:r>
              <a:rPr lang="en-US" sz="1400" dirty="0" smtClean="0"/>
              <a:t>their </a:t>
            </a:r>
            <a:r>
              <a:rPr lang="en-US" sz="1400" dirty="0"/>
              <a:t>properties at high temperatures</a:t>
            </a:r>
            <a:r>
              <a:rPr lang="en-US" sz="1400" dirty="0" smtClean="0"/>
              <a:t>.</a:t>
            </a:r>
            <a:endParaRPr lang="en-US" sz="1400" dirty="0"/>
          </a:p>
          <a:p>
            <a:pPr marL="0" indent="0">
              <a:buNone/>
            </a:pPr>
            <a:r>
              <a:rPr lang="en-US" sz="1400" b="1" dirty="0" smtClean="0"/>
              <a:t>Advantages:</a:t>
            </a:r>
            <a:endParaRPr lang="en-US" sz="1400" b="1" dirty="0"/>
          </a:p>
          <a:p>
            <a:pPr lvl="0"/>
            <a:r>
              <a:rPr lang="en-US" sz="1400" dirty="0" smtClean="0"/>
              <a:t>High </a:t>
            </a:r>
            <a:r>
              <a:rPr lang="en-US" sz="1400" dirty="0"/>
              <a:t>strength</a:t>
            </a:r>
          </a:p>
          <a:p>
            <a:pPr lvl="0"/>
            <a:r>
              <a:rPr lang="en-US" sz="1400" dirty="0"/>
              <a:t>Resistance to absorption</a:t>
            </a:r>
          </a:p>
          <a:p>
            <a:pPr lvl="0"/>
            <a:r>
              <a:rPr lang="en-US" sz="1400" dirty="0"/>
              <a:t>Resistance to organic solvent</a:t>
            </a:r>
          </a:p>
          <a:p>
            <a:pPr lvl="0"/>
            <a:r>
              <a:rPr lang="en-US" sz="1400" dirty="0"/>
              <a:t>Good chemical resistance</a:t>
            </a:r>
          </a:p>
          <a:p>
            <a:pPr lvl="0"/>
            <a:r>
              <a:rPr lang="en-US" sz="1400" dirty="0"/>
              <a:t>No conductivity</a:t>
            </a:r>
          </a:p>
          <a:p>
            <a:pPr lvl="0"/>
            <a:r>
              <a:rPr lang="en-US" sz="1400" dirty="0"/>
              <a:t>No melting point low flammability</a:t>
            </a:r>
          </a:p>
          <a:p>
            <a:pPr lvl="0"/>
            <a:r>
              <a:rPr lang="en-US" sz="1400" dirty="0"/>
              <a:t>Excellent </a:t>
            </a:r>
            <a:r>
              <a:rPr lang="en-US" sz="1400" dirty="0" smtClean="0"/>
              <a:t>heat and </a:t>
            </a:r>
            <a:r>
              <a:rPr lang="en-US" sz="1400" dirty="0"/>
              <a:t>cut </a:t>
            </a:r>
            <a:r>
              <a:rPr lang="en-US" sz="1400" dirty="0" smtClean="0"/>
              <a:t>resistance</a:t>
            </a:r>
            <a:endParaRPr lang="en-US" sz="1400" dirty="0"/>
          </a:p>
          <a:p>
            <a:pPr lvl="0"/>
            <a:r>
              <a:rPr lang="en-US" sz="1400" dirty="0"/>
              <a:t>Sensitive to acids and ultraviolet </a:t>
            </a:r>
            <a:r>
              <a:rPr lang="en-US" sz="1400" dirty="0" smtClean="0"/>
              <a:t>radiation</a:t>
            </a:r>
            <a:r>
              <a:rPr lang="en-US" sz="1400" dirty="0"/>
              <a:t> </a:t>
            </a:r>
          </a:p>
          <a:p>
            <a:pPr marL="0" indent="0">
              <a:buNone/>
            </a:pPr>
            <a:r>
              <a:rPr lang="en-US" sz="1400" b="1" dirty="0" smtClean="0"/>
              <a:t>Disadvantages:</a:t>
            </a:r>
            <a:r>
              <a:rPr lang="en-US" sz="1400" dirty="0"/>
              <a:t/>
            </a:r>
            <a:br>
              <a:rPr lang="en-US" sz="1400" dirty="0"/>
            </a:br>
            <a:r>
              <a:rPr lang="en-US" sz="1400" dirty="0" smtClean="0"/>
              <a:t>The </a:t>
            </a:r>
            <a:r>
              <a:rPr lang="en-US" sz="1400" dirty="0"/>
              <a:t>fibers </a:t>
            </a:r>
            <a:r>
              <a:rPr lang="en-US" sz="1400" dirty="0" smtClean="0"/>
              <a:t>absorb </a:t>
            </a:r>
            <a:r>
              <a:rPr lang="en-US" sz="1400" dirty="0"/>
              <a:t>moisture, so aramid composites are more sensitive to the environment than glass or graphite composites</a:t>
            </a:r>
            <a:r>
              <a:rPr lang="en-US" sz="1400" dirty="0" smtClean="0"/>
              <a:t>. </a:t>
            </a:r>
            <a:r>
              <a:rPr lang="en-US" sz="1400" dirty="0" smtClean="0">
                <a:solidFill>
                  <a:srgbClr val="FF0000"/>
                </a:solidFill>
              </a:rPr>
              <a:t>Compressive </a:t>
            </a:r>
            <a:r>
              <a:rPr lang="en-US" sz="1400" dirty="0">
                <a:solidFill>
                  <a:srgbClr val="FF0000"/>
                </a:solidFill>
              </a:rPr>
              <a:t>properties are </a:t>
            </a:r>
            <a:r>
              <a:rPr lang="en-US" sz="1400" dirty="0" smtClean="0">
                <a:solidFill>
                  <a:srgbClr val="FF0000"/>
                </a:solidFill>
              </a:rPr>
              <a:t>relatively </a:t>
            </a:r>
            <a:r>
              <a:rPr lang="en-US" sz="1400" dirty="0">
                <a:solidFill>
                  <a:srgbClr val="FF0000"/>
                </a:solidFill>
              </a:rPr>
              <a:t>poor </a:t>
            </a:r>
            <a:r>
              <a:rPr lang="en-US" sz="1400" dirty="0"/>
              <a:t>too. A</a:t>
            </a:r>
            <a:r>
              <a:rPr lang="en-US" sz="1400" dirty="0" smtClean="0"/>
              <a:t>ramid </a:t>
            </a:r>
            <a:r>
              <a:rPr lang="en-US" sz="1400" dirty="0"/>
              <a:t>fibers are difficult to cut and to grind without special </a:t>
            </a:r>
            <a:r>
              <a:rPr lang="en-US" sz="1400" dirty="0" smtClean="0"/>
              <a:t>equipment. </a:t>
            </a:r>
            <a:r>
              <a:rPr lang="en-US" sz="1400" dirty="0"/>
              <a:t>S</a:t>
            </a:r>
            <a:r>
              <a:rPr lang="en-US" sz="1400" dirty="0" smtClean="0"/>
              <a:t>uffer </a:t>
            </a:r>
            <a:r>
              <a:rPr lang="en-US" sz="1400" dirty="0"/>
              <a:t>some corrosion and are </a:t>
            </a:r>
            <a:r>
              <a:rPr lang="en-US" sz="1400" dirty="0" smtClean="0">
                <a:solidFill>
                  <a:srgbClr val="FF0000"/>
                </a:solidFill>
              </a:rPr>
              <a:t>degraded </a:t>
            </a:r>
            <a:r>
              <a:rPr lang="en-US" sz="1400" dirty="0">
                <a:solidFill>
                  <a:srgbClr val="FF0000"/>
                </a:solidFill>
              </a:rPr>
              <a:t>by UV light. </a:t>
            </a:r>
            <a:endParaRPr lang="en-US" sz="1400" dirty="0" smtClean="0">
              <a:solidFill>
                <a:srgbClr val="FF0000"/>
              </a:solidFill>
            </a:endParaRPr>
          </a:p>
          <a:p>
            <a:pPr marL="0" indent="0">
              <a:buNone/>
            </a:pPr>
            <a:r>
              <a:rPr lang="en-US" sz="1400" b="1" dirty="0" smtClean="0"/>
              <a:t>Kevlar </a:t>
            </a:r>
            <a:r>
              <a:rPr lang="en-US" sz="1400" b="1" dirty="0"/>
              <a:t>(ARAMID) is m</a:t>
            </a:r>
            <a:r>
              <a:rPr lang="en-US" sz="1400" b="1" dirty="0" smtClean="0"/>
              <a:t>uch </a:t>
            </a:r>
            <a:r>
              <a:rPr lang="en-US" sz="1400" b="1" dirty="0"/>
              <a:t>s</a:t>
            </a:r>
            <a:r>
              <a:rPr lang="en-US" sz="1400" b="1" dirty="0" smtClean="0"/>
              <a:t>tiffer </a:t>
            </a:r>
            <a:r>
              <a:rPr lang="en-US" sz="1400" b="1" dirty="0"/>
              <a:t>than Glass but Not as </a:t>
            </a:r>
            <a:r>
              <a:rPr lang="en-US" sz="1400" b="1" dirty="0" smtClean="0"/>
              <a:t>stiff </a:t>
            </a:r>
            <a:r>
              <a:rPr lang="en-US" sz="1400" b="1" dirty="0"/>
              <a:t>as Carbon Fiber</a:t>
            </a:r>
            <a:r>
              <a:rPr lang="en-US" sz="1400" b="1" dirty="0" smtClean="0"/>
              <a:t>.</a:t>
            </a:r>
          </a:p>
          <a:p>
            <a:pPr marL="0" indent="0">
              <a:buNone/>
            </a:pPr>
            <a:r>
              <a:rPr lang="en-US" sz="1400" b="1" dirty="0"/>
              <a:t> </a:t>
            </a:r>
            <a:r>
              <a:rPr lang="en-US" sz="1400" b="1" dirty="0" smtClean="0"/>
              <a:t>Cost: 2500</a:t>
            </a:r>
            <a:r>
              <a:rPr lang="en-US" sz="1400" dirty="0" smtClean="0"/>
              <a:t> </a:t>
            </a:r>
            <a:r>
              <a:rPr lang="en-US" sz="1400" b="1" dirty="0" smtClean="0"/>
              <a:t>– 4000 </a:t>
            </a:r>
            <a:r>
              <a:rPr lang="en-US" sz="1400" b="1" dirty="0" err="1" smtClean="0"/>
              <a:t>Rs</a:t>
            </a:r>
            <a:r>
              <a:rPr lang="en-US" sz="1400" b="1" dirty="0" smtClean="0"/>
              <a:t>./Kg</a:t>
            </a:r>
            <a:endParaRPr lang="en-US" sz="1400" b="1" dirty="0"/>
          </a:p>
          <a:p>
            <a:pPr marL="0" indent="0">
              <a:buNone/>
            </a:pPr>
            <a:endParaRPr lang="en-US"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209800"/>
            <a:ext cx="4177023" cy="2368848"/>
          </a:xfrm>
          <a:prstGeom prst="rect">
            <a:avLst/>
          </a:prstGeom>
        </p:spPr>
      </p:pic>
    </p:spTree>
    <p:extLst>
      <p:ext uri="{BB962C8B-B14F-4D97-AF65-F5344CB8AC3E}">
        <p14:creationId xmlns:p14="http://schemas.microsoft.com/office/powerpoint/2010/main" val="161927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b="1" dirty="0" smtClean="0"/>
              <a:t>     6. Natural fiber</a:t>
            </a:r>
            <a:endParaRPr lang="en-US" b="1" dirty="0"/>
          </a:p>
        </p:txBody>
      </p:sp>
      <p:sp>
        <p:nvSpPr>
          <p:cNvPr id="3" name="Content Placeholder 2"/>
          <p:cNvSpPr>
            <a:spLocks noGrp="1"/>
          </p:cNvSpPr>
          <p:nvPr>
            <p:ph idx="1"/>
          </p:nvPr>
        </p:nvSpPr>
        <p:spPr>
          <a:xfrm>
            <a:off x="457200" y="1371600"/>
            <a:ext cx="7467600" cy="5102352"/>
          </a:xfrm>
        </p:spPr>
        <p:txBody>
          <a:bodyPr>
            <a:normAutofit fontScale="92500" lnSpcReduction="10000"/>
          </a:bodyPr>
          <a:lstStyle/>
          <a:p>
            <a:r>
              <a:rPr lang="en-US" sz="1600" b="1" dirty="0"/>
              <a:t>Natural </a:t>
            </a:r>
            <a:r>
              <a:rPr lang="en-US" sz="1600" b="1" dirty="0" smtClean="0"/>
              <a:t>fibers</a:t>
            </a:r>
            <a:r>
              <a:rPr lang="en-US" sz="1600" dirty="0" smtClean="0"/>
              <a:t> </a:t>
            </a:r>
            <a:r>
              <a:rPr lang="en-US" sz="1600" dirty="0"/>
              <a:t>are fibers that are produced by geological processes, or from the bodies of plants or animals</a:t>
            </a:r>
            <a:r>
              <a:rPr lang="en-US" sz="1600" dirty="0" smtClean="0"/>
              <a:t>.</a:t>
            </a:r>
            <a:r>
              <a:rPr lang="en-US" sz="1600" dirty="0"/>
              <a:t> They can be used as a component of composite materials, where the orientation of fibers impacts the properties</a:t>
            </a:r>
            <a:r>
              <a:rPr lang="en-US" sz="1600" dirty="0" smtClean="0"/>
              <a:t>.</a:t>
            </a:r>
            <a:r>
              <a:rPr lang="en-US" sz="1600" dirty="0"/>
              <a:t> </a:t>
            </a:r>
            <a:endParaRPr lang="en-US" sz="1600" dirty="0" smtClean="0"/>
          </a:p>
          <a:p>
            <a:r>
              <a:rPr lang="en-US" sz="1600" dirty="0"/>
              <a:t>The main characteristics of natural fibers are low energy consumption, low density, non-abrasive nature, low cost, renewability, biodegradability, easy availability, and worldwide </a:t>
            </a:r>
            <a:r>
              <a:rPr lang="en-US" sz="1600" dirty="0" smtClean="0"/>
              <a:t>abundance.</a:t>
            </a:r>
          </a:p>
          <a:p>
            <a:r>
              <a:rPr lang="en-US" sz="1800" b="1" dirty="0" smtClean="0"/>
              <a:t>Plant fibers</a:t>
            </a:r>
            <a:r>
              <a:rPr lang="en-US" sz="1600" dirty="0" smtClean="0"/>
              <a:t>:</a:t>
            </a:r>
          </a:p>
          <a:p>
            <a:pPr marL="342900" indent="-342900">
              <a:buFont typeface="+mj-lt"/>
              <a:buAutoNum type="arabicParenR"/>
            </a:pPr>
            <a:r>
              <a:rPr lang="en-US" sz="1600" b="1" dirty="0"/>
              <a:t>Cotton: </a:t>
            </a:r>
            <a:r>
              <a:rPr lang="en-US" sz="1600" dirty="0"/>
              <a:t>It's almost pure cellulose, with softness and breathability that have made it the world's most popular natural </a:t>
            </a:r>
            <a:r>
              <a:rPr lang="en-US" sz="1600" dirty="0" smtClean="0"/>
              <a:t>fiber. It </a:t>
            </a:r>
            <a:r>
              <a:rPr lang="en-US" sz="1600" dirty="0"/>
              <a:t>absorbs moisture readily</a:t>
            </a:r>
            <a:r>
              <a:rPr lang="en-US" sz="1600" dirty="0" smtClean="0"/>
              <a:t>, </a:t>
            </a:r>
            <a:r>
              <a:rPr lang="en-US" sz="1600" dirty="0"/>
              <a:t>high tensile </a:t>
            </a:r>
            <a:r>
              <a:rPr lang="en-US" sz="1600" dirty="0" smtClean="0"/>
              <a:t>strength. </a:t>
            </a:r>
            <a:r>
              <a:rPr lang="en-US" sz="1600" dirty="0"/>
              <a:t>Cotton is the world's most widely </a:t>
            </a:r>
            <a:r>
              <a:rPr lang="en-US" sz="1600" dirty="0" smtClean="0"/>
              <a:t>used natural fiber.</a:t>
            </a:r>
          </a:p>
          <a:p>
            <a:pPr marL="342900" indent="-342900">
              <a:buFont typeface="+mj-lt"/>
              <a:buAutoNum type="arabicParenR"/>
            </a:pPr>
            <a:r>
              <a:rPr lang="en-US" sz="1600" b="1" dirty="0" smtClean="0"/>
              <a:t>Jute:</a:t>
            </a:r>
            <a:r>
              <a:rPr lang="en-US" sz="1600" dirty="0"/>
              <a:t> J</a:t>
            </a:r>
            <a:r>
              <a:rPr lang="en-US" sz="1600" dirty="0" smtClean="0"/>
              <a:t>ute </a:t>
            </a:r>
            <a:r>
              <a:rPr lang="en-US" sz="1600" dirty="0"/>
              <a:t>is long, soft and shiny</a:t>
            </a:r>
            <a:r>
              <a:rPr lang="en-US" sz="1600" dirty="0" smtClean="0"/>
              <a:t>, </a:t>
            </a:r>
            <a:r>
              <a:rPr lang="en-US" sz="1600" dirty="0"/>
              <a:t>It is one of nature's strongest vegetable </a:t>
            </a:r>
            <a:r>
              <a:rPr lang="en-US" sz="1600" dirty="0" smtClean="0"/>
              <a:t>fibers. </a:t>
            </a:r>
            <a:r>
              <a:rPr lang="en-US" sz="1600" dirty="0"/>
              <a:t>Jute has high insulating and anti-static properties, moderate moisture regain and low thermal conductivity</a:t>
            </a:r>
            <a:r>
              <a:rPr lang="en-US" sz="1600" dirty="0" smtClean="0"/>
              <a:t>.</a:t>
            </a:r>
          </a:p>
          <a:p>
            <a:pPr marL="342900" indent="-342900">
              <a:buFont typeface="+mj-lt"/>
              <a:buAutoNum type="arabicParenR"/>
            </a:pPr>
            <a:r>
              <a:rPr lang="en-US" sz="1600" b="1" dirty="0" smtClean="0"/>
              <a:t>Coir:</a:t>
            </a:r>
            <a:r>
              <a:rPr lang="en-US" sz="1600" dirty="0"/>
              <a:t> C</a:t>
            </a:r>
            <a:r>
              <a:rPr lang="en-US" sz="1600" dirty="0" smtClean="0"/>
              <a:t>oir </a:t>
            </a:r>
            <a:r>
              <a:rPr lang="en-US" sz="1600" dirty="0"/>
              <a:t>has one of the highest concentrations of </a:t>
            </a:r>
            <a:r>
              <a:rPr lang="en-US" sz="1600" dirty="0" smtClean="0"/>
              <a:t>lignin, </a:t>
            </a:r>
          </a:p>
          <a:p>
            <a:pPr marL="0" indent="0">
              <a:buNone/>
            </a:pPr>
            <a:r>
              <a:rPr lang="en-US" sz="1600" dirty="0"/>
              <a:t> </a:t>
            </a:r>
            <a:r>
              <a:rPr lang="en-US" sz="1600" dirty="0" smtClean="0"/>
              <a:t>     making </a:t>
            </a:r>
            <a:r>
              <a:rPr lang="en-US" sz="1600" dirty="0"/>
              <a:t>it stronger but less flexible than cotton and </a:t>
            </a:r>
            <a:endParaRPr lang="en-US" sz="1600" dirty="0" smtClean="0"/>
          </a:p>
          <a:p>
            <a:pPr marL="0" indent="0">
              <a:buNone/>
            </a:pPr>
            <a:r>
              <a:rPr lang="en-US" sz="1600" dirty="0" smtClean="0"/>
              <a:t>unsuitable </a:t>
            </a:r>
            <a:r>
              <a:rPr lang="en-US" sz="1600" dirty="0"/>
              <a:t>for dyeing. The tensile strength of coir is </a:t>
            </a:r>
            <a:r>
              <a:rPr lang="en-US" sz="1600" dirty="0" smtClean="0"/>
              <a:t>low, </a:t>
            </a:r>
          </a:p>
          <a:p>
            <a:pPr marL="0" indent="0">
              <a:buNone/>
            </a:pPr>
            <a:r>
              <a:rPr lang="en-US" sz="1600" dirty="0" smtClean="0"/>
              <a:t>but </a:t>
            </a:r>
            <a:r>
              <a:rPr lang="en-US" sz="1600" dirty="0"/>
              <a:t>it has good resistance to microbial action and salt water </a:t>
            </a:r>
            <a:endParaRPr lang="en-US" sz="1600" dirty="0" smtClean="0"/>
          </a:p>
          <a:p>
            <a:pPr marL="0" indent="0">
              <a:buNone/>
            </a:pPr>
            <a:r>
              <a:rPr lang="en-US" sz="1600" dirty="0" smtClean="0"/>
              <a:t>damage.</a:t>
            </a:r>
          </a:p>
          <a:p>
            <a:pPr marL="0" indent="0">
              <a:buNone/>
            </a:pPr>
            <a:r>
              <a:rPr lang="en-US" sz="1600" dirty="0" smtClean="0"/>
              <a:t> </a:t>
            </a:r>
            <a:endParaRPr lang="en-US" sz="3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4495800"/>
            <a:ext cx="2895600" cy="1919909"/>
          </a:xfrm>
          <a:prstGeom prst="rect">
            <a:avLst/>
          </a:prstGeom>
        </p:spPr>
      </p:pic>
    </p:spTree>
    <p:extLst>
      <p:ext uri="{BB962C8B-B14F-4D97-AF65-F5344CB8AC3E}">
        <p14:creationId xmlns:p14="http://schemas.microsoft.com/office/powerpoint/2010/main" val="30540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457200"/>
          </a:xfrm>
        </p:spPr>
        <p:txBody>
          <a:bodyPr>
            <a:noAutofit/>
          </a:bodyPr>
          <a:lstStyle/>
          <a:p>
            <a:r>
              <a:rPr lang="en-US" sz="3600" b="1" dirty="0" smtClean="0">
                <a:solidFill>
                  <a:schemeClr val="tx1"/>
                </a:solidFill>
                <a:latin typeface="Times New Roman" panose="02020603050405020304" pitchFamily="18" charset="0"/>
                <a:cs typeface="Times New Roman" panose="02020603050405020304" pitchFamily="18" charset="0"/>
              </a:rPr>
              <a:t>Types of gas cylinders</a:t>
            </a:r>
            <a:endParaRPr lang="en-US" sz="36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56096949"/>
              </p:ext>
            </p:extLst>
          </p:nvPr>
        </p:nvGraphicFramePr>
        <p:xfrm>
          <a:off x="76200" y="838200"/>
          <a:ext cx="8839200" cy="5881900"/>
        </p:xfrm>
        <a:graphic>
          <a:graphicData uri="http://schemas.openxmlformats.org/drawingml/2006/table">
            <a:tbl>
              <a:tblPr firstRow="1" bandRow="1">
                <a:tableStyleId>{5C22544A-7EE6-4342-B048-85BDC9FD1C3A}</a:tableStyleId>
              </a:tblPr>
              <a:tblGrid>
                <a:gridCol w="617570"/>
                <a:gridCol w="1428130"/>
                <a:gridCol w="1496765"/>
                <a:gridCol w="1021865"/>
                <a:gridCol w="1226237"/>
                <a:gridCol w="864095"/>
                <a:gridCol w="1168470"/>
                <a:gridCol w="1016068"/>
              </a:tblGrid>
              <a:tr h="592843">
                <a:tc>
                  <a:txBody>
                    <a:bodyPr/>
                    <a:lstStyle/>
                    <a:p>
                      <a:r>
                        <a:rPr lang="en-US" sz="1200" dirty="0" smtClean="0">
                          <a:latin typeface="Arial" panose="020B0604020202020204" pitchFamily="34" charset="0"/>
                          <a:cs typeface="Arial" panose="020B0604020202020204" pitchFamily="34" charset="0"/>
                        </a:rPr>
                        <a:t>Type </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Arial" panose="020B0604020202020204" pitchFamily="34" charset="0"/>
                          <a:cs typeface="Arial" panose="020B0604020202020204" pitchFamily="34" charset="0"/>
                        </a:rPr>
                        <a:t>Picture</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Arial" panose="020B0604020202020204" pitchFamily="34" charset="0"/>
                          <a:cs typeface="Arial" panose="020B0604020202020204" pitchFamily="34" charset="0"/>
                        </a:rPr>
                        <a:t>Description</a:t>
                      </a:r>
                      <a:endParaRPr lang="en-US" sz="11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Arial" panose="020B0604020202020204" pitchFamily="34" charset="0"/>
                          <a:cs typeface="Arial" panose="020B0604020202020204" pitchFamily="34" charset="0"/>
                        </a:rPr>
                        <a:t>Advantage</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Arial" panose="020B0604020202020204" pitchFamily="34" charset="0"/>
                          <a:cs typeface="Arial" panose="020B0604020202020204" pitchFamily="34" charset="0"/>
                        </a:rPr>
                        <a:t>Disadvantage</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Arial" panose="020B0604020202020204" pitchFamily="34" charset="0"/>
                          <a:cs typeface="Arial" panose="020B0604020202020204" pitchFamily="34" charset="0"/>
                        </a:rPr>
                        <a:t>Pressure</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Arial" panose="020B0604020202020204" pitchFamily="34" charset="0"/>
                          <a:cs typeface="Arial" panose="020B0604020202020204" pitchFamily="34" charset="0"/>
                        </a:rPr>
                        <a:t>Application</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smtClean="0"/>
                        <a:t>Cost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35982">
                <a:tc>
                  <a:txBody>
                    <a:bodyPr/>
                    <a:lstStyle/>
                    <a:p>
                      <a:r>
                        <a:rPr lang="en-US" sz="1050" dirty="0" smtClean="0"/>
                        <a:t>Type 1</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smtClean="0">
                          <a:latin typeface="Cambria" panose="02040503050406030204" pitchFamily="18" charset="0"/>
                          <a:ea typeface="Cambria" panose="02040503050406030204" pitchFamily="18" charset="0"/>
                        </a:rPr>
                        <a:t>Type 1 gas cylinders are usually manufactured from steel or aluminum. Suitable for static applications and high-volume industrial use.</a:t>
                      </a:r>
                      <a:endParaRPr lang="en-US" sz="1100" dirty="0" smtClean="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dirty="0" smtClean="0">
                          <a:latin typeface="Cambria" panose="02040503050406030204" pitchFamily="18" charset="0"/>
                          <a:ea typeface="Cambria" panose="02040503050406030204" pitchFamily="18" charset="0"/>
                        </a:rPr>
                        <a:t>Lowest cost</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Heaviest cylinder</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200/300</a:t>
                      </a:r>
                      <a:r>
                        <a:rPr lang="en-US" sz="1100" baseline="0" dirty="0" smtClean="0">
                          <a:latin typeface="Cambria" panose="02040503050406030204" pitchFamily="18" charset="0"/>
                          <a:ea typeface="Cambria" panose="02040503050406030204" pitchFamily="18" charset="0"/>
                        </a:rPr>
                        <a:t> bar to maximum 500 bar</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LPG cylinders</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err="1" smtClean="0">
                          <a:latin typeface="Cambria" panose="02040503050406030204" pitchFamily="18" charset="0"/>
                        </a:rPr>
                        <a:t>Rs</a:t>
                      </a:r>
                      <a:r>
                        <a:rPr lang="en-IN" sz="1100" dirty="0" smtClean="0">
                          <a:latin typeface="Cambria" panose="02040503050406030204" pitchFamily="18" charset="0"/>
                        </a:rPr>
                        <a:t>.</a:t>
                      </a:r>
                      <a:r>
                        <a:rPr lang="en-IN" sz="1100" baseline="0" dirty="0" smtClean="0">
                          <a:latin typeface="Cambria" panose="02040503050406030204" pitchFamily="18" charset="0"/>
                        </a:rPr>
                        <a:t> 300-450</a:t>
                      </a:r>
                      <a:r>
                        <a:rPr lang="en-IN" sz="1100" dirty="0" smtClean="0">
                          <a:latin typeface="Cambria" panose="02040503050406030204" pitchFamily="18" charset="0"/>
                        </a:rPr>
                        <a:t>/litre </a:t>
                      </a:r>
                      <a:endParaRPr lang="en-IN" sz="1100" dirty="0" smtClean="0">
                        <a:solidFill>
                          <a:schemeClr val="bg2">
                            <a:lumMod val="50000"/>
                          </a:schemeClr>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29675">
                <a:tc>
                  <a:txBody>
                    <a:bodyPr/>
                    <a:lstStyle/>
                    <a:p>
                      <a:r>
                        <a:rPr lang="en-US" sz="1050" dirty="0" smtClean="0"/>
                        <a:t>Type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smtClean="0">
                          <a:latin typeface="Cambria" panose="02040503050406030204" pitchFamily="18" charset="0"/>
                          <a:ea typeface="Cambria" panose="02040503050406030204" pitchFamily="18" charset="0"/>
                        </a:rPr>
                        <a:t>Gas cylinders are made from aluminum, hoop-wrapped with carbon fiber. </a:t>
                      </a:r>
                      <a:endParaRPr lang="en-US" sz="1100" dirty="0" smtClean="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1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They are significantly lighter than Type 1 cylinders</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1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Significantly heavier than Type 3 carbon composite cylinders.</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No</a:t>
                      </a:r>
                      <a:r>
                        <a:rPr lang="en-US" sz="1100" baseline="0" dirty="0" smtClean="0">
                          <a:latin typeface="Cambria" panose="02040503050406030204" pitchFamily="18" charset="0"/>
                          <a:ea typeface="Cambria" panose="02040503050406030204" pitchFamily="18" charset="0"/>
                        </a:rPr>
                        <a:t> pressure limits</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Onsite manufacturing</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err="1" smtClean="0">
                          <a:latin typeface="Cambria" panose="02040503050406030204" pitchFamily="18" charset="0"/>
                        </a:rPr>
                        <a:t>Rs</a:t>
                      </a:r>
                      <a:r>
                        <a:rPr lang="en-IN" sz="1100" dirty="0" smtClean="0">
                          <a:latin typeface="Cambria" panose="02040503050406030204" pitchFamily="18" charset="0"/>
                        </a:rPr>
                        <a:t>. 450-650/litre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32525">
                <a:tc>
                  <a:txBody>
                    <a:bodyPr/>
                    <a:lstStyle/>
                    <a:p>
                      <a:r>
                        <a:rPr lang="en-US" sz="1050" dirty="0" smtClean="0"/>
                        <a:t>Type 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r>
                        <a:rPr lang="en-US" sz="1100" b="0" i="0" dirty="0" smtClean="0">
                          <a:latin typeface="Cambria" panose="02040503050406030204" pitchFamily="18" charset="0"/>
                          <a:ea typeface="Cambria" panose="02040503050406030204" pitchFamily="18" charset="0"/>
                        </a:rPr>
                        <a:t>Aluminum liner fully overwrapped with carbon composite.</a:t>
                      </a:r>
                      <a:r>
                        <a:rPr lang="en-US" sz="1100" b="0" i="0" baseline="0" dirty="0" smtClean="0">
                          <a:latin typeface="Cambria" panose="02040503050406030204" pitchFamily="18" charset="0"/>
                          <a:ea typeface="Cambria" panose="02040503050406030204" pitchFamily="18" charset="0"/>
                        </a:rPr>
                        <a:t> </a:t>
                      </a:r>
                      <a:r>
                        <a:rPr lang="en-US" sz="1100" b="0" i="0" dirty="0" smtClean="0">
                          <a:latin typeface="Cambria" panose="02040503050406030204" pitchFamily="18" charset="0"/>
                          <a:ea typeface="Cambria" panose="02040503050406030204" pitchFamily="18" charset="0"/>
                        </a:rPr>
                        <a:t>So they can offer increased capacity for the same size cylinder. </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1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High strength-weight ratio</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Proper handling must be done</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Up to 450 bar (can</a:t>
                      </a:r>
                      <a:r>
                        <a:rPr lang="en-US" sz="1100" baseline="0" dirty="0" smtClean="0">
                          <a:latin typeface="Cambria" panose="02040503050406030204" pitchFamily="18" charset="0"/>
                          <a:ea typeface="Cambria" panose="02040503050406030204" pitchFamily="18" charset="0"/>
                        </a:rPr>
                        <a:t> be increased up to 700 bar)</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indent="-228600">
                        <a:buFont typeface="+mj-lt"/>
                        <a:buAutoNum type="arabicPeriod"/>
                      </a:pPr>
                      <a:r>
                        <a:rPr lang="en-US" sz="1100" dirty="0" smtClean="0">
                          <a:latin typeface="Cambria" panose="02040503050406030204" pitchFamily="18" charset="0"/>
                          <a:ea typeface="Cambria" panose="02040503050406030204" pitchFamily="18" charset="0"/>
                        </a:rPr>
                        <a:t>Fuel cell application</a:t>
                      </a:r>
                    </a:p>
                    <a:p>
                      <a:pPr marL="228600" indent="-228600">
                        <a:buFont typeface="+mj-lt"/>
                        <a:buAutoNum type="arabicPeriod"/>
                      </a:pPr>
                      <a:r>
                        <a:rPr lang="en-US" sz="1100" dirty="0" smtClean="0">
                          <a:latin typeface="Cambria" panose="02040503050406030204" pitchFamily="18" charset="0"/>
                          <a:ea typeface="Cambria" panose="02040503050406030204" pitchFamily="18" charset="0"/>
                        </a:rPr>
                        <a:t>Drone/UAV</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err="1" smtClean="0">
                          <a:latin typeface="Cambria" panose="02040503050406030204" pitchFamily="18" charset="0"/>
                        </a:rPr>
                        <a:t>Rs</a:t>
                      </a:r>
                      <a:r>
                        <a:rPr lang="en-IN" sz="1100" dirty="0" smtClean="0">
                          <a:latin typeface="Cambria" panose="02040503050406030204" pitchFamily="18" charset="0"/>
                        </a:rPr>
                        <a:t>. 670-</a:t>
                      </a:r>
                    </a:p>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Cambria" panose="02040503050406030204" pitchFamily="18" charset="0"/>
                        </a:rPr>
                        <a:t>1070 / litre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90875">
                <a:tc>
                  <a:txBody>
                    <a:bodyPr/>
                    <a:lstStyle/>
                    <a:p>
                      <a:r>
                        <a:rPr lang="en-US" sz="1050" dirty="0" smtClean="0"/>
                        <a:t>Type 4</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r>
                        <a:rPr lang="en-US" sz="1100" b="0" i="0" dirty="0" smtClean="0">
                          <a:latin typeface="Cambria" panose="02040503050406030204" pitchFamily="18" charset="0"/>
                          <a:ea typeface="Cambria" panose="02040503050406030204" pitchFamily="18" charset="0"/>
                        </a:rPr>
                        <a:t>Made from carbon composite, with a polymer liner. Most suitable for infrequent use applications where maximum portability is required.</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1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They are the lightest </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1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Most expensive cylinders</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450-700 bar</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Cambria" panose="02040503050406030204" pitchFamily="18" charset="0"/>
                          <a:ea typeface="Cambria" panose="02040503050406030204" pitchFamily="18" charset="0"/>
                        </a:rPr>
                        <a:t>Portable field testing</a:t>
                      </a:r>
                      <a:endParaRPr lang="en-US" sz="1100"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err="1" smtClean="0">
                          <a:latin typeface="Cambria" panose="02040503050406030204" pitchFamily="18" charset="0"/>
                        </a:rPr>
                        <a:t>Rs</a:t>
                      </a:r>
                      <a:r>
                        <a:rPr lang="en-IN" sz="1100" dirty="0" smtClean="0">
                          <a:latin typeface="Cambria" panose="02040503050406030204" pitchFamily="18" charset="0"/>
                        </a:rPr>
                        <a:t>. 850-1390/ litre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13" y="3907784"/>
            <a:ext cx="1421285" cy="13174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43" y="5239156"/>
            <a:ext cx="1415455" cy="148039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41" y="1447800"/>
            <a:ext cx="1409627" cy="139903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513" y="2880360"/>
            <a:ext cx="1421285" cy="1005840"/>
          </a:xfrm>
          <a:prstGeom prst="rect">
            <a:avLst/>
          </a:prstGeom>
        </p:spPr>
      </p:pic>
    </p:spTree>
    <p:extLst>
      <p:ext uri="{BB962C8B-B14F-4D97-AF65-F5344CB8AC3E}">
        <p14:creationId xmlns:p14="http://schemas.microsoft.com/office/powerpoint/2010/main" val="321653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endParaRPr lang="en-US" dirty="0"/>
          </a:p>
        </p:txBody>
      </p:sp>
      <p:sp>
        <p:nvSpPr>
          <p:cNvPr id="3" name="Content Placeholder 2"/>
          <p:cNvSpPr>
            <a:spLocks noGrp="1"/>
          </p:cNvSpPr>
          <p:nvPr>
            <p:ph idx="1"/>
          </p:nvPr>
        </p:nvSpPr>
        <p:spPr>
          <a:xfrm>
            <a:off x="457200" y="1066800"/>
            <a:ext cx="7467600" cy="4873752"/>
          </a:xfrm>
        </p:spPr>
        <p:txBody>
          <a:bodyPr>
            <a:normAutofit lnSpcReduction="10000"/>
          </a:bodyPr>
          <a:lstStyle/>
          <a:p>
            <a:r>
              <a:rPr lang="en-US" sz="2000" b="1" dirty="0" smtClean="0"/>
              <a:t>Animal </a:t>
            </a:r>
            <a:r>
              <a:rPr lang="en-US" sz="2000" b="1" dirty="0"/>
              <a:t>fibers:</a:t>
            </a:r>
          </a:p>
          <a:p>
            <a:pPr marL="457200" indent="-457200">
              <a:buFont typeface="+mj-lt"/>
              <a:buAutoNum type="arabicParenR"/>
            </a:pPr>
            <a:r>
              <a:rPr lang="en-US" sz="1600" b="1" dirty="0"/>
              <a:t>Cashmere: </a:t>
            </a:r>
            <a:r>
              <a:rPr lang="en-US" sz="1600" dirty="0"/>
              <a:t>It has natural crimp, allowing it to be spun into fine, lightweight fabrics. Cashmere has small air spaces between the fibers, which makes it warm without weight, while thin cuticle cells on the fiber surface make it smooth and lustrous. Its luxurious, rare and expensive</a:t>
            </a:r>
            <a:r>
              <a:rPr lang="en-US" sz="1600" dirty="0" smtClean="0"/>
              <a:t>.</a:t>
            </a:r>
            <a:endParaRPr lang="en-US" sz="1800" dirty="0" smtClean="0"/>
          </a:p>
          <a:p>
            <a:pPr marL="457200" indent="-457200">
              <a:buFont typeface="+mj-lt"/>
              <a:buAutoNum type="arabicParenR"/>
            </a:pPr>
            <a:r>
              <a:rPr lang="en-US" sz="1600" b="1" dirty="0" smtClean="0"/>
              <a:t>Silk:</a:t>
            </a:r>
            <a:r>
              <a:rPr lang="en-US" sz="1600" dirty="0" smtClean="0"/>
              <a:t> It's filament is a continuous thread of great tensile strength . It has good absorbency, low conductivity and dyes easily. </a:t>
            </a:r>
          </a:p>
          <a:p>
            <a:pPr marL="457200" indent="-457200">
              <a:buFont typeface="+mj-lt"/>
              <a:buAutoNum type="arabicParenR"/>
            </a:pPr>
            <a:r>
              <a:rPr lang="en-US" sz="1600" b="1" dirty="0" smtClean="0"/>
              <a:t>Wool:</a:t>
            </a:r>
            <a:r>
              <a:rPr lang="en-US" sz="1600" dirty="0" smtClean="0"/>
              <a:t> It  has natural </a:t>
            </a:r>
            <a:r>
              <a:rPr lang="en-US" sz="1600" dirty="0" err="1" smtClean="0"/>
              <a:t>crimpiness</a:t>
            </a:r>
            <a:r>
              <a:rPr lang="en-US" sz="1600" dirty="0" smtClean="0"/>
              <a:t> and scale patterns that make it easy to spin. Fabrics made from wool have greater bulk than other textiles, provide better insulation and are resilient, elastic and durable.  </a:t>
            </a:r>
          </a:p>
          <a:p>
            <a:pPr marL="457200" indent="-457200">
              <a:buFont typeface="+mj-lt"/>
              <a:buAutoNum type="arabicParenR"/>
            </a:pPr>
            <a:r>
              <a:rPr lang="en-US" sz="1600" b="1" dirty="0" smtClean="0"/>
              <a:t>Camel</a:t>
            </a:r>
            <a:r>
              <a:rPr lang="en-US" sz="1600" dirty="0" smtClean="0"/>
              <a:t>: Baby camel hair, which can </a:t>
            </a:r>
          </a:p>
          <a:p>
            <a:pPr marL="0" indent="0">
              <a:buNone/>
            </a:pPr>
            <a:r>
              <a:rPr lang="en-US" sz="1600" dirty="0" smtClean="0"/>
              <a:t>measure as little as 16 microns, is</a:t>
            </a:r>
          </a:p>
          <a:p>
            <a:pPr marL="0" indent="0">
              <a:buNone/>
            </a:pPr>
            <a:r>
              <a:rPr lang="en-US" sz="1600" dirty="0" smtClean="0"/>
              <a:t> the softest and most prized. Owing</a:t>
            </a:r>
          </a:p>
          <a:p>
            <a:pPr marL="0" indent="0">
              <a:buNone/>
            </a:pPr>
            <a:r>
              <a:rPr lang="en-US" sz="1600" dirty="0" smtClean="0"/>
              <a:t> to its quality and scarcity, camelhair </a:t>
            </a:r>
          </a:p>
          <a:p>
            <a:pPr marL="0" indent="0">
              <a:buNone/>
            </a:pPr>
            <a:r>
              <a:rPr lang="en-US" sz="1600" dirty="0" smtClean="0"/>
              <a:t>is used  in luxury  textiles. </a:t>
            </a:r>
          </a:p>
          <a:p>
            <a:pPr marL="457200" indent="-457200">
              <a:buFont typeface="+mj-lt"/>
              <a:buAutoNum type="arabicParenR"/>
            </a:pPr>
            <a:r>
              <a:rPr lang="en-US" sz="1600" b="1" dirty="0" smtClean="0"/>
              <a:t>Cost</a:t>
            </a:r>
            <a:r>
              <a:rPr lang="en-US" sz="1600" dirty="0" smtClean="0"/>
              <a:t> - </a:t>
            </a:r>
            <a:r>
              <a:rPr lang="en-US" sz="1600" b="1" dirty="0" err="1"/>
              <a:t>Rs</a:t>
            </a:r>
            <a:r>
              <a:rPr lang="en-US" sz="1600" b="1" dirty="0"/>
              <a:t>.</a:t>
            </a:r>
            <a:r>
              <a:rPr lang="en-US" sz="1600" dirty="0"/>
              <a:t> </a:t>
            </a:r>
            <a:r>
              <a:rPr lang="en-US" sz="1600" b="1" dirty="0"/>
              <a:t>85 - 175/Kg</a:t>
            </a:r>
            <a:r>
              <a:rPr lang="en-US" sz="1600" dirty="0"/>
              <a:t> .</a:t>
            </a:r>
          </a:p>
          <a:p>
            <a:pPr marL="514350" indent="-514350">
              <a:buFont typeface="+mj-lt"/>
              <a:buAutoNum type="arabicParenR"/>
            </a:pPr>
            <a:endParaRPr lang="en-US" sz="2100" dirty="0"/>
          </a:p>
          <a:p>
            <a:pPr marL="514350" indent="-514350">
              <a:buFont typeface="+mj-lt"/>
              <a:buAutoNum type="arabicParenR"/>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777" y="3886200"/>
            <a:ext cx="4280898" cy="2286000"/>
          </a:xfrm>
          <a:prstGeom prst="rect">
            <a:avLst/>
          </a:prstGeom>
        </p:spPr>
      </p:pic>
    </p:spTree>
    <p:extLst>
      <p:ext uri="{BB962C8B-B14F-4D97-AF65-F5344CB8AC3E}">
        <p14:creationId xmlns:p14="http://schemas.microsoft.com/office/powerpoint/2010/main" val="107396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7. Carbon </a:t>
            </a:r>
            <a:r>
              <a:rPr lang="en-US" sz="3600" b="1" dirty="0">
                <a:solidFill>
                  <a:schemeClr val="tx1"/>
                </a:solidFill>
                <a:latin typeface="Times New Roman" panose="02020603050405020304" pitchFamily="18" charset="0"/>
                <a:cs typeface="Times New Roman" panose="02020603050405020304" pitchFamily="18" charset="0"/>
              </a:rPr>
              <a:t>F</a:t>
            </a:r>
            <a:r>
              <a:rPr lang="en-US" sz="3600" b="1" dirty="0" smtClean="0">
                <a:solidFill>
                  <a:schemeClr val="tx1"/>
                </a:solidFill>
                <a:latin typeface="Times New Roman" panose="02020603050405020304" pitchFamily="18" charset="0"/>
                <a:cs typeface="Times New Roman" panose="02020603050405020304" pitchFamily="18" charset="0"/>
              </a:rPr>
              <a:t>ibers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752600"/>
            <a:ext cx="3810000" cy="4416552"/>
          </a:xfrm>
        </p:spPr>
        <p:txBody>
          <a:bodyPr>
            <a:noAutofit/>
          </a:bodyPr>
          <a:lstStyle/>
          <a:p>
            <a:pPr marL="365760" lvl="0" indent="-256032">
              <a:spcBef>
                <a:spcPts val="400"/>
              </a:spcBef>
              <a:buClr>
                <a:srgbClr val="2DA2BF"/>
              </a:buClr>
              <a:buSzPct val="68000"/>
              <a:buFont typeface="Wingdings 3"/>
              <a:buChar char=""/>
            </a:pPr>
            <a:r>
              <a:rPr lang="en-US" sz="2000" dirty="0">
                <a:solidFill>
                  <a:prstClr val="black"/>
                </a:solidFill>
                <a:latin typeface="Times New Roman" panose="02020603050405020304" pitchFamily="18" charset="0"/>
                <a:cs typeface="Times New Roman" panose="02020603050405020304" pitchFamily="18" charset="0"/>
              </a:rPr>
              <a:t>Carbon fiber is composed of carbon atoms bonded together to form a long chain.</a:t>
            </a:r>
          </a:p>
          <a:p>
            <a:pPr marL="365760" lvl="0" indent="-256032">
              <a:spcBef>
                <a:spcPts val="400"/>
              </a:spcBef>
              <a:buClr>
                <a:srgbClr val="2DA2BF"/>
              </a:buClr>
              <a:buSzPct val="68000"/>
              <a:buFont typeface="Wingdings 3"/>
              <a:buChar char=""/>
            </a:pPr>
            <a:r>
              <a:rPr lang="en-US" sz="2000" dirty="0">
                <a:solidFill>
                  <a:prstClr val="black"/>
                </a:solidFill>
                <a:latin typeface="Times New Roman" panose="02020603050405020304" pitchFamily="18" charset="0"/>
                <a:cs typeface="Times New Roman" panose="02020603050405020304" pitchFamily="18" charset="0"/>
              </a:rPr>
              <a:t> The properties of a carbon fiber part are close to that of steel and the weight is close to that of plastic.</a:t>
            </a:r>
          </a:p>
          <a:p>
            <a:pPr marL="365760" lvl="0" indent="-256032">
              <a:spcBef>
                <a:spcPts val="400"/>
              </a:spcBef>
              <a:buClr>
                <a:srgbClr val="2DA2BF"/>
              </a:buClr>
              <a:buSzPct val="68000"/>
              <a:buFont typeface="Wingdings 3"/>
              <a:buChar char=""/>
            </a:pPr>
            <a:r>
              <a:rPr lang="en-US" sz="2000" dirty="0">
                <a:solidFill>
                  <a:prstClr val="black"/>
                </a:solidFill>
                <a:latin typeface="Times New Roman" panose="02020603050405020304" pitchFamily="18" charset="0"/>
                <a:cs typeface="Times New Roman" panose="02020603050405020304" pitchFamily="18" charset="0"/>
              </a:rPr>
              <a:t>Carbon fiber is a form of graphite in which the sheets are long and thin</a:t>
            </a:r>
          </a:p>
          <a:p>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060" y="1752600"/>
            <a:ext cx="4424737" cy="2895600"/>
          </a:xfrm>
          <a:prstGeom prst="rect">
            <a:avLst/>
          </a:prstGeom>
          <a:noFill/>
          <a:ln>
            <a:noFill/>
          </a:ln>
          <a:effectLst>
            <a:outerShdw dist="35921" dir="2700000" algn="ctr" rotWithShape="0">
              <a:schemeClr val="bg2">
                <a:alpha val="61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61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properties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33400" y="1600200"/>
            <a:ext cx="7467600" cy="4953000"/>
          </a:xfrm>
        </p:spPr>
        <p:txBody>
          <a:bodyPr>
            <a:normAutofit/>
          </a:bodyPr>
          <a:lstStyle/>
          <a:p>
            <a:pPr>
              <a:lnSpc>
                <a:spcPct val="125000"/>
              </a:lnSpc>
            </a:pPr>
            <a:r>
              <a:rPr lang="en-US" sz="1600" b="1" dirty="0" smtClean="0"/>
              <a:t>High Strength to </a:t>
            </a:r>
            <a:r>
              <a:rPr lang="en-US" sz="1600" b="1" dirty="0"/>
              <a:t>Weight Ratio </a:t>
            </a:r>
            <a:endParaRPr lang="en-US" sz="1600" dirty="0"/>
          </a:p>
          <a:p>
            <a:pPr>
              <a:lnSpc>
                <a:spcPct val="125000"/>
              </a:lnSpc>
            </a:pPr>
            <a:r>
              <a:rPr lang="en-US" sz="1600" b="1" dirty="0" smtClean="0"/>
              <a:t>Rigid</a:t>
            </a:r>
            <a:endParaRPr lang="en-US" sz="1600" dirty="0"/>
          </a:p>
          <a:p>
            <a:pPr>
              <a:lnSpc>
                <a:spcPct val="125000"/>
              </a:lnSpc>
            </a:pPr>
            <a:r>
              <a:rPr lang="en-US" sz="1600" b="1" dirty="0" smtClean="0"/>
              <a:t>Corrosion Resistant </a:t>
            </a:r>
            <a:r>
              <a:rPr lang="en-US" sz="1600" b="1" dirty="0"/>
              <a:t>and </a:t>
            </a:r>
            <a:r>
              <a:rPr lang="en-US" sz="1600" b="1" dirty="0" smtClean="0"/>
              <a:t>Chemically</a:t>
            </a:r>
          </a:p>
          <a:p>
            <a:pPr marL="0" indent="0">
              <a:lnSpc>
                <a:spcPct val="125000"/>
              </a:lnSpc>
              <a:buNone/>
            </a:pPr>
            <a:r>
              <a:rPr lang="en-US" sz="1600" b="1" dirty="0" smtClean="0"/>
              <a:t> </a:t>
            </a:r>
            <a:r>
              <a:rPr lang="en-US" sz="1600" b="1" dirty="0"/>
              <a:t>Stable</a:t>
            </a:r>
          </a:p>
          <a:p>
            <a:pPr>
              <a:lnSpc>
                <a:spcPct val="125000"/>
              </a:lnSpc>
            </a:pPr>
            <a:r>
              <a:rPr lang="en-US" sz="1600" b="1" dirty="0" smtClean="0"/>
              <a:t>Electrically Conductive, </a:t>
            </a:r>
            <a:r>
              <a:rPr lang="en-US" sz="1600" b="1" dirty="0" smtClean="0">
                <a:solidFill>
                  <a:srgbClr val="333333"/>
                </a:solidFill>
              </a:rPr>
              <a:t>Fatigue</a:t>
            </a:r>
          </a:p>
          <a:p>
            <a:pPr marL="0" indent="0">
              <a:lnSpc>
                <a:spcPct val="125000"/>
              </a:lnSpc>
              <a:buNone/>
            </a:pPr>
            <a:r>
              <a:rPr lang="en-US" sz="1600" b="1" dirty="0" smtClean="0">
                <a:solidFill>
                  <a:srgbClr val="333333"/>
                </a:solidFill>
              </a:rPr>
              <a:t> </a:t>
            </a:r>
            <a:r>
              <a:rPr lang="en-US" sz="1600" b="1" dirty="0">
                <a:solidFill>
                  <a:srgbClr val="333333"/>
                </a:solidFill>
              </a:rPr>
              <a:t>Resistance is good</a:t>
            </a:r>
          </a:p>
          <a:p>
            <a:pPr>
              <a:lnSpc>
                <a:spcPct val="125000"/>
              </a:lnSpc>
            </a:pPr>
            <a:r>
              <a:rPr lang="en-US" sz="1600" b="1" dirty="0" smtClean="0"/>
              <a:t>Has good </a:t>
            </a:r>
            <a:r>
              <a:rPr lang="en-US" sz="1600" b="1" dirty="0"/>
              <a:t>Tensile </a:t>
            </a:r>
            <a:r>
              <a:rPr lang="en-US" sz="1600" b="1" dirty="0" smtClean="0"/>
              <a:t>Strength</a:t>
            </a:r>
          </a:p>
          <a:p>
            <a:pPr>
              <a:lnSpc>
                <a:spcPct val="125000"/>
              </a:lnSpc>
            </a:pPr>
            <a:r>
              <a:rPr lang="en-US" sz="1600" b="1" dirty="0"/>
              <a:t>Fire Resistance/Non Flammable</a:t>
            </a:r>
          </a:p>
          <a:p>
            <a:pPr algn="just">
              <a:lnSpc>
                <a:spcPct val="110000"/>
              </a:lnSpc>
            </a:pPr>
            <a:r>
              <a:rPr lang="en-US" sz="1600" b="1" dirty="0" smtClean="0"/>
              <a:t>Thermal </a:t>
            </a:r>
            <a:r>
              <a:rPr lang="en-US" sz="1600" b="1" dirty="0"/>
              <a:t>Conductivity of Carbon Fiber</a:t>
            </a:r>
          </a:p>
          <a:p>
            <a:pPr marL="109728" indent="0" algn="just">
              <a:lnSpc>
                <a:spcPct val="110000"/>
              </a:lnSpc>
              <a:buNone/>
            </a:pPr>
            <a:r>
              <a:rPr lang="en-US" sz="1400" dirty="0" smtClean="0"/>
              <a:t>Special </a:t>
            </a:r>
            <a:r>
              <a:rPr lang="en-US" sz="1400" dirty="0"/>
              <a:t>types of Carbon Fiber have been </a:t>
            </a:r>
            <a:r>
              <a:rPr lang="en-US" sz="1400" dirty="0" smtClean="0"/>
              <a:t>specifically </a:t>
            </a:r>
            <a:r>
              <a:rPr lang="en-US" sz="1400" dirty="0"/>
              <a:t>designed for high or low thermal </a:t>
            </a:r>
            <a:r>
              <a:rPr lang="en-US" sz="1400" dirty="0" smtClean="0"/>
              <a:t>conductivity</a:t>
            </a:r>
            <a:r>
              <a:rPr lang="en-US" sz="1400" dirty="0"/>
              <a:t>. </a:t>
            </a:r>
            <a:endParaRPr lang="en-US" sz="1400" b="1" dirty="0"/>
          </a:p>
          <a:p>
            <a:pPr algn="just">
              <a:lnSpc>
                <a:spcPct val="110000"/>
              </a:lnSpc>
            </a:pPr>
            <a:r>
              <a:rPr lang="en-US" sz="1600" b="1" dirty="0"/>
              <a:t>Low Coefficient of Thermal Expansion</a:t>
            </a:r>
            <a:endParaRPr lang="en-US" sz="1600" dirty="0"/>
          </a:p>
          <a:p>
            <a:pPr marL="109728" indent="0" algn="just">
              <a:lnSpc>
                <a:spcPct val="110000"/>
              </a:lnSpc>
              <a:buNone/>
            </a:pPr>
            <a:r>
              <a:rPr lang="en-US" sz="1400" dirty="0" smtClean="0"/>
              <a:t>Suitable </a:t>
            </a:r>
            <a:r>
              <a:rPr lang="en-US" sz="1400" dirty="0"/>
              <a:t>for applications where small movements </a:t>
            </a:r>
            <a:r>
              <a:rPr lang="en-US" sz="1400" dirty="0" smtClean="0"/>
              <a:t>can </a:t>
            </a:r>
            <a:r>
              <a:rPr lang="en-US" sz="1400" dirty="0"/>
              <a:t>be critical. Telescope and other optical </a:t>
            </a:r>
            <a:r>
              <a:rPr lang="en-US" sz="1400" dirty="0" smtClean="0"/>
              <a:t>machinery </a:t>
            </a:r>
            <a:r>
              <a:rPr lang="en-US" sz="1400" dirty="0"/>
              <a:t>is one such application.</a:t>
            </a:r>
          </a:p>
          <a:p>
            <a:pPr marL="109728" indent="0">
              <a:lnSpc>
                <a:spcPct val="110000"/>
              </a:lnSpc>
              <a:buNone/>
            </a:pPr>
            <a:endParaRPr lang="en-US" sz="2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071" y="1219200"/>
            <a:ext cx="3740329" cy="3352800"/>
          </a:xfrm>
          <a:prstGeom prst="rect">
            <a:avLst/>
          </a:prstGeom>
        </p:spPr>
      </p:pic>
    </p:spTree>
    <p:extLst>
      <p:ext uri="{BB962C8B-B14F-4D97-AF65-F5344CB8AC3E}">
        <p14:creationId xmlns:p14="http://schemas.microsoft.com/office/powerpoint/2010/main" val="331922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38200"/>
            <a:ext cx="7467600" cy="5486400"/>
          </a:xfrm>
        </p:spPr>
        <p:txBody>
          <a:bodyPr>
            <a:normAutofit/>
          </a:bodyPr>
          <a:lstStyle/>
          <a:p>
            <a:pPr algn="just"/>
            <a:r>
              <a:rPr lang="en-US" sz="1600" b="1" dirty="0" smtClean="0"/>
              <a:t>Non Poisonous, Biologically Inert, X-Ray Permeable</a:t>
            </a:r>
            <a:endParaRPr lang="en-US" sz="1600" dirty="0" smtClean="0"/>
          </a:p>
          <a:p>
            <a:pPr algn="just"/>
            <a:r>
              <a:rPr lang="en-US" sz="1600" b="1" dirty="0" smtClean="0"/>
              <a:t>Carbon </a:t>
            </a:r>
            <a:r>
              <a:rPr lang="en-US" sz="1600" b="1" dirty="0"/>
              <a:t>Fiber is Relatively Expensive</a:t>
            </a:r>
            <a:endParaRPr lang="en-US" sz="1600" dirty="0"/>
          </a:p>
          <a:p>
            <a:pPr marL="109728" indent="0" algn="just">
              <a:buNone/>
            </a:pPr>
            <a:r>
              <a:rPr lang="en-US" sz="1600" dirty="0" smtClean="0"/>
              <a:t>The</a:t>
            </a:r>
            <a:r>
              <a:rPr lang="en-US" sz="1600" dirty="0"/>
              <a:t> low maintenance requirement of carbon </a:t>
            </a:r>
            <a:r>
              <a:rPr lang="en-US" sz="1600" dirty="0" smtClean="0"/>
              <a:t>fiber</a:t>
            </a:r>
            <a:r>
              <a:rPr lang="en-US" sz="1600" dirty="0"/>
              <a:t> is a further advantage.</a:t>
            </a:r>
          </a:p>
          <a:p>
            <a:pPr algn="just"/>
            <a:r>
              <a:rPr lang="en-US" sz="1600" b="1" dirty="0"/>
              <a:t>Carbon Fibers are </a:t>
            </a:r>
            <a:r>
              <a:rPr lang="en-US" sz="1600" b="1" dirty="0" smtClean="0"/>
              <a:t>brittle</a:t>
            </a:r>
          </a:p>
          <a:p>
            <a:pPr algn="just"/>
            <a:endParaRPr lang="en-US" sz="1600" b="1" dirty="0"/>
          </a:p>
          <a:p>
            <a:pPr algn="just"/>
            <a:endParaRPr lang="en-US" sz="1600" b="1" dirty="0" smtClean="0"/>
          </a:p>
          <a:p>
            <a:pPr algn="just"/>
            <a:endParaRPr lang="en-US" sz="1600" b="1" dirty="0"/>
          </a:p>
          <a:p>
            <a:pPr algn="just"/>
            <a:endParaRPr lang="en-US" sz="1600" b="1" dirty="0" smtClean="0"/>
          </a:p>
          <a:p>
            <a:pPr algn="just"/>
            <a:endParaRPr lang="en-US" sz="1600" b="1" dirty="0"/>
          </a:p>
          <a:p>
            <a:pPr algn="just"/>
            <a:endParaRPr lang="en-US" sz="1600" b="1" dirty="0" smtClean="0"/>
          </a:p>
          <a:p>
            <a:pPr algn="just"/>
            <a:endParaRPr lang="en-US" sz="1600" b="1" dirty="0"/>
          </a:p>
          <a:p>
            <a:pPr algn="just"/>
            <a:endParaRPr lang="en-US" sz="1600" b="1" dirty="0" smtClean="0"/>
          </a:p>
          <a:p>
            <a:pPr algn="just"/>
            <a:endParaRPr lang="en-US" sz="1600" b="1" dirty="0"/>
          </a:p>
          <a:p>
            <a:pPr lvl="3" algn="just"/>
            <a:endParaRPr lang="en-US" sz="1000" dirty="0"/>
          </a:p>
          <a:p>
            <a:pPr marL="731520" lvl="2" indent="0" algn="just">
              <a:buNone/>
            </a:pPr>
            <a:r>
              <a:rPr lang="en-US" sz="1000" b="1" dirty="0" smtClean="0"/>
              <a:t>      </a:t>
            </a:r>
          </a:p>
          <a:p>
            <a:pPr marL="731520" lvl="2" indent="0" algn="just">
              <a:buNone/>
            </a:pPr>
            <a:endParaRPr lang="en-US" sz="1000" b="1" dirty="0"/>
          </a:p>
          <a:p>
            <a:pPr marL="731520" lvl="2" indent="0" algn="just">
              <a:buNone/>
            </a:pPr>
            <a:endParaRPr lang="en-US" sz="1000" b="1" dirty="0" smtClean="0"/>
          </a:p>
          <a:p>
            <a:pPr marL="731520" lvl="2" indent="0" algn="just">
              <a:buNone/>
            </a:pPr>
            <a:r>
              <a:rPr lang="en-US" sz="1000" b="1" dirty="0"/>
              <a:t>	</a:t>
            </a:r>
            <a:r>
              <a:rPr lang="en-US" sz="1000" b="1" dirty="0" smtClean="0"/>
              <a:t>	</a:t>
            </a:r>
          </a:p>
          <a:p>
            <a:pPr marL="731520" lvl="2" indent="0" algn="just">
              <a:buNone/>
            </a:pPr>
            <a:r>
              <a:rPr lang="en-US" sz="1000" b="1" dirty="0"/>
              <a:t>	</a:t>
            </a:r>
            <a:r>
              <a:rPr lang="en-US" sz="1000" b="1" dirty="0" smtClean="0"/>
              <a:t>	</a:t>
            </a:r>
            <a:r>
              <a:rPr lang="en-US" sz="1100" b="1" dirty="0" smtClean="0">
                <a:solidFill>
                  <a:schemeClr val="accent1">
                    <a:lumMod val="75000"/>
                  </a:schemeClr>
                </a:solidFill>
              </a:rPr>
              <a:t>Manufacturing </a:t>
            </a:r>
            <a:r>
              <a:rPr lang="en-US" sz="1100" b="1" dirty="0">
                <a:solidFill>
                  <a:schemeClr val="accent1">
                    <a:lumMod val="75000"/>
                  </a:schemeClr>
                </a:solidFill>
              </a:rPr>
              <a:t>Process of Carbon </a:t>
            </a:r>
            <a:r>
              <a:rPr lang="en-US" sz="1100" b="1" dirty="0" smtClean="0">
                <a:solidFill>
                  <a:schemeClr val="accent1">
                    <a:lumMod val="75000"/>
                  </a:schemeClr>
                </a:solidFill>
              </a:rPr>
              <a:t>Fibers</a:t>
            </a:r>
            <a:endParaRPr lang="en-US" sz="1100" dirty="0" smtClean="0">
              <a:solidFill>
                <a:schemeClr val="accent1">
                  <a:lumMod val="75000"/>
                </a:schemeClr>
              </a:solidFill>
            </a:endParaRPr>
          </a:p>
          <a:p>
            <a:pPr algn="just"/>
            <a:endParaRPr lang="en-US" sz="1600" dirty="0"/>
          </a:p>
          <a:p>
            <a:pPr algn="just"/>
            <a:endParaRPr lang="en-US" sz="1600" dirty="0"/>
          </a:p>
          <a:p>
            <a:pPr marL="109728" indent="0" algn="just">
              <a:lnSpc>
                <a:spcPct val="160000"/>
              </a:lnSpc>
              <a:buNone/>
            </a:pPr>
            <a:endParaRPr lang="en-US" sz="18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80" y="2438400"/>
            <a:ext cx="7029520" cy="3429000"/>
          </a:xfrm>
          <a:prstGeom prst="rect">
            <a:avLst/>
          </a:prstGeom>
        </p:spPr>
      </p:pic>
    </p:spTree>
    <p:extLst>
      <p:ext uri="{BB962C8B-B14F-4D97-AF65-F5344CB8AC3E}">
        <p14:creationId xmlns:p14="http://schemas.microsoft.com/office/powerpoint/2010/main" val="260374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74638"/>
            <a:ext cx="7772400" cy="868362"/>
          </a:xfrm>
        </p:spPr>
        <p:txBody>
          <a:bodyPr>
            <a:normAutofit fontScale="90000"/>
          </a:bodyPr>
          <a:lstStyle/>
          <a:p>
            <a:r>
              <a:rPr lang="en-US" b="1" dirty="0" smtClean="0"/>
              <a:t>Properties of different Carbon Fiber</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55757170"/>
              </p:ext>
            </p:extLst>
          </p:nvPr>
        </p:nvGraphicFramePr>
        <p:xfrm>
          <a:off x="76200" y="1259760"/>
          <a:ext cx="8686800" cy="4988643"/>
        </p:xfrm>
        <a:graphic>
          <a:graphicData uri="http://schemas.openxmlformats.org/drawingml/2006/table">
            <a:tbl>
              <a:tblPr firstRow="1" bandRow="1">
                <a:tableStyleId>{5C22544A-7EE6-4342-B048-85BDC9FD1C3A}</a:tableStyleId>
              </a:tblPr>
              <a:tblGrid>
                <a:gridCol w="811850"/>
                <a:gridCol w="811850"/>
                <a:gridCol w="811850"/>
                <a:gridCol w="974221"/>
                <a:gridCol w="1055406"/>
                <a:gridCol w="1055406"/>
                <a:gridCol w="1947017"/>
                <a:gridCol w="1219200"/>
              </a:tblGrid>
              <a:tr h="849800">
                <a:tc>
                  <a:txBody>
                    <a:bodyPr/>
                    <a:lstStyle/>
                    <a:p>
                      <a:pPr algn="ctr"/>
                      <a:r>
                        <a:rPr lang="en-US" sz="1100" dirty="0" smtClean="0"/>
                        <a:t>Classification</a:t>
                      </a:r>
                      <a:endParaRPr lang="en-US"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Carbon</a:t>
                      </a:r>
                      <a:r>
                        <a:rPr lang="en-US" sz="1100" baseline="0" dirty="0" smtClean="0"/>
                        <a:t> Fiber</a:t>
                      </a:r>
                      <a:endParaRPr lang="en-US" sz="1100" dirty="0"/>
                    </a:p>
                  </a:txBody>
                  <a:tcPr/>
                </a:tc>
                <a:tc>
                  <a:txBody>
                    <a:bodyPr/>
                    <a:lstStyle/>
                    <a:p>
                      <a:pPr algn="ctr"/>
                      <a:r>
                        <a:rPr lang="en-US" sz="1100" dirty="0" smtClean="0"/>
                        <a:t>Young</a:t>
                      </a:r>
                      <a:r>
                        <a:rPr lang="en-US" sz="1100" baseline="0" dirty="0" smtClean="0"/>
                        <a:t> Modules</a:t>
                      </a:r>
                    </a:p>
                    <a:p>
                      <a:pPr algn="ctr"/>
                      <a:r>
                        <a:rPr lang="en-US" sz="1100" b="1" baseline="0" dirty="0" smtClean="0"/>
                        <a:t>[</a:t>
                      </a:r>
                      <a:r>
                        <a:rPr lang="en-US" sz="1100" b="1" baseline="0" dirty="0" err="1" smtClean="0"/>
                        <a:t>GPa</a:t>
                      </a:r>
                      <a:r>
                        <a:rPr lang="en-US" sz="1100" b="1" baseline="0" dirty="0" smtClean="0"/>
                        <a:t>]</a:t>
                      </a:r>
                      <a:endParaRPr lang="en-US" sz="1100" b="1" dirty="0"/>
                    </a:p>
                  </a:txBody>
                  <a:tcPr/>
                </a:tc>
                <a:tc>
                  <a:txBody>
                    <a:bodyPr/>
                    <a:lstStyle/>
                    <a:p>
                      <a:pPr algn="ctr"/>
                      <a:r>
                        <a:rPr lang="en-US" sz="1100" b="1" dirty="0" smtClean="0"/>
                        <a:t>Tensile Strength </a:t>
                      </a:r>
                      <a:r>
                        <a:rPr lang="en-US" sz="1100" b="1" baseline="0" dirty="0" smtClean="0"/>
                        <a:t>[</a:t>
                      </a:r>
                      <a:r>
                        <a:rPr lang="en-US" sz="1100" b="1" baseline="0" dirty="0" err="1" smtClean="0"/>
                        <a:t>GPa</a:t>
                      </a:r>
                      <a:r>
                        <a:rPr lang="en-US" sz="1100" b="1" baseline="0" dirty="0" smtClean="0"/>
                        <a:t>]</a:t>
                      </a:r>
                      <a:endParaRPr lang="en-US" sz="1100" b="1" dirty="0" smtClean="0"/>
                    </a:p>
                    <a:p>
                      <a:pPr algn="ctr"/>
                      <a:endParaRPr lang="en-US" sz="1100" dirty="0"/>
                    </a:p>
                  </a:txBody>
                  <a:tcPr/>
                </a:tc>
                <a:tc>
                  <a:txBody>
                    <a:bodyPr/>
                    <a:lstStyle/>
                    <a:p>
                      <a:pPr algn="ctr"/>
                      <a:r>
                        <a:rPr lang="en-US" sz="1200" b="1" i="0" kern="1200" dirty="0" err="1" smtClean="0">
                          <a:solidFill>
                            <a:schemeClr val="lt1"/>
                          </a:solidFill>
                          <a:effectLst/>
                          <a:latin typeface="+mn-lt"/>
                          <a:ea typeface="+mn-ea"/>
                          <a:cs typeface="+mn-cs"/>
                        </a:rPr>
                        <a:t>Electricalresistivity</a:t>
                      </a:r>
                      <a:r>
                        <a:rPr lang="en-US" sz="1200" b="1" i="0" kern="1200" dirty="0" smtClean="0">
                          <a:solidFill>
                            <a:schemeClr val="lt1"/>
                          </a:solidFill>
                          <a:effectLst/>
                          <a:latin typeface="+mn-lt"/>
                          <a:ea typeface="+mn-ea"/>
                          <a:cs typeface="+mn-cs"/>
                        </a:rPr>
                        <a:t> [</a:t>
                      </a:r>
                      <a:r>
                        <a:rPr lang="el-GR" sz="1200" b="1" i="0" kern="1200" dirty="0" smtClean="0">
                          <a:solidFill>
                            <a:schemeClr val="lt1"/>
                          </a:solidFill>
                          <a:effectLst/>
                          <a:latin typeface="+mn-lt"/>
                          <a:ea typeface="+mn-ea"/>
                          <a:cs typeface="+mn-cs"/>
                        </a:rPr>
                        <a:t>μΩ·</a:t>
                      </a:r>
                      <a:r>
                        <a:rPr lang="en-US" sz="1200" b="1" i="0" kern="1200" dirty="0" smtClean="0">
                          <a:solidFill>
                            <a:schemeClr val="lt1"/>
                          </a:solidFill>
                          <a:effectLst/>
                          <a:latin typeface="+mn-lt"/>
                          <a:ea typeface="+mn-ea"/>
                          <a:cs typeface="+mn-cs"/>
                        </a:rPr>
                        <a:t>m]</a:t>
                      </a:r>
                      <a:endParaRPr lang="en-US" sz="1100" dirty="0"/>
                    </a:p>
                  </a:txBody>
                  <a:tcPr/>
                </a:tc>
                <a:tc>
                  <a:txBody>
                    <a:bodyPr/>
                    <a:lstStyle/>
                    <a:p>
                      <a:pPr algn="ctr"/>
                      <a:r>
                        <a:rPr lang="en-US" sz="1200" b="1" i="0" kern="1200" dirty="0" smtClean="0">
                          <a:solidFill>
                            <a:schemeClr val="lt1"/>
                          </a:solidFill>
                          <a:effectLst/>
                          <a:latin typeface="+mn-lt"/>
                          <a:ea typeface="+mn-ea"/>
                          <a:cs typeface="+mn-cs"/>
                        </a:rPr>
                        <a:t>Thermal conductivity [W/</a:t>
                      </a:r>
                      <a:r>
                        <a:rPr lang="en-US" sz="1200" b="1" i="0" kern="1200" dirty="0" err="1" smtClean="0">
                          <a:solidFill>
                            <a:schemeClr val="lt1"/>
                          </a:solidFill>
                          <a:effectLst/>
                          <a:latin typeface="+mn-lt"/>
                          <a:ea typeface="+mn-ea"/>
                          <a:cs typeface="+mn-cs"/>
                        </a:rPr>
                        <a:t>m·K</a:t>
                      </a:r>
                      <a:r>
                        <a:rPr lang="en-US" sz="1200" b="1" i="0" kern="1200" dirty="0" smtClean="0">
                          <a:solidFill>
                            <a:schemeClr val="lt1"/>
                          </a:solidFill>
                          <a:effectLst/>
                          <a:latin typeface="+mn-lt"/>
                          <a:ea typeface="+mn-ea"/>
                          <a:cs typeface="+mn-cs"/>
                        </a:rPr>
                        <a:t>]</a:t>
                      </a:r>
                      <a:endParaRPr lang="en-US" sz="1100" b="1" dirty="0">
                        <a:solidFill>
                          <a:schemeClr val="bg1"/>
                        </a:solidFill>
                      </a:endParaRPr>
                    </a:p>
                  </a:txBody>
                  <a:tcPr/>
                </a:tc>
                <a:tc>
                  <a:txBody>
                    <a:bodyPr/>
                    <a:lstStyle/>
                    <a:p>
                      <a:pPr algn="ctr"/>
                      <a:r>
                        <a:rPr lang="en-US" sz="1100" dirty="0" smtClean="0"/>
                        <a:t>Common</a:t>
                      </a:r>
                      <a:r>
                        <a:rPr lang="en-US" sz="1100" baseline="0" dirty="0" smtClean="0"/>
                        <a:t> Application</a:t>
                      </a:r>
                    </a:p>
                  </a:txBody>
                  <a:tcPr/>
                </a:tc>
                <a:tc>
                  <a:txBody>
                    <a:bodyPr/>
                    <a:lstStyle/>
                    <a:p>
                      <a:pPr algn="ctr"/>
                      <a:r>
                        <a:rPr lang="en-US" sz="1100" dirty="0" smtClean="0"/>
                        <a:t>Cost</a:t>
                      </a:r>
                    </a:p>
                  </a:txBody>
                  <a:tcPr/>
                </a:tc>
              </a:tr>
              <a:tr h="786852">
                <a:tc rowSpan="4">
                  <a:txBody>
                    <a:bodyPr/>
                    <a:lstStyle/>
                    <a:p>
                      <a:r>
                        <a:rPr lang="en-US" sz="1200" dirty="0">
                          <a:effectLst/>
                        </a:rPr>
                        <a:t>PAN-based carbon fiber</a:t>
                      </a:r>
                    </a:p>
                  </a:txBody>
                  <a:tcPr marL="35719" marR="35719" marT="47625" marB="47625"/>
                </a:tc>
                <a:tc>
                  <a:txBody>
                    <a:bodyPr/>
                    <a:lstStyle/>
                    <a:p>
                      <a:r>
                        <a:rPr lang="en-US" sz="1200" dirty="0">
                          <a:effectLst/>
                        </a:rPr>
                        <a:t>T300</a:t>
                      </a:r>
                    </a:p>
                  </a:txBody>
                  <a:tcPr marL="35719" marR="35719" marT="47625" marB="47625"/>
                </a:tc>
                <a:tc>
                  <a:txBody>
                    <a:bodyPr/>
                    <a:lstStyle/>
                    <a:p>
                      <a:r>
                        <a:rPr lang="en-US" sz="1200">
                          <a:effectLst/>
                        </a:rPr>
                        <a:t>230</a:t>
                      </a:r>
                    </a:p>
                  </a:txBody>
                  <a:tcPr marL="35719" marR="35719" marT="47625" marB="47625"/>
                </a:tc>
                <a:tc>
                  <a:txBody>
                    <a:bodyPr/>
                    <a:lstStyle/>
                    <a:p>
                      <a:r>
                        <a:rPr lang="en-US" sz="1200">
                          <a:effectLst/>
                        </a:rPr>
                        <a:t>3.5</a:t>
                      </a:r>
                    </a:p>
                  </a:txBody>
                  <a:tcPr marL="35719" marR="35719" marT="47625" marB="47625"/>
                </a:tc>
                <a:tc>
                  <a:txBody>
                    <a:bodyPr/>
                    <a:lstStyle/>
                    <a:p>
                      <a:r>
                        <a:rPr lang="en-US" sz="1200">
                          <a:effectLst/>
                        </a:rPr>
                        <a:t>18.0</a:t>
                      </a:r>
                    </a:p>
                  </a:txBody>
                  <a:tcPr marL="35719" marR="35719" marT="47625" marB="47625"/>
                </a:tc>
                <a:tc>
                  <a:txBody>
                    <a:bodyPr/>
                    <a:lstStyle/>
                    <a:p>
                      <a:r>
                        <a:rPr lang="en-US" sz="1200">
                          <a:effectLst/>
                        </a:rPr>
                        <a:t>14</a:t>
                      </a:r>
                    </a:p>
                  </a:txBody>
                  <a:tcPr marL="35719" marR="35719" marT="47625" marB="47625"/>
                </a:tc>
                <a:tc>
                  <a:txBody>
                    <a:bodyPr/>
                    <a:lstStyle/>
                    <a:p>
                      <a:r>
                        <a:rPr kumimoji="0" lang="en-US" sz="1100" b="0" i="0" kern="1200" dirty="0" smtClean="0">
                          <a:solidFill>
                            <a:schemeClr val="dk1"/>
                          </a:solidFill>
                          <a:effectLst/>
                          <a:latin typeface="+mn-lt"/>
                          <a:ea typeface="+mn-ea"/>
                          <a:cs typeface="+mn-cs"/>
                        </a:rPr>
                        <a:t>Various including weaving and prepreg, especially for drapability</a:t>
                      </a:r>
                      <a:endParaRPr lang="en-US" sz="1100" dirty="0"/>
                    </a:p>
                  </a:txBody>
                  <a:tcPr/>
                </a:tc>
                <a:tc rowSpan="4">
                  <a:txBody>
                    <a:bodyPr/>
                    <a:lstStyle/>
                    <a:p>
                      <a:endParaRPr lang="en-US" sz="1100" b="0" dirty="0" smtClean="0"/>
                    </a:p>
                    <a:p>
                      <a:endParaRPr lang="en-US" sz="1100" b="0" dirty="0" smtClean="0"/>
                    </a:p>
                    <a:p>
                      <a:endParaRPr lang="en-US" sz="1100" b="0" dirty="0" smtClean="0"/>
                    </a:p>
                    <a:p>
                      <a:endParaRPr lang="en-US" sz="1100" b="0" dirty="0" smtClean="0"/>
                    </a:p>
                    <a:p>
                      <a:endParaRPr lang="en-US" sz="1100" b="0" dirty="0" smtClean="0"/>
                    </a:p>
                    <a:p>
                      <a:r>
                        <a:rPr lang="en-US" sz="1100" b="0" dirty="0" smtClean="0"/>
                        <a:t>Rs.1717.05 /kg</a:t>
                      </a:r>
                      <a:endParaRPr lang="en-US" sz="1100" b="0" dirty="0"/>
                    </a:p>
                  </a:txBody>
                  <a:tcPr/>
                </a:tc>
              </a:tr>
              <a:tr h="613744">
                <a:tc vMerge="1">
                  <a:txBody>
                    <a:bodyPr/>
                    <a:lstStyle/>
                    <a:p>
                      <a:endParaRPr lang="en-US"/>
                    </a:p>
                  </a:txBody>
                  <a:tcPr/>
                </a:tc>
                <a:tc>
                  <a:txBody>
                    <a:bodyPr/>
                    <a:lstStyle/>
                    <a:p>
                      <a:r>
                        <a:rPr lang="en-US" sz="1200">
                          <a:effectLst/>
                        </a:rPr>
                        <a:t>T650</a:t>
                      </a:r>
                    </a:p>
                  </a:txBody>
                  <a:tcPr marL="35719" marR="35719" marT="47625" marB="47625"/>
                </a:tc>
                <a:tc>
                  <a:txBody>
                    <a:bodyPr/>
                    <a:lstStyle/>
                    <a:p>
                      <a:r>
                        <a:rPr lang="en-US" sz="1200">
                          <a:effectLst/>
                        </a:rPr>
                        <a:t>255</a:t>
                      </a:r>
                    </a:p>
                  </a:txBody>
                  <a:tcPr marL="35719" marR="35719" marT="47625" marB="47625"/>
                </a:tc>
                <a:tc>
                  <a:txBody>
                    <a:bodyPr/>
                    <a:lstStyle/>
                    <a:p>
                      <a:r>
                        <a:rPr lang="en-US" sz="1200">
                          <a:effectLst/>
                        </a:rPr>
                        <a:t>4.3</a:t>
                      </a:r>
                    </a:p>
                  </a:txBody>
                  <a:tcPr marL="35719" marR="35719" marT="47625" marB="47625"/>
                </a:tc>
                <a:tc>
                  <a:txBody>
                    <a:bodyPr/>
                    <a:lstStyle/>
                    <a:p>
                      <a:r>
                        <a:rPr lang="en-US" sz="1200" dirty="0">
                          <a:effectLst/>
                        </a:rPr>
                        <a:t>15.2</a:t>
                      </a:r>
                    </a:p>
                  </a:txBody>
                  <a:tcPr marL="35719" marR="35719" marT="47625" marB="47625"/>
                </a:tc>
                <a:tc>
                  <a:txBody>
                    <a:bodyPr/>
                    <a:lstStyle/>
                    <a:p>
                      <a:r>
                        <a:rPr lang="en-US" sz="1200">
                          <a:effectLst/>
                        </a:rPr>
                        <a:t>15</a:t>
                      </a:r>
                    </a:p>
                  </a:txBody>
                  <a:tcPr marL="35719" marR="35719" marT="47625" marB="47625"/>
                </a:tc>
                <a:tc>
                  <a:txBody>
                    <a:bodyPr/>
                    <a:lstStyle/>
                    <a:p>
                      <a:r>
                        <a:rPr kumimoji="0" lang="en-US" sz="1100" b="0" i="0" kern="1200" dirty="0" smtClean="0">
                          <a:solidFill>
                            <a:schemeClr val="dk1"/>
                          </a:solidFill>
                          <a:effectLst/>
                          <a:latin typeface="+mn-lt"/>
                          <a:ea typeface="+mn-ea"/>
                          <a:cs typeface="+mn-cs"/>
                        </a:rPr>
                        <a:t>Various including prepreg unidirectional tape</a:t>
                      </a:r>
                      <a:endParaRPr lang="en-US" sz="1100" dirty="0"/>
                    </a:p>
                  </a:txBody>
                  <a:tcPr/>
                </a:tc>
                <a:tc vMerge="1">
                  <a:txBody>
                    <a:bodyPr/>
                    <a:lstStyle/>
                    <a:p>
                      <a:endParaRPr lang="en-US" sz="1100" dirty="0"/>
                    </a:p>
                  </a:txBody>
                  <a:tcPr/>
                </a:tc>
              </a:tr>
              <a:tr h="382935">
                <a:tc vMerge="1">
                  <a:txBody>
                    <a:bodyPr/>
                    <a:lstStyle/>
                    <a:p>
                      <a:endParaRPr lang="en-US"/>
                    </a:p>
                  </a:txBody>
                  <a:tcPr/>
                </a:tc>
                <a:tc>
                  <a:txBody>
                    <a:bodyPr/>
                    <a:lstStyle/>
                    <a:p>
                      <a:r>
                        <a:rPr lang="en-US" sz="1200" dirty="0">
                          <a:solidFill>
                            <a:schemeClr val="accent2">
                              <a:lumMod val="75000"/>
                            </a:schemeClr>
                          </a:solidFill>
                          <a:effectLst/>
                        </a:rPr>
                        <a:t>T800</a:t>
                      </a:r>
                    </a:p>
                  </a:txBody>
                  <a:tcPr marL="35719" marR="35719" marT="47625" marB="47625"/>
                </a:tc>
                <a:tc>
                  <a:txBody>
                    <a:bodyPr/>
                    <a:lstStyle/>
                    <a:p>
                      <a:r>
                        <a:rPr lang="en-US" sz="1200" dirty="0">
                          <a:solidFill>
                            <a:schemeClr val="accent2">
                              <a:lumMod val="75000"/>
                            </a:schemeClr>
                          </a:solidFill>
                          <a:effectLst/>
                        </a:rPr>
                        <a:t>294</a:t>
                      </a:r>
                    </a:p>
                  </a:txBody>
                  <a:tcPr marL="35719" marR="35719" marT="47625" marB="47625"/>
                </a:tc>
                <a:tc>
                  <a:txBody>
                    <a:bodyPr/>
                    <a:lstStyle/>
                    <a:p>
                      <a:r>
                        <a:rPr lang="en-US" sz="1200" dirty="0">
                          <a:solidFill>
                            <a:schemeClr val="accent2">
                              <a:lumMod val="75000"/>
                            </a:schemeClr>
                          </a:solidFill>
                          <a:effectLst/>
                        </a:rPr>
                        <a:t>5.9</a:t>
                      </a:r>
                    </a:p>
                  </a:txBody>
                  <a:tcPr marL="35719" marR="35719" marT="47625" marB="47625"/>
                </a:tc>
                <a:tc>
                  <a:txBody>
                    <a:bodyPr/>
                    <a:lstStyle/>
                    <a:p>
                      <a:r>
                        <a:rPr lang="en-US" sz="1200" dirty="0">
                          <a:solidFill>
                            <a:schemeClr val="accent2">
                              <a:lumMod val="75000"/>
                            </a:schemeClr>
                          </a:solidFill>
                          <a:effectLst/>
                        </a:rPr>
                        <a:t>14</a:t>
                      </a:r>
                    </a:p>
                  </a:txBody>
                  <a:tcPr marL="35719" marR="35719" marT="47625" marB="47625"/>
                </a:tc>
                <a:tc>
                  <a:txBody>
                    <a:bodyPr/>
                    <a:lstStyle/>
                    <a:p>
                      <a:r>
                        <a:rPr lang="en-US" sz="1200" dirty="0">
                          <a:solidFill>
                            <a:schemeClr val="accent2">
                              <a:lumMod val="75000"/>
                            </a:schemeClr>
                          </a:solidFill>
                          <a:effectLst/>
                        </a:rPr>
                        <a:t>16</a:t>
                      </a:r>
                    </a:p>
                  </a:txBody>
                  <a:tcPr marL="35719" marR="35719" marT="47625" marB="47625"/>
                </a:tc>
                <a:tc>
                  <a:txBody>
                    <a:bodyPr/>
                    <a:lstStyle/>
                    <a:p>
                      <a:r>
                        <a:rPr kumimoji="0" lang="en-US" sz="1100" b="0" i="0" kern="1200" dirty="0" smtClean="0">
                          <a:solidFill>
                            <a:schemeClr val="accent2">
                              <a:lumMod val="75000"/>
                            </a:schemeClr>
                          </a:solidFill>
                          <a:effectLst/>
                          <a:latin typeface="+mn-lt"/>
                          <a:ea typeface="+mn-ea"/>
                          <a:cs typeface="+mn-cs"/>
                        </a:rPr>
                        <a:t>Weaving and prepreg</a:t>
                      </a:r>
                      <a:endParaRPr lang="en-US" sz="1100" dirty="0">
                        <a:solidFill>
                          <a:schemeClr val="accent2">
                            <a:lumMod val="75000"/>
                          </a:schemeClr>
                        </a:solidFill>
                      </a:endParaRPr>
                    </a:p>
                  </a:txBody>
                  <a:tcPr/>
                </a:tc>
                <a:tc vMerge="1">
                  <a:txBody>
                    <a:bodyPr/>
                    <a:lstStyle/>
                    <a:p>
                      <a:endParaRPr lang="en-US" sz="1100" dirty="0"/>
                    </a:p>
                  </a:txBody>
                  <a:tcPr/>
                </a:tc>
              </a:tr>
              <a:tr h="440637">
                <a:tc vMerge="1">
                  <a:txBody>
                    <a:bodyPr/>
                    <a:lstStyle/>
                    <a:p>
                      <a:endParaRPr lang="en-US"/>
                    </a:p>
                  </a:txBody>
                  <a:tcPr/>
                </a:tc>
                <a:tc>
                  <a:txBody>
                    <a:bodyPr/>
                    <a:lstStyle/>
                    <a:p>
                      <a:r>
                        <a:rPr lang="en-US" sz="1200">
                          <a:effectLst/>
                        </a:rPr>
                        <a:t>M35 J</a:t>
                      </a:r>
                    </a:p>
                  </a:txBody>
                  <a:tcPr marL="35719" marR="35719" marT="47625" marB="47625"/>
                </a:tc>
                <a:tc>
                  <a:txBody>
                    <a:bodyPr/>
                    <a:lstStyle/>
                    <a:p>
                      <a:r>
                        <a:rPr lang="en-US" sz="1200" dirty="0">
                          <a:effectLst/>
                        </a:rPr>
                        <a:t>343</a:t>
                      </a:r>
                    </a:p>
                  </a:txBody>
                  <a:tcPr marL="35719" marR="35719" marT="47625" marB="47625"/>
                </a:tc>
                <a:tc>
                  <a:txBody>
                    <a:bodyPr/>
                    <a:lstStyle/>
                    <a:p>
                      <a:r>
                        <a:rPr lang="en-US" sz="1200">
                          <a:effectLst/>
                        </a:rPr>
                        <a:t>4.7</a:t>
                      </a:r>
                    </a:p>
                  </a:txBody>
                  <a:tcPr marL="35719" marR="35719" marT="47625" marB="47625"/>
                </a:tc>
                <a:tc>
                  <a:txBody>
                    <a:bodyPr/>
                    <a:lstStyle/>
                    <a:p>
                      <a:r>
                        <a:rPr lang="en-US" sz="1200">
                          <a:effectLst/>
                        </a:rPr>
                        <a:t>11</a:t>
                      </a:r>
                    </a:p>
                  </a:txBody>
                  <a:tcPr marL="35719" marR="35719" marT="47625" marB="47625"/>
                </a:tc>
                <a:tc>
                  <a:txBody>
                    <a:bodyPr/>
                    <a:lstStyle/>
                    <a:p>
                      <a:r>
                        <a:rPr lang="en-US" sz="1200">
                          <a:effectLst/>
                        </a:rPr>
                        <a:t>45</a:t>
                      </a:r>
                    </a:p>
                  </a:txBody>
                  <a:tcPr marL="35719" marR="35719" marT="47625" marB="47625"/>
                </a:tc>
                <a:tc>
                  <a:txBody>
                    <a:bodyPr/>
                    <a:lstStyle/>
                    <a:p>
                      <a:r>
                        <a:rPr kumimoji="0" lang="en-US" sz="1100" b="0" i="0" kern="1200" dirty="0" smtClean="0">
                          <a:solidFill>
                            <a:schemeClr val="dk1"/>
                          </a:solidFill>
                          <a:effectLst/>
                          <a:latin typeface="+mn-lt"/>
                          <a:ea typeface="+mn-ea"/>
                          <a:cs typeface="+mn-cs"/>
                        </a:rPr>
                        <a:t>Weaving and specialty prepreg</a:t>
                      </a:r>
                      <a:endParaRPr lang="en-US" sz="1100" dirty="0"/>
                    </a:p>
                  </a:txBody>
                  <a:tcPr/>
                </a:tc>
                <a:tc vMerge="1">
                  <a:txBody>
                    <a:bodyPr/>
                    <a:lstStyle/>
                    <a:p>
                      <a:endParaRPr lang="en-US" sz="1100" dirty="0"/>
                    </a:p>
                  </a:txBody>
                  <a:tcPr/>
                </a:tc>
              </a:tr>
              <a:tr h="382935">
                <a:tc rowSpan="5">
                  <a:txBody>
                    <a:bodyPr/>
                    <a:lstStyle/>
                    <a:p>
                      <a:r>
                        <a:rPr lang="en-US" sz="1200">
                          <a:effectLst/>
                        </a:rPr>
                        <a:t>Pitch-based carbon fiber</a:t>
                      </a:r>
                    </a:p>
                  </a:txBody>
                  <a:tcPr marL="35719" marR="35719" marT="47625" marB="47625"/>
                </a:tc>
                <a:tc>
                  <a:txBody>
                    <a:bodyPr/>
                    <a:lstStyle/>
                    <a:p>
                      <a:r>
                        <a:rPr lang="en-US" sz="1200">
                          <a:effectLst/>
                        </a:rPr>
                        <a:t>P25</a:t>
                      </a:r>
                    </a:p>
                  </a:txBody>
                  <a:tcPr marL="35719" marR="35719" marT="47625" marB="47625"/>
                </a:tc>
                <a:tc>
                  <a:txBody>
                    <a:bodyPr/>
                    <a:lstStyle/>
                    <a:p>
                      <a:r>
                        <a:rPr lang="en-US" sz="1200">
                          <a:effectLst/>
                        </a:rPr>
                        <a:t>160</a:t>
                      </a:r>
                    </a:p>
                  </a:txBody>
                  <a:tcPr marL="35719" marR="35719" marT="47625" marB="47625"/>
                </a:tc>
                <a:tc>
                  <a:txBody>
                    <a:bodyPr/>
                    <a:lstStyle/>
                    <a:p>
                      <a:r>
                        <a:rPr lang="en-US" sz="1200">
                          <a:effectLst/>
                        </a:rPr>
                        <a:t>1.56</a:t>
                      </a:r>
                    </a:p>
                  </a:txBody>
                  <a:tcPr marL="35719" marR="35719" marT="47625" marB="47625"/>
                </a:tc>
                <a:tc>
                  <a:txBody>
                    <a:bodyPr/>
                    <a:lstStyle/>
                    <a:p>
                      <a:r>
                        <a:rPr lang="en-US" sz="1200">
                          <a:effectLst/>
                        </a:rPr>
                        <a:t>12.1</a:t>
                      </a:r>
                    </a:p>
                  </a:txBody>
                  <a:tcPr marL="35719" marR="35719" marT="47625" marB="47625"/>
                </a:tc>
                <a:tc>
                  <a:txBody>
                    <a:bodyPr/>
                    <a:lstStyle/>
                    <a:p>
                      <a:r>
                        <a:rPr lang="en-US" sz="1200">
                          <a:effectLst/>
                        </a:rPr>
                        <a:t>36</a:t>
                      </a:r>
                    </a:p>
                  </a:txBody>
                  <a:tcPr marL="35719" marR="35719" marT="47625" marB="47625"/>
                </a:tc>
                <a:tc>
                  <a:txBody>
                    <a:bodyPr/>
                    <a:lstStyle/>
                    <a:p>
                      <a:endParaRPr lang="en-US" sz="1100" dirty="0"/>
                    </a:p>
                  </a:txBody>
                  <a:tcPr/>
                </a:tc>
                <a:tc rowSpan="5">
                  <a:txBody>
                    <a:bodyPr/>
                    <a:lstStyle/>
                    <a:p>
                      <a:endParaRPr kumimoji="0" lang="en-US" sz="1100" b="0" i="0" kern="1200" dirty="0" smtClean="0">
                        <a:solidFill>
                          <a:schemeClr val="dk1"/>
                        </a:solidFill>
                        <a:effectLst/>
                        <a:latin typeface="+mn-lt"/>
                        <a:ea typeface="+mn-ea"/>
                        <a:cs typeface="+mn-cs"/>
                      </a:endParaRPr>
                    </a:p>
                    <a:p>
                      <a:r>
                        <a:rPr kumimoji="0" lang="en-US" sz="1100" b="0" i="0" kern="1200" dirty="0" err="1" smtClean="0">
                          <a:solidFill>
                            <a:schemeClr val="dk1"/>
                          </a:solidFill>
                          <a:effectLst/>
                          <a:latin typeface="+mn-lt"/>
                          <a:ea typeface="+mn-ea"/>
                          <a:cs typeface="+mn-cs"/>
                        </a:rPr>
                        <a:t>Rs</a:t>
                      </a:r>
                      <a:r>
                        <a:rPr kumimoji="0" lang="en-US" sz="1100" b="0" i="0" kern="1200" dirty="0" smtClean="0">
                          <a:solidFill>
                            <a:schemeClr val="dk1"/>
                          </a:solidFill>
                          <a:effectLst/>
                          <a:latin typeface="+mn-lt"/>
                          <a:ea typeface="+mn-ea"/>
                          <a:cs typeface="+mn-cs"/>
                        </a:rPr>
                        <a:t>.</a:t>
                      </a:r>
                    </a:p>
                    <a:p>
                      <a:r>
                        <a:rPr kumimoji="0" lang="en-US" sz="1100" b="0" i="0" kern="1200" dirty="0" smtClean="0">
                          <a:solidFill>
                            <a:schemeClr val="dk1"/>
                          </a:solidFill>
                          <a:effectLst/>
                          <a:latin typeface="+mn-lt"/>
                          <a:ea typeface="+mn-ea"/>
                          <a:cs typeface="+mn-cs"/>
                        </a:rPr>
                        <a:t>19,970.51-60,319.59 </a:t>
                      </a:r>
                      <a:r>
                        <a:rPr kumimoji="0" lang="en-US" sz="1200" b="0" i="0" kern="1200" dirty="0" smtClean="0">
                          <a:solidFill>
                            <a:schemeClr val="dk1"/>
                          </a:solidFill>
                          <a:effectLst/>
                          <a:latin typeface="+mn-lt"/>
                          <a:ea typeface="+mn-ea"/>
                          <a:cs typeface="+mn-cs"/>
                        </a:rPr>
                        <a:t>/ton</a:t>
                      </a:r>
                      <a:endParaRPr lang="en-US" sz="1100" b="0" dirty="0"/>
                    </a:p>
                  </a:txBody>
                  <a:tcPr/>
                </a:tc>
              </a:tr>
              <a:tr h="382935">
                <a:tc vMerge="1">
                  <a:txBody>
                    <a:bodyPr/>
                    <a:lstStyle/>
                    <a:p>
                      <a:endParaRPr lang="en-US"/>
                    </a:p>
                  </a:txBody>
                  <a:tcPr/>
                </a:tc>
                <a:tc>
                  <a:txBody>
                    <a:bodyPr/>
                    <a:lstStyle/>
                    <a:p>
                      <a:r>
                        <a:rPr lang="en-US" sz="1200">
                          <a:effectLst/>
                        </a:rPr>
                        <a:t>P30</a:t>
                      </a:r>
                    </a:p>
                  </a:txBody>
                  <a:tcPr marL="35719" marR="35719" marT="47625" marB="47625"/>
                </a:tc>
                <a:tc>
                  <a:txBody>
                    <a:bodyPr/>
                    <a:lstStyle/>
                    <a:p>
                      <a:r>
                        <a:rPr lang="en-US" sz="1200">
                          <a:effectLst/>
                        </a:rPr>
                        <a:t>207</a:t>
                      </a:r>
                    </a:p>
                  </a:txBody>
                  <a:tcPr marL="35719" marR="35719" marT="47625" marB="47625"/>
                </a:tc>
                <a:tc>
                  <a:txBody>
                    <a:bodyPr/>
                    <a:lstStyle/>
                    <a:p>
                      <a:r>
                        <a:rPr lang="en-US" sz="1200">
                          <a:effectLst/>
                        </a:rPr>
                        <a:t>1.4</a:t>
                      </a:r>
                    </a:p>
                  </a:txBody>
                  <a:tcPr marL="35719" marR="35719" marT="47625" marB="47625"/>
                </a:tc>
                <a:tc>
                  <a:txBody>
                    <a:bodyPr/>
                    <a:lstStyle/>
                    <a:p>
                      <a:r>
                        <a:rPr lang="en-US" sz="1200">
                          <a:effectLst/>
                        </a:rPr>
                        <a:t>10.2</a:t>
                      </a:r>
                    </a:p>
                  </a:txBody>
                  <a:tcPr marL="35719" marR="35719" marT="47625" marB="47625"/>
                </a:tc>
                <a:tc>
                  <a:txBody>
                    <a:bodyPr/>
                    <a:lstStyle/>
                    <a:p>
                      <a:r>
                        <a:rPr lang="en-US" sz="1200">
                          <a:effectLst/>
                        </a:rPr>
                        <a:t>62</a:t>
                      </a:r>
                    </a:p>
                  </a:txBody>
                  <a:tcPr marL="35719" marR="35719" marT="47625" marB="47625"/>
                </a:tc>
                <a:tc>
                  <a:txBody>
                    <a:bodyPr/>
                    <a:lstStyle/>
                    <a:p>
                      <a:endParaRPr lang="en-US" sz="1100" dirty="0"/>
                    </a:p>
                  </a:txBody>
                  <a:tcPr/>
                </a:tc>
                <a:tc vMerge="1">
                  <a:txBody>
                    <a:bodyPr/>
                    <a:lstStyle/>
                    <a:p>
                      <a:endParaRPr lang="en-US" sz="1100" dirty="0"/>
                    </a:p>
                  </a:txBody>
                  <a:tcPr/>
                </a:tc>
              </a:tr>
              <a:tr h="382935">
                <a:tc vMerge="1">
                  <a:txBody>
                    <a:bodyPr/>
                    <a:lstStyle/>
                    <a:p>
                      <a:endParaRPr lang="en-US"/>
                    </a:p>
                  </a:txBody>
                  <a:tcPr/>
                </a:tc>
                <a:tc>
                  <a:txBody>
                    <a:bodyPr/>
                    <a:lstStyle/>
                    <a:p>
                      <a:r>
                        <a:rPr lang="en-US" sz="1200">
                          <a:effectLst/>
                        </a:rPr>
                        <a:t>P55</a:t>
                      </a:r>
                    </a:p>
                  </a:txBody>
                  <a:tcPr marL="35719" marR="35719" marT="47625" marB="47625"/>
                </a:tc>
                <a:tc>
                  <a:txBody>
                    <a:bodyPr/>
                    <a:lstStyle/>
                    <a:p>
                      <a:r>
                        <a:rPr lang="en-US" sz="1200">
                          <a:effectLst/>
                        </a:rPr>
                        <a:t>220</a:t>
                      </a:r>
                    </a:p>
                  </a:txBody>
                  <a:tcPr marL="35719" marR="35719" marT="47625" marB="47625"/>
                </a:tc>
                <a:tc>
                  <a:txBody>
                    <a:bodyPr/>
                    <a:lstStyle/>
                    <a:p>
                      <a:r>
                        <a:rPr lang="en-US" sz="1200">
                          <a:effectLst/>
                        </a:rPr>
                        <a:t>0.9</a:t>
                      </a:r>
                    </a:p>
                  </a:txBody>
                  <a:tcPr marL="35719" marR="35719" marT="47625" marB="47625"/>
                </a:tc>
                <a:tc>
                  <a:txBody>
                    <a:bodyPr/>
                    <a:lstStyle/>
                    <a:p>
                      <a:r>
                        <a:rPr lang="en-US" sz="1200">
                          <a:effectLst/>
                        </a:rPr>
                        <a:t>9.4</a:t>
                      </a:r>
                    </a:p>
                  </a:txBody>
                  <a:tcPr marL="35719" marR="35719" marT="47625" marB="47625"/>
                </a:tc>
                <a:tc>
                  <a:txBody>
                    <a:bodyPr/>
                    <a:lstStyle/>
                    <a:p>
                      <a:r>
                        <a:rPr lang="en-US" sz="1200">
                          <a:effectLst/>
                        </a:rPr>
                        <a:t>74</a:t>
                      </a:r>
                    </a:p>
                  </a:txBody>
                  <a:tcPr marL="35719" marR="35719" marT="47625" marB="47625"/>
                </a:tc>
                <a:tc>
                  <a:txBody>
                    <a:bodyPr/>
                    <a:lstStyle/>
                    <a:p>
                      <a:endParaRPr lang="en-US" sz="1100" dirty="0"/>
                    </a:p>
                  </a:txBody>
                  <a:tcPr/>
                </a:tc>
                <a:tc vMerge="1">
                  <a:txBody>
                    <a:bodyPr/>
                    <a:lstStyle/>
                    <a:p>
                      <a:endParaRPr lang="en-US" sz="1100" dirty="0"/>
                    </a:p>
                  </a:txBody>
                  <a:tcPr/>
                </a:tc>
              </a:tr>
              <a:tr h="382935">
                <a:tc vMerge="1">
                  <a:txBody>
                    <a:bodyPr/>
                    <a:lstStyle/>
                    <a:p>
                      <a:endParaRPr lang="en-US"/>
                    </a:p>
                  </a:txBody>
                  <a:tcPr/>
                </a:tc>
                <a:tc>
                  <a:txBody>
                    <a:bodyPr/>
                    <a:lstStyle/>
                    <a:p>
                      <a:r>
                        <a:rPr lang="en-US" sz="1200">
                          <a:effectLst/>
                        </a:rPr>
                        <a:t>P100</a:t>
                      </a:r>
                    </a:p>
                  </a:txBody>
                  <a:tcPr marL="35719" marR="35719" marT="47625" marB="47625"/>
                </a:tc>
                <a:tc>
                  <a:txBody>
                    <a:bodyPr/>
                    <a:lstStyle/>
                    <a:p>
                      <a:r>
                        <a:rPr lang="en-US" sz="1200">
                          <a:effectLst/>
                        </a:rPr>
                        <a:t>470</a:t>
                      </a:r>
                    </a:p>
                  </a:txBody>
                  <a:tcPr marL="35719" marR="35719" marT="47625" marB="47625"/>
                </a:tc>
                <a:tc>
                  <a:txBody>
                    <a:bodyPr/>
                    <a:lstStyle/>
                    <a:p>
                      <a:r>
                        <a:rPr lang="en-US" sz="1200">
                          <a:effectLst/>
                        </a:rPr>
                        <a:t>1.0</a:t>
                      </a:r>
                    </a:p>
                  </a:txBody>
                  <a:tcPr marL="35719" marR="35719" marT="47625" marB="47625"/>
                </a:tc>
                <a:tc>
                  <a:txBody>
                    <a:bodyPr/>
                    <a:lstStyle/>
                    <a:p>
                      <a:r>
                        <a:rPr lang="en-US" sz="1200">
                          <a:effectLst/>
                        </a:rPr>
                        <a:t>4.6</a:t>
                      </a:r>
                    </a:p>
                  </a:txBody>
                  <a:tcPr marL="35719" marR="35719" marT="47625" marB="47625"/>
                </a:tc>
                <a:tc>
                  <a:txBody>
                    <a:bodyPr/>
                    <a:lstStyle/>
                    <a:p>
                      <a:r>
                        <a:rPr lang="en-US" sz="1200">
                          <a:effectLst/>
                        </a:rPr>
                        <a:t>321</a:t>
                      </a:r>
                    </a:p>
                  </a:txBody>
                  <a:tcPr marL="35719" marR="35719" marT="47625" marB="47625"/>
                </a:tc>
                <a:tc>
                  <a:txBody>
                    <a:bodyPr/>
                    <a:lstStyle/>
                    <a:p>
                      <a:endParaRPr lang="en-US" sz="1100" dirty="0"/>
                    </a:p>
                  </a:txBody>
                  <a:tcPr/>
                </a:tc>
                <a:tc vMerge="1">
                  <a:txBody>
                    <a:bodyPr/>
                    <a:lstStyle/>
                    <a:p>
                      <a:endParaRPr lang="en-US" sz="1100" dirty="0"/>
                    </a:p>
                  </a:txBody>
                  <a:tcPr/>
                </a:tc>
              </a:tr>
              <a:tr h="382935">
                <a:tc vMerge="1">
                  <a:txBody>
                    <a:bodyPr/>
                    <a:lstStyle/>
                    <a:p>
                      <a:endParaRPr lang="en-US"/>
                    </a:p>
                  </a:txBody>
                  <a:tcPr/>
                </a:tc>
                <a:tc>
                  <a:txBody>
                    <a:bodyPr/>
                    <a:lstStyle/>
                    <a:p>
                      <a:r>
                        <a:rPr lang="en-US" sz="1200">
                          <a:effectLst/>
                        </a:rPr>
                        <a:t>K1100</a:t>
                      </a:r>
                    </a:p>
                  </a:txBody>
                  <a:tcPr marL="35719" marR="35719" marT="47625" marB="47625"/>
                </a:tc>
                <a:tc>
                  <a:txBody>
                    <a:bodyPr/>
                    <a:lstStyle/>
                    <a:p>
                      <a:r>
                        <a:rPr lang="en-US" sz="1200">
                          <a:effectLst/>
                        </a:rPr>
                        <a:t>565</a:t>
                      </a:r>
                    </a:p>
                  </a:txBody>
                  <a:tcPr marL="35719" marR="35719" marT="47625" marB="47625"/>
                </a:tc>
                <a:tc>
                  <a:txBody>
                    <a:bodyPr/>
                    <a:lstStyle/>
                    <a:p>
                      <a:r>
                        <a:rPr lang="en-US" sz="1200">
                          <a:effectLst/>
                        </a:rPr>
                        <a:t>3.1</a:t>
                      </a:r>
                    </a:p>
                  </a:txBody>
                  <a:tcPr marL="35719" marR="35719" marT="47625" marB="47625"/>
                </a:tc>
                <a:tc>
                  <a:txBody>
                    <a:bodyPr/>
                    <a:lstStyle/>
                    <a:p>
                      <a:r>
                        <a:rPr lang="en-US" sz="1200">
                          <a:effectLst/>
                        </a:rPr>
                        <a:t>1.1–1.3</a:t>
                      </a:r>
                    </a:p>
                  </a:txBody>
                  <a:tcPr marL="35719" marR="35719" marT="47625" marB="47625"/>
                </a:tc>
                <a:tc>
                  <a:txBody>
                    <a:bodyPr/>
                    <a:lstStyle/>
                    <a:p>
                      <a:r>
                        <a:rPr lang="en-US" sz="1200" dirty="0">
                          <a:effectLst/>
                        </a:rPr>
                        <a:t>900–1000</a:t>
                      </a:r>
                    </a:p>
                  </a:txBody>
                  <a:tcPr marL="35719" marR="35719" marT="47625" marB="47625"/>
                </a:tc>
                <a:tc>
                  <a:txBody>
                    <a:bodyPr/>
                    <a:lstStyle/>
                    <a:p>
                      <a:endParaRPr lang="en-US" sz="1100" dirty="0"/>
                    </a:p>
                  </a:txBody>
                  <a:tcPr/>
                </a:tc>
                <a:tc vMerge="1">
                  <a:txBody>
                    <a:bodyPr/>
                    <a:lstStyle/>
                    <a:p>
                      <a:endParaRPr lang="en-US" sz="1100" dirty="0"/>
                    </a:p>
                  </a:txBody>
                  <a:tcPr/>
                </a:tc>
              </a:tr>
            </a:tbl>
          </a:graphicData>
        </a:graphic>
      </p:graphicFrame>
      <p:sp>
        <p:nvSpPr>
          <p:cNvPr id="2" name="TextBox 1"/>
          <p:cNvSpPr txBox="1"/>
          <p:nvPr/>
        </p:nvSpPr>
        <p:spPr>
          <a:xfrm>
            <a:off x="2590800" y="6340367"/>
            <a:ext cx="6484914" cy="461665"/>
          </a:xfrm>
          <a:prstGeom prst="rect">
            <a:avLst/>
          </a:prstGeom>
          <a:noFill/>
        </p:spPr>
        <p:txBody>
          <a:bodyPr wrap="square" rtlCol="0">
            <a:spAutoFit/>
          </a:bodyPr>
          <a:lstStyle/>
          <a:p>
            <a:r>
              <a:rPr lang="en-US" sz="1200" b="1" dirty="0" smtClean="0"/>
              <a:t>Source</a:t>
            </a:r>
            <a:r>
              <a:rPr lang="en-US" sz="1200" dirty="0" smtClean="0"/>
              <a:t> </a:t>
            </a:r>
            <a:r>
              <a:rPr lang="en-US" sz="1200" b="1" dirty="0" smtClean="0"/>
              <a:t>: </a:t>
            </a:r>
            <a:r>
              <a:rPr lang="en-US" sz="1200" dirty="0"/>
              <a:t>Book </a:t>
            </a:r>
            <a:r>
              <a:rPr lang="en-US" sz="1200" dirty="0" smtClean="0"/>
              <a:t>“Handbook </a:t>
            </a:r>
            <a:r>
              <a:rPr lang="en-US" sz="1200" dirty="0"/>
              <a:t>of Advanced </a:t>
            </a:r>
            <a:r>
              <a:rPr lang="en-US" sz="1200" dirty="0" smtClean="0"/>
              <a:t>Ceramics </a:t>
            </a:r>
            <a:r>
              <a:rPr lang="en-US" sz="1200" i="1" dirty="0" smtClean="0"/>
              <a:t>Materials</a:t>
            </a:r>
            <a:r>
              <a:rPr lang="en-US" sz="1200" i="1" dirty="0"/>
              <a:t>, Applications, Processing, and </a:t>
            </a:r>
            <a:r>
              <a:rPr lang="en-US" sz="1200" i="1" dirty="0" smtClean="0"/>
              <a:t>Properties“ </a:t>
            </a:r>
            <a:r>
              <a:rPr lang="en-US" sz="1200" dirty="0" smtClean="0"/>
              <a:t>• Second </a:t>
            </a:r>
            <a:r>
              <a:rPr lang="en-US" sz="1200" dirty="0"/>
              <a:t>Edition • </a:t>
            </a:r>
            <a:r>
              <a:rPr lang="en-US" sz="1200" dirty="0" smtClean="0"/>
              <a:t>2013</a:t>
            </a:r>
            <a:r>
              <a:rPr lang="en-US" sz="1200" dirty="0"/>
              <a:t>	 </a:t>
            </a:r>
            <a:r>
              <a:rPr lang="en-US" sz="1200" dirty="0" smtClean="0"/>
              <a:t> Chapter</a:t>
            </a:r>
            <a:r>
              <a:rPr lang="en-US" sz="1200" dirty="0"/>
              <a:t>  </a:t>
            </a:r>
            <a:r>
              <a:rPr lang="en-US" sz="1200" dirty="0" smtClean="0"/>
              <a:t>- 2.1</a:t>
            </a:r>
            <a:endParaRPr lang="en-US" sz="1200" dirty="0"/>
          </a:p>
        </p:txBody>
      </p:sp>
    </p:spTree>
    <p:extLst>
      <p:ext uri="{BB962C8B-B14F-4D97-AF65-F5344CB8AC3E}">
        <p14:creationId xmlns:p14="http://schemas.microsoft.com/office/powerpoint/2010/main" val="22871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Grades of carbon fibers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17889276"/>
              </p:ext>
            </p:extLst>
          </p:nvPr>
        </p:nvGraphicFramePr>
        <p:xfrm>
          <a:off x="228600" y="914401"/>
          <a:ext cx="8686800" cy="5834556"/>
        </p:xfrm>
        <a:graphic>
          <a:graphicData uri="http://schemas.openxmlformats.org/drawingml/2006/table">
            <a:tbl>
              <a:tblPr firstRow="1" bandRow="1">
                <a:tableStyleId>{5C22544A-7EE6-4342-B048-85BDC9FD1C3A}</a:tableStyleId>
              </a:tblPr>
              <a:tblGrid>
                <a:gridCol w="914400"/>
                <a:gridCol w="3657600"/>
                <a:gridCol w="4114800"/>
              </a:tblGrid>
              <a:tr h="318783">
                <a:tc>
                  <a:txBody>
                    <a:bodyPr/>
                    <a:lstStyle/>
                    <a:p>
                      <a:r>
                        <a:rPr kumimoji="0" lang="en-US" sz="900" b="1" i="0" kern="1200" dirty="0" smtClean="0">
                          <a:solidFill>
                            <a:schemeClr val="lt1"/>
                          </a:solidFill>
                          <a:effectLst/>
                          <a:latin typeface="+mn-lt"/>
                          <a:ea typeface="+mn-ea"/>
                          <a:cs typeface="+mn-cs"/>
                        </a:rPr>
                        <a:t>Types</a:t>
                      </a:r>
                      <a:endParaRPr lang="en-US" sz="900" dirty="0"/>
                    </a:p>
                  </a:txBody>
                  <a:tcPr/>
                </a:tc>
                <a:tc>
                  <a:txBody>
                    <a:bodyPr/>
                    <a:lstStyle/>
                    <a:p>
                      <a:r>
                        <a:rPr kumimoji="0" lang="en-US" sz="900" b="1" i="0" kern="1200" dirty="0" smtClean="0">
                          <a:solidFill>
                            <a:schemeClr val="lt1"/>
                          </a:solidFill>
                          <a:effectLst/>
                          <a:latin typeface="+mn-lt"/>
                          <a:ea typeface="+mn-ea"/>
                          <a:cs typeface="+mn-cs"/>
                        </a:rPr>
                        <a:t>Specifications</a:t>
                      </a:r>
                      <a:endParaRPr lang="en-US" sz="900" dirty="0"/>
                    </a:p>
                  </a:txBody>
                  <a:tcPr/>
                </a:tc>
                <a:tc>
                  <a:txBody>
                    <a:bodyPr/>
                    <a:lstStyle/>
                    <a:p>
                      <a:r>
                        <a:rPr kumimoji="0" lang="en-US" sz="900" b="1" i="0" kern="1200" dirty="0" smtClean="0">
                          <a:solidFill>
                            <a:schemeClr val="lt1"/>
                          </a:solidFill>
                          <a:effectLst/>
                          <a:latin typeface="+mn-lt"/>
                          <a:ea typeface="+mn-ea"/>
                          <a:cs typeface="+mn-cs"/>
                        </a:rPr>
                        <a:t>Major Usage</a:t>
                      </a:r>
                      <a:endParaRPr lang="en-US" sz="900" dirty="0"/>
                    </a:p>
                  </a:txBody>
                  <a:tcPr/>
                </a:tc>
              </a:tr>
              <a:tr h="408662">
                <a:tc>
                  <a:txBody>
                    <a:bodyPr/>
                    <a:lstStyle/>
                    <a:p>
                      <a:r>
                        <a:rPr kumimoji="0" lang="en-US" sz="900" b="0" i="0" u="none" strike="noStrike" kern="1200" dirty="0" smtClean="0">
                          <a:solidFill>
                            <a:schemeClr val="accent2">
                              <a:lumMod val="75000"/>
                            </a:schemeClr>
                          </a:solidFill>
                          <a:effectLst/>
                          <a:latin typeface="+mn-lt"/>
                          <a:ea typeface="+mn-ea"/>
                          <a:cs typeface="+mn-cs"/>
                        </a:rPr>
                        <a:t>Filament</a:t>
                      </a:r>
                      <a:endParaRPr lang="en-US" sz="900" dirty="0">
                        <a:solidFill>
                          <a:schemeClr val="accent2">
                            <a:lumMod val="75000"/>
                          </a:schemeClr>
                        </a:solidFill>
                      </a:endParaRPr>
                    </a:p>
                  </a:txBody>
                  <a:tcPr/>
                </a:tc>
                <a:tc>
                  <a:txBody>
                    <a:bodyPr/>
                    <a:lstStyle/>
                    <a:p>
                      <a:r>
                        <a:rPr kumimoji="0" lang="en-US" sz="900" b="0" i="0" kern="1200" dirty="0" smtClean="0">
                          <a:solidFill>
                            <a:schemeClr val="accent2">
                              <a:lumMod val="75000"/>
                            </a:schemeClr>
                          </a:solidFill>
                          <a:effectLst/>
                          <a:latin typeface="+mn-lt"/>
                          <a:ea typeface="+mn-ea"/>
                          <a:cs typeface="+mn-cs"/>
                        </a:rPr>
                        <a:t>A yarn constituted of numerous number of fiber: twisted, untwisted, twisted-and-untwisted</a:t>
                      </a:r>
                      <a:endParaRPr lang="en-US" sz="900" dirty="0">
                        <a:solidFill>
                          <a:schemeClr val="accent2">
                            <a:lumMod val="75000"/>
                          </a:schemeClr>
                        </a:solidFill>
                      </a:endParaRPr>
                    </a:p>
                  </a:txBody>
                  <a:tcPr/>
                </a:tc>
                <a:tc>
                  <a:txBody>
                    <a:bodyPr/>
                    <a:lstStyle/>
                    <a:p>
                      <a:pPr fontAlgn="base"/>
                      <a:r>
                        <a:rPr lang="en-US" sz="900" dirty="0">
                          <a:solidFill>
                            <a:schemeClr val="accent2">
                              <a:lumMod val="75000"/>
                            </a:schemeClr>
                          </a:solidFill>
                          <a:effectLst/>
                        </a:rPr>
                        <a:t>Resin reinforcement material for CFRP, CFRTP or C/C composites, having such usage as Aircraft/Aerospace equipment, sporting goods and industrial equipment parts</a:t>
                      </a:r>
                    </a:p>
                  </a:txBody>
                  <a:tcPr marL="47625" marR="47625" marT="47625" marB="47625"/>
                </a:tc>
              </a:tr>
              <a:tr h="287006">
                <a:tc>
                  <a:txBody>
                    <a:bodyPr/>
                    <a:lstStyle/>
                    <a:p>
                      <a:pPr fontAlgn="base"/>
                      <a:r>
                        <a:rPr kumimoji="0" lang="en-US" sz="900" b="0" i="0" u="none" strike="noStrike" kern="1200" dirty="0" smtClean="0">
                          <a:solidFill>
                            <a:schemeClr val="dk1"/>
                          </a:solidFill>
                          <a:effectLst/>
                          <a:latin typeface="+mn-lt"/>
                          <a:ea typeface="+mn-ea"/>
                          <a:cs typeface="+mn-cs"/>
                        </a:rPr>
                        <a:t> Tow</a:t>
                      </a:r>
                      <a:endParaRPr lang="en-US" sz="900" dirty="0">
                        <a:solidFill>
                          <a:srgbClr val="222222"/>
                        </a:solidFill>
                        <a:effectLst/>
                      </a:endParaRPr>
                    </a:p>
                  </a:txBody>
                  <a:tcPr marL="47625" marR="47625" marT="47625" marB="47625"/>
                </a:tc>
                <a:tc>
                  <a:txBody>
                    <a:bodyPr/>
                    <a:lstStyle/>
                    <a:p>
                      <a:pPr fontAlgn="base"/>
                      <a:r>
                        <a:rPr lang="en-US" sz="900" dirty="0">
                          <a:solidFill>
                            <a:srgbClr val="222222"/>
                          </a:solidFill>
                          <a:effectLst/>
                        </a:rPr>
                        <a:t>An untwisted bundle of yarn constituted of extremely numerous number of fiber</a:t>
                      </a:r>
                    </a:p>
                  </a:txBody>
                  <a:tcPr marL="47625" marR="47625" marT="47625" marB="47625"/>
                </a:tc>
                <a:tc>
                  <a:txBody>
                    <a:bodyPr/>
                    <a:lstStyle/>
                    <a:p>
                      <a:r>
                        <a:rPr kumimoji="0" lang="en-US" sz="900" b="0" i="0" kern="1200" dirty="0" smtClean="0">
                          <a:solidFill>
                            <a:schemeClr val="dk1"/>
                          </a:solidFill>
                          <a:effectLst/>
                          <a:latin typeface="+mn-lt"/>
                          <a:ea typeface="+mn-ea"/>
                          <a:cs typeface="+mn-cs"/>
                        </a:rPr>
                        <a:t>Ditto</a:t>
                      </a:r>
                      <a:endParaRPr lang="en-US" sz="900" dirty="0"/>
                    </a:p>
                  </a:txBody>
                  <a:tcPr/>
                </a:tc>
              </a:tr>
              <a:tr h="351516">
                <a:tc>
                  <a:txBody>
                    <a:bodyPr/>
                    <a:lstStyle/>
                    <a:p>
                      <a:r>
                        <a:rPr kumimoji="0" lang="en-US" sz="900" b="0" i="0" u="none" strike="noStrike" kern="1200" dirty="0" smtClean="0">
                          <a:solidFill>
                            <a:schemeClr val="dk1"/>
                          </a:solidFill>
                          <a:effectLst/>
                          <a:latin typeface="+mn-lt"/>
                          <a:ea typeface="+mn-ea"/>
                          <a:cs typeface="+mn-cs"/>
                        </a:rPr>
                        <a:t>Staple Yarn</a:t>
                      </a:r>
                      <a:endParaRPr lang="en-US" sz="900" dirty="0"/>
                    </a:p>
                  </a:txBody>
                  <a:tcPr/>
                </a:tc>
                <a:tc>
                  <a:txBody>
                    <a:bodyPr/>
                    <a:lstStyle/>
                    <a:p>
                      <a:pPr fontAlgn="base"/>
                      <a:r>
                        <a:rPr lang="en-US" sz="1000" dirty="0">
                          <a:solidFill>
                            <a:srgbClr val="222222"/>
                          </a:solidFill>
                          <a:effectLst/>
                        </a:rPr>
                        <a:t>A yarn made of spinning of staples</a:t>
                      </a:r>
                    </a:p>
                  </a:txBody>
                  <a:tcPr marL="47625" marR="47625" marT="47625" marB="47625"/>
                </a:tc>
                <a:tc>
                  <a:txBody>
                    <a:bodyPr/>
                    <a:lstStyle/>
                    <a:p>
                      <a:pPr fontAlgn="base"/>
                      <a:r>
                        <a:rPr lang="en-US" sz="1000" dirty="0">
                          <a:solidFill>
                            <a:srgbClr val="222222"/>
                          </a:solidFill>
                          <a:effectLst/>
                        </a:rPr>
                        <a:t>Heat Insulator, Anti-friction material, C/C composite parts</a:t>
                      </a:r>
                    </a:p>
                  </a:txBody>
                  <a:tcPr marL="47625" marR="47625" marT="47625" marB="47625"/>
                </a:tc>
              </a:tr>
              <a:tr h="575925">
                <a:tc>
                  <a:txBody>
                    <a:bodyPr/>
                    <a:lstStyle/>
                    <a:p>
                      <a:r>
                        <a:rPr kumimoji="0" lang="en-US" sz="900" b="0" i="0" u="none" strike="noStrike" kern="1200" dirty="0" smtClean="0">
                          <a:solidFill>
                            <a:schemeClr val="dk1"/>
                          </a:solidFill>
                          <a:effectLst/>
                          <a:latin typeface="+mn-lt"/>
                          <a:ea typeface="+mn-ea"/>
                          <a:cs typeface="+mn-cs"/>
                        </a:rPr>
                        <a:t>Woven fabric</a:t>
                      </a:r>
                      <a:endParaRPr lang="en-US" sz="900" dirty="0"/>
                    </a:p>
                  </a:txBody>
                  <a:tcPr/>
                </a:tc>
                <a:tc>
                  <a:txBody>
                    <a:bodyPr/>
                    <a:lstStyle/>
                    <a:p>
                      <a:pPr fontAlgn="base"/>
                      <a:r>
                        <a:rPr lang="en-US" sz="1000" dirty="0">
                          <a:solidFill>
                            <a:srgbClr val="222222"/>
                          </a:solidFill>
                          <a:effectLst/>
                        </a:rPr>
                        <a:t>A woven sheet made of filament or staple yarn</a:t>
                      </a:r>
                    </a:p>
                  </a:txBody>
                  <a:tcPr marL="47625" marR="47625" marT="47625" marB="47625"/>
                </a:tc>
                <a:tc>
                  <a:txBody>
                    <a:bodyPr/>
                    <a:lstStyle/>
                    <a:p>
                      <a:pPr fontAlgn="base"/>
                      <a:r>
                        <a:rPr lang="en-US" sz="1000" dirty="0">
                          <a:solidFill>
                            <a:srgbClr val="222222"/>
                          </a:solidFill>
                          <a:effectLst/>
                        </a:rPr>
                        <a:t>Resin reinforcement material for CFRP, CFRTP or C/C composites, having such usage as Aircraft/Aerospace equipment, sporting goods and industrial equipment parts</a:t>
                      </a:r>
                    </a:p>
                  </a:txBody>
                  <a:tcPr marL="47625" marR="47625" marT="47625" marB="47625"/>
                </a:tc>
              </a:tr>
              <a:tr h="476592">
                <a:tc>
                  <a:txBody>
                    <a:bodyPr/>
                    <a:lstStyle/>
                    <a:p>
                      <a:r>
                        <a:rPr kumimoji="0" lang="en-US" sz="900" b="0" i="0" u="none" strike="noStrike" kern="1200" dirty="0" smtClean="0">
                          <a:solidFill>
                            <a:schemeClr val="dk1"/>
                          </a:solidFill>
                          <a:effectLst/>
                          <a:latin typeface="+mn-lt"/>
                          <a:ea typeface="+mn-ea"/>
                          <a:cs typeface="+mn-cs"/>
                        </a:rPr>
                        <a:t>Prepreg</a:t>
                      </a:r>
                      <a:endParaRPr lang="en-US" sz="900" u="none" dirty="0"/>
                    </a:p>
                  </a:txBody>
                  <a:tcPr/>
                </a:tc>
                <a:tc>
                  <a:txBody>
                    <a:bodyPr/>
                    <a:lstStyle/>
                    <a:p>
                      <a:pPr fontAlgn="base"/>
                      <a:r>
                        <a:rPr lang="en-US" sz="1000" dirty="0">
                          <a:solidFill>
                            <a:srgbClr val="222222"/>
                          </a:solidFill>
                          <a:effectLst/>
                        </a:rPr>
                        <a:t>An intermediate material in a form of half-hardened sheets made of Carbon Fibers impregnated with thermo-setting resin, qualities of which being stable and sustained long enough and therefore easily applicable for automatic sheet-layering</a:t>
                      </a:r>
                    </a:p>
                  </a:txBody>
                  <a:tcPr marL="47625" marR="47625" marT="47625" marB="47625"/>
                </a:tc>
                <a:tc>
                  <a:txBody>
                    <a:bodyPr/>
                    <a:lstStyle/>
                    <a:p>
                      <a:pPr fontAlgn="base"/>
                      <a:r>
                        <a:rPr lang="en-US" sz="1000" dirty="0">
                          <a:solidFill>
                            <a:srgbClr val="222222"/>
                          </a:solidFill>
                          <a:effectLst/>
                        </a:rPr>
                        <a:t>Aircraft/Aerospace equipment, sporting goods and industrial equipment parts needing lightness in weight and high performances</a:t>
                      </a:r>
                    </a:p>
                  </a:txBody>
                  <a:tcPr marL="47625" marR="47625" marT="47625" marB="47625"/>
                </a:tc>
              </a:tr>
              <a:tr h="4098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dirty="0" smtClean="0">
                          <a:solidFill>
                            <a:schemeClr val="dk1"/>
                          </a:solidFill>
                          <a:effectLst/>
                          <a:latin typeface="+mn-lt"/>
                          <a:ea typeface="+mn-ea"/>
                          <a:cs typeface="+mn-cs"/>
                        </a:rPr>
                        <a:t>Braid</a:t>
                      </a:r>
                      <a:endParaRPr lang="en-US" sz="900" dirty="0" smtClean="0"/>
                    </a:p>
                    <a:p>
                      <a:endParaRPr lang="en-US" sz="900" u="none" dirty="0"/>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000" dirty="0" smtClean="0">
                          <a:solidFill>
                            <a:srgbClr val="222222"/>
                          </a:solidFill>
                          <a:effectLst/>
                        </a:rPr>
                        <a:t>A braided yarn made of filament or tow</a:t>
                      </a:r>
                    </a:p>
                    <a:p>
                      <a:pPr fontAlgn="base"/>
                      <a:endParaRPr lang="en-US" sz="1000" dirty="0">
                        <a:solidFill>
                          <a:srgbClr val="222222"/>
                        </a:solidFill>
                        <a:effectLst/>
                      </a:endParaRPr>
                    </a:p>
                  </a:txBody>
                  <a:tcPr marL="47625" marR="47625" marT="47625" marB="47625"/>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000" dirty="0" smtClean="0">
                          <a:solidFill>
                            <a:srgbClr val="222222"/>
                          </a:solidFill>
                          <a:effectLst/>
                        </a:rPr>
                        <a:t>Resin reinforcement material particularly suitable for reinforcement of tubular products</a:t>
                      </a:r>
                    </a:p>
                    <a:p>
                      <a:pPr fontAlgn="base"/>
                      <a:endParaRPr lang="en-US" sz="1000" dirty="0">
                        <a:solidFill>
                          <a:srgbClr val="222222"/>
                        </a:solidFill>
                        <a:effectLst/>
                      </a:endParaRPr>
                    </a:p>
                  </a:txBody>
                  <a:tcPr marL="47625" marR="47625" marT="47625" marB="47625"/>
                </a:tc>
              </a:tr>
              <a:tr h="425237">
                <a:tc>
                  <a:txBody>
                    <a:bodyPr/>
                    <a:lstStyle/>
                    <a:p>
                      <a:r>
                        <a:rPr kumimoji="0" lang="en-US" sz="900" b="0" i="0" u="none" strike="noStrike" kern="1200" dirty="0" smtClean="0">
                          <a:solidFill>
                            <a:schemeClr val="dk1"/>
                          </a:solidFill>
                          <a:effectLst/>
                          <a:latin typeface="+mn-lt"/>
                          <a:ea typeface="+mn-ea"/>
                          <a:cs typeface="+mn-cs"/>
                        </a:rPr>
                        <a:t>Chopped fiber</a:t>
                      </a:r>
                      <a:endParaRPr lang="en-US" sz="900" dirty="0"/>
                    </a:p>
                  </a:txBody>
                  <a:tcPr/>
                </a:tc>
                <a:tc>
                  <a:txBody>
                    <a:bodyPr/>
                    <a:lstStyle/>
                    <a:p>
                      <a:pPr fontAlgn="base"/>
                      <a:r>
                        <a:rPr lang="en-US" sz="900" dirty="0">
                          <a:solidFill>
                            <a:srgbClr val="222222"/>
                          </a:solidFill>
                          <a:effectLst/>
                        </a:rPr>
                        <a:t>A chopped fiber made of sized or non-sized fiber</a:t>
                      </a:r>
                    </a:p>
                  </a:txBody>
                  <a:tcPr marL="47625" marR="47625" marT="47625" marB="47625"/>
                </a:tc>
                <a:tc>
                  <a:txBody>
                    <a:bodyPr/>
                    <a:lstStyle/>
                    <a:p>
                      <a:r>
                        <a:rPr kumimoji="0" lang="en-US" sz="900" b="0" i="0" kern="1200" dirty="0" smtClean="0">
                          <a:solidFill>
                            <a:schemeClr val="dk1"/>
                          </a:solidFill>
                          <a:effectLst/>
                          <a:latin typeface="+mn-lt"/>
                          <a:ea typeface="+mn-ea"/>
                          <a:cs typeface="+mn-cs"/>
                        </a:rPr>
                        <a:t>Compounded into plastics/resins or Portland cement to improve mechanical performances, abrasion characteristic, electric conductivity and heat resistance</a:t>
                      </a:r>
                      <a:endParaRPr lang="en-US" sz="900" dirty="0"/>
                    </a:p>
                  </a:txBody>
                  <a:tcPr/>
                </a:tc>
              </a:tr>
              <a:tr h="533400">
                <a:tc>
                  <a:txBody>
                    <a:bodyPr/>
                    <a:lstStyle/>
                    <a:p>
                      <a:r>
                        <a:rPr kumimoji="0" lang="en-US" sz="900" b="0" i="0" u="none" strike="noStrike" kern="1200" dirty="0" smtClean="0">
                          <a:solidFill>
                            <a:schemeClr val="dk1"/>
                          </a:solidFill>
                          <a:effectLst/>
                          <a:latin typeface="+mn-lt"/>
                          <a:ea typeface="+mn-ea"/>
                          <a:cs typeface="+mn-cs"/>
                        </a:rPr>
                        <a:t>Milled</a:t>
                      </a:r>
                      <a:endParaRPr lang="en-US" sz="900" dirty="0"/>
                    </a:p>
                  </a:txBody>
                  <a:tcPr/>
                </a:tc>
                <a:tc>
                  <a:txBody>
                    <a:bodyPr/>
                    <a:lstStyle/>
                    <a:p>
                      <a:pPr fontAlgn="base"/>
                      <a:r>
                        <a:rPr lang="en-US" sz="900" dirty="0">
                          <a:solidFill>
                            <a:srgbClr val="222222"/>
                          </a:solidFill>
                          <a:effectLst/>
                        </a:rPr>
                        <a:t>Powder made by milling fiber in a ball-mill etc.</a:t>
                      </a:r>
                    </a:p>
                  </a:txBody>
                  <a:tcPr marL="47625" marR="47625" marT="47625" marB="47625"/>
                </a:tc>
                <a:tc>
                  <a:txBody>
                    <a:bodyPr/>
                    <a:lstStyle/>
                    <a:p>
                      <a:pPr fontAlgn="base"/>
                      <a:r>
                        <a:rPr lang="en-US" sz="900" dirty="0">
                          <a:solidFill>
                            <a:srgbClr val="222222"/>
                          </a:solidFill>
                          <a:effectLst/>
                        </a:rPr>
                        <a:t>Compounded into plastics/resins or rubber to improve mechanical performances, abrasion characteristic, electric conductivity and heat resistance</a:t>
                      </a:r>
                    </a:p>
                  </a:txBody>
                  <a:tcPr marL="47625" marR="47625" marT="47625" marB="47625"/>
                </a:tc>
              </a:tr>
              <a:tr h="436539">
                <a:tc>
                  <a:txBody>
                    <a:bodyPr/>
                    <a:lstStyle/>
                    <a:p>
                      <a:r>
                        <a:rPr kumimoji="0" lang="en-US" sz="900" b="0" i="0" u="none" strike="noStrike" kern="1200" dirty="0" smtClean="0">
                          <a:solidFill>
                            <a:schemeClr val="dk1"/>
                          </a:solidFill>
                          <a:effectLst/>
                          <a:latin typeface="+mn-lt"/>
                          <a:ea typeface="+mn-ea"/>
                          <a:cs typeface="+mn-cs"/>
                        </a:rPr>
                        <a:t>Felt.Mat</a:t>
                      </a:r>
                      <a:endParaRPr lang="en-US" sz="900" dirty="0"/>
                    </a:p>
                  </a:txBody>
                  <a:tcPr/>
                </a:tc>
                <a:tc>
                  <a:txBody>
                    <a:bodyPr/>
                    <a:lstStyle/>
                    <a:p>
                      <a:pPr fontAlgn="base"/>
                      <a:r>
                        <a:rPr lang="en-US" sz="900" dirty="0">
                          <a:solidFill>
                            <a:srgbClr val="222222"/>
                          </a:solidFill>
                          <a:effectLst/>
                        </a:rPr>
                        <a:t>A felt or mat made by layering up of staple by carding etc. then needle-punched or strengthened by organic binders</a:t>
                      </a:r>
                    </a:p>
                  </a:txBody>
                  <a:tcPr marL="47625" marR="47625" marT="47625" marB="47625"/>
                </a:tc>
                <a:tc>
                  <a:txBody>
                    <a:bodyPr/>
                    <a:lstStyle/>
                    <a:p>
                      <a:pPr fontAlgn="base"/>
                      <a:r>
                        <a:rPr lang="en-US" sz="900" dirty="0">
                          <a:solidFill>
                            <a:srgbClr val="222222"/>
                          </a:solidFill>
                          <a:effectLst/>
                        </a:rPr>
                        <a:t>Heat insulator, base material for molded heat insulator, protective layer for heat resistance and base material for corrosion-resisting filter</a:t>
                      </a:r>
                    </a:p>
                  </a:txBody>
                  <a:tcPr marL="47625" marR="47625" marT="47625" marB="47625"/>
                </a:tc>
              </a:tr>
              <a:tr h="322743">
                <a:tc>
                  <a:txBody>
                    <a:bodyPr/>
                    <a:lstStyle/>
                    <a:p>
                      <a:r>
                        <a:rPr kumimoji="0" lang="en-US" sz="900" b="0" i="0" u="none" strike="noStrike" kern="1200" dirty="0" smtClean="0">
                          <a:solidFill>
                            <a:schemeClr val="dk1"/>
                          </a:solidFill>
                          <a:effectLst/>
                          <a:latin typeface="+mn-lt"/>
                          <a:ea typeface="+mn-ea"/>
                          <a:cs typeface="+mn-cs"/>
                        </a:rPr>
                        <a:t>Paper</a:t>
                      </a:r>
                      <a:endParaRPr lang="en-US" sz="900" dirty="0"/>
                    </a:p>
                  </a:txBody>
                  <a:tcPr/>
                </a:tc>
                <a:tc>
                  <a:txBody>
                    <a:bodyPr/>
                    <a:lstStyle/>
                    <a:p>
                      <a:r>
                        <a:rPr kumimoji="0" lang="en-US" sz="900" b="0" i="0" kern="1200" dirty="0" smtClean="0">
                          <a:solidFill>
                            <a:schemeClr val="dk1"/>
                          </a:solidFill>
                          <a:effectLst/>
                          <a:latin typeface="+mn-lt"/>
                          <a:ea typeface="+mn-ea"/>
                          <a:cs typeface="+mn-cs"/>
                        </a:rPr>
                        <a:t>A paper made from staple by dry or wet paper-making</a:t>
                      </a:r>
                      <a:endParaRPr lang="en-US" sz="900" dirty="0"/>
                    </a:p>
                  </a:txBody>
                  <a:tcPr/>
                </a:tc>
                <a:tc>
                  <a:txBody>
                    <a:bodyPr/>
                    <a:lstStyle/>
                    <a:p>
                      <a:r>
                        <a:rPr kumimoji="0" lang="en-US" sz="900" b="0" i="0" kern="1200" dirty="0" smtClean="0">
                          <a:solidFill>
                            <a:schemeClr val="dk1"/>
                          </a:solidFill>
                          <a:effectLst/>
                          <a:latin typeface="+mn-lt"/>
                          <a:ea typeface="+mn-ea"/>
                          <a:cs typeface="+mn-cs"/>
                        </a:rPr>
                        <a:t>Anti-electrostatics sheets, electrodes, speaker-cone and heating plate</a:t>
                      </a:r>
                      <a:endParaRPr lang="en-US" sz="900" dirty="0"/>
                    </a:p>
                  </a:txBody>
                  <a:tcPr/>
                </a:tc>
              </a:tr>
              <a:tr h="351053">
                <a:tc>
                  <a:txBody>
                    <a:bodyPr/>
                    <a:lstStyle/>
                    <a:p>
                      <a:r>
                        <a:rPr kumimoji="0" lang="en-US" sz="900" b="0" i="0" u="none" strike="noStrike" kern="1200" dirty="0" smtClean="0">
                          <a:solidFill>
                            <a:schemeClr val="dk1"/>
                          </a:solidFill>
                          <a:effectLst/>
                          <a:latin typeface="+mn-lt"/>
                          <a:ea typeface="+mn-ea"/>
                          <a:cs typeface="+mn-cs"/>
                        </a:rPr>
                        <a:t>Compounds</a:t>
                      </a:r>
                      <a:endParaRPr lang="en-US" sz="900" dirty="0"/>
                    </a:p>
                  </a:txBody>
                  <a:tcPr/>
                </a:tc>
                <a:tc>
                  <a:txBody>
                    <a:bodyPr/>
                    <a:lstStyle/>
                    <a:p>
                      <a:pPr fontAlgn="base"/>
                      <a:r>
                        <a:rPr lang="en-US" sz="900" dirty="0">
                          <a:solidFill>
                            <a:srgbClr val="222222"/>
                          </a:solidFill>
                          <a:effectLst/>
                        </a:rPr>
                        <a:t>A material for injection </a:t>
                      </a:r>
                      <a:r>
                        <a:rPr lang="en-US" sz="900" dirty="0" err="1">
                          <a:solidFill>
                            <a:srgbClr val="222222"/>
                          </a:solidFill>
                          <a:effectLst/>
                        </a:rPr>
                        <a:t>moulding</a:t>
                      </a:r>
                      <a:r>
                        <a:rPr lang="en-US" sz="900" dirty="0">
                          <a:solidFill>
                            <a:srgbClr val="222222"/>
                          </a:solidFill>
                          <a:effectLst/>
                        </a:rPr>
                        <a:t> etc. made of mixture of thermo-plastics or thermo-setting resins added by various additives and chopped fiber and then being compounded</a:t>
                      </a:r>
                    </a:p>
                  </a:txBody>
                  <a:tcPr marL="47625" marR="47625" marT="47625" marB="47625"/>
                </a:tc>
                <a:tc>
                  <a:txBody>
                    <a:bodyPr/>
                    <a:lstStyle/>
                    <a:p>
                      <a:pPr fontAlgn="base"/>
                      <a:r>
                        <a:rPr lang="en-US" sz="900" dirty="0">
                          <a:solidFill>
                            <a:srgbClr val="222222"/>
                          </a:solidFill>
                          <a:effectLst/>
                        </a:rPr>
                        <a:t>Housing etc. of OA equipment taking advantages of electric conductivity, rigidity and lightness in weight</a:t>
                      </a:r>
                    </a:p>
                  </a:txBody>
                  <a:tcPr marL="47625" marR="47625" marT="47625" marB="47625"/>
                </a:tc>
              </a:tr>
            </a:tbl>
          </a:graphicData>
        </a:graphic>
      </p:graphicFrame>
    </p:spTree>
    <p:extLst>
      <p:ext uri="{BB962C8B-B14F-4D97-AF65-F5344CB8AC3E}">
        <p14:creationId xmlns:p14="http://schemas.microsoft.com/office/powerpoint/2010/main" val="393573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325562"/>
          </a:xfrm>
        </p:spPr>
        <p:txBody>
          <a:bodyPr>
            <a:noAutofit/>
          </a:bodyPr>
          <a:lstStyle/>
          <a:p>
            <a:r>
              <a:rPr lang="en-US" sz="3600" b="1" dirty="0" smtClean="0">
                <a:solidFill>
                  <a:schemeClr val="tx1"/>
                </a:solidFill>
                <a:latin typeface="Times New Roman" panose="02020603050405020304" pitchFamily="18" charset="0"/>
                <a:cs typeface="Times New Roman" panose="02020603050405020304" pitchFamily="18" charset="0"/>
              </a:rPr>
              <a:t>Materials other than carbon fibers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US" dirty="0" smtClean="0"/>
              <a:t>Carbon nanotubes</a:t>
            </a:r>
          </a:p>
          <a:p>
            <a:r>
              <a:rPr lang="en-US" dirty="0" err="1" smtClean="0"/>
              <a:t>Borophene</a:t>
            </a:r>
            <a:endParaRPr lang="en-US" dirty="0" smtClean="0"/>
          </a:p>
          <a:p>
            <a:endParaRPr lang="en-US" dirty="0"/>
          </a:p>
        </p:txBody>
      </p:sp>
    </p:spTree>
    <p:extLst>
      <p:ext uri="{BB962C8B-B14F-4D97-AF65-F5344CB8AC3E}">
        <p14:creationId xmlns:p14="http://schemas.microsoft.com/office/powerpoint/2010/main" val="3220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Matrix/Resin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09600" y="1600200"/>
            <a:ext cx="7467600" cy="4876800"/>
          </a:xfrm>
          <a:ln>
            <a:noFill/>
          </a:ln>
        </p:spPr>
        <p:txBody>
          <a:bodyPr>
            <a:normAutofit/>
          </a:bodyPr>
          <a:lstStyle/>
          <a:p>
            <a:pPr marL="0" indent="0">
              <a:buNone/>
            </a:pPr>
            <a:r>
              <a:rPr lang="en-US" sz="1800" b="1" dirty="0" smtClean="0"/>
              <a:t>    Matrix binds the reinforcement fibers in a filament wound composite structure and spreads the load together.</a:t>
            </a:r>
          </a:p>
          <a:p>
            <a:pPr marL="0" indent="0">
              <a:buNone/>
            </a:pPr>
            <a:r>
              <a:rPr lang="en-US" sz="1800" dirty="0" smtClean="0"/>
              <a:t>Two relevant characteristics to be used effectively:</a:t>
            </a:r>
          </a:p>
          <a:p>
            <a:pPr marL="514350" indent="-514350">
              <a:buFont typeface="+mj-lt"/>
              <a:buAutoNum type="romanUcPeriod"/>
            </a:pPr>
            <a:r>
              <a:rPr lang="en-US" sz="1800" dirty="0">
                <a:solidFill>
                  <a:srgbClr val="FF0000"/>
                </a:solidFill>
              </a:rPr>
              <a:t>A</a:t>
            </a:r>
            <a:r>
              <a:rPr lang="en-US" sz="1800" dirty="0" smtClean="0">
                <a:solidFill>
                  <a:srgbClr val="FF0000"/>
                </a:solidFill>
              </a:rPr>
              <a:t>n acceptable viscosity to wet the reinforcement before initiating the cure reaction</a:t>
            </a:r>
            <a:r>
              <a:rPr lang="en-US" sz="1800" dirty="0">
                <a:solidFill>
                  <a:srgbClr val="FF0000"/>
                </a:solidFill>
              </a:rPr>
              <a:t>.</a:t>
            </a:r>
            <a:endParaRPr lang="en-US" sz="1800" dirty="0" smtClean="0">
              <a:solidFill>
                <a:srgbClr val="FF0000"/>
              </a:solidFill>
            </a:endParaRPr>
          </a:p>
          <a:p>
            <a:pPr marL="514350" indent="-514350">
              <a:buFont typeface="+mj-lt"/>
              <a:buAutoNum type="romanUcPeriod"/>
            </a:pPr>
            <a:r>
              <a:rPr lang="en-US" sz="1800" dirty="0" smtClean="0">
                <a:solidFill>
                  <a:srgbClr val="FF0000"/>
                </a:solidFill>
              </a:rPr>
              <a:t>A sufficiently long pot life to allow all the reinforcement layers to be applied with no premature gelling of the resin.</a:t>
            </a:r>
          </a:p>
          <a:p>
            <a:pPr marL="514350" indent="-514350">
              <a:buFont typeface="+mj-lt"/>
              <a:buAutoNum type="romanUcPeriod"/>
            </a:pPr>
            <a:endParaRPr lang="en-US" sz="1800" dirty="0"/>
          </a:p>
          <a:p>
            <a:pPr marL="0" indent="0">
              <a:buNone/>
            </a:pPr>
            <a:r>
              <a:rPr lang="en-US" sz="1800" b="1" dirty="0" smtClean="0"/>
              <a:t> </a:t>
            </a:r>
            <a:r>
              <a:rPr lang="en-US" sz="2800" b="1" dirty="0" smtClean="0"/>
              <a:t>TYPES OF RESIN:</a:t>
            </a:r>
            <a:endParaRPr lang="en-US" sz="2200" b="1" dirty="0" smtClean="0"/>
          </a:p>
          <a:p>
            <a:pPr marL="457200" indent="-457200">
              <a:buFont typeface="+mj-lt"/>
              <a:buAutoNum type="alphaUcPeriod"/>
            </a:pPr>
            <a:r>
              <a:rPr lang="en-US" dirty="0" smtClean="0"/>
              <a:t> </a:t>
            </a:r>
            <a:r>
              <a:rPr lang="en-US" dirty="0"/>
              <a:t>Thermoplastic </a:t>
            </a:r>
          </a:p>
          <a:p>
            <a:pPr marL="457200" indent="-457200">
              <a:buFont typeface="+mj-lt"/>
              <a:buAutoNum type="alphaUcPeriod"/>
            </a:pPr>
            <a:r>
              <a:rPr lang="en-US" dirty="0" smtClean="0"/>
              <a:t> </a:t>
            </a:r>
            <a:r>
              <a:rPr lang="en-US" dirty="0"/>
              <a:t>Thermoset</a:t>
            </a:r>
          </a:p>
          <a:p>
            <a:pPr marL="0" indent="0">
              <a:buNone/>
            </a:pPr>
            <a:endParaRPr lang="en-US" dirty="0" smtClean="0"/>
          </a:p>
        </p:txBody>
      </p:sp>
    </p:spTree>
    <p:extLst>
      <p:ext uri="{BB962C8B-B14F-4D97-AF65-F5344CB8AC3E}">
        <p14:creationId xmlns:p14="http://schemas.microsoft.com/office/powerpoint/2010/main" val="216506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4495800" cy="641350"/>
          </a:xfrm>
        </p:spPr>
        <p:txBody>
          <a:bodyPr>
            <a:normAutofit/>
          </a:bodyPr>
          <a:lstStyle/>
          <a:p>
            <a:r>
              <a:rPr lang="en-US" sz="2400" dirty="0"/>
              <a:t>a</a:t>
            </a:r>
            <a:r>
              <a:rPr lang="en-US" sz="2400" dirty="0" smtClean="0"/>
              <a:t> . Thermoplastic Resins</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42663775"/>
              </p:ext>
            </p:extLst>
          </p:nvPr>
        </p:nvGraphicFramePr>
        <p:xfrm>
          <a:off x="4191000" y="1143000"/>
          <a:ext cx="4572001" cy="4744720"/>
        </p:xfrm>
        <a:graphic>
          <a:graphicData uri="http://schemas.openxmlformats.org/drawingml/2006/table">
            <a:tbl>
              <a:tblPr firstRow="1" bandRow="1">
                <a:tableStyleId>{5C22544A-7EE6-4342-B048-85BDC9FD1C3A}</a:tableStyleId>
              </a:tblPr>
              <a:tblGrid>
                <a:gridCol w="433010"/>
                <a:gridCol w="2212219"/>
                <a:gridCol w="1926772"/>
              </a:tblGrid>
              <a:tr h="370840">
                <a:tc>
                  <a:txBody>
                    <a:bodyPr/>
                    <a:lstStyle/>
                    <a:p>
                      <a:pPr algn="l"/>
                      <a:endParaRPr lang="en-US" sz="1400" b="0" dirty="0" smtClean="0">
                        <a:latin typeface="+mn-lt"/>
                      </a:endParaRPr>
                    </a:p>
                  </a:txBody>
                  <a:tcPr/>
                </a:tc>
                <a:tc>
                  <a:txBody>
                    <a:bodyPr/>
                    <a:lstStyle/>
                    <a:p>
                      <a:pPr algn="l"/>
                      <a:r>
                        <a:rPr lang="en-US" sz="1400" b="0" dirty="0" smtClean="0">
                          <a:latin typeface="+mn-lt"/>
                        </a:rPr>
                        <a:t>Properties</a:t>
                      </a:r>
                      <a:endParaRPr lang="en-US" sz="1400" b="0" dirty="0">
                        <a:latin typeface="+mn-lt"/>
                      </a:endParaRPr>
                    </a:p>
                  </a:txBody>
                  <a:tcPr/>
                </a:tc>
                <a:tc>
                  <a:txBody>
                    <a:bodyPr/>
                    <a:lstStyle/>
                    <a:p>
                      <a:pPr algn="just"/>
                      <a:r>
                        <a:rPr lang="en-US" sz="1400" b="0" dirty="0" smtClean="0">
                          <a:latin typeface="+mn-lt"/>
                        </a:rPr>
                        <a:t>Magnitude</a:t>
                      </a:r>
                      <a:endParaRPr lang="en-US" sz="1400" b="0" dirty="0">
                        <a:latin typeface="+mn-lt"/>
                      </a:endParaRPr>
                    </a:p>
                  </a:txBody>
                  <a:tcPr/>
                </a:tc>
              </a:tr>
              <a:tr h="370840">
                <a:tc>
                  <a:txBody>
                    <a:bodyPr/>
                    <a:lstStyle/>
                    <a:p>
                      <a:pPr algn="l"/>
                      <a:r>
                        <a:rPr lang="en-US" sz="1400" b="0" dirty="0" smtClean="0">
                          <a:latin typeface="+mn-lt"/>
                        </a:rPr>
                        <a:t>01.</a:t>
                      </a:r>
                    </a:p>
                  </a:txBody>
                  <a:tcPr/>
                </a:tc>
                <a:tc>
                  <a:txBody>
                    <a:bodyPr/>
                    <a:lstStyle/>
                    <a:p>
                      <a:pPr algn="l"/>
                      <a:r>
                        <a:rPr lang="en-US" sz="1400" b="0" i="0" kern="1200" dirty="0" smtClean="0">
                          <a:solidFill>
                            <a:schemeClr val="dk1"/>
                          </a:solidFill>
                          <a:effectLst/>
                          <a:latin typeface="+mn-lt"/>
                          <a:ea typeface="+mn-ea"/>
                          <a:cs typeface="+mn-cs"/>
                        </a:rPr>
                        <a:t>Density </a:t>
                      </a:r>
                      <a:endParaRPr lang="en-US" sz="1400" b="0" dirty="0">
                        <a:latin typeface="+mn-lt"/>
                      </a:endParaRPr>
                    </a:p>
                  </a:txBody>
                  <a:tcPr/>
                </a:tc>
                <a:tc>
                  <a:txBody>
                    <a:bodyPr/>
                    <a:lstStyle/>
                    <a:p>
                      <a:pPr algn="just" fontAlgn="t"/>
                      <a:r>
                        <a:rPr lang="en-US" sz="1400" b="0" u="none" strike="noStrike" dirty="0" smtClean="0">
                          <a:solidFill>
                            <a:schemeClr val="tx1"/>
                          </a:solidFill>
                          <a:effectLst/>
                          <a:latin typeface="+mn-lt"/>
                        </a:rPr>
                        <a:t>923- 2170 </a:t>
                      </a:r>
                      <a:r>
                        <a:rPr lang="en-US" sz="1400" b="0" dirty="0" smtClean="0">
                          <a:solidFill>
                            <a:schemeClr val="tx1"/>
                          </a:solidFill>
                          <a:effectLst/>
                          <a:latin typeface="+mn-lt"/>
                        </a:rPr>
                        <a:t>kg/m</a:t>
                      </a:r>
                      <a:r>
                        <a:rPr lang="en-US" sz="1400" b="0" baseline="30000" dirty="0" smtClean="0">
                          <a:solidFill>
                            <a:schemeClr val="tx1"/>
                          </a:solidFill>
                          <a:effectLst/>
                          <a:latin typeface="+mn-lt"/>
                        </a:rPr>
                        <a:t>3</a:t>
                      </a:r>
                      <a:endParaRPr lang="en-US" sz="1400" b="0" baseline="30000" dirty="0">
                        <a:solidFill>
                          <a:schemeClr val="tx1"/>
                        </a:solidFill>
                        <a:effectLst/>
                        <a:latin typeface="+mn-lt"/>
                      </a:endParaRPr>
                    </a:p>
                  </a:txBody>
                  <a:tcPr marL="19050" marR="19050"/>
                </a:tc>
              </a:tr>
              <a:tr h="370840">
                <a:tc>
                  <a:txBody>
                    <a:bodyPr/>
                    <a:lstStyle/>
                    <a:p>
                      <a:pPr algn="l"/>
                      <a:r>
                        <a:rPr lang="en-US" sz="1400" b="0" dirty="0" smtClean="0">
                          <a:latin typeface="+mn-lt"/>
                        </a:rPr>
                        <a:t>02</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Water Absorption</a:t>
                      </a:r>
                      <a:endParaRPr lang="en-US" sz="1400" b="0" dirty="0">
                        <a:latin typeface="+mn-lt"/>
                      </a:endParaRPr>
                    </a:p>
                  </a:txBody>
                  <a:tcPr/>
                </a:tc>
                <a:tc>
                  <a:txBody>
                    <a:bodyPr/>
                    <a:lstStyle/>
                    <a:p>
                      <a:pPr algn="just" fontAlgn="t"/>
                      <a:r>
                        <a:rPr lang="en-US" sz="1400" b="0" baseline="0" dirty="0" smtClean="0">
                          <a:solidFill>
                            <a:srgbClr val="000000"/>
                          </a:solidFill>
                          <a:effectLst/>
                          <a:latin typeface="+mn-lt"/>
                        </a:rPr>
                        <a:t>  </a:t>
                      </a:r>
                      <a:r>
                        <a:rPr lang="en-US" sz="1400" b="0" dirty="0" smtClean="0">
                          <a:solidFill>
                            <a:srgbClr val="000000"/>
                          </a:solidFill>
                          <a:effectLst/>
                          <a:latin typeface="+mn-lt"/>
                        </a:rPr>
                        <a:t>-</a:t>
                      </a:r>
                      <a:endParaRPr lang="en-US" sz="1400" b="0" dirty="0">
                        <a:solidFill>
                          <a:srgbClr val="000000"/>
                        </a:solidFill>
                        <a:effectLst/>
                        <a:latin typeface="+mn-lt"/>
                      </a:endParaRPr>
                    </a:p>
                  </a:txBody>
                  <a:tcPr marL="19050" marR="19050"/>
                </a:tc>
              </a:tr>
              <a:tr h="370840">
                <a:tc>
                  <a:txBody>
                    <a:bodyPr/>
                    <a:lstStyle/>
                    <a:p>
                      <a:pPr algn="l"/>
                      <a:r>
                        <a:rPr lang="en-US" sz="1400" b="0" dirty="0" smtClean="0">
                          <a:latin typeface="+mn-lt"/>
                        </a:rPr>
                        <a:t>03. </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Viscosity </a:t>
                      </a:r>
                      <a:endParaRPr lang="en-US" sz="1400" b="0" dirty="0">
                        <a:latin typeface="+mn-lt"/>
                      </a:endParaRPr>
                    </a:p>
                  </a:txBody>
                  <a:tcPr/>
                </a:tc>
                <a:tc>
                  <a:txBody>
                    <a:bodyPr/>
                    <a:lstStyle/>
                    <a:p>
                      <a:pPr algn="just" fontAlgn="t"/>
                      <a:r>
                        <a:rPr lang="en-US" sz="1400" b="0" i="0" kern="1200" dirty="0" smtClean="0">
                          <a:solidFill>
                            <a:schemeClr val="dk1"/>
                          </a:solidFill>
                          <a:effectLst/>
                          <a:latin typeface="+mn-lt"/>
                          <a:ea typeface="+mn-ea"/>
                          <a:cs typeface="+mn-cs"/>
                        </a:rPr>
                        <a:t>500–5000 </a:t>
                      </a:r>
                      <a:r>
                        <a:rPr lang="en-US" sz="1400" b="0" dirty="0" smtClean="0">
                          <a:effectLst/>
                          <a:latin typeface="+mn-lt"/>
                        </a:rPr>
                        <a:t>N-s/m²</a:t>
                      </a:r>
                      <a:endParaRPr lang="en-US" sz="1400" b="0" dirty="0">
                        <a:effectLst/>
                        <a:latin typeface="+mn-lt"/>
                      </a:endParaRPr>
                    </a:p>
                  </a:txBody>
                  <a:tcPr/>
                </a:tc>
              </a:tr>
              <a:tr h="370840">
                <a:tc>
                  <a:txBody>
                    <a:bodyPr/>
                    <a:lstStyle/>
                    <a:p>
                      <a:pPr algn="l"/>
                      <a:r>
                        <a:rPr lang="en-US" sz="1400" b="0" dirty="0" smtClean="0">
                          <a:latin typeface="+mn-lt"/>
                        </a:rPr>
                        <a:t>04.</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Tensile Strength, Yield </a:t>
                      </a:r>
                      <a:endParaRPr lang="en-US" sz="1400" b="0" dirty="0">
                        <a:latin typeface="+mn-lt"/>
                      </a:endParaRPr>
                    </a:p>
                  </a:txBody>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10.8-98.8MPa</a:t>
                      </a:r>
                    </a:p>
                  </a:txBody>
                  <a:tcPr/>
                </a:tc>
              </a:tr>
              <a:tr h="370840">
                <a:tc>
                  <a:txBody>
                    <a:bodyPr/>
                    <a:lstStyle/>
                    <a:p>
                      <a:pPr algn="l"/>
                      <a:r>
                        <a:rPr lang="en-US" sz="1400" b="0" dirty="0" smtClean="0">
                          <a:latin typeface="+mn-lt"/>
                        </a:rPr>
                        <a:t>05.</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Tensile Strength, Ultimate </a:t>
                      </a:r>
                      <a:endParaRPr lang="en-US" sz="1400" b="0" dirty="0">
                        <a:latin typeface="+mn-lt"/>
                      </a:endParaRPr>
                    </a:p>
                  </a:txBody>
                  <a:tcPr/>
                </a:tc>
                <a:tc>
                  <a:txBody>
                    <a:bodyPr/>
                    <a:lstStyle/>
                    <a:p>
                      <a:pPr algn="just" fontAlgn="t"/>
                      <a:r>
                        <a:rPr lang="en-US" sz="1400" b="0" u="none" strike="noStrike" dirty="0" smtClean="0">
                          <a:solidFill>
                            <a:srgbClr val="000000"/>
                          </a:solidFill>
                          <a:effectLst/>
                          <a:latin typeface="+mn-lt"/>
                        </a:rPr>
                        <a:t> 11-110</a:t>
                      </a:r>
                      <a:r>
                        <a:rPr lang="en-US" sz="1400" b="0" dirty="0" smtClean="0">
                          <a:solidFill>
                            <a:srgbClr val="000000"/>
                          </a:solidFill>
                          <a:effectLst/>
                          <a:latin typeface="+mn-lt"/>
                        </a:rPr>
                        <a:t>MPa</a:t>
                      </a:r>
                      <a:endParaRPr lang="en-US" sz="1400" b="0" dirty="0">
                        <a:solidFill>
                          <a:srgbClr val="000000"/>
                        </a:solidFill>
                        <a:effectLst/>
                        <a:latin typeface="+mn-lt"/>
                      </a:endParaRPr>
                    </a:p>
                  </a:txBody>
                  <a:tcPr marL="19050" marR="19050"/>
                </a:tc>
              </a:tr>
              <a:tr h="370840">
                <a:tc>
                  <a:txBody>
                    <a:bodyPr/>
                    <a:lstStyle/>
                    <a:p>
                      <a:pPr algn="l"/>
                      <a:r>
                        <a:rPr lang="en-US" sz="1400" b="0" dirty="0" smtClean="0">
                          <a:latin typeface="+mn-lt"/>
                        </a:rPr>
                        <a:t>06.</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Modulus of Elasticity </a:t>
                      </a:r>
                      <a:endParaRPr lang="en-US" sz="1400" b="0" dirty="0">
                        <a:latin typeface="+mn-lt"/>
                      </a:endParaRPr>
                    </a:p>
                  </a:txBody>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a:t>
                      </a:r>
                    </a:p>
                  </a:txBody>
                  <a:tcPr/>
                </a:tc>
              </a:tr>
              <a:tr h="370840">
                <a:tc>
                  <a:txBody>
                    <a:bodyPr/>
                    <a:lstStyle/>
                    <a:p>
                      <a:pPr algn="l"/>
                      <a:r>
                        <a:rPr lang="en-US" sz="1400" b="0" dirty="0" smtClean="0">
                          <a:latin typeface="+mn-lt"/>
                        </a:rPr>
                        <a:t>07.</a:t>
                      </a:r>
                      <a:endParaRPr lang="en-US" sz="1400" b="0" dirty="0">
                        <a:latin typeface="+mn-lt"/>
                      </a:endParaRPr>
                    </a:p>
                  </a:txBody>
                  <a:tcPr/>
                </a:tc>
                <a:tc>
                  <a:txBody>
                    <a:bodyPr/>
                    <a:lstStyle/>
                    <a:p>
                      <a:pPr algn="l" fontAlgn="t"/>
                      <a:r>
                        <a:rPr lang="en-US" sz="1400" b="0" dirty="0" smtClean="0">
                          <a:effectLst/>
                          <a:latin typeface="+mn-lt"/>
                        </a:rPr>
                        <a:t>  Poisson </a:t>
                      </a:r>
                      <a:r>
                        <a:rPr lang="en-US" sz="1400" b="0" dirty="0">
                          <a:effectLst/>
                          <a:latin typeface="+mn-lt"/>
                        </a:rPr>
                        <a:t>Ratio </a:t>
                      </a:r>
                    </a:p>
                  </a:txBody>
                  <a:tcPr marL="19050" marR="19050"/>
                </a:tc>
                <a:tc>
                  <a:txBody>
                    <a:bodyPr/>
                    <a:lstStyle/>
                    <a:p>
                      <a:pPr algn="l"/>
                      <a:r>
                        <a:rPr lang="en-US" sz="1400" b="0" dirty="0" smtClean="0">
                          <a:latin typeface="+mn-lt"/>
                        </a:rPr>
                        <a:t>0.33-0.39</a:t>
                      </a:r>
                      <a:endParaRPr lang="en-US" sz="1400" b="0" dirty="0">
                        <a:latin typeface="+mn-lt"/>
                      </a:endParaRPr>
                    </a:p>
                  </a:txBody>
                  <a:tcPr/>
                </a:tc>
              </a:tr>
              <a:tr h="370840">
                <a:tc>
                  <a:txBody>
                    <a:bodyPr/>
                    <a:lstStyle/>
                    <a:p>
                      <a:pPr algn="l"/>
                      <a:r>
                        <a:rPr lang="en-US" sz="1400" b="0" dirty="0" smtClean="0">
                          <a:latin typeface="+mn-lt"/>
                        </a:rPr>
                        <a:t>08.</a:t>
                      </a:r>
                      <a:endParaRPr lang="en-US" sz="1400" b="0" dirty="0">
                        <a:latin typeface="+mn-lt"/>
                      </a:endParaRPr>
                    </a:p>
                  </a:txBody>
                  <a:tcPr/>
                </a:tc>
                <a:tc>
                  <a:txBody>
                    <a:bodyPr/>
                    <a:lstStyle/>
                    <a:p>
                      <a:pPr algn="l" fontAlgn="t"/>
                      <a:r>
                        <a:rPr lang="en-US" sz="1400" b="0" dirty="0" smtClean="0">
                          <a:effectLst/>
                          <a:latin typeface="+mn-lt"/>
                        </a:rPr>
                        <a:t>  Thermal Conductivity 	</a:t>
                      </a:r>
                      <a:endParaRPr lang="en-US" sz="1400" b="0" dirty="0">
                        <a:effectLst/>
                        <a:latin typeface="+mn-lt"/>
                      </a:endParaRPr>
                    </a:p>
                  </a:txBody>
                  <a:tcPr marL="19050" marR="19050"/>
                </a:tc>
                <a:tc>
                  <a:txBody>
                    <a:bodyPr/>
                    <a:lstStyle/>
                    <a:p>
                      <a:pPr algn="just" fontAlgn="t"/>
                      <a:r>
                        <a:rPr lang="en-US" sz="1400" b="0" i="0" u="none" strike="noStrike" kern="1200" dirty="0" smtClean="0">
                          <a:solidFill>
                            <a:schemeClr val="dk1"/>
                          </a:solidFill>
                          <a:effectLst/>
                          <a:latin typeface="+mn-lt"/>
                          <a:ea typeface="+mn-ea"/>
                          <a:cs typeface="+mn-cs"/>
                        </a:rPr>
                        <a:t> 0.11-0.35</a:t>
                      </a:r>
                      <a:r>
                        <a:rPr lang="en-US" sz="1400" b="0" i="0" kern="1200" dirty="0" smtClean="0">
                          <a:solidFill>
                            <a:schemeClr val="dk1"/>
                          </a:solidFill>
                          <a:effectLst/>
                          <a:latin typeface="+mn-lt"/>
                          <a:ea typeface="+mn-ea"/>
                          <a:cs typeface="+mn-cs"/>
                        </a:rPr>
                        <a:t> W/m-K</a:t>
                      </a:r>
                      <a:endParaRPr lang="en-US" sz="1400" b="0" dirty="0">
                        <a:solidFill>
                          <a:srgbClr val="000000"/>
                        </a:solidFill>
                        <a:effectLst/>
                        <a:latin typeface="+mn-lt"/>
                      </a:endParaRPr>
                    </a:p>
                  </a:txBody>
                  <a:tcPr marL="19050" marR="19050"/>
                </a:tc>
              </a:tr>
              <a:tr h="370840">
                <a:tc>
                  <a:txBody>
                    <a:bodyPr/>
                    <a:lstStyle/>
                    <a:p>
                      <a:pPr algn="l"/>
                      <a:r>
                        <a:rPr lang="en-US" sz="1400" b="0" dirty="0" smtClean="0">
                          <a:latin typeface="+mn-lt"/>
                        </a:rPr>
                        <a:t>09.</a:t>
                      </a:r>
                      <a:endParaRPr lang="en-US" sz="1400" b="0" dirty="0">
                        <a:latin typeface="+mn-lt"/>
                      </a:endParaRPr>
                    </a:p>
                  </a:txBody>
                  <a:tcPr/>
                </a:tc>
                <a:tc>
                  <a:txBody>
                    <a:bodyPr/>
                    <a:lstStyle/>
                    <a:p>
                      <a:pPr algn="l" fontAlgn="t"/>
                      <a:r>
                        <a:rPr lang="en-US" sz="1400" b="0" dirty="0" smtClean="0">
                          <a:effectLst/>
                          <a:latin typeface="+mn-lt"/>
                        </a:rPr>
                        <a:t>  Melting Point</a:t>
                      </a:r>
                      <a:endParaRPr lang="en-US" sz="1400" b="0" dirty="0">
                        <a:effectLst/>
                        <a:latin typeface="+mn-lt"/>
                      </a:endParaRPr>
                    </a:p>
                  </a:txBody>
                  <a:tcPr marL="19050" marR="19050"/>
                </a:tc>
                <a:tc>
                  <a:txBody>
                    <a:bodyPr/>
                    <a:lstStyle/>
                    <a:p>
                      <a:pPr algn="just" fontAlgn="t"/>
                      <a:r>
                        <a:rPr lang="en-US" sz="1400" b="0" u="none" strike="noStrike" dirty="0" smtClean="0">
                          <a:solidFill>
                            <a:srgbClr val="000000"/>
                          </a:solidFill>
                          <a:effectLst/>
                          <a:latin typeface="+mn-lt"/>
                        </a:rPr>
                        <a:t> 110-340</a:t>
                      </a:r>
                      <a:r>
                        <a:rPr lang="en-US" sz="1400" b="0" dirty="0">
                          <a:solidFill>
                            <a:srgbClr val="000000"/>
                          </a:solidFill>
                          <a:effectLst/>
                          <a:latin typeface="+mn-lt"/>
                        </a:rPr>
                        <a:t>  °C</a:t>
                      </a:r>
                    </a:p>
                  </a:txBody>
                  <a:tcPr marL="19050" marR="19050"/>
                </a:tc>
              </a:tr>
              <a:tr h="370840">
                <a:tc>
                  <a:txBody>
                    <a:bodyPr/>
                    <a:lstStyle/>
                    <a:p>
                      <a:pPr algn="l"/>
                      <a:r>
                        <a:rPr lang="en-US" sz="1400" b="0" dirty="0" smtClean="0">
                          <a:latin typeface="+mn-lt"/>
                        </a:rPr>
                        <a:t>10.</a:t>
                      </a:r>
                      <a:endParaRPr lang="en-US" sz="1400" b="0" dirty="0">
                        <a:latin typeface="+mn-lt"/>
                      </a:endParaRPr>
                    </a:p>
                  </a:txBody>
                  <a:tcPr/>
                </a:tc>
                <a:tc>
                  <a:txBody>
                    <a:bodyPr/>
                    <a:lstStyle/>
                    <a:p>
                      <a:pPr algn="l" fontAlgn="t"/>
                      <a:r>
                        <a:rPr lang="en-US" sz="1400" b="0" dirty="0" smtClean="0">
                          <a:effectLst/>
                          <a:latin typeface="+mn-lt"/>
                        </a:rPr>
                        <a:t>  </a:t>
                      </a:r>
                      <a:r>
                        <a:rPr lang="en-US" sz="1400" b="0" dirty="0" smtClean="0"/>
                        <a:t>Elongation at break</a:t>
                      </a:r>
                      <a:endParaRPr lang="en-US" sz="1400" b="0" dirty="0">
                        <a:effectLst/>
                        <a:latin typeface="+mn-lt"/>
                      </a:endParaRPr>
                    </a:p>
                  </a:txBody>
                  <a:tcPr marL="19050" marR="19050"/>
                </a:tc>
                <a:tc>
                  <a:txBody>
                    <a:bodyPr/>
                    <a:lstStyle/>
                    <a:p>
                      <a:pPr algn="just" fontAlgn="t"/>
                      <a:r>
                        <a:rPr lang="en-US" sz="1400" b="0" dirty="0" smtClean="0">
                          <a:solidFill>
                            <a:srgbClr val="000000"/>
                          </a:solidFill>
                          <a:effectLst/>
                          <a:latin typeface="+mn-lt"/>
                        </a:rPr>
                        <a:t> 4.1-190 </a:t>
                      </a:r>
                      <a:r>
                        <a:rPr lang="en-US" sz="1400" b="0" dirty="0" smtClean="0"/>
                        <a:t>%</a:t>
                      </a:r>
                      <a:endParaRPr lang="en-US" sz="1400" b="0" dirty="0">
                        <a:solidFill>
                          <a:srgbClr val="000000"/>
                        </a:solidFill>
                        <a:effectLst/>
                        <a:latin typeface="+mn-lt"/>
                      </a:endParaRPr>
                    </a:p>
                  </a:txBody>
                  <a:tcPr marL="19050" marR="19050"/>
                </a:tc>
              </a:tr>
              <a:tr h="370840">
                <a:tc>
                  <a:txBody>
                    <a:bodyPr/>
                    <a:lstStyle/>
                    <a:p>
                      <a:pPr algn="l"/>
                      <a:r>
                        <a:rPr lang="en-US" sz="1400" b="0" dirty="0" smtClean="0">
                          <a:latin typeface="+mn-lt"/>
                        </a:rPr>
                        <a:t>11.</a:t>
                      </a:r>
                      <a:endParaRPr lang="en-US" sz="1400" b="0" dirty="0">
                        <a:latin typeface="+mn-lt"/>
                      </a:endParaRPr>
                    </a:p>
                  </a:txBody>
                  <a:tcPr/>
                </a:tc>
                <a:tc>
                  <a:txBody>
                    <a:bodyPr/>
                    <a:lstStyle/>
                    <a:p>
                      <a:pPr algn="l"/>
                      <a:r>
                        <a:rPr lang="en-US" sz="1400" b="0" dirty="0" smtClean="0">
                          <a:latin typeface="+mn-lt"/>
                        </a:rPr>
                        <a:t>Cost</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 Rs.150-165 /Kg</a:t>
                      </a:r>
                      <a:endParaRPr lang="en-US" sz="1400" b="0" dirty="0">
                        <a:latin typeface="+mn-lt"/>
                      </a:endParaRPr>
                    </a:p>
                  </a:txBody>
                  <a:tcPr/>
                </a:tc>
              </a:tr>
            </a:tbl>
          </a:graphicData>
        </a:graphic>
      </p:graphicFrame>
      <p:sp>
        <p:nvSpPr>
          <p:cNvPr id="4" name="Text Placeholder 3"/>
          <p:cNvSpPr>
            <a:spLocks noGrp="1"/>
          </p:cNvSpPr>
          <p:nvPr>
            <p:ph type="body" sz="half" idx="2"/>
          </p:nvPr>
        </p:nvSpPr>
        <p:spPr>
          <a:xfrm>
            <a:off x="304800" y="990600"/>
            <a:ext cx="3733800" cy="5270500"/>
          </a:xfrm>
        </p:spPr>
        <p:txBody>
          <a:bodyPr>
            <a:noAutofit/>
          </a:bodyPr>
          <a:lstStyle/>
          <a:p>
            <a:pPr marL="285750" indent="-285750" algn="just">
              <a:buFont typeface="Arial" panose="020B0604020202020204" pitchFamily="34" charset="0"/>
              <a:buChar char="•"/>
            </a:pPr>
            <a:r>
              <a:rPr lang="en-US" sz="1600" dirty="0"/>
              <a:t>A thermoplastic is a type of plastic made up of polymer resins that is solid at room temperature but </a:t>
            </a:r>
            <a:r>
              <a:rPr lang="en-US" sz="1600" dirty="0">
                <a:solidFill>
                  <a:srgbClr val="FF0000"/>
                </a:solidFill>
              </a:rPr>
              <a:t>becomes plastic and soft upon </a:t>
            </a:r>
            <a:r>
              <a:rPr lang="en-US" sz="1600" dirty="0" smtClean="0">
                <a:solidFill>
                  <a:srgbClr val="FF0000"/>
                </a:solidFill>
              </a:rPr>
              <a:t>heating.</a:t>
            </a:r>
          </a:p>
          <a:p>
            <a:pPr marL="285750" indent="-285750" algn="just">
              <a:buFont typeface="Arial" panose="020B0604020202020204" pitchFamily="34" charset="0"/>
              <a:buChar char="•"/>
            </a:pPr>
            <a:r>
              <a:rPr lang="en-US" sz="1600" dirty="0" smtClean="0"/>
              <a:t>It is </a:t>
            </a:r>
            <a:r>
              <a:rPr lang="en-US" sz="1600" dirty="0"/>
              <a:t>Hard, brittle, opaque, good electrical and heat resistance, resistant to deformation under load, low cost, resistant to most acids</a:t>
            </a:r>
            <a:r>
              <a:rPr lang="en-US" sz="1600" dirty="0" smtClean="0"/>
              <a:t>.</a:t>
            </a:r>
          </a:p>
          <a:p>
            <a:pPr marL="285750" indent="-285750" algn="just">
              <a:buFont typeface="Arial" panose="020B0604020202020204" pitchFamily="34" charset="0"/>
              <a:buChar char="•"/>
            </a:pPr>
            <a:r>
              <a:rPr lang="en-US" sz="1600" dirty="0"/>
              <a:t>Thermoplastics are </a:t>
            </a:r>
            <a:r>
              <a:rPr lang="en-US" sz="1600" dirty="0">
                <a:solidFill>
                  <a:srgbClr val="FF0000"/>
                </a:solidFill>
              </a:rPr>
              <a:t>easily recycled </a:t>
            </a:r>
            <a:r>
              <a:rPr lang="en-US" sz="1600" dirty="0"/>
              <a:t>and do not show any chemical property changes when heated or cooled multiple times, which makes them easy to recycle</a:t>
            </a:r>
            <a:r>
              <a:rPr lang="en-US" sz="1600" dirty="0" smtClean="0"/>
              <a:t>.</a:t>
            </a:r>
          </a:p>
          <a:p>
            <a:pPr marL="285750" indent="-285750" algn="just">
              <a:buFont typeface="Arial" panose="020B0604020202020204" pitchFamily="34" charset="0"/>
              <a:buChar char="•"/>
            </a:pPr>
            <a:r>
              <a:rPr lang="en-US" sz="1600" dirty="0" err="1" smtClean="0"/>
              <a:t>Eg</a:t>
            </a:r>
            <a:r>
              <a:rPr lang="en-US" sz="1600" dirty="0" smtClean="0"/>
              <a:t>. Polypropylene, </a:t>
            </a:r>
            <a:r>
              <a:rPr lang="en-US" sz="1600" dirty="0" err="1" smtClean="0"/>
              <a:t>polyphenylene</a:t>
            </a:r>
            <a:r>
              <a:rPr lang="en-US" sz="1600" dirty="0" smtClean="0"/>
              <a:t> </a:t>
            </a:r>
            <a:r>
              <a:rPr lang="en-US" sz="1600" dirty="0"/>
              <a:t>sulfone, polyamide, polyether ether </a:t>
            </a:r>
            <a:r>
              <a:rPr lang="en-US" sz="1600" dirty="0" smtClean="0"/>
              <a:t>ketone, phenolic, </a:t>
            </a:r>
            <a:r>
              <a:rPr lang="en-US" sz="1600" dirty="0"/>
              <a:t>silicones, polyurethanes, epoxies, etc.</a:t>
            </a:r>
          </a:p>
          <a:p>
            <a:pPr marL="285750" indent="-285750" algn="just">
              <a:buFont typeface="Arial" panose="020B0604020202020204" pitchFamily="34" charset="0"/>
              <a:buChar char="•"/>
            </a:pPr>
            <a:endParaRPr lang="en-US" sz="1600" dirty="0"/>
          </a:p>
        </p:txBody>
      </p:sp>
    </p:spTree>
    <p:extLst>
      <p:ext uri="{BB962C8B-B14F-4D97-AF65-F5344CB8AC3E}">
        <p14:creationId xmlns:p14="http://schemas.microsoft.com/office/powerpoint/2010/main" val="318952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4648200" cy="641350"/>
          </a:xfrm>
        </p:spPr>
        <p:txBody>
          <a:bodyPr>
            <a:noAutofit/>
          </a:bodyPr>
          <a:lstStyle/>
          <a:p>
            <a:r>
              <a:rPr lang="en-US" sz="2200" dirty="0"/>
              <a:t>B</a:t>
            </a:r>
            <a:r>
              <a:rPr lang="en-US" sz="2200" dirty="0" smtClean="0"/>
              <a:t>. Thermoset Resins </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52157429"/>
              </p:ext>
            </p:extLst>
          </p:nvPr>
        </p:nvGraphicFramePr>
        <p:xfrm>
          <a:off x="4419600" y="1066800"/>
          <a:ext cx="4419600" cy="4419598"/>
        </p:xfrm>
        <a:graphic>
          <a:graphicData uri="http://schemas.openxmlformats.org/drawingml/2006/table">
            <a:tbl>
              <a:tblPr firstRow="1" bandRow="1">
                <a:tableStyleId>{5C22544A-7EE6-4342-B048-85BDC9FD1C3A}</a:tableStyleId>
              </a:tblPr>
              <a:tblGrid>
                <a:gridCol w="598429"/>
                <a:gridCol w="2174114"/>
                <a:gridCol w="1647057"/>
              </a:tblGrid>
              <a:tr h="708812">
                <a:tc>
                  <a:txBody>
                    <a:bodyPr/>
                    <a:lstStyle/>
                    <a:p>
                      <a:pPr algn="l"/>
                      <a:r>
                        <a:rPr lang="en-US" sz="1400" b="0" dirty="0" smtClean="0">
                          <a:latin typeface="+mn-lt"/>
                        </a:rPr>
                        <a:t>Sr. No.</a:t>
                      </a:r>
                      <a:endParaRPr lang="en-US" sz="1400" b="0" dirty="0">
                        <a:latin typeface="+mn-lt"/>
                      </a:endParaRPr>
                    </a:p>
                  </a:txBody>
                  <a:tcPr/>
                </a:tc>
                <a:tc>
                  <a:txBody>
                    <a:bodyPr/>
                    <a:lstStyle/>
                    <a:p>
                      <a:pPr algn="l"/>
                      <a:r>
                        <a:rPr lang="en-US" sz="1400" b="0" dirty="0" smtClean="0">
                          <a:latin typeface="+mn-lt"/>
                        </a:rPr>
                        <a:t>Properties</a:t>
                      </a:r>
                      <a:endParaRPr lang="en-US" sz="1400" b="0" dirty="0">
                        <a:latin typeface="+mn-lt"/>
                      </a:endParaRPr>
                    </a:p>
                  </a:txBody>
                  <a:tcPr/>
                </a:tc>
                <a:tc>
                  <a:txBody>
                    <a:bodyPr/>
                    <a:lstStyle/>
                    <a:p>
                      <a:pPr algn="l"/>
                      <a:r>
                        <a:rPr lang="en-US" sz="1400" b="0" dirty="0" smtClean="0">
                          <a:latin typeface="+mn-lt"/>
                        </a:rPr>
                        <a:t>Magnitude</a:t>
                      </a:r>
                      <a:endParaRPr lang="en-US" sz="1400" b="0" dirty="0">
                        <a:latin typeface="+mn-lt"/>
                      </a:endParaRPr>
                    </a:p>
                  </a:txBody>
                  <a:tcPr/>
                </a:tc>
              </a:tr>
              <a:tr h="507287">
                <a:tc>
                  <a:txBody>
                    <a:bodyPr/>
                    <a:lstStyle/>
                    <a:p>
                      <a:pPr algn="l"/>
                      <a:r>
                        <a:rPr lang="en-US" sz="1400" b="0" dirty="0" smtClean="0">
                          <a:latin typeface="+mn-lt"/>
                        </a:rPr>
                        <a:t>01.</a:t>
                      </a:r>
                    </a:p>
                  </a:txBody>
                  <a:tcPr/>
                </a:tc>
                <a:tc>
                  <a:txBody>
                    <a:bodyPr/>
                    <a:lstStyle/>
                    <a:p>
                      <a:pPr algn="l"/>
                      <a:r>
                        <a:rPr lang="en-US" sz="1400" b="0" i="0" kern="1200" dirty="0" smtClean="0">
                          <a:solidFill>
                            <a:schemeClr val="dk1"/>
                          </a:solidFill>
                          <a:effectLst/>
                          <a:latin typeface="+mn-lt"/>
                          <a:ea typeface="+mn-ea"/>
                          <a:cs typeface="+mn-cs"/>
                        </a:rPr>
                        <a:t>Density </a:t>
                      </a:r>
                      <a:endParaRPr lang="en-US" sz="1400" b="0" dirty="0">
                        <a:latin typeface="+mn-lt"/>
                      </a:endParaRPr>
                    </a:p>
                  </a:txBody>
                  <a:tcPr/>
                </a:tc>
                <a:tc>
                  <a:txBody>
                    <a:bodyPr/>
                    <a:lstStyle/>
                    <a:p>
                      <a:pPr algn="l" fontAlgn="t"/>
                      <a:r>
                        <a:rPr lang="en-US" sz="1400" b="0" u="none" strike="noStrike" dirty="0" smtClean="0">
                          <a:solidFill>
                            <a:schemeClr val="tx1"/>
                          </a:solidFill>
                          <a:effectLst/>
                          <a:latin typeface="+mn-lt"/>
                        </a:rPr>
                        <a:t>1200 - 1250</a:t>
                      </a:r>
                      <a:r>
                        <a:rPr lang="en-US" sz="1400" b="0" dirty="0">
                          <a:solidFill>
                            <a:schemeClr val="tx1"/>
                          </a:solidFill>
                          <a:effectLst/>
                          <a:latin typeface="+mn-lt"/>
                        </a:rPr>
                        <a:t> </a:t>
                      </a:r>
                      <a:r>
                        <a:rPr lang="en-US" sz="1400" b="0" dirty="0" smtClean="0">
                          <a:solidFill>
                            <a:schemeClr val="tx1"/>
                          </a:solidFill>
                          <a:effectLst/>
                          <a:latin typeface="+mn-lt"/>
                        </a:rPr>
                        <a:t>kg/m</a:t>
                      </a:r>
                      <a:r>
                        <a:rPr lang="en-US" sz="1400" b="0" baseline="30000" dirty="0" smtClean="0">
                          <a:solidFill>
                            <a:schemeClr val="tx1"/>
                          </a:solidFill>
                          <a:effectLst/>
                          <a:latin typeface="+mn-lt"/>
                        </a:rPr>
                        <a:t>3</a:t>
                      </a:r>
                      <a:endParaRPr lang="en-US" sz="1400" b="0" baseline="30000" dirty="0">
                        <a:solidFill>
                          <a:schemeClr val="tx1"/>
                        </a:solidFill>
                        <a:effectLst/>
                        <a:latin typeface="+mn-lt"/>
                      </a:endParaRPr>
                    </a:p>
                  </a:txBody>
                  <a:tcPr marL="19050" marR="19050"/>
                </a:tc>
              </a:tr>
              <a:tr h="507287">
                <a:tc>
                  <a:txBody>
                    <a:bodyPr/>
                    <a:lstStyle/>
                    <a:p>
                      <a:pPr algn="l"/>
                      <a:r>
                        <a:rPr lang="en-US" sz="1400" b="0" dirty="0" smtClean="0">
                          <a:latin typeface="+mn-lt"/>
                        </a:rPr>
                        <a:t>02. </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Viscosity </a:t>
                      </a:r>
                      <a:endParaRPr lang="en-US" sz="1400" b="0" dirty="0">
                        <a:latin typeface="+mn-lt"/>
                      </a:endParaRPr>
                    </a:p>
                  </a:txBody>
                  <a:tcPr/>
                </a:tc>
                <a:tc>
                  <a:txBody>
                    <a:bodyPr/>
                    <a:lstStyle/>
                    <a:p>
                      <a:pPr algn="l" fontAlgn="t"/>
                      <a:r>
                        <a:rPr lang="en-US" sz="1400" b="0" dirty="0" smtClean="0">
                          <a:effectLst/>
                          <a:latin typeface="+mn-lt"/>
                        </a:rPr>
                        <a:t>-</a:t>
                      </a:r>
                      <a:endParaRPr lang="en-US" sz="1400" b="0" dirty="0">
                        <a:effectLst/>
                        <a:latin typeface="+mn-lt"/>
                      </a:endParaRPr>
                    </a:p>
                  </a:txBody>
                  <a:tcPr/>
                </a:tc>
              </a:tr>
              <a:tr h="708812">
                <a:tc>
                  <a:txBody>
                    <a:bodyPr/>
                    <a:lstStyle/>
                    <a:p>
                      <a:pPr algn="l"/>
                      <a:r>
                        <a:rPr lang="en-US" sz="1400" b="0" dirty="0" smtClean="0">
                          <a:latin typeface="+mn-lt"/>
                        </a:rPr>
                        <a:t>03.</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Tensile Strength, Yield </a:t>
                      </a:r>
                      <a:endParaRPr lang="en-US" sz="14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51 </a:t>
                      </a:r>
                      <a:r>
                        <a:rPr kumimoji="0" lang="en-US" sz="1400" b="0" i="0" u="none" strike="noStrike" kern="1200" cap="none" spc="0" normalizeH="0" baseline="0" noProof="0" dirty="0" err="1" smtClean="0">
                          <a:ln>
                            <a:noFill/>
                          </a:ln>
                          <a:solidFill>
                            <a:srgbClr val="000000"/>
                          </a:solidFill>
                          <a:effectLst/>
                          <a:uLnTx/>
                          <a:uFillTx/>
                          <a:latin typeface="+mn-lt"/>
                          <a:ea typeface="+mn-ea"/>
                          <a:cs typeface="+mn-cs"/>
                        </a:rPr>
                        <a:t>Mpa</a:t>
                      </a: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txBody>
                  <a:tcPr/>
                </a:tc>
              </a:tr>
              <a:tr h="708812">
                <a:tc>
                  <a:txBody>
                    <a:bodyPr/>
                    <a:lstStyle/>
                    <a:p>
                      <a:pPr algn="l"/>
                      <a:r>
                        <a:rPr lang="en-US" sz="1400" b="0" dirty="0" smtClean="0">
                          <a:latin typeface="+mn-lt"/>
                        </a:rPr>
                        <a:t>04.</a:t>
                      </a:r>
                      <a:endParaRPr lang="en-US" sz="1400" b="0" dirty="0">
                        <a:latin typeface="+mn-lt"/>
                      </a:endParaRPr>
                    </a:p>
                  </a:txBody>
                  <a:tcPr/>
                </a:tc>
                <a:tc>
                  <a:txBody>
                    <a:bodyPr/>
                    <a:lstStyle/>
                    <a:p>
                      <a:pPr algn="l" fontAlgn="t"/>
                      <a:r>
                        <a:rPr lang="en-US" sz="1400" b="0" dirty="0" smtClean="0">
                          <a:effectLst/>
                          <a:latin typeface="+mn-lt"/>
                        </a:rPr>
                        <a:t>  Thermal Conductivity 	</a:t>
                      </a:r>
                      <a:endParaRPr lang="en-US" sz="1400" b="0" dirty="0">
                        <a:effectLst/>
                        <a:latin typeface="+mn-lt"/>
                      </a:endParaRPr>
                    </a:p>
                  </a:txBody>
                  <a:tcPr marL="19050" marR="19050"/>
                </a:tc>
                <a:tc>
                  <a:txBody>
                    <a:bodyPr/>
                    <a:lstStyle/>
                    <a:p>
                      <a:pPr algn="l" fontAlgn="t"/>
                      <a:r>
                        <a:rPr lang="en-US" sz="1400" b="0" i="0" kern="1200" dirty="0" smtClean="0">
                          <a:solidFill>
                            <a:schemeClr val="dk1"/>
                          </a:solidFill>
                          <a:effectLst/>
                          <a:latin typeface="+mn-lt"/>
                          <a:ea typeface="+mn-ea"/>
                          <a:cs typeface="+mn-cs"/>
                        </a:rPr>
                        <a:t>0.17–0.21 W/m-K</a:t>
                      </a:r>
                      <a:endParaRPr lang="en-US" sz="1400" b="0" dirty="0">
                        <a:solidFill>
                          <a:srgbClr val="000000"/>
                        </a:solidFill>
                        <a:effectLst/>
                        <a:latin typeface="+mn-lt"/>
                      </a:endParaRPr>
                    </a:p>
                  </a:txBody>
                  <a:tcPr marL="19050" marR="19050"/>
                </a:tc>
              </a:tr>
              <a:tr h="708812">
                <a:tc>
                  <a:txBody>
                    <a:bodyPr/>
                    <a:lstStyle/>
                    <a:p>
                      <a:pPr algn="l"/>
                      <a:r>
                        <a:rPr lang="en-US" sz="1400" b="0" dirty="0" smtClean="0">
                          <a:latin typeface="+mn-lt"/>
                        </a:rPr>
                        <a:t>05.</a:t>
                      </a:r>
                      <a:endParaRPr lang="en-US" sz="1400" b="0" dirty="0">
                        <a:latin typeface="+mn-lt"/>
                      </a:endParaRPr>
                    </a:p>
                  </a:txBody>
                  <a:tcPr/>
                </a:tc>
                <a:tc>
                  <a:txBody>
                    <a:bodyPr/>
                    <a:lstStyle/>
                    <a:p>
                      <a:pPr algn="l" fontAlgn="t"/>
                      <a:r>
                        <a:rPr lang="en-US" sz="1400" b="0" dirty="0" smtClean="0">
                          <a:effectLst/>
                          <a:latin typeface="+mn-lt"/>
                        </a:rPr>
                        <a:t>Maximum Working Temperature</a:t>
                      </a:r>
                      <a:r>
                        <a:rPr lang="en-US" sz="1400" b="0" dirty="0">
                          <a:effectLst/>
                          <a:latin typeface="+mn-lt"/>
                        </a:rPr>
                        <a:t> </a:t>
                      </a:r>
                    </a:p>
                  </a:txBody>
                  <a:tcPr marL="19050" marR="19050"/>
                </a:tc>
                <a:tc>
                  <a:txBody>
                    <a:bodyPr/>
                    <a:lstStyle/>
                    <a:p>
                      <a:pPr algn="l" fontAlgn="t"/>
                      <a:r>
                        <a:rPr lang="en-US" sz="1400" b="0" dirty="0" smtClean="0">
                          <a:solidFill>
                            <a:srgbClr val="000000"/>
                          </a:solidFill>
                          <a:effectLst/>
                          <a:latin typeface="+mn-lt"/>
                        </a:rPr>
                        <a:t>120</a:t>
                      </a:r>
                      <a:r>
                        <a:rPr lang="en-US" sz="1400" b="0" baseline="0" dirty="0" smtClean="0">
                          <a:solidFill>
                            <a:srgbClr val="000000"/>
                          </a:solidFill>
                          <a:effectLst/>
                          <a:latin typeface="+mn-lt"/>
                        </a:rPr>
                        <a:t> - 300</a:t>
                      </a:r>
                      <a:r>
                        <a:rPr lang="en-US" sz="1400" b="0" dirty="0">
                          <a:solidFill>
                            <a:srgbClr val="000000"/>
                          </a:solidFill>
                          <a:effectLst/>
                          <a:latin typeface="+mn-lt"/>
                        </a:rPr>
                        <a:t> °C</a:t>
                      </a:r>
                    </a:p>
                  </a:txBody>
                  <a:tcPr marL="19050" marR="19050"/>
                </a:tc>
              </a:tr>
              <a:tr h="569776">
                <a:tc>
                  <a:txBody>
                    <a:bodyPr/>
                    <a:lstStyle/>
                    <a:p>
                      <a:pPr algn="l"/>
                      <a:r>
                        <a:rPr lang="en-US" sz="1400" b="0" dirty="0" smtClean="0">
                          <a:latin typeface="+mn-lt"/>
                        </a:rPr>
                        <a:t>06.</a:t>
                      </a:r>
                      <a:endParaRPr lang="en-US" sz="1400" b="0" dirty="0">
                        <a:latin typeface="+mn-lt"/>
                      </a:endParaRPr>
                    </a:p>
                  </a:txBody>
                  <a:tcPr/>
                </a:tc>
                <a:tc>
                  <a:txBody>
                    <a:bodyPr/>
                    <a:lstStyle/>
                    <a:p>
                      <a:pPr algn="l"/>
                      <a:r>
                        <a:rPr lang="en-US" sz="1400" b="0" dirty="0" smtClean="0">
                          <a:latin typeface="+mn-lt"/>
                        </a:rPr>
                        <a:t>Cost</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 </a:t>
                      </a:r>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140 - 900/Kg</a:t>
                      </a:r>
                      <a:endParaRPr lang="en-US" sz="1400" b="0" dirty="0">
                        <a:latin typeface="+mn-lt"/>
                      </a:endParaRPr>
                    </a:p>
                  </a:txBody>
                  <a:tcPr/>
                </a:tc>
              </a:tr>
            </a:tbl>
          </a:graphicData>
        </a:graphic>
      </p:graphicFrame>
      <p:sp>
        <p:nvSpPr>
          <p:cNvPr id="4" name="Text Placeholder 3"/>
          <p:cNvSpPr>
            <a:spLocks noGrp="1"/>
          </p:cNvSpPr>
          <p:nvPr>
            <p:ph type="body" sz="half" idx="2"/>
          </p:nvPr>
        </p:nvSpPr>
        <p:spPr>
          <a:xfrm>
            <a:off x="304800" y="990600"/>
            <a:ext cx="3962400" cy="5270500"/>
          </a:xfrm>
        </p:spPr>
        <p:txBody>
          <a:bodyPr>
            <a:noAutofit/>
          </a:bodyPr>
          <a:lstStyle/>
          <a:p>
            <a:pPr marL="285750" indent="-285750" algn="just">
              <a:buFont typeface="Arial" panose="020B0604020202020204" pitchFamily="34" charset="0"/>
              <a:buChar char="•"/>
            </a:pPr>
            <a:r>
              <a:rPr lang="en-US" sz="1600" dirty="0" smtClean="0"/>
              <a:t>A </a:t>
            </a:r>
            <a:r>
              <a:rPr lang="en-US" sz="1600" dirty="0"/>
              <a:t>thermosetting resin is generally a liquid material at room temperature which </a:t>
            </a:r>
            <a:r>
              <a:rPr lang="en-US" sz="1600" dirty="0">
                <a:solidFill>
                  <a:srgbClr val="FF0000"/>
                </a:solidFill>
              </a:rPr>
              <a:t>hardens irreversibly upon heating or chemical addition</a:t>
            </a:r>
            <a:r>
              <a:rPr lang="en-US" sz="1600" dirty="0" smtClean="0"/>
              <a:t>.</a:t>
            </a:r>
          </a:p>
          <a:p>
            <a:pPr marL="285750" indent="-285750" algn="just">
              <a:buFont typeface="Arial" panose="020B0604020202020204" pitchFamily="34" charset="0"/>
              <a:buChar char="•"/>
            </a:pPr>
            <a:r>
              <a:rPr lang="en-US" sz="1600" dirty="0" smtClean="0"/>
              <a:t>It is</a:t>
            </a:r>
            <a:r>
              <a:rPr lang="en-US" sz="1600" dirty="0"/>
              <a:t> high dimensional stability, high-temperature resistance, and good resistance to </a:t>
            </a:r>
            <a:r>
              <a:rPr lang="en-US" sz="1600" dirty="0" smtClean="0"/>
              <a:t>solvents.</a:t>
            </a:r>
          </a:p>
          <a:p>
            <a:pPr marL="285750" indent="-285750" algn="just">
              <a:buFont typeface="Arial" panose="020B0604020202020204" pitchFamily="34" charset="0"/>
              <a:buChar char="•"/>
            </a:pPr>
            <a:r>
              <a:rPr lang="en-US" sz="1600" dirty="0"/>
              <a:t>Thermoplastics are melt under heat after curing while thermoset </a:t>
            </a:r>
            <a:r>
              <a:rPr lang="en-US" sz="1600" dirty="0" smtClean="0"/>
              <a:t>resin retain </a:t>
            </a:r>
            <a:r>
              <a:rPr lang="en-US" sz="1600" dirty="0"/>
              <a:t>their form and stay solid under heat once </a:t>
            </a:r>
            <a:r>
              <a:rPr lang="en-US" sz="1600" dirty="0" smtClean="0"/>
              <a:t>cured.</a:t>
            </a:r>
            <a:endParaRPr lang="en-US" sz="1600" dirty="0"/>
          </a:p>
          <a:p>
            <a:pPr marL="285750" indent="-285750" algn="just">
              <a:buFont typeface="Arial" panose="020B0604020202020204" pitchFamily="34" charset="0"/>
              <a:buChar char="•"/>
            </a:pPr>
            <a:r>
              <a:rPr lang="en-US" sz="1600" dirty="0" smtClean="0"/>
              <a:t>Thermosetting </a:t>
            </a:r>
            <a:r>
              <a:rPr lang="en-US" sz="1600" dirty="0"/>
              <a:t>resins are popular because of uncured, at room temperature, they are in a liquid state. This allows for convenient impregnation of reinforcing fibers such as fiberglass, carbon </a:t>
            </a:r>
            <a:r>
              <a:rPr lang="en-US" sz="1600" dirty="0" smtClean="0"/>
              <a:t>fiber, Kevlar</a:t>
            </a:r>
            <a:r>
              <a:rPr lang="en-US" sz="1600" dirty="0"/>
              <a:t>. </a:t>
            </a:r>
            <a:endParaRPr lang="en-US" sz="1600" dirty="0" smtClean="0"/>
          </a:p>
        </p:txBody>
      </p:sp>
    </p:spTree>
    <p:extLst>
      <p:ext uri="{BB962C8B-B14F-4D97-AF65-F5344CB8AC3E}">
        <p14:creationId xmlns:p14="http://schemas.microsoft.com/office/powerpoint/2010/main" val="259226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Why to choose type 3?</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219200"/>
            <a:ext cx="7467600" cy="5254752"/>
          </a:xfrm>
        </p:spPr>
        <p:txBody>
          <a:bodyPr>
            <a:normAutofit/>
          </a:bodyPr>
          <a:lstStyle/>
          <a:p>
            <a:r>
              <a:rPr lang="en-US" sz="1600" dirty="0" smtClean="0">
                <a:latin typeface="+mj-lt"/>
                <a:cs typeface="Arial" panose="020B0604020202020204" pitchFamily="34" charset="0"/>
              </a:rPr>
              <a:t>It can be reliable at pressures </a:t>
            </a:r>
            <a:r>
              <a:rPr lang="en-US" sz="1600" dirty="0" err="1" smtClean="0">
                <a:solidFill>
                  <a:srgbClr val="FF0000"/>
                </a:solidFill>
                <a:latin typeface="+mj-lt"/>
                <a:cs typeface="Arial" panose="020B0604020202020204" pitchFamily="34" charset="0"/>
              </a:rPr>
              <a:t>upto</a:t>
            </a:r>
            <a:r>
              <a:rPr lang="en-US" sz="1600" dirty="0" smtClean="0">
                <a:solidFill>
                  <a:srgbClr val="FF0000"/>
                </a:solidFill>
                <a:latin typeface="+mj-lt"/>
                <a:cs typeface="Arial" panose="020B0604020202020204" pitchFamily="34" charset="0"/>
              </a:rPr>
              <a:t> 350 bar </a:t>
            </a:r>
            <a:r>
              <a:rPr lang="en-US" sz="1600" dirty="0" smtClean="0">
                <a:latin typeface="+mj-lt"/>
                <a:cs typeface="Arial" panose="020B0604020202020204" pitchFamily="34" charset="0"/>
              </a:rPr>
              <a:t>, cycling tests have been carried </a:t>
            </a:r>
            <a:r>
              <a:rPr lang="en-US" sz="1600" dirty="0" err="1" smtClean="0">
                <a:solidFill>
                  <a:srgbClr val="FF0000"/>
                </a:solidFill>
                <a:latin typeface="+mj-lt"/>
                <a:cs typeface="Arial" panose="020B0604020202020204" pitchFamily="34" charset="0"/>
              </a:rPr>
              <a:t>upto</a:t>
            </a:r>
            <a:r>
              <a:rPr lang="en-US" sz="1600" dirty="0" smtClean="0">
                <a:solidFill>
                  <a:srgbClr val="FF0000"/>
                </a:solidFill>
                <a:latin typeface="+mj-lt"/>
                <a:cs typeface="Arial" panose="020B0604020202020204" pitchFamily="34" charset="0"/>
              </a:rPr>
              <a:t> 700bar</a:t>
            </a:r>
            <a:r>
              <a:rPr lang="en-US" sz="1600" dirty="0" smtClean="0">
                <a:latin typeface="+mj-lt"/>
                <a:cs typeface="Arial" panose="020B0604020202020204" pitchFamily="34" charset="0"/>
              </a:rPr>
              <a:t>.</a:t>
            </a:r>
          </a:p>
          <a:p>
            <a:r>
              <a:rPr lang="en-US" sz="1600" b="1" dirty="0" smtClean="0">
                <a:latin typeface="+mj-lt"/>
                <a:cs typeface="Arial" panose="020B0604020202020204" pitchFamily="34" charset="0"/>
              </a:rPr>
              <a:t>Seamless aluminum liner</a:t>
            </a:r>
            <a:r>
              <a:rPr lang="en-US" sz="1600" dirty="0" smtClean="0">
                <a:latin typeface="+mj-lt"/>
                <a:cs typeface="Arial" panose="020B0604020202020204" pitchFamily="34" charset="0"/>
              </a:rPr>
              <a:t>:</a:t>
            </a:r>
          </a:p>
          <a:p>
            <a:pPr marL="0" indent="0">
              <a:buNone/>
            </a:pPr>
            <a:r>
              <a:rPr lang="en-US" sz="1600" dirty="0" smtClean="0">
                <a:latin typeface="+mj-lt"/>
                <a:cs typeface="Arial" panose="020B0604020202020204" pitchFamily="34" charset="0"/>
              </a:rPr>
              <a:t>     The aluminum liner can conduct heat away from the internal storage spaces.</a:t>
            </a:r>
          </a:p>
          <a:p>
            <a:r>
              <a:rPr lang="en-US" sz="1600" b="1" dirty="0" smtClean="0">
                <a:latin typeface="+mj-lt"/>
                <a:cs typeface="Arial" panose="020B0604020202020204" pitchFamily="34" charset="0"/>
              </a:rPr>
              <a:t>Impact tolerance</a:t>
            </a:r>
            <a:r>
              <a:rPr lang="en-US" sz="1600" dirty="0" smtClean="0">
                <a:latin typeface="+mj-lt"/>
                <a:cs typeface="Arial" panose="020B0604020202020204" pitchFamily="34" charset="0"/>
              </a:rPr>
              <a:t>:</a:t>
            </a:r>
          </a:p>
          <a:p>
            <a:pPr marL="0" indent="0">
              <a:buNone/>
            </a:pPr>
            <a:r>
              <a:rPr lang="en-US" sz="1600" dirty="0" smtClean="0">
                <a:latin typeface="+mj-lt"/>
                <a:cs typeface="Arial" panose="020B0604020202020204" pitchFamily="34" charset="0"/>
              </a:rPr>
              <a:t>The liner mitigates the risk of composite flexing and subsequent breakage. Type 3 is known to be less resistant to damage than type 4.</a:t>
            </a:r>
          </a:p>
          <a:p>
            <a:r>
              <a:rPr lang="en-US" sz="1600" b="1" dirty="0" smtClean="0">
                <a:latin typeface="+mj-lt"/>
                <a:cs typeface="Arial" panose="020B0604020202020204" pitchFamily="34" charset="0"/>
              </a:rPr>
              <a:t>Heat tolerance:</a:t>
            </a:r>
          </a:p>
          <a:p>
            <a:pPr marL="0" indent="0">
              <a:buNone/>
            </a:pPr>
            <a:r>
              <a:rPr lang="en-US" sz="1600" dirty="0" smtClean="0">
                <a:latin typeface="+mj-lt"/>
                <a:cs typeface="Arial" panose="020B0604020202020204" pitchFamily="34" charset="0"/>
              </a:rPr>
              <a:t>Type 3 have greater heat resistance. This enables to achieve greater fill as compared to type 4 cylinder.</a:t>
            </a:r>
          </a:p>
          <a:p>
            <a:r>
              <a:rPr lang="en-US" sz="1600" b="1" dirty="0" smtClean="0">
                <a:latin typeface="+mj-lt"/>
                <a:cs typeface="Arial" panose="020B0604020202020204" pitchFamily="34" charset="0"/>
              </a:rPr>
              <a:t>Better filling efficiency</a:t>
            </a:r>
            <a:r>
              <a:rPr lang="en-US" sz="1600" dirty="0" smtClean="0">
                <a:latin typeface="+mj-lt"/>
                <a:cs typeface="Arial" panose="020B0604020202020204" pitchFamily="34" charset="0"/>
              </a:rPr>
              <a:t>:</a:t>
            </a:r>
          </a:p>
          <a:p>
            <a:pPr marL="0" indent="0">
              <a:buNone/>
            </a:pPr>
            <a:r>
              <a:rPr lang="en-US" sz="1600" dirty="0" smtClean="0">
                <a:latin typeface="+mj-lt"/>
                <a:cs typeface="Arial" panose="020B0604020202020204" pitchFamily="34" charset="0"/>
              </a:rPr>
              <a:t>The aluminum liner has high thermal conductivity helping to achieve a more complete fill even during fast fill operations.</a:t>
            </a:r>
          </a:p>
          <a:p>
            <a:r>
              <a:rPr lang="en-US" sz="1600" b="1" dirty="0" smtClean="0">
                <a:latin typeface="+mj-lt"/>
                <a:cs typeface="Arial" panose="020B0604020202020204" pitchFamily="34" charset="0"/>
              </a:rPr>
              <a:t>Burst safety</a:t>
            </a:r>
            <a:r>
              <a:rPr lang="en-US" sz="1600" dirty="0" smtClean="0">
                <a:latin typeface="+mj-lt"/>
                <a:cs typeface="Arial" panose="020B0604020202020204" pitchFamily="34" charset="0"/>
              </a:rPr>
              <a:t>:</a:t>
            </a:r>
          </a:p>
          <a:p>
            <a:pPr marL="0" indent="0">
              <a:buNone/>
            </a:pPr>
            <a:r>
              <a:rPr lang="en-US" sz="1600" dirty="0" smtClean="0">
                <a:latin typeface="+mj-lt"/>
                <a:cs typeface="Arial" panose="020B0604020202020204" pitchFamily="34" charset="0"/>
              </a:rPr>
              <a:t>Aluminum liner in type 3 have high resistance to corrosion despite the presence of aggressive components in natural gas. They are built with a burst safety factor to ensure maximum safety of vehicles</a:t>
            </a:r>
            <a:r>
              <a:rPr lang="en-US" sz="1200" dirty="0" smtClean="0">
                <a:latin typeface="+mj-lt"/>
              </a:rPr>
              <a:t>.</a:t>
            </a:r>
          </a:p>
          <a:p>
            <a:endParaRPr lang="en-US" dirty="0" smtClean="0">
              <a:latin typeface="+mj-lt"/>
            </a:endParaRPr>
          </a:p>
          <a:p>
            <a:endParaRPr lang="en-US" dirty="0" smtClean="0"/>
          </a:p>
        </p:txBody>
      </p:sp>
    </p:spTree>
    <p:extLst>
      <p:ext uri="{BB962C8B-B14F-4D97-AF65-F5344CB8AC3E}">
        <p14:creationId xmlns:p14="http://schemas.microsoft.com/office/powerpoint/2010/main" val="208879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85800"/>
          </a:xfrm>
        </p:spPr>
        <p:txBody>
          <a:bodyPr>
            <a:normAutofit/>
          </a:bodyPr>
          <a:lstStyle/>
          <a:p>
            <a:r>
              <a:rPr lang="en-US" sz="2200" dirty="0"/>
              <a:t>1</a:t>
            </a:r>
            <a:r>
              <a:rPr lang="en-US" sz="2200" dirty="0" smtClean="0"/>
              <a:t>. Polypropylene</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24201152"/>
              </p:ext>
            </p:extLst>
          </p:nvPr>
        </p:nvGraphicFramePr>
        <p:xfrm>
          <a:off x="4419600" y="685796"/>
          <a:ext cx="4343400" cy="5434872"/>
        </p:xfrm>
        <a:graphic>
          <a:graphicData uri="http://schemas.openxmlformats.org/drawingml/2006/table">
            <a:tbl>
              <a:tblPr firstRow="1" bandRow="1">
                <a:tableStyleId>{5C22544A-7EE6-4342-B048-85BDC9FD1C3A}</a:tableStyleId>
              </a:tblPr>
              <a:tblGrid>
                <a:gridCol w="588113"/>
                <a:gridCol w="2007135"/>
                <a:gridCol w="1748152"/>
              </a:tblGrid>
              <a:tr h="664038">
                <a:tc>
                  <a:txBody>
                    <a:bodyPr/>
                    <a:lstStyle/>
                    <a:p>
                      <a:pPr algn="l"/>
                      <a:r>
                        <a:rPr lang="en-US" sz="1400" b="0" dirty="0" smtClean="0">
                          <a:solidFill>
                            <a:schemeClr val="tx1"/>
                          </a:solidFill>
                          <a:latin typeface="+mn-lt"/>
                        </a:rPr>
                        <a:t>Sr. No.</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Properties</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Magnitude</a:t>
                      </a:r>
                      <a:endParaRPr lang="en-US" sz="1400" b="0" dirty="0">
                        <a:solidFill>
                          <a:schemeClr val="tx1"/>
                        </a:solidFill>
                        <a:latin typeface="+mn-lt"/>
                      </a:endParaRPr>
                    </a:p>
                  </a:txBody>
                  <a:tcPr/>
                </a:tc>
              </a:tr>
              <a:tr h="463120">
                <a:tc>
                  <a:txBody>
                    <a:bodyPr/>
                    <a:lstStyle/>
                    <a:p>
                      <a:pPr algn="l"/>
                      <a:r>
                        <a:rPr lang="en-US" sz="1400" b="0" dirty="0" smtClean="0">
                          <a:solidFill>
                            <a:schemeClr val="tx1"/>
                          </a:solidFill>
                          <a:latin typeface="+mn-lt"/>
                        </a:rPr>
                        <a:t>01.</a:t>
                      </a:r>
                    </a:p>
                  </a:txBody>
                  <a:tcPr/>
                </a:tc>
                <a:tc>
                  <a:txBody>
                    <a:bodyPr/>
                    <a:lstStyle/>
                    <a:p>
                      <a:pPr algn="l"/>
                      <a:r>
                        <a:rPr lang="en-US" sz="1400" b="0" i="0" kern="1200" dirty="0" smtClean="0">
                          <a:solidFill>
                            <a:schemeClr val="tx1"/>
                          </a:solidFill>
                          <a:effectLst/>
                          <a:latin typeface="+mn-lt"/>
                          <a:ea typeface="+mn-ea"/>
                          <a:cs typeface="+mn-cs"/>
                        </a:rPr>
                        <a:t>Density </a:t>
                      </a:r>
                      <a:endParaRPr lang="en-US" sz="1400" b="0" dirty="0">
                        <a:solidFill>
                          <a:schemeClr val="tx1"/>
                        </a:solidFill>
                        <a:latin typeface="+mn-lt"/>
                      </a:endParaRPr>
                    </a:p>
                  </a:txBody>
                  <a:tcPr/>
                </a:tc>
                <a:tc>
                  <a:txBody>
                    <a:bodyPr/>
                    <a:lstStyle/>
                    <a:p>
                      <a:pPr algn="l" fontAlgn="t"/>
                      <a:r>
                        <a:rPr lang="en-US" sz="1400" b="0" u="none" strike="noStrike" dirty="0" smtClean="0">
                          <a:solidFill>
                            <a:schemeClr val="tx1"/>
                          </a:solidFill>
                          <a:effectLst/>
                          <a:latin typeface="+mn-lt"/>
                        </a:rPr>
                        <a:t>33-35</a:t>
                      </a:r>
                      <a:r>
                        <a:rPr lang="en-US" sz="1400" b="0" dirty="0">
                          <a:solidFill>
                            <a:schemeClr val="tx1"/>
                          </a:solidFill>
                          <a:effectLst/>
                          <a:latin typeface="+mn-lt"/>
                        </a:rPr>
                        <a:t> </a:t>
                      </a:r>
                      <a:r>
                        <a:rPr lang="en-US" sz="1400" b="0" dirty="0" smtClean="0">
                          <a:solidFill>
                            <a:schemeClr val="tx1"/>
                          </a:solidFill>
                          <a:effectLst/>
                          <a:latin typeface="+mn-lt"/>
                        </a:rPr>
                        <a:t>kg/m</a:t>
                      </a:r>
                      <a:r>
                        <a:rPr lang="en-US" sz="1400" b="0" baseline="30000" dirty="0" smtClean="0">
                          <a:solidFill>
                            <a:schemeClr val="tx1"/>
                          </a:solidFill>
                          <a:effectLst/>
                          <a:latin typeface="+mn-lt"/>
                        </a:rPr>
                        <a:t>3</a:t>
                      </a:r>
                      <a:endParaRPr lang="en-US" sz="1400" b="0" baseline="30000" dirty="0">
                        <a:solidFill>
                          <a:schemeClr val="tx1"/>
                        </a:solidFill>
                        <a:effectLst/>
                        <a:latin typeface="+mn-lt"/>
                      </a:endParaRPr>
                    </a:p>
                  </a:txBody>
                  <a:tcPr marL="19050" marR="19050"/>
                </a:tc>
              </a:tr>
              <a:tr h="463120">
                <a:tc>
                  <a:txBody>
                    <a:bodyPr/>
                    <a:lstStyle/>
                    <a:p>
                      <a:pPr algn="l"/>
                      <a:r>
                        <a:rPr lang="en-US" sz="1400" b="0" dirty="0" smtClean="0">
                          <a:solidFill>
                            <a:schemeClr val="tx1"/>
                          </a:solidFill>
                          <a:latin typeface="+mn-lt"/>
                        </a:rPr>
                        <a:t>02</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Water Absorption</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a:t>
                      </a:r>
                      <a:endParaRPr lang="en-US" sz="1400" b="0" dirty="0">
                        <a:solidFill>
                          <a:schemeClr val="tx1"/>
                        </a:solidFill>
                        <a:effectLst/>
                        <a:latin typeface="+mn-lt"/>
                      </a:endParaRPr>
                    </a:p>
                  </a:txBody>
                  <a:tcPr marL="19050" marR="19050"/>
                </a:tc>
              </a:tr>
              <a:tr h="463120">
                <a:tc>
                  <a:txBody>
                    <a:bodyPr/>
                    <a:lstStyle/>
                    <a:p>
                      <a:pPr algn="l"/>
                      <a:r>
                        <a:rPr lang="en-US" sz="1400" b="0" dirty="0" smtClean="0">
                          <a:solidFill>
                            <a:schemeClr val="tx1"/>
                          </a:solidFill>
                          <a:latin typeface="+mn-lt"/>
                        </a:rPr>
                        <a:t>03. </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Viscosity </a:t>
                      </a:r>
                      <a:endParaRPr lang="en-US" sz="1400" b="0" dirty="0">
                        <a:solidFill>
                          <a:schemeClr val="tx1"/>
                        </a:solidFill>
                        <a:latin typeface="+mn-lt"/>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0" smtClean="0">
                          <a:solidFill>
                            <a:schemeClr val="tx1"/>
                          </a:solidFill>
                          <a:effectLst/>
                          <a:latin typeface="+mn-lt"/>
                        </a:rPr>
                        <a:t>9740 </a:t>
                      </a:r>
                      <a:r>
                        <a:rPr lang="en-US" sz="1400" b="0" smtClean="0">
                          <a:effectLst/>
                          <a:latin typeface="+mn-lt"/>
                        </a:rPr>
                        <a:t>N-s/m²</a:t>
                      </a:r>
                    </a:p>
                  </a:txBody>
                  <a:tcPr/>
                </a:tc>
              </a:tr>
              <a:tr h="664038">
                <a:tc>
                  <a:txBody>
                    <a:bodyPr/>
                    <a:lstStyle/>
                    <a:p>
                      <a:pPr algn="l"/>
                      <a:r>
                        <a:rPr lang="en-US" sz="1400" b="0" dirty="0" smtClean="0">
                          <a:solidFill>
                            <a:schemeClr val="tx1"/>
                          </a:solidFill>
                          <a:latin typeface="+mn-lt"/>
                        </a:rPr>
                        <a:t>04.</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Tensile Strength, Yield </a:t>
                      </a:r>
                      <a:endParaRPr lang="en-US" sz="14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12-43 MPa</a:t>
                      </a:r>
                    </a:p>
                  </a:txBody>
                  <a:tcPr/>
                </a:tc>
              </a:tr>
              <a:tr h="664038">
                <a:tc>
                  <a:txBody>
                    <a:bodyPr/>
                    <a:lstStyle/>
                    <a:p>
                      <a:pPr algn="l"/>
                      <a:r>
                        <a:rPr lang="en-US" sz="1400" b="0" dirty="0" smtClean="0">
                          <a:solidFill>
                            <a:schemeClr val="tx1"/>
                          </a:solidFill>
                          <a:latin typeface="+mn-lt"/>
                        </a:rPr>
                        <a:t>05.</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Tensile Strength, Ultimate </a:t>
                      </a:r>
                      <a:endParaRPr lang="en-US" sz="1400" b="0" dirty="0">
                        <a:solidFill>
                          <a:schemeClr val="tx1"/>
                        </a:solidFill>
                        <a:latin typeface="+mn-lt"/>
                      </a:endParaRPr>
                    </a:p>
                  </a:txBody>
                  <a:tcPr/>
                </a:tc>
                <a:tc>
                  <a:txBody>
                    <a:bodyPr/>
                    <a:lstStyle/>
                    <a:p>
                      <a:pPr algn="l" fontAlgn="t"/>
                      <a:r>
                        <a:rPr lang="en-US" sz="1400" b="0" u="none" strike="noStrike" baseline="0" dirty="0" smtClean="0">
                          <a:solidFill>
                            <a:schemeClr val="tx1"/>
                          </a:solidFill>
                          <a:effectLst/>
                          <a:latin typeface="+mn-lt"/>
                        </a:rPr>
                        <a:t>  </a:t>
                      </a:r>
                      <a:r>
                        <a:rPr lang="en-US" sz="1400" b="0" dirty="0" smtClean="0">
                          <a:solidFill>
                            <a:schemeClr val="tx1"/>
                          </a:solidFill>
                          <a:effectLst/>
                          <a:latin typeface="+mn-lt"/>
                        </a:rPr>
                        <a:t>MPa</a:t>
                      </a:r>
                      <a:endParaRPr lang="en-US" sz="1400" b="0" dirty="0">
                        <a:solidFill>
                          <a:schemeClr val="tx1"/>
                        </a:solidFill>
                        <a:effectLst/>
                        <a:latin typeface="+mn-lt"/>
                      </a:endParaRPr>
                    </a:p>
                  </a:txBody>
                  <a:tcPr marL="19050" marR="19050"/>
                </a:tc>
              </a:tr>
              <a:tr h="463120">
                <a:tc>
                  <a:txBody>
                    <a:bodyPr/>
                    <a:lstStyle/>
                    <a:p>
                      <a:pPr algn="l"/>
                      <a:r>
                        <a:rPr lang="en-US" sz="1400" b="0" dirty="0" smtClean="0">
                          <a:solidFill>
                            <a:schemeClr val="tx1"/>
                          </a:solidFill>
                          <a:latin typeface="+mn-lt"/>
                        </a:rPr>
                        <a:t>06.</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Modulus of Elasticity </a:t>
                      </a:r>
                      <a:endParaRPr lang="en-US" sz="14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dirty="0" smtClean="0">
                          <a:solidFill>
                            <a:schemeClr val="tx1"/>
                          </a:solidFill>
                        </a:rPr>
                        <a:t>1600</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MPa</a:t>
                      </a:r>
                    </a:p>
                  </a:txBody>
                  <a:tcPr/>
                </a:tc>
              </a:tr>
              <a:tr h="463120">
                <a:tc>
                  <a:txBody>
                    <a:bodyPr/>
                    <a:lstStyle/>
                    <a:p>
                      <a:pPr algn="l"/>
                      <a:r>
                        <a:rPr lang="en-US" sz="1400" b="0" dirty="0" smtClean="0">
                          <a:solidFill>
                            <a:schemeClr val="tx1"/>
                          </a:solidFill>
                          <a:latin typeface="+mn-lt"/>
                        </a:rPr>
                        <a:t>07.</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  Poisson </a:t>
                      </a:r>
                      <a:r>
                        <a:rPr lang="en-US" sz="1400" b="0" dirty="0">
                          <a:solidFill>
                            <a:schemeClr val="tx1"/>
                          </a:solidFill>
                          <a:effectLst/>
                          <a:latin typeface="+mn-lt"/>
                        </a:rPr>
                        <a:t>Ratio </a:t>
                      </a:r>
                    </a:p>
                  </a:txBody>
                  <a:tcPr marL="19050" marR="19050"/>
                </a:tc>
                <a:tc>
                  <a:txBody>
                    <a:bodyPr/>
                    <a:lstStyle/>
                    <a:p>
                      <a:pPr algn="l"/>
                      <a:r>
                        <a:rPr lang="en-US" sz="1400" b="0" dirty="0" smtClean="0">
                          <a:solidFill>
                            <a:schemeClr val="tx1"/>
                          </a:solidFill>
                          <a:latin typeface="+mn-lt"/>
                        </a:rPr>
                        <a:t>0.43</a:t>
                      </a:r>
                      <a:endParaRPr lang="en-US" sz="1400" b="0" dirty="0">
                        <a:solidFill>
                          <a:schemeClr val="tx1"/>
                        </a:solidFill>
                        <a:latin typeface="+mn-lt"/>
                      </a:endParaRPr>
                    </a:p>
                  </a:txBody>
                  <a:tcPr/>
                </a:tc>
              </a:tr>
              <a:tr h="664038">
                <a:tc>
                  <a:txBody>
                    <a:bodyPr/>
                    <a:lstStyle/>
                    <a:p>
                      <a:pPr algn="l"/>
                      <a:r>
                        <a:rPr lang="en-US" sz="1400" b="0" dirty="0" smtClean="0">
                          <a:solidFill>
                            <a:schemeClr val="tx1"/>
                          </a:solidFill>
                          <a:latin typeface="+mn-lt"/>
                        </a:rPr>
                        <a:t>08.</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  Thermal Conductivity 	</a:t>
                      </a:r>
                      <a:endParaRPr lang="en-US" sz="1400" b="0" dirty="0">
                        <a:solidFill>
                          <a:schemeClr val="tx1"/>
                        </a:solidFill>
                        <a:effectLst/>
                        <a:latin typeface="+mn-lt"/>
                      </a:endParaRPr>
                    </a:p>
                  </a:txBody>
                  <a:tcPr marL="19050" marR="19050"/>
                </a:tc>
                <a:tc>
                  <a:txBody>
                    <a:bodyPr/>
                    <a:lstStyle/>
                    <a:p>
                      <a:pPr algn="l" fontAlgn="t"/>
                      <a:r>
                        <a:rPr lang="en-US" sz="1400" b="0" i="0" u="none" strike="noStrike" kern="1200" dirty="0" smtClean="0">
                          <a:solidFill>
                            <a:schemeClr val="tx1"/>
                          </a:solidFill>
                          <a:effectLst/>
                          <a:latin typeface="+mn-lt"/>
                          <a:ea typeface="+mn-ea"/>
                          <a:cs typeface="+mn-cs"/>
                        </a:rPr>
                        <a:t>0.40</a:t>
                      </a:r>
                      <a:r>
                        <a:rPr lang="en-US" sz="1400" b="0" i="0" u="none" strike="noStrike" kern="1200" baseline="0" dirty="0" smtClean="0">
                          <a:solidFill>
                            <a:schemeClr val="tx1"/>
                          </a:solidFill>
                          <a:effectLst/>
                          <a:latin typeface="+mn-lt"/>
                          <a:ea typeface="+mn-ea"/>
                          <a:cs typeface="+mn-cs"/>
                        </a:rPr>
                        <a:t> </a:t>
                      </a:r>
                      <a:r>
                        <a:rPr lang="en-US" sz="1400" b="0" i="0" kern="1200" dirty="0" smtClean="0">
                          <a:solidFill>
                            <a:schemeClr val="tx1"/>
                          </a:solidFill>
                          <a:effectLst/>
                          <a:latin typeface="+mn-lt"/>
                          <a:ea typeface="+mn-ea"/>
                          <a:cs typeface="+mn-cs"/>
                        </a:rPr>
                        <a:t>W/m-K</a:t>
                      </a:r>
                      <a:endParaRPr lang="en-US" sz="1400" b="0" dirty="0">
                        <a:solidFill>
                          <a:schemeClr val="tx1"/>
                        </a:solidFill>
                        <a:effectLst/>
                        <a:latin typeface="+mn-lt"/>
                      </a:endParaRPr>
                    </a:p>
                  </a:txBody>
                  <a:tcPr marL="19050" marR="19050"/>
                </a:tc>
              </a:tr>
              <a:tr h="463120">
                <a:tc>
                  <a:txBody>
                    <a:bodyPr/>
                    <a:lstStyle/>
                    <a:p>
                      <a:pPr algn="l"/>
                      <a:r>
                        <a:rPr lang="en-US" sz="1400" b="0" dirty="0" smtClean="0">
                          <a:solidFill>
                            <a:schemeClr val="tx1"/>
                          </a:solidFill>
                          <a:latin typeface="+mn-lt"/>
                        </a:rPr>
                        <a:t>09.</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Cost</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 </a:t>
                      </a:r>
                      <a:r>
                        <a:rPr lang="en-US" sz="1400" b="0" i="0" kern="1200" dirty="0" err="1" smtClean="0">
                          <a:solidFill>
                            <a:schemeClr val="tx1"/>
                          </a:solidFill>
                          <a:effectLst/>
                          <a:latin typeface="+mn-lt"/>
                          <a:ea typeface="+mn-ea"/>
                          <a:cs typeface="+mn-cs"/>
                        </a:rPr>
                        <a:t>Rs</a:t>
                      </a:r>
                      <a:r>
                        <a:rPr lang="en-US" sz="1400" b="0" i="0" kern="1200" dirty="0" smtClean="0">
                          <a:solidFill>
                            <a:schemeClr val="tx1"/>
                          </a:solidFill>
                          <a:effectLst/>
                          <a:latin typeface="+mn-lt"/>
                          <a:ea typeface="+mn-ea"/>
                          <a:cs typeface="+mn-cs"/>
                        </a:rPr>
                        <a:t>. 65-75/Kg</a:t>
                      </a:r>
                      <a:endParaRPr lang="en-US" sz="1400" b="0" dirty="0">
                        <a:solidFill>
                          <a:schemeClr val="tx1"/>
                        </a:solidFill>
                        <a:latin typeface="+mn-lt"/>
                      </a:endParaRPr>
                    </a:p>
                  </a:txBody>
                  <a:tcPr/>
                </a:tc>
              </a:tr>
            </a:tbl>
          </a:graphicData>
        </a:graphic>
      </p:graphicFrame>
      <p:sp>
        <p:nvSpPr>
          <p:cNvPr id="4" name="Text Placeholder 3"/>
          <p:cNvSpPr>
            <a:spLocks noGrp="1"/>
          </p:cNvSpPr>
          <p:nvPr>
            <p:ph type="body" sz="half" idx="2"/>
          </p:nvPr>
        </p:nvSpPr>
        <p:spPr>
          <a:xfrm>
            <a:off x="152400" y="762000"/>
            <a:ext cx="4191000" cy="5791200"/>
          </a:xfrm>
        </p:spPr>
        <p:txBody>
          <a:bodyPr>
            <a:noAutofit/>
          </a:bodyPr>
          <a:lstStyle/>
          <a:p>
            <a:endParaRPr lang="en-US" dirty="0" smtClean="0"/>
          </a:p>
          <a:p>
            <a:pPr marL="171450" indent="-171450">
              <a:buFont typeface="Arial" panose="020B0604020202020204" pitchFamily="34" charset="0"/>
              <a:buChar char="•"/>
            </a:pPr>
            <a:r>
              <a:rPr lang="en-US" sz="1400" dirty="0" smtClean="0"/>
              <a:t>Polypropylene </a:t>
            </a:r>
            <a:r>
              <a:rPr lang="en-US" sz="1400" dirty="0"/>
              <a:t>(PP) resins are thermoplastic polymers, </a:t>
            </a:r>
            <a:r>
              <a:rPr lang="en-US" sz="1400" dirty="0" smtClean="0"/>
              <a:t> </a:t>
            </a:r>
            <a:r>
              <a:rPr lang="en-US" sz="1400" dirty="0"/>
              <a:t>they may be formed with heat and re-melted without losing their intrinsic </a:t>
            </a:r>
            <a:r>
              <a:rPr lang="en-US" sz="1400" dirty="0" smtClean="0"/>
              <a:t>characteristics. </a:t>
            </a:r>
            <a:endParaRPr lang="en-US" sz="1400" dirty="0"/>
          </a:p>
          <a:p>
            <a:pPr marL="171450" indent="-171450">
              <a:buFont typeface="Arial" panose="020B0604020202020204" pitchFamily="34" charset="0"/>
              <a:buChar char="•"/>
            </a:pPr>
            <a:r>
              <a:rPr lang="en-US" sz="1400" dirty="0"/>
              <a:t>Polypropylene resins are </a:t>
            </a:r>
            <a:r>
              <a:rPr lang="en-US" sz="1400" dirty="0">
                <a:solidFill>
                  <a:srgbClr val="FF0000"/>
                </a:solidFill>
              </a:rPr>
              <a:t>usually opaque, low-density polymers with excellent thermoforming and injection molding characteristics</a:t>
            </a:r>
            <a:r>
              <a:rPr lang="en-US" sz="1400" dirty="0"/>
              <a:t>. Compared with other polymers, the material has a relatively narrow temperature range, becoming brittle below -20°C and unusable in temperatures beyond 120°C</a:t>
            </a:r>
            <a:r>
              <a:rPr lang="en-US" sz="1400" dirty="0" smtClean="0"/>
              <a:t>.</a:t>
            </a:r>
          </a:p>
          <a:p>
            <a:r>
              <a:rPr lang="en-US" sz="1400" dirty="0" smtClean="0"/>
              <a:t>Benefits:</a:t>
            </a:r>
            <a:endParaRPr lang="en-US" sz="1400" dirty="0"/>
          </a:p>
          <a:p>
            <a:pPr marL="285750" indent="-285750">
              <a:buFont typeface="Arial" panose="020B0604020202020204" pitchFamily="34" charset="0"/>
              <a:buChar char="•"/>
            </a:pPr>
            <a:r>
              <a:rPr lang="en-US" sz="1400" dirty="0" smtClean="0"/>
              <a:t>Chemical Resistance   </a:t>
            </a:r>
            <a:endParaRPr lang="en-US" sz="1400" dirty="0"/>
          </a:p>
          <a:p>
            <a:pPr marL="285750" indent="-285750">
              <a:buFont typeface="Arial" panose="020B0604020202020204" pitchFamily="34" charset="0"/>
              <a:buChar char="•"/>
            </a:pPr>
            <a:r>
              <a:rPr lang="en-US" sz="1400" dirty="0"/>
              <a:t>Elasticity and </a:t>
            </a:r>
            <a:r>
              <a:rPr lang="en-US" sz="1400" dirty="0" smtClean="0"/>
              <a:t>Toughness </a:t>
            </a:r>
            <a:endParaRPr lang="en-US" sz="1400" dirty="0"/>
          </a:p>
          <a:p>
            <a:pPr marL="285750" indent="-285750">
              <a:buFont typeface="Arial" panose="020B0604020202020204" pitchFamily="34" charset="0"/>
              <a:buChar char="•"/>
            </a:pPr>
            <a:r>
              <a:rPr lang="en-US" sz="1400" dirty="0"/>
              <a:t>Fatigue </a:t>
            </a:r>
            <a:r>
              <a:rPr lang="en-US" sz="1400" dirty="0" smtClean="0"/>
              <a:t>Resistance</a:t>
            </a:r>
            <a:endParaRPr lang="en-US" sz="1400" dirty="0"/>
          </a:p>
          <a:p>
            <a:pPr marL="285750" indent="-285750">
              <a:buFont typeface="Arial" panose="020B0604020202020204" pitchFamily="34" charset="0"/>
              <a:buChar char="•"/>
            </a:pPr>
            <a:r>
              <a:rPr lang="en-US" sz="1400" dirty="0" smtClean="0"/>
              <a:t>Insulation</a:t>
            </a:r>
            <a:endParaRPr lang="en-US" sz="1400" dirty="0"/>
          </a:p>
          <a:p>
            <a:pPr marL="285750" indent="-285750">
              <a:buFont typeface="Arial" panose="020B0604020202020204" pitchFamily="34" charset="0"/>
              <a:buChar char="•"/>
            </a:pPr>
            <a:r>
              <a:rPr lang="en-US" sz="1400" dirty="0" smtClean="0"/>
              <a:t>Transmissivity</a:t>
            </a:r>
            <a:endParaRPr lang="en-US" sz="1400" dirty="0"/>
          </a:p>
        </p:txBody>
      </p:sp>
    </p:spTree>
    <p:extLst>
      <p:ext uri="{BB962C8B-B14F-4D97-AF65-F5344CB8AC3E}">
        <p14:creationId xmlns:p14="http://schemas.microsoft.com/office/powerpoint/2010/main" val="22374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75"/>
            <a:ext cx="3008313" cy="641350"/>
          </a:xfrm>
        </p:spPr>
        <p:txBody>
          <a:bodyPr>
            <a:normAutofit/>
          </a:bodyPr>
          <a:lstStyle/>
          <a:p>
            <a:r>
              <a:rPr lang="en-US" sz="2200" dirty="0"/>
              <a:t>2</a:t>
            </a:r>
            <a:r>
              <a:rPr lang="en-US" sz="2200" dirty="0" smtClean="0"/>
              <a:t>. Polystyrene</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15189046"/>
              </p:ext>
            </p:extLst>
          </p:nvPr>
        </p:nvGraphicFramePr>
        <p:xfrm>
          <a:off x="4267200" y="228600"/>
          <a:ext cx="4304030" cy="4150360"/>
        </p:xfrm>
        <a:graphic>
          <a:graphicData uri="http://schemas.openxmlformats.org/drawingml/2006/table">
            <a:tbl>
              <a:tblPr firstRow="1" bandRow="1">
                <a:tableStyleId>{5C22544A-7EE6-4342-B048-85BDC9FD1C3A}</a:tableStyleId>
              </a:tblPr>
              <a:tblGrid>
                <a:gridCol w="615950"/>
                <a:gridCol w="2362200"/>
                <a:gridCol w="1325880"/>
              </a:tblGrid>
              <a:tr h="370840">
                <a:tc>
                  <a:txBody>
                    <a:bodyPr/>
                    <a:lstStyle/>
                    <a:p>
                      <a:pPr algn="l"/>
                      <a:r>
                        <a:rPr lang="en-US" sz="1400" b="0" dirty="0" smtClean="0">
                          <a:solidFill>
                            <a:schemeClr val="tx1"/>
                          </a:solidFill>
                          <a:latin typeface="+mn-lt"/>
                        </a:rPr>
                        <a:t>Sr. No.</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Properties</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Magnitude</a:t>
                      </a:r>
                      <a:endParaRPr lang="en-US" sz="1400" b="0" dirty="0">
                        <a:solidFill>
                          <a:schemeClr val="tx1"/>
                        </a:solidFill>
                        <a:latin typeface="+mn-lt"/>
                      </a:endParaRPr>
                    </a:p>
                  </a:txBody>
                  <a:tcPr/>
                </a:tc>
              </a:tr>
              <a:tr h="370840">
                <a:tc>
                  <a:txBody>
                    <a:bodyPr/>
                    <a:lstStyle/>
                    <a:p>
                      <a:pPr algn="l"/>
                      <a:r>
                        <a:rPr lang="en-US" sz="1400" b="0" dirty="0" smtClean="0">
                          <a:solidFill>
                            <a:schemeClr val="tx1"/>
                          </a:solidFill>
                          <a:latin typeface="+mn-lt"/>
                        </a:rPr>
                        <a:t>01.</a:t>
                      </a:r>
                    </a:p>
                  </a:txBody>
                  <a:tcPr/>
                </a:tc>
                <a:tc>
                  <a:txBody>
                    <a:bodyPr/>
                    <a:lstStyle/>
                    <a:p>
                      <a:pPr algn="l"/>
                      <a:r>
                        <a:rPr lang="en-US" sz="1400" b="0" i="0" kern="1200" dirty="0" smtClean="0">
                          <a:solidFill>
                            <a:schemeClr val="tx1"/>
                          </a:solidFill>
                          <a:effectLst/>
                          <a:latin typeface="+mn-lt"/>
                          <a:ea typeface="+mn-ea"/>
                          <a:cs typeface="+mn-cs"/>
                        </a:rPr>
                        <a:t>Density </a:t>
                      </a:r>
                      <a:endParaRPr lang="en-US" sz="1400" b="0" dirty="0">
                        <a:solidFill>
                          <a:schemeClr val="tx1"/>
                        </a:solidFill>
                        <a:latin typeface="+mn-lt"/>
                      </a:endParaRPr>
                    </a:p>
                  </a:txBody>
                  <a:tcPr/>
                </a:tc>
                <a:tc>
                  <a:txBody>
                    <a:bodyPr/>
                    <a:lstStyle/>
                    <a:p>
                      <a:pPr algn="l" fontAlgn="t"/>
                      <a:r>
                        <a:rPr lang="en-US" sz="1400" b="0" u="none" strike="noStrike" dirty="0" smtClean="0">
                          <a:solidFill>
                            <a:schemeClr val="tx1"/>
                          </a:solidFill>
                          <a:effectLst/>
                          <a:latin typeface="+mn-lt"/>
                        </a:rPr>
                        <a:t> 1050</a:t>
                      </a:r>
                      <a:r>
                        <a:rPr lang="en-US" sz="1400" b="0" dirty="0">
                          <a:solidFill>
                            <a:schemeClr val="tx1"/>
                          </a:solidFill>
                          <a:effectLst/>
                          <a:latin typeface="+mn-lt"/>
                        </a:rPr>
                        <a:t> </a:t>
                      </a:r>
                      <a:r>
                        <a:rPr lang="en-US" sz="1400" b="0" dirty="0" smtClean="0">
                          <a:solidFill>
                            <a:schemeClr val="tx1"/>
                          </a:solidFill>
                          <a:effectLst/>
                          <a:latin typeface="+mn-lt"/>
                        </a:rPr>
                        <a:t>kg/m</a:t>
                      </a:r>
                      <a:r>
                        <a:rPr lang="en-US" sz="1400" b="0" baseline="30000" dirty="0" smtClean="0">
                          <a:solidFill>
                            <a:schemeClr val="tx1"/>
                          </a:solidFill>
                          <a:effectLst/>
                          <a:latin typeface="+mn-lt"/>
                        </a:rPr>
                        <a:t>3</a:t>
                      </a:r>
                      <a:endParaRPr lang="en-US" sz="1400" b="0" baseline="30000" dirty="0">
                        <a:solidFill>
                          <a:schemeClr val="tx1"/>
                        </a:solidFill>
                        <a:effectLst/>
                        <a:latin typeface="+mn-lt"/>
                      </a:endParaRPr>
                    </a:p>
                  </a:txBody>
                  <a:tcPr marL="19050" marR="19050"/>
                </a:tc>
              </a:tr>
              <a:tr h="370840">
                <a:tc>
                  <a:txBody>
                    <a:bodyPr/>
                    <a:lstStyle/>
                    <a:p>
                      <a:pPr algn="l"/>
                      <a:r>
                        <a:rPr lang="en-US" sz="1400" b="0" dirty="0" smtClean="0">
                          <a:solidFill>
                            <a:schemeClr val="tx1"/>
                          </a:solidFill>
                          <a:latin typeface="+mn-lt"/>
                        </a:rPr>
                        <a:t>02</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Water Absorption</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a:t>
                      </a:r>
                      <a:endParaRPr lang="en-US" sz="1400" b="0" dirty="0">
                        <a:solidFill>
                          <a:schemeClr val="tx1"/>
                        </a:solidFill>
                        <a:effectLst/>
                        <a:latin typeface="+mn-lt"/>
                      </a:endParaRPr>
                    </a:p>
                  </a:txBody>
                  <a:tcPr marL="19050" marR="19050"/>
                </a:tc>
              </a:tr>
              <a:tr h="370840">
                <a:tc>
                  <a:txBody>
                    <a:bodyPr/>
                    <a:lstStyle/>
                    <a:p>
                      <a:pPr algn="l"/>
                      <a:r>
                        <a:rPr lang="en-US" sz="1400" b="0" dirty="0" smtClean="0">
                          <a:solidFill>
                            <a:schemeClr val="tx1"/>
                          </a:solidFill>
                          <a:latin typeface="+mn-lt"/>
                        </a:rPr>
                        <a:t>03. </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Viscosity </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a:t>
                      </a:r>
                      <a:endParaRPr lang="en-US" sz="1400" b="0" dirty="0">
                        <a:solidFill>
                          <a:schemeClr val="tx1"/>
                        </a:solidFill>
                        <a:effectLst/>
                        <a:latin typeface="+mn-lt"/>
                      </a:endParaRPr>
                    </a:p>
                  </a:txBody>
                  <a:tcPr/>
                </a:tc>
              </a:tr>
              <a:tr h="370840">
                <a:tc>
                  <a:txBody>
                    <a:bodyPr/>
                    <a:lstStyle/>
                    <a:p>
                      <a:pPr algn="l"/>
                      <a:r>
                        <a:rPr lang="en-US" sz="1400" b="0" dirty="0" smtClean="0">
                          <a:solidFill>
                            <a:schemeClr val="tx1"/>
                          </a:solidFill>
                          <a:latin typeface="+mn-lt"/>
                        </a:rPr>
                        <a:t>04.</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Tensile Strength, Yield </a:t>
                      </a:r>
                      <a:endParaRPr lang="en-US" sz="14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16 MPa</a:t>
                      </a:r>
                    </a:p>
                  </a:txBody>
                  <a:tcPr/>
                </a:tc>
              </a:tr>
              <a:tr h="370840">
                <a:tc>
                  <a:txBody>
                    <a:bodyPr/>
                    <a:lstStyle/>
                    <a:p>
                      <a:pPr algn="l"/>
                      <a:r>
                        <a:rPr lang="en-US" sz="1400" b="0" dirty="0" smtClean="0">
                          <a:solidFill>
                            <a:schemeClr val="tx1"/>
                          </a:solidFill>
                          <a:latin typeface="+mn-lt"/>
                        </a:rPr>
                        <a:t>05.</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Tensile Strength, Ultimate </a:t>
                      </a:r>
                      <a:endParaRPr lang="en-US" sz="1400" b="0" dirty="0">
                        <a:solidFill>
                          <a:schemeClr val="tx1"/>
                        </a:solidFill>
                        <a:latin typeface="+mn-lt"/>
                      </a:endParaRPr>
                    </a:p>
                  </a:txBody>
                  <a:tcPr/>
                </a:tc>
                <a:tc>
                  <a:txBody>
                    <a:bodyPr/>
                    <a:lstStyle/>
                    <a:p>
                      <a:pPr algn="l" fontAlgn="t"/>
                      <a:r>
                        <a:rPr lang="en-US" sz="1400" b="0" u="none" strike="noStrike" dirty="0" smtClean="0">
                          <a:solidFill>
                            <a:schemeClr val="tx1"/>
                          </a:solidFill>
                          <a:effectLst/>
                          <a:latin typeface="+mn-lt"/>
                        </a:rPr>
                        <a:t>-</a:t>
                      </a:r>
                      <a:endParaRPr lang="en-US" sz="1400" b="0" dirty="0">
                        <a:solidFill>
                          <a:schemeClr val="tx1"/>
                        </a:solidFill>
                        <a:effectLst/>
                        <a:latin typeface="+mn-lt"/>
                      </a:endParaRPr>
                    </a:p>
                  </a:txBody>
                  <a:tcPr marL="19050" marR="19050"/>
                </a:tc>
              </a:tr>
              <a:tr h="370840">
                <a:tc>
                  <a:txBody>
                    <a:bodyPr/>
                    <a:lstStyle/>
                    <a:p>
                      <a:pPr algn="l"/>
                      <a:r>
                        <a:rPr lang="en-US" sz="1400" b="0" dirty="0" smtClean="0">
                          <a:solidFill>
                            <a:schemeClr val="tx1"/>
                          </a:solidFill>
                          <a:latin typeface="+mn-lt"/>
                        </a:rPr>
                        <a:t>06.</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Modulus of Elasticity </a:t>
                      </a:r>
                      <a:endParaRPr lang="en-US" sz="14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1500 MPa</a:t>
                      </a:r>
                    </a:p>
                  </a:txBody>
                  <a:tcPr/>
                </a:tc>
              </a:tr>
              <a:tr h="370840">
                <a:tc>
                  <a:txBody>
                    <a:bodyPr/>
                    <a:lstStyle/>
                    <a:p>
                      <a:pPr algn="l"/>
                      <a:r>
                        <a:rPr lang="en-US" sz="1400" b="0" dirty="0" smtClean="0">
                          <a:solidFill>
                            <a:schemeClr val="tx1"/>
                          </a:solidFill>
                          <a:latin typeface="+mn-lt"/>
                        </a:rPr>
                        <a:t>07.</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  Poisson </a:t>
                      </a:r>
                      <a:r>
                        <a:rPr lang="en-US" sz="1400" b="0" dirty="0">
                          <a:solidFill>
                            <a:schemeClr val="tx1"/>
                          </a:solidFill>
                          <a:effectLst/>
                          <a:latin typeface="+mn-lt"/>
                        </a:rPr>
                        <a:t>Ratio </a:t>
                      </a:r>
                    </a:p>
                  </a:txBody>
                  <a:tcPr marL="19050" marR="19050"/>
                </a:tc>
                <a:tc>
                  <a:txBody>
                    <a:bodyPr/>
                    <a:lstStyle/>
                    <a:p>
                      <a:pPr algn="l"/>
                      <a:r>
                        <a:rPr lang="en-US" sz="1400" b="0" dirty="0" smtClean="0">
                          <a:solidFill>
                            <a:schemeClr val="tx1"/>
                          </a:solidFill>
                          <a:latin typeface="+mn-lt"/>
                        </a:rPr>
                        <a:t>0.34</a:t>
                      </a:r>
                      <a:endParaRPr lang="en-US" sz="1400" b="0" dirty="0">
                        <a:solidFill>
                          <a:schemeClr val="tx1"/>
                        </a:solidFill>
                        <a:latin typeface="+mn-lt"/>
                      </a:endParaRPr>
                    </a:p>
                  </a:txBody>
                  <a:tcPr/>
                </a:tc>
              </a:tr>
              <a:tr h="370840">
                <a:tc>
                  <a:txBody>
                    <a:bodyPr/>
                    <a:lstStyle/>
                    <a:p>
                      <a:pPr algn="l"/>
                      <a:r>
                        <a:rPr lang="en-US" sz="1400" b="0" dirty="0" smtClean="0">
                          <a:solidFill>
                            <a:schemeClr val="tx1"/>
                          </a:solidFill>
                          <a:latin typeface="+mn-lt"/>
                        </a:rPr>
                        <a:t>08.</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  Thermal Conductivity 	</a:t>
                      </a:r>
                      <a:endParaRPr lang="en-US" sz="1400" b="0" dirty="0">
                        <a:solidFill>
                          <a:schemeClr val="tx1"/>
                        </a:solidFill>
                        <a:effectLst/>
                        <a:latin typeface="+mn-lt"/>
                      </a:endParaRPr>
                    </a:p>
                  </a:txBody>
                  <a:tcPr marL="19050" marR="19050"/>
                </a:tc>
                <a:tc>
                  <a:txBody>
                    <a:bodyPr/>
                    <a:lstStyle/>
                    <a:p>
                      <a:pPr algn="l" fontAlgn="t"/>
                      <a:r>
                        <a:rPr lang="en-US" sz="1400" b="0" i="0" u="none" strike="noStrike" kern="1200" dirty="0" smtClean="0">
                          <a:solidFill>
                            <a:schemeClr val="tx1"/>
                          </a:solidFill>
                          <a:effectLst/>
                          <a:latin typeface="+mn-lt"/>
                          <a:ea typeface="+mn-ea"/>
                          <a:cs typeface="+mn-cs"/>
                        </a:rPr>
                        <a:t>  0.17 </a:t>
                      </a:r>
                      <a:r>
                        <a:rPr lang="en-US" sz="1400" b="0" i="0" kern="1200" dirty="0" smtClean="0">
                          <a:solidFill>
                            <a:schemeClr val="tx1"/>
                          </a:solidFill>
                          <a:effectLst/>
                          <a:latin typeface="+mn-lt"/>
                          <a:ea typeface="+mn-ea"/>
                          <a:cs typeface="+mn-cs"/>
                        </a:rPr>
                        <a:t>W/m-K</a:t>
                      </a:r>
                      <a:endParaRPr lang="en-US" sz="1400" b="0" dirty="0">
                        <a:solidFill>
                          <a:schemeClr val="tx1"/>
                        </a:solidFill>
                        <a:effectLst/>
                        <a:latin typeface="+mn-lt"/>
                      </a:endParaRPr>
                    </a:p>
                  </a:txBody>
                  <a:tcPr marL="19050" marR="19050"/>
                </a:tc>
              </a:tr>
              <a:tr h="370840">
                <a:tc>
                  <a:txBody>
                    <a:bodyPr/>
                    <a:lstStyle/>
                    <a:p>
                      <a:pPr algn="l"/>
                      <a:r>
                        <a:rPr lang="en-US" sz="1400" b="0" dirty="0" smtClean="0">
                          <a:solidFill>
                            <a:schemeClr val="tx1"/>
                          </a:solidFill>
                          <a:latin typeface="+mn-lt"/>
                        </a:rPr>
                        <a:t>09.</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Cost</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 </a:t>
                      </a:r>
                      <a:r>
                        <a:rPr lang="en-US" sz="1400" b="0" i="0" kern="1200" dirty="0" err="1" smtClean="0">
                          <a:solidFill>
                            <a:schemeClr val="tx1"/>
                          </a:solidFill>
                          <a:effectLst/>
                          <a:latin typeface="+mn-lt"/>
                          <a:ea typeface="+mn-ea"/>
                          <a:cs typeface="+mn-cs"/>
                        </a:rPr>
                        <a:t>Rs</a:t>
                      </a:r>
                      <a:r>
                        <a:rPr lang="en-US" sz="1400" b="0" i="0" kern="1200" dirty="0" smtClean="0">
                          <a:solidFill>
                            <a:schemeClr val="tx1"/>
                          </a:solidFill>
                          <a:effectLst/>
                          <a:latin typeface="+mn-lt"/>
                          <a:ea typeface="+mn-ea"/>
                          <a:cs typeface="+mn-cs"/>
                        </a:rPr>
                        <a:t>. 85-90/Kg</a:t>
                      </a:r>
                      <a:endParaRPr lang="en-US" sz="1400" b="0" dirty="0">
                        <a:solidFill>
                          <a:schemeClr val="tx1"/>
                        </a:solidFill>
                        <a:latin typeface="+mn-lt"/>
                      </a:endParaRPr>
                    </a:p>
                  </a:txBody>
                  <a:tcPr/>
                </a:tc>
              </a:tr>
            </a:tbl>
          </a:graphicData>
        </a:graphic>
      </p:graphicFrame>
      <p:sp>
        <p:nvSpPr>
          <p:cNvPr id="4" name="Text Placeholder 3"/>
          <p:cNvSpPr>
            <a:spLocks noGrp="1"/>
          </p:cNvSpPr>
          <p:nvPr>
            <p:ph type="body" sz="half" idx="2"/>
          </p:nvPr>
        </p:nvSpPr>
        <p:spPr>
          <a:xfrm>
            <a:off x="457200" y="762000"/>
            <a:ext cx="3657600" cy="5867400"/>
          </a:xfrm>
        </p:spPr>
        <p:txBody>
          <a:bodyPr>
            <a:noAutofit/>
          </a:bodyPr>
          <a:lstStyle/>
          <a:p>
            <a:pPr marL="285750" indent="-285750" algn="just">
              <a:buFont typeface="Arial" panose="020B0604020202020204" pitchFamily="34" charset="0"/>
              <a:buChar char="•"/>
            </a:pPr>
            <a:r>
              <a:rPr lang="en-US" dirty="0"/>
              <a:t>Polystyrene resin is a thermoplastic polymer produced from styrene, a petroleum derived liquid hydrocarbon</a:t>
            </a:r>
            <a:r>
              <a:rPr lang="en-US" dirty="0" smtClean="0"/>
              <a:t>.</a:t>
            </a:r>
          </a:p>
          <a:p>
            <a:pPr marL="285750" indent="-285750" algn="just">
              <a:buFont typeface="Arial" panose="020B0604020202020204" pitchFamily="34" charset="0"/>
              <a:buChar char="•"/>
            </a:pPr>
            <a:r>
              <a:rPr lang="en-US" dirty="0" smtClean="0"/>
              <a:t> </a:t>
            </a:r>
            <a:r>
              <a:rPr lang="en-US" dirty="0"/>
              <a:t>The resin possesses low softening </a:t>
            </a:r>
            <a:r>
              <a:rPr lang="en-US" dirty="0" smtClean="0"/>
              <a:t>temperatures, good </a:t>
            </a:r>
            <a:r>
              <a:rPr lang="en-US" dirty="0"/>
              <a:t>wear </a:t>
            </a:r>
            <a:r>
              <a:rPr lang="en-US" dirty="0" smtClean="0"/>
              <a:t>characteristics</a:t>
            </a:r>
            <a:r>
              <a:rPr lang="en-US" dirty="0"/>
              <a:t>, a high refractive index, and excellent electrical insulation properties. </a:t>
            </a:r>
            <a:endParaRPr lang="en-US" dirty="0" smtClean="0"/>
          </a:p>
          <a:p>
            <a:pPr marL="285750" indent="-285750" algn="just">
              <a:buFont typeface="Arial" panose="020B0604020202020204" pitchFamily="34" charset="0"/>
              <a:buChar char="•"/>
            </a:pPr>
            <a:r>
              <a:rPr lang="en-US" dirty="0" smtClean="0"/>
              <a:t>Polystyrene </a:t>
            </a:r>
            <a:r>
              <a:rPr lang="en-US" dirty="0"/>
              <a:t>resin is used in a wide range of manufacturing processes such as injection </a:t>
            </a:r>
            <a:r>
              <a:rPr lang="en-US" dirty="0" smtClean="0"/>
              <a:t>molding</a:t>
            </a:r>
            <a:r>
              <a:rPr lang="en-US" dirty="0"/>
              <a:t>, sheet and film extrusion, and expanded foam </a:t>
            </a:r>
            <a:r>
              <a:rPr lang="en-US" dirty="0" smtClean="0"/>
              <a:t>extrusion.</a:t>
            </a:r>
            <a:endParaRPr lang="en-US" dirty="0"/>
          </a:p>
          <a:p>
            <a:pPr algn="just"/>
            <a:r>
              <a:rPr lang="en-US" b="1" dirty="0" smtClean="0"/>
              <a:t>Disadvantage</a:t>
            </a:r>
            <a:r>
              <a:rPr lang="en-US" b="1" dirty="0"/>
              <a:t>:</a:t>
            </a:r>
          </a:p>
          <a:p>
            <a:pPr marL="285750" indent="-285750" algn="just">
              <a:buFont typeface="Arial" panose="020B0604020202020204" pitchFamily="34" charset="0"/>
              <a:buChar char="•"/>
            </a:pPr>
            <a:r>
              <a:rPr lang="en-US" dirty="0"/>
              <a:t>The first is the fire risk involved. Polystyrene products, </a:t>
            </a:r>
            <a:r>
              <a:rPr lang="en-US" dirty="0" smtClean="0"/>
              <a:t>are </a:t>
            </a:r>
            <a:r>
              <a:rPr lang="en-US" dirty="0"/>
              <a:t>easily ignited, burn with a very hot flame, and exude large amounts of toxic </a:t>
            </a:r>
            <a:r>
              <a:rPr lang="en-US" dirty="0" smtClean="0"/>
              <a:t>fumes </a:t>
            </a:r>
            <a:r>
              <a:rPr lang="en-US" dirty="0"/>
              <a:t>and soot.</a:t>
            </a:r>
          </a:p>
          <a:p>
            <a:pPr marL="285750" indent="-285750" algn="just">
              <a:buFont typeface="Arial" panose="020B0604020202020204" pitchFamily="34" charset="0"/>
              <a:buChar char="•"/>
            </a:pPr>
            <a:r>
              <a:rPr lang="en-US" dirty="0" smtClean="0"/>
              <a:t>Polystyrene </a:t>
            </a:r>
            <a:r>
              <a:rPr lang="en-US" dirty="0"/>
              <a:t>products do not biodegrade for several centuries; film and foam items, </a:t>
            </a:r>
            <a:r>
              <a:rPr lang="en-US" dirty="0" smtClean="0"/>
              <a:t>among </a:t>
            </a:r>
            <a:r>
              <a:rPr lang="en-US" dirty="0"/>
              <a:t>others, float and are easily blown around by the wind. </a:t>
            </a:r>
            <a:endParaRPr lang="en-US" sz="1400" dirty="0"/>
          </a:p>
        </p:txBody>
      </p:sp>
    </p:spTree>
    <p:extLst>
      <p:ext uri="{BB962C8B-B14F-4D97-AF65-F5344CB8AC3E}">
        <p14:creationId xmlns:p14="http://schemas.microsoft.com/office/powerpoint/2010/main" val="425742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762000"/>
          </a:xfrm>
        </p:spPr>
        <p:txBody>
          <a:bodyPr>
            <a:noAutofit/>
          </a:bodyPr>
          <a:lstStyle/>
          <a:p>
            <a:r>
              <a:rPr lang="en-US" sz="2400" dirty="0"/>
              <a:t>3</a:t>
            </a:r>
            <a:r>
              <a:rPr lang="en-US" sz="2400" dirty="0" smtClean="0"/>
              <a:t>. Polyester </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2775412"/>
              </p:ext>
            </p:extLst>
          </p:nvPr>
        </p:nvGraphicFramePr>
        <p:xfrm>
          <a:off x="4267201" y="1066800"/>
          <a:ext cx="4038600" cy="4425550"/>
        </p:xfrm>
        <a:graphic>
          <a:graphicData uri="http://schemas.openxmlformats.org/drawingml/2006/table">
            <a:tbl>
              <a:tblPr firstRow="1" bandRow="1">
                <a:tableStyleId>{5C22544A-7EE6-4342-B048-85BDC9FD1C3A}</a:tableStyleId>
              </a:tblPr>
              <a:tblGrid>
                <a:gridCol w="586606"/>
                <a:gridCol w="2001993"/>
                <a:gridCol w="1450001"/>
              </a:tblGrid>
              <a:tr h="504207">
                <a:tc>
                  <a:txBody>
                    <a:bodyPr/>
                    <a:lstStyle/>
                    <a:p>
                      <a:pPr algn="l"/>
                      <a:r>
                        <a:rPr lang="en-US" sz="1400" b="0" dirty="0" smtClean="0">
                          <a:solidFill>
                            <a:schemeClr val="tx1"/>
                          </a:solidFill>
                          <a:latin typeface="+mn-lt"/>
                        </a:rPr>
                        <a:t>Sr. No.</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Properties</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Magnitude</a:t>
                      </a:r>
                      <a:endParaRPr lang="en-US" sz="1400" b="0" dirty="0">
                        <a:solidFill>
                          <a:schemeClr val="tx1"/>
                        </a:solidFill>
                        <a:latin typeface="+mn-lt"/>
                      </a:endParaRPr>
                    </a:p>
                  </a:txBody>
                  <a:tcPr/>
                </a:tc>
              </a:tr>
              <a:tr h="360854">
                <a:tc>
                  <a:txBody>
                    <a:bodyPr/>
                    <a:lstStyle/>
                    <a:p>
                      <a:pPr algn="l"/>
                      <a:r>
                        <a:rPr lang="en-US" sz="1400" b="0" dirty="0" smtClean="0">
                          <a:solidFill>
                            <a:schemeClr val="tx1"/>
                          </a:solidFill>
                          <a:latin typeface="+mn-lt"/>
                        </a:rPr>
                        <a:t>01.</a:t>
                      </a:r>
                    </a:p>
                  </a:txBody>
                  <a:tcPr/>
                </a:tc>
                <a:tc>
                  <a:txBody>
                    <a:bodyPr/>
                    <a:lstStyle/>
                    <a:p>
                      <a:pPr algn="l"/>
                      <a:r>
                        <a:rPr lang="en-US" sz="1400" b="0" i="0" kern="1200" dirty="0" smtClean="0">
                          <a:solidFill>
                            <a:schemeClr val="tx1"/>
                          </a:solidFill>
                          <a:effectLst/>
                          <a:latin typeface="+mn-lt"/>
                          <a:ea typeface="+mn-ea"/>
                          <a:cs typeface="+mn-cs"/>
                        </a:rPr>
                        <a:t>Density </a:t>
                      </a:r>
                      <a:endParaRPr lang="en-US" sz="1400" b="0" dirty="0">
                        <a:solidFill>
                          <a:schemeClr val="tx1"/>
                        </a:solidFill>
                        <a:latin typeface="+mn-lt"/>
                      </a:endParaRPr>
                    </a:p>
                  </a:txBody>
                  <a:tcPr/>
                </a:tc>
                <a:tc>
                  <a:txBody>
                    <a:bodyPr/>
                    <a:lstStyle/>
                    <a:p>
                      <a:pPr algn="l" fontAlgn="t"/>
                      <a:r>
                        <a:rPr lang="en-US" sz="1400" b="0" u="none" strike="noStrike" dirty="0" smtClean="0">
                          <a:solidFill>
                            <a:schemeClr val="tx1"/>
                          </a:solidFill>
                          <a:effectLst/>
                          <a:latin typeface="+mn-lt"/>
                        </a:rPr>
                        <a:t>1090</a:t>
                      </a:r>
                      <a:r>
                        <a:rPr lang="en-US" sz="1400" b="0" dirty="0">
                          <a:solidFill>
                            <a:schemeClr val="tx1"/>
                          </a:solidFill>
                          <a:effectLst/>
                          <a:latin typeface="+mn-lt"/>
                        </a:rPr>
                        <a:t> </a:t>
                      </a:r>
                      <a:r>
                        <a:rPr lang="en-US" sz="1400" b="0" dirty="0" smtClean="0">
                          <a:solidFill>
                            <a:schemeClr val="tx1"/>
                          </a:solidFill>
                          <a:effectLst/>
                          <a:latin typeface="+mn-lt"/>
                        </a:rPr>
                        <a:t>kg/m</a:t>
                      </a:r>
                      <a:r>
                        <a:rPr lang="en-US" sz="1400" b="0" baseline="30000" dirty="0" smtClean="0">
                          <a:solidFill>
                            <a:schemeClr val="tx1"/>
                          </a:solidFill>
                          <a:effectLst/>
                          <a:latin typeface="+mn-lt"/>
                        </a:rPr>
                        <a:t>3</a:t>
                      </a:r>
                      <a:endParaRPr lang="en-US" sz="1400" b="0" baseline="30000" dirty="0">
                        <a:solidFill>
                          <a:schemeClr val="tx1"/>
                        </a:solidFill>
                        <a:effectLst/>
                        <a:latin typeface="+mn-lt"/>
                      </a:endParaRPr>
                    </a:p>
                  </a:txBody>
                  <a:tcPr marL="19050" marR="19050"/>
                </a:tc>
              </a:tr>
              <a:tr h="360854">
                <a:tc>
                  <a:txBody>
                    <a:bodyPr/>
                    <a:lstStyle/>
                    <a:p>
                      <a:pPr algn="l"/>
                      <a:r>
                        <a:rPr lang="en-US" sz="1400" b="0" dirty="0" smtClean="0">
                          <a:solidFill>
                            <a:schemeClr val="tx1"/>
                          </a:solidFill>
                          <a:latin typeface="+mn-lt"/>
                        </a:rPr>
                        <a:t>02</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Water Absorption</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a:t>
                      </a:r>
                      <a:endParaRPr lang="en-US" sz="1400" b="0" dirty="0">
                        <a:solidFill>
                          <a:schemeClr val="tx1"/>
                        </a:solidFill>
                        <a:effectLst/>
                        <a:latin typeface="+mn-lt"/>
                      </a:endParaRPr>
                    </a:p>
                  </a:txBody>
                  <a:tcPr marL="19050" marR="19050"/>
                </a:tc>
              </a:tr>
              <a:tr h="360854">
                <a:tc>
                  <a:txBody>
                    <a:bodyPr/>
                    <a:lstStyle/>
                    <a:p>
                      <a:pPr algn="l"/>
                      <a:r>
                        <a:rPr lang="en-US" sz="1400" b="0" dirty="0" smtClean="0">
                          <a:solidFill>
                            <a:schemeClr val="tx1"/>
                          </a:solidFill>
                          <a:latin typeface="+mn-lt"/>
                        </a:rPr>
                        <a:t>03. </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Viscosity </a:t>
                      </a:r>
                      <a:endParaRPr lang="en-US" sz="1400" b="0" dirty="0">
                        <a:solidFill>
                          <a:schemeClr val="tx1"/>
                        </a:solidFill>
                        <a:latin typeface="+mn-lt"/>
                      </a:endParaRPr>
                    </a:p>
                  </a:txBody>
                  <a:tcPr/>
                </a:tc>
                <a:tc>
                  <a:txBody>
                    <a:bodyPr/>
                    <a:lstStyle/>
                    <a:p>
                      <a:pPr algn="l" fontAlgn="t"/>
                      <a:r>
                        <a:rPr lang="en-US" sz="1400" b="0" smtClean="0">
                          <a:solidFill>
                            <a:schemeClr val="tx1"/>
                          </a:solidFill>
                          <a:effectLst/>
                          <a:latin typeface="+mn-lt"/>
                        </a:rPr>
                        <a:t>0.25-0.35</a:t>
                      </a:r>
                      <a:r>
                        <a:rPr lang="en-US" sz="1400" b="0" baseline="0" smtClean="0">
                          <a:solidFill>
                            <a:schemeClr val="tx1"/>
                          </a:solidFill>
                          <a:effectLst/>
                          <a:latin typeface="+mn-lt"/>
                        </a:rPr>
                        <a:t> </a:t>
                      </a:r>
                      <a:r>
                        <a:rPr lang="en-US" sz="1400" b="0" smtClean="0">
                          <a:solidFill>
                            <a:schemeClr val="tx1"/>
                          </a:solidFill>
                          <a:effectLst/>
                          <a:latin typeface="+mn-lt"/>
                        </a:rPr>
                        <a:t>N-s/m²</a:t>
                      </a:r>
                      <a:endParaRPr lang="en-US" sz="1400" b="0" dirty="0">
                        <a:solidFill>
                          <a:schemeClr val="tx1"/>
                        </a:solidFill>
                        <a:effectLst/>
                        <a:latin typeface="+mn-lt"/>
                      </a:endParaRPr>
                    </a:p>
                  </a:txBody>
                  <a:tcPr/>
                </a:tc>
              </a:tr>
              <a:tr h="360854">
                <a:tc>
                  <a:txBody>
                    <a:bodyPr/>
                    <a:lstStyle/>
                    <a:p>
                      <a:pPr algn="l"/>
                      <a:r>
                        <a:rPr lang="en-US" sz="1400" b="0" dirty="0" smtClean="0">
                          <a:solidFill>
                            <a:schemeClr val="tx1"/>
                          </a:solidFill>
                          <a:latin typeface="+mn-lt"/>
                        </a:rPr>
                        <a:t>04.</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Tensile Strength, Yield </a:t>
                      </a:r>
                      <a:endParaRPr lang="en-US" sz="14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40 MPa</a:t>
                      </a:r>
                    </a:p>
                  </a:txBody>
                  <a:tcPr/>
                </a:tc>
              </a:tr>
              <a:tr h="504207">
                <a:tc>
                  <a:txBody>
                    <a:bodyPr/>
                    <a:lstStyle/>
                    <a:p>
                      <a:pPr algn="l"/>
                      <a:r>
                        <a:rPr lang="en-US" sz="1400" b="0" dirty="0" smtClean="0">
                          <a:solidFill>
                            <a:schemeClr val="tx1"/>
                          </a:solidFill>
                          <a:latin typeface="+mn-lt"/>
                        </a:rPr>
                        <a:t>05.</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Tensile Strength, Ultimate </a:t>
                      </a:r>
                      <a:endParaRPr lang="en-US" sz="1400" b="0" dirty="0">
                        <a:solidFill>
                          <a:schemeClr val="tx1"/>
                        </a:solidFill>
                        <a:latin typeface="+mn-lt"/>
                      </a:endParaRPr>
                    </a:p>
                  </a:txBody>
                  <a:tcPr/>
                </a:tc>
                <a:tc>
                  <a:txBody>
                    <a:bodyPr/>
                    <a:lstStyle/>
                    <a:p>
                      <a:pPr algn="l" fontAlgn="t"/>
                      <a:r>
                        <a:rPr lang="en-US" sz="1400" b="0" u="none" strike="noStrike" dirty="0" smtClean="0">
                          <a:solidFill>
                            <a:schemeClr val="tx1"/>
                          </a:solidFill>
                          <a:effectLst/>
                          <a:latin typeface="+mn-lt"/>
                        </a:rPr>
                        <a:t>-</a:t>
                      </a:r>
                      <a:endParaRPr lang="en-US" sz="1400" b="0" dirty="0">
                        <a:solidFill>
                          <a:schemeClr val="tx1"/>
                        </a:solidFill>
                        <a:effectLst/>
                        <a:latin typeface="+mn-lt"/>
                      </a:endParaRPr>
                    </a:p>
                  </a:txBody>
                  <a:tcPr marL="19050" marR="19050"/>
                </a:tc>
              </a:tr>
              <a:tr h="360854">
                <a:tc>
                  <a:txBody>
                    <a:bodyPr/>
                    <a:lstStyle/>
                    <a:p>
                      <a:pPr algn="l"/>
                      <a:r>
                        <a:rPr lang="en-US" sz="1400" b="0" dirty="0" smtClean="0">
                          <a:solidFill>
                            <a:schemeClr val="tx1"/>
                          </a:solidFill>
                          <a:latin typeface="+mn-lt"/>
                        </a:rPr>
                        <a:t>06.</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Modulus of Elasticity </a:t>
                      </a:r>
                      <a:endParaRPr lang="en-US" sz="14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3300MPa</a:t>
                      </a:r>
                    </a:p>
                  </a:txBody>
                  <a:tcPr/>
                </a:tc>
              </a:tr>
              <a:tr h="360854">
                <a:tc>
                  <a:txBody>
                    <a:bodyPr/>
                    <a:lstStyle/>
                    <a:p>
                      <a:pPr algn="l"/>
                      <a:r>
                        <a:rPr lang="en-US" sz="1400" b="0" dirty="0" smtClean="0">
                          <a:solidFill>
                            <a:schemeClr val="tx1"/>
                          </a:solidFill>
                          <a:latin typeface="+mn-lt"/>
                        </a:rPr>
                        <a:t>07.</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  Poisson </a:t>
                      </a:r>
                      <a:r>
                        <a:rPr lang="en-US" sz="1400" b="0" dirty="0">
                          <a:solidFill>
                            <a:schemeClr val="tx1"/>
                          </a:solidFill>
                          <a:effectLst/>
                          <a:latin typeface="+mn-lt"/>
                        </a:rPr>
                        <a:t>Ratio </a:t>
                      </a:r>
                    </a:p>
                  </a:txBody>
                  <a:tcPr marL="19050" marR="19050"/>
                </a:tc>
                <a:tc>
                  <a:txBody>
                    <a:bodyPr/>
                    <a:lstStyle/>
                    <a:p>
                      <a:pPr algn="l"/>
                      <a:r>
                        <a:rPr lang="en-US" sz="1400" b="0" dirty="0" smtClean="0">
                          <a:solidFill>
                            <a:schemeClr val="tx1"/>
                          </a:solidFill>
                          <a:latin typeface="+mn-lt"/>
                        </a:rPr>
                        <a:t>0.38</a:t>
                      </a:r>
                      <a:endParaRPr lang="en-US" sz="1400" b="0" dirty="0">
                        <a:solidFill>
                          <a:schemeClr val="tx1"/>
                        </a:solidFill>
                        <a:latin typeface="+mn-lt"/>
                      </a:endParaRPr>
                    </a:p>
                  </a:txBody>
                  <a:tcPr/>
                </a:tc>
              </a:tr>
              <a:tr h="504207">
                <a:tc>
                  <a:txBody>
                    <a:bodyPr/>
                    <a:lstStyle/>
                    <a:p>
                      <a:pPr algn="l"/>
                      <a:r>
                        <a:rPr lang="en-US" sz="1400" b="0" dirty="0" smtClean="0">
                          <a:solidFill>
                            <a:schemeClr val="tx1"/>
                          </a:solidFill>
                          <a:latin typeface="+mn-lt"/>
                        </a:rPr>
                        <a:t>08.</a:t>
                      </a:r>
                      <a:endParaRPr lang="en-US" sz="1400" b="0" dirty="0">
                        <a:solidFill>
                          <a:schemeClr val="tx1"/>
                        </a:solidFill>
                        <a:latin typeface="+mn-lt"/>
                      </a:endParaRPr>
                    </a:p>
                  </a:txBody>
                  <a:tcPr/>
                </a:tc>
                <a:tc>
                  <a:txBody>
                    <a:bodyPr/>
                    <a:lstStyle/>
                    <a:p>
                      <a:pPr algn="l" fontAlgn="t"/>
                      <a:r>
                        <a:rPr lang="en-US" sz="1400" b="0" dirty="0" smtClean="0">
                          <a:solidFill>
                            <a:schemeClr val="tx1"/>
                          </a:solidFill>
                          <a:effectLst/>
                          <a:latin typeface="+mn-lt"/>
                        </a:rPr>
                        <a:t>  Thermal Conductivity 	</a:t>
                      </a:r>
                      <a:endParaRPr lang="en-US" sz="1400" b="0" dirty="0">
                        <a:solidFill>
                          <a:schemeClr val="tx1"/>
                        </a:solidFill>
                        <a:effectLst/>
                        <a:latin typeface="+mn-lt"/>
                      </a:endParaRPr>
                    </a:p>
                  </a:txBody>
                  <a:tcPr marL="19050" marR="19050"/>
                </a:tc>
                <a:tc>
                  <a:txBody>
                    <a:bodyPr/>
                    <a:lstStyle/>
                    <a:p>
                      <a:pPr algn="l" fontAlgn="t"/>
                      <a:r>
                        <a:rPr lang="en-US" sz="1800" b="0" i="0" kern="120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0.227-0.313</a:t>
                      </a:r>
                      <a:r>
                        <a:rPr lang="en-US" sz="14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W/</a:t>
                      </a:r>
                      <a:r>
                        <a:rPr lang="en-US" sz="1200" b="0" i="0" kern="1200" dirty="0" err="1" smtClean="0">
                          <a:solidFill>
                            <a:schemeClr val="dk1"/>
                          </a:solidFill>
                          <a:effectLst/>
                          <a:latin typeface="+mn-lt"/>
                          <a:ea typeface="+mn-ea"/>
                          <a:cs typeface="+mn-cs"/>
                        </a:rPr>
                        <a:t>mK</a:t>
                      </a:r>
                      <a:endParaRPr lang="en-US" sz="1050" b="0" dirty="0">
                        <a:solidFill>
                          <a:schemeClr val="tx1"/>
                        </a:solidFill>
                        <a:effectLst/>
                        <a:latin typeface="+mn-lt"/>
                      </a:endParaRPr>
                    </a:p>
                  </a:txBody>
                  <a:tcPr marL="19050" marR="19050"/>
                </a:tc>
              </a:tr>
              <a:tr h="360854">
                <a:tc>
                  <a:txBody>
                    <a:bodyPr/>
                    <a:lstStyle/>
                    <a:p>
                      <a:pPr algn="l"/>
                      <a:r>
                        <a:rPr lang="en-US" sz="1400" b="0" dirty="0" smtClean="0">
                          <a:solidFill>
                            <a:schemeClr val="tx1"/>
                          </a:solidFill>
                          <a:latin typeface="+mn-lt"/>
                        </a:rPr>
                        <a:t>09.</a:t>
                      </a:r>
                      <a:endParaRPr lang="en-US" sz="1400" b="0" dirty="0">
                        <a:solidFill>
                          <a:schemeClr val="tx1"/>
                        </a:solidFill>
                        <a:latin typeface="+mn-lt"/>
                      </a:endParaRPr>
                    </a:p>
                  </a:txBody>
                  <a:tcPr/>
                </a:tc>
                <a:tc>
                  <a:txBody>
                    <a:bodyPr/>
                    <a:lstStyle/>
                    <a:p>
                      <a:pPr algn="l"/>
                      <a:r>
                        <a:rPr lang="en-US" sz="1400" b="0" dirty="0" smtClean="0">
                          <a:solidFill>
                            <a:schemeClr val="tx1"/>
                          </a:solidFill>
                          <a:latin typeface="+mn-lt"/>
                        </a:rPr>
                        <a:t>Cost</a:t>
                      </a:r>
                      <a:endParaRPr lang="en-US" sz="1400" b="0" dirty="0">
                        <a:solidFill>
                          <a:schemeClr val="tx1"/>
                        </a:solidFill>
                        <a:latin typeface="+mn-lt"/>
                      </a:endParaRPr>
                    </a:p>
                  </a:txBody>
                  <a:tcPr/>
                </a:tc>
                <a:tc>
                  <a:txBody>
                    <a:bodyPr/>
                    <a:lstStyle/>
                    <a:p>
                      <a:pPr algn="l"/>
                      <a:r>
                        <a:rPr lang="en-US" sz="14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120 –149/Kg</a:t>
                      </a:r>
                      <a:endParaRPr lang="en-US" sz="1200" b="0" dirty="0">
                        <a:solidFill>
                          <a:schemeClr val="tx1"/>
                        </a:solidFill>
                        <a:latin typeface="+mn-lt"/>
                      </a:endParaRPr>
                    </a:p>
                  </a:txBody>
                  <a:tcPr/>
                </a:tc>
              </a:tr>
            </a:tbl>
          </a:graphicData>
        </a:graphic>
      </p:graphicFrame>
      <p:sp>
        <p:nvSpPr>
          <p:cNvPr id="4" name="Text Placeholder 3"/>
          <p:cNvSpPr>
            <a:spLocks noGrp="1"/>
          </p:cNvSpPr>
          <p:nvPr>
            <p:ph type="body" sz="half" idx="2"/>
          </p:nvPr>
        </p:nvSpPr>
        <p:spPr>
          <a:xfrm>
            <a:off x="457200" y="990600"/>
            <a:ext cx="3657600" cy="5270500"/>
          </a:xfrm>
        </p:spPr>
        <p:txBody>
          <a:bodyPr>
            <a:noAutofit/>
          </a:bodyPr>
          <a:lstStyle/>
          <a:p>
            <a:pPr marL="285750" indent="-285750" algn="just">
              <a:buFont typeface="Arial" panose="020B0604020202020204" pitchFamily="34" charset="0"/>
              <a:buChar char="•"/>
            </a:pPr>
            <a:r>
              <a:rPr lang="en-US" sz="1400" dirty="0"/>
              <a:t>The primary advantage of polyester resin </a:t>
            </a:r>
            <a:r>
              <a:rPr lang="en-US" sz="1400" dirty="0" smtClean="0"/>
              <a:t>centers </a:t>
            </a:r>
            <a:r>
              <a:rPr lang="en-US" sz="1400" dirty="0"/>
              <a:t>on its excellent mechanical and chemical stability, as well as low cost. It can be combined with glass </a:t>
            </a:r>
            <a:r>
              <a:rPr lang="en-US" sz="1400" dirty="0" smtClean="0"/>
              <a:t>fiber </a:t>
            </a:r>
            <a:r>
              <a:rPr lang="en-US" sz="1400" dirty="0"/>
              <a:t>to create a composite structure – </a:t>
            </a:r>
            <a:r>
              <a:rPr lang="en-US" sz="1400" dirty="0" smtClean="0"/>
              <a:t>fiberglass.</a:t>
            </a:r>
          </a:p>
          <a:p>
            <a:pPr marL="285750" indent="-285750" algn="just">
              <a:buFont typeface="Arial" panose="020B0604020202020204" pitchFamily="34" charset="0"/>
              <a:buChar char="•"/>
            </a:pPr>
            <a:r>
              <a:rPr lang="en-US" sz="1400" dirty="0" smtClean="0"/>
              <a:t>This </a:t>
            </a:r>
            <a:r>
              <a:rPr lang="en-US" sz="1400" dirty="0"/>
              <a:t>is an incredibly strong, lightweight and durable material with proven waterproofing, abrasion resistance and protective features</a:t>
            </a:r>
            <a:r>
              <a:rPr lang="en-US" sz="1400" dirty="0" smtClean="0"/>
              <a:t>.</a:t>
            </a:r>
            <a:endParaRPr lang="en-US" sz="1400" dirty="0"/>
          </a:p>
          <a:p>
            <a:pPr marL="285750" indent="-285750" algn="just">
              <a:buFont typeface="Arial" panose="020B0604020202020204" pitchFamily="34" charset="0"/>
              <a:buChar char="•"/>
            </a:pPr>
            <a:r>
              <a:rPr lang="en-US" sz="1400" dirty="0"/>
              <a:t>Polyester resin is the cheapest kind of resin and the worst one to use for carbon fiber lay-up. </a:t>
            </a:r>
            <a:endParaRPr lang="en-US" sz="1400" dirty="0" smtClean="0"/>
          </a:p>
          <a:p>
            <a:pPr marL="285750" indent="-285750" algn="just">
              <a:buFont typeface="Arial" panose="020B0604020202020204" pitchFamily="34" charset="0"/>
              <a:buChar char="•"/>
            </a:pPr>
            <a:r>
              <a:rPr lang="en-US" sz="1400" dirty="0" smtClean="0"/>
              <a:t>The </a:t>
            </a:r>
            <a:r>
              <a:rPr lang="en-US" sz="1400" dirty="0"/>
              <a:t>resin is inflexible and will spider-crack at the mere thought of bending. Spider cracks fracture from the point of damage and are very difficult to fix</a:t>
            </a:r>
            <a:r>
              <a:rPr lang="en-US" sz="1400" dirty="0" smtClean="0"/>
              <a:t>. </a:t>
            </a:r>
          </a:p>
          <a:p>
            <a:pPr marL="285750" indent="-285750" algn="just">
              <a:buFont typeface="Arial" panose="020B0604020202020204" pitchFamily="34" charset="0"/>
              <a:buChar char="•"/>
            </a:pPr>
            <a:r>
              <a:rPr lang="en-US" sz="1400" dirty="0" smtClean="0"/>
              <a:t>It </a:t>
            </a:r>
            <a:r>
              <a:rPr lang="en-US" sz="1400" dirty="0"/>
              <a:t>will also shrink over time and alter the shape of the final product. It is also not UV resistant and will turn yellow over time. </a:t>
            </a:r>
            <a:endParaRPr lang="en-US" sz="1400" dirty="0" smtClean="0"/>
          </a:p>
        </p:txBody>
      </p:sp>
    </p:spTree>
    <p:extLst>
      <p:ext uri="{BB962C8B-B14F-4D97-AF65-F5344CB8AC3E}">
        <p14:creationId xmlns:p14="http://schemas.microsoft.com/office/powerpoint/2010/main" val="374340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Autofit/>
          </a:bodyPr>
          <a:lstStyle/>
          <a:p>
            <a:r>
              <a:rPr lang="en-US" sz="2200" dirty="0"/>
              <a:t>4</a:t>
            </a:r>
            <a:r>
              <a:rPr lang="en-US" sz="2200" dirty="0" smtClean="0"/>
              <a:t>. Alkyd Resins </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1679265"/>
              </p:ext>
            </p:extLst>
          </p:nvPr>
        </p:nvGraphicFramePr>
        <p:xfrm>
          <a:off x="4267200" y="838200"/>
          <a:ext cx="4267202" cy="4932990"/>
        </p:xfrm>
        <a:graphic>
          <a:graphicData uri="http://schemas.openxmlformats.org/drawingml/2006/table">
            <a:tbl>
              <a:tblPr firstRow="1" bandRow="1">
                <a:tableStyleId>{5C22544A-7EE6-4342-B048-85BDC9FD1C3A}</a:tableStyleId>
              </a:tblPr>
              <a:tblGrid>
                <a:gridCol w="433952"/>
                <a:gridCol w="2385449"/>
                <a:gridCol w="1447801"/>
              </a:tblGrid>
              <a:tr h="567390">
                <a:tc>
                  <a:txBody>
                    <a:bodyPr/>
                    <a:lstStyle/>
                    <a:p>
                      <a:pPr algn="l"/>
                      <a:r>
                        <a:rPr lang="en-US" sz="1400" b="0" dirty="0" smtClean="0">
                          <a:latin typeface="+mn-lt"/>
                        </a:rPr>
                        <a:t>Sr. No.</a:t>
                      </a:r>
                      <a:endParaRPr lang="en-US" sz="1400" b="0" dirty="0">
                        <a:latin typeface="+mn-lt"/>
                      </a:endParaRPr>
                    </a:p>
                  </a:txBody>
                  <a:tcPr/>
                </a:tc>
                <a:tc>
                  <a:txBody>
                    <a:bodyPr/>
                    <a:lstStyle/>
                    <a:p>
                      <a:pPr algn="l"/>
                      <a:r>
                        <a:rPr lang="en-US" sz="1400" b="0" dirty="0" smtClean="0">
                          <a:latin typeface="+mn-lt"/>
                        </a:rPr>
                        <a:t>Properties</a:t>
                      </a:r>
                      <a:endParaRPr lang="en-US" sz="1400" b="0" dirty="0">
                        <a:latin typeface="+mn-lt"/>
                      </a:endParaRPr>
                    </a:p>
                  </a:txBody>
                  <a:tcPr/>
                </a:tc>
                <a:tc>
                  <a:txBody>
                    <a:bodyPr/>
                    <a:lstStyle/>
                    <a:p>
                      <a:pPr algn="l"/>
                      <a:r>
                        <a:rPr lang="en-US" sz="1400" b="0" dirty="0" smtClean="0">
                          <a:latin typeface="+mn-lt"/>
                        </a:rPr>
                        <a:t>Magnitude</a:t>
                      </a:r>
                      <a:endParaRPr lang="en-US" sz="1400" b="0" dirty="0">
                        <a:latin typeface="+mn-lt"/>
                      </a:endParaRPr>
                    </a:p>
                  </a:txBody>
                  <a:tcPr/>
                </a:tc>
              </a:tr>
              <a:tr h="406074">
                <a:tc>
                  <a:txBody>
                    <a:bodyPr/>
                    <a:lstStyle/>
                    <a:p>
                      <a:pPr algn="l"/>
                      <a:r>
                        <a:rPr lang="en-US" sz="1400" b="0" dirty="0" smtClean="0">
                          <a:latin typeface="+mn-lt"/>
                        </a:rPr>
                        <a:t>01.</a:t>
                      </a:r>
                    </a:p>
                  </a:txBody>
                  <a:tcPr/>
                </a:tc>
                <a:tc>
                  <a:txBody>
                    <a:bodyPr/>
                    <a:lstStyle/>
                    <a:p>
                      <a:pPr algn="l"/>
                      <a:r>
                        <a:rPr lang="en-US" sz="1400" b="0" i="0" kern="1200" dirty="0" smtClean="0">
                          <a:solidFill>
                            <a:schemeClr val="dk1"/>
                          </a:solidFill>
                          <a:effectLst/>
                          <a:latin typeface="+mn-lt"/>
                          <a:ea typeface="+mn-ea"/>
                          <a:cs typeface="+mn-cs"/>
                        </a:rPr>
                        <a:t>Density </a:t>
                      </a:r>
                      <a:endParaRPr lang="en-US" sz="1400" b="0" dirty="0">
                        <a:latin typeface="+mn-lt"/>
                      </a:endParaRPr>
                    </a:p>
                  </a:txBody>
                  <a:tcPr/>
                </a:tc>
                <a:tc>
                  <a:txBody>
                    <a:bodyPr/>
                    <a:lstStyle/>
                    <a:p>
                      <a:pPr algn="l" fontAlgn="t"/>
                      <a:r>
                        <a:rPr lang="en-US" sz="1400" b="0" i="0" kern="1200" dirty="0" smtClean="0">
                          <a:solidFill>
                            <a:schemeClr val="dk1"/>
                          </a:solidFill>
                          <a:effectLst/>
                          <a:latin typeface="+mn-lt"/>
                          <a:ea typeface="+mn-ea"/>
                          <a:cs typeface="+mn-cs"/>
                        </a:rPr>
                        <a:t> 914.5</a:t>
                      </a:r>
                      <a:r>
                        <a:rPr lang="en-US" sz="1400" b="0" i="0" kern="1200" baseline="0" dirty="0" smtClean="0">
                          <a:solidFill>
                            <a:schemeClr val="dk1"/>
                          </a:solidFill>
                          <a:effectLst/>
                          <a:latin typeface="+mn-lt"/>
                          <a:ea typeface="+mn-ea"/>
                          <a:cs typeface="+mn-cs"/>
                        </a:rPr>
                        <a:t> –   </a:t>
                      </a:r>
                      <a:r>
                        <a:rPr lang="en-US" sz="1400" b="0" i="0" kern="1200" dirty="0" smtClean="0">
                          <a:solidFill>
                            <a:schemeClr val="dk1"/>
                          </a:solidFill>
                          <a:effectLst/>
                          <a:latin typeface="+mn-lt"/>
                          <a:ea typeface="+mn-ea"/>
                          <a:cs typeface="+mn-cs"/>
                        </a:rPr>
                        <a:t>950.2 </a:t>
                      </a:r>
                      <a:r>
                        <a:rPr lang="en-US" sz="1400" b="0" dirty="0">
                          <a:solidFill>
                            <a:schemeClr val="tx1"/>
                          </a:solidFill>
                          <a:effectLst/>
                          <a:latin typeface="+mn-lt"/>
                        </a:rPr>
                        <a:t> </a:t>
                      </a:r>
                      <a:r>
                        <a:rPr lang="en-US" sz="1400" b="0" dirty="0" smtClean="0">
                          <a:solidFill>
                            <a:schemeClr val="tx1"/>
                          </a:solidFill>
                          <a:effectLst/>
                          <a:latin typeface="+mn-lt"/>
                        </a:rPr>
                        <a:t>kg/m</a:t>
                      </a:r>
                      <a:r>
                        <a:rPr lang="en-US" sz="1400" b="0" baseline="30000" dirty="0" smtClean="0">
                          <a:solidFill>
                            <a:schemeClr val="tx1"/>
                          </a:solidFill>
                          <a:effectLst/>
                          <a:latin typeface="+mn-lt"/>
                        </a:rPr>
                        <a:t>3</a:t>
                      </a:r>
                      <a:endParaRPr lang="en-US" sz="1400" b="0" baseline="30000" dirty="0">
                        <a:solidFill>
                          <a:schemeClr val="tx1"/>
                        </a:solidFill>
                        <a:effectLst/>
                        <a:latin typeface="+mn-lt"/>
                      </a:endParaRPr>
                    </a:p>
                  </a:txBody>
                  <a:tcPr marL="19050" marR="19050" anchor="ctr"/>
                </a:tc>
              </a:tr>
              <a:tr h="406074">
                <a:tc>
                  <a:txBody>
                    <a:bodyPr/>
                    <a:lstStyle/>
                    <a:p>
                      <a:pPr algn="l"/>
                      <a:r>
                        <a:rPr lang="en-US" sz="1400" b="0" dirty="0" smtClean="0">
                          <a:latin typeface="+mn-lt"/>
                        </a:rPr>
                        <a:t>02</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Water Absorption</a:t>
                      </a:r>
                      <a:endParaRPr lang="en-US" sz="1400" b="0" dirty="0">
                        <a:latin typeface="+mn-lt"/>
                      </a:endParaRPr>
                    </a:p>
                  </a:txBody>
                  <a:tcPr/>
                </a:tc>
                <a:tc>
                  <a:txBody>
                    <a:bodyPr/>
                    <a:lstStyle/>
                    <a:p>
                      <a:pPr algn="l" fontAlgn="t"/>
                      <a:r>
                        <a:rPr lang="en-US" sz="1400" b="0" dirty="0" smtClean="0">
                          <a:solidFill>
                            <a:srgbClr val="000000"/>
                          </a:solidFill>
                          <a:effectLst/>
                          <a:latin typeface="+mn-lt"/>
                        </a:rPr>
                        <a:t>-  </a:t>
                      </a:r>
                      <a:endParaRPr lang="en-US" sz="1400" b="0" dirty="0">
                        <a:solidFill>
                          <a:srgbClr val="000000"/>
                        </a:solidFill>
                        <a:effectLst/>
                        <a:latin typeface="+mn-lt"/>
                      </a:endParaRPr>
                    </a:p>
                  </a:txBody>
                  <a:tcPr marL="19050" marR="19050" anchor="ctr"/>
                </a:tc>
              </a:tr>
              <a:tr h="406074">
                <a:tc>
                  <a:txBody>
                    <a:bodyPr/>
                    <a:lstStyle/>
                    <a:p>
                      <a:pPr algn="l"/>
                      <a:r>
                        <a:rPr lang="en-US" sz="1400" b="0" dirty="0" smtClean="0">
                          <a:latin typeface="+mn-lt"/>
                        </a:rPr>
                        <a:t>03. </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Viscosity </a:t>
                      </a:r>
                      <a:endParaRPr lang="en-US" sz="1400" b="0" dirty="0">
                        <a:latin typeface="+mn-lt"/>
                      </a:endParaRPr>
                    </a:p>
                  </a:txBody>
                  <a:tcPr/>
                </a:tc>
                <a:tc>
                  <a:txBody>
                    <a:bodyPr/>
                    <a:lstStyle/>
                    <a:p>
                      <a:pPr algn="l" fontAlgn="t"/>
                      <a:r>
                        <a:rPr lang="en-US" sz="1400" b="0" i="0" kern="1200" dirty="0" smtClean="0">
                          <a:solidFill>
                            <a:schemeClr val="dk1"/>
                          </a:solidFill>
                          <a:effectLst/>
                          <a:latin typeface="+mn-lt"/>
                          <a:ea typeface="+mn-ea"/>
                          <a:cs typeface="+mn-cs"/>
                        </a:rPr>
                        <a:t>4.77-6.48 </a:t>
                      </a:r>
                      <a:r>
                        <a:rPr lang="en-US" sz="1400" b="0" dirty="0" smtClean="0">
                          <a:effectLst/>
                          <a:latin typeface="+mn-lt"/>
                        </a:rPr>
                        <a:t>N-s/m²</a:t>
                      </a:r>
                      <a:endParaRPr lang="en-US" sz="1400" b="0" dirty="0">
                        <a:effectLst/>
                        <a:latin typeface="+mn-lt"/>
                      </a:endParaRPr>
                    </a:p>
                  </a:txBody>
                  <a:tcPr anchor="ctr"/>
                </a:tc>
              </a:tr>
              <a:tr h="406074">
                <a:tc>
                  <a:txBody>
                    <a:bodyPr/>
                    <a:lstStyle/>
                    <a:p>
                      <a:pPr algn="l"/>
                      <a:r>
                        <a:rPr lang="en-US" sz="1400" b="0" dirty="0" smtClean="0">
                          <a:latin typeface="+mn-lt"/>
                        </a:rPr>
                        <a:t>04.</a:t>
                      </a:r>
                      <a:endParaRPr lang="en-US" sz="1400" b="0" dirty="0">
                        <a:latin typeface="+mn-lt"/>
                      </a:endParaRPr>
                    </a:p>
                  </a:txBody>
                  <a:tcPr/>
                </a:tc>
                <a:tc>
                  <a:txBody>
                    <a:bodyPr/>
                    <a:lstStyle/>
                    <a:p>
                      <a:pPr algn="l"/>
                      <a:r>
                        <a:rPr lang="en-US" sz="1400" b="0" i="0" kern="1200" smtClean="0">
                          <a:solidFill>
                            <a:schemeClr val="dk1"/>
                          </a:solidFill>
                          <a:effectLst/>
                          <a:latin typeface="+mn-lt"/>
                          <a:ea typeface="+mn-ea"/>
                          <a:cs typeface="+mn-cs"/>
                        </a:rPr>
                        <a:t>Tensile Strength, Yield </a:t>
                      </a:r>
                      <a:endParaRPr lang="en-US" sz="14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a:t>
                      </a:r>
                    </a:p>
                  </a:txBody>
                  <a:tcPr anchor="ctr"/>
                </a:tc>
              </a:tr>
              <a:tr h="567390">
                <a:tc>
                  <a:txBody>
                    <a:bodyPr/>
                    <a:lstStyle/>
                    <a:p>
                      <a:pPr algn="l"/>
                      <a:r>
                        <a:rPr lang="en-US" sz="1400" b="0" dirty="0" smtClean="0">
                          <a:latin typeface="+mn-lt"/>
                        </a:rPr>
                        <a:t>05.</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Tensile Strength, Ultimate </a:t>
                      </a:r>
                      <a:endParaRPr lang="en-US" sz="1400" b="0" dirty="0">
                        <a:latin typeface="+mn-lt"/>
                      </a:endParaRPr>
                    </a:p>
                  </a:txBody>
                  <a:tcPr/>
                </a:tc>
                <a:tc>
                  <a:txBody>
                    <a:bodyPr/>
                    <a:lstStyle/>
                    <a:p>
                      <a:pPr algn="l" fontAlgn="t"/>
                      <a:r>
                        <a:rPr lang="en-US" sz="1400" b="0" u="none" strike="noStrike" baseline="0" dirty="0" smtClean="0">
                          <a:solidFill>
                            <a:srgbClr val="000000"/>
                          </a:solidFill>
                          <a:effectLst/>
                          <a:latin typeface="+mn-lt"/>
                        </a:rPr>
                        <a:t> -</a:t>
                      </a:r>
                      <a:endParaRPr lang="en-US" sz="1400" b="0" dirty="0">
                        <a:solidFill>
                          <a:srgbClr val="000000"/>
                        </a:solidFill>
                        <a:effectLst/>
                        <a:latin typeface="+mn-lt"/>
                      </a:endParaRPr>
                    </a:p>
                  </a:txBody>
                  <a:tcPr marL="19050" marR="19050" anchor="ctr"/>
                </a:tc>
              </a:tr>
              <a:tr h="406074">
                <a:tc>
                  <a:txBody>
                    <a:bodyPr/>
                    <a:lstStyle/>
                    <a:p>
                      <a:pPr algn="l"/>
                      <a:r>
                        <a:rPr lang="en-US" sz="1400" b="0" dirty="0" smtClean="0">
                          <a:latin typeface="+mn-lt"/>
                        </a:rPr>
                        <a:t>06.</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Modulus of Elasticity </a:t>
                      </a:r>
                      <a:endParaRPr lang="en-US" sz="14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2.5-9MPa</a:t>
                      </a:r>
                    </a:p>
                  </a:txBody>
                  <a:tcPr anchor="ctr"/>
                </a:tc>
              </a:tr>
              <a:tr h="567390">
                <a:tc>
                  <a:txBody>
                    <a:bodyPr/>
                    <a:lstStyle/>
                    <a:p>
                      <a:pPr algn="l"/>
                      <a:r>
                        <a:rPr lang="en-US" sz="1400" b="0" dirty="0" smtClean="0">
                          <a:latin typeface="+mn-lt"/>
                        </a:rPr>
                        <a:t>07.</a:t>
                      </a:r>
                      <a:endParaRPr lang="en-US" sz="1400" b="0" dirty="0">
                        <a:latin typeface="+mn-lt"/>
                      </a:endParaRPr>
                    </a:p>
                  </a:txBody>
                  <a:tcPr/>
                </a:tc>
                <a:tc>
                  <a:txBody>
                    <a:bodyPr/>
                    <a:lstStyle/>
                    <a:p>
                      <a:pPr algn="l" fontAlgn="t"/>
                      <a:r>
                        <a:rPr lang="en-US" sz="1400" b="0" dirty="0" smtClean="0">
                          <a:effectLst/>
                          <a:latin typeface="+mn-lt"/>
                        </a:rPr>
                        <a:t>Maximum Working Temperature</a:t>
                      </a:r>
                      <a:r>
                        <a:rPr lang="en-US" sz="1400" b="0" dirty="0">
                          <a:effectLst/>
                          <a:latin typeface="+mn-lt"/>
                        </a:rPr>
                        <a:t> </a:t>
                      </a:r>
                    </a:p>
                  </a:txBody>
                  <a:tcPr marL="19050" marR="19050"/>
                </a:tc>
                <a:tc>
                  <a:txBody>
                    <a:bodyPr/>
                    <a:lstStyle/>
                    <a:p>
                      <a:pPr algn="l" fontAlgn="t"/>
                      <a:r>
                        <a:rPr lang="en-US" sz="1400" b="0" dirty="0" smtClean="0">
                          <a:solidFill>
                            <a:srgbClr val="000000"/>
                          </a:solidFill>
                          <a:effectLst/>
                          <a:latin typeface="+mn-lt"/>
                        </a:rPr>
                        <a:t>  80</a:t>
                      </a:r>
                      <a:r>
                        <a:rPr lang="en-US" sz="1400" b="0" dirty="0">
                          <a:solidFill>
                            <a:srgbClr val="000000"/>
                          </a:solidFill>
                          <a:effectLst/>
                          <a:latin typeface="+mn-lt"/>
                        </a:rPr>
                        <a:t> </a:t>
                      </a:r>
                      <a:r>
                        <a:rPr lang="en-US" sz="1400" b="0" dirty="0" smtClean="0">
                          <a:solidFill>
                            <a:srgbClr val="000000"/>
                          </a:solidFill>
                          <a:effectLst/>
                          <a:latin typeface="+mn-lt"/>
                        </a:rPr>
                        <a:t>-200</a:t>
                      </a:r>
                      <a:r>
                        <a:rPr lang="en-US" sz="1400" b="0" dirty="0">
                          <a:solidFill>
                            <a:srgbClr val="000000"/>
                          </a:solidFill>
                          <a:effectLst/>
                          <a:latin typeface="+mn-lt"/>
                        </a:rPr>
                        <a:t>  °C</a:t>
                      </a:r>
                    </a:p>
                  </a:txBody>
                  <a:tcPr marL="19050" marR="19050" anchor="ctr"/>
                </a:tc>
              </a:tr>
              <a:tr h="406074">
                <a:tc>
                  <a:txBody>
                    <a:bodyPr/>
                    <a:lstStyle/>
                    <a:p>
                      <a:pPr algn="l"/>
                      <a:r>
                        <a:rPr lang="en-US" sz="1400" b="0" dirty="0" smtClean="0">
                          <a:latin typeface="+mn-lt"/>
                        </a:rPr>
                        <a:t>08.</a:t>
                      </a:r>
                      <a:endParaRPr lang="en-US" sz="1400" b="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effectLst/>
                          <a:latin typeface="+mn-lt"/>
                        </a:rPr>
                        <a:t>Cure Time </a:t>
                      </a:r>
                    </a:p>
                  </a:txBody>
                  <a:tcPr/>
                </a:tc>
                <a:tc>
                  <a:txBody>
                    <a:bodyPr/>
                    <a:lstStyle/>
                    <a:p>
                      <a:pPr algn="l" fontAlgn="t"/>
                      <a:r>
                        <a:rPr lang="en-US" sz="1400" b="0" i="0" kern="1200" dirty="0" smtClean="0">
                          <a:solidFill>
                            <a:schemeClr val="dk1"/>
                          </a:solidFill>
                          <a:effectLst/>
                          <a:latin typeface="+mn-lt"/>
                          <a:ea typeface="+mn-ea"/>
                          <a:cs typeface="+mn-cs"/>
                        </a:rPr>
                        <a:t>  20 to 30 min</a:t>
                      </a:r>
                      <a:endParaRPr lang="en-US" sz="1400" b="0" dirty="0">
                        <a:solidFill>
                          <a:srgbClr val="000000"/>
                        </a:solidFill>
                        <a:effectLst/>
                        <a:latin typeface="+mn-lt"/>
                      </a:endParaRPr>
                    </a:p>
                  </a:txBody>
                  <a:tcPr marL="19050" marR="19050" anchor="ctr"/>
                </a:tc>
              </a:tr>
              <a:tr h="406074">
                <a:tc>
                  <a:txBody>
                    <a:bodyPr/>
                    <a:lstStyle/>
                    <a:p>
                      <a:pPr algn="l"/>
                      <a:r>
                        <a:rPr lang="en-US" sz="1400" b="0" dirty="0" smtClean="0">
                          <a:latin typeface="+mn-lt"/>
                        </a:rPr>
                        <a:t>09.</a:t>
                      </a:r>
                      <a:endParaRPr lang="en-US" sz="1400" b="0" dirty="0">
                        <a:latin typeface="+mn-lt"/>
                      </a:endParaRPr>
                    </a:p>
                  </a:txBody>
                  <a:tcPr/>
                </a:tc>
                <a:tc>
                  <a:txBody>
                    <a:bodyPr/>
                    <a:lstStyle/>
                    <a:p>
                      <a:pPr algn="l"/>
                      <a:r>
                        <a:rPr lang="en-US" sz="1400" b="0" dirty="0" smtClean="0">
                          <a:latin typeface="+mn-lt"/>
                        </a:rPr>
                        <a:t>Cost</a:t>
                      </a:r>
                      <a:endParaRPr lang="en-US" sz="1400" b="0" dirty="0">
                        <a:latin typeface="+mn-lt"/>
                      </a:endParaRPr>
                    </a:p>
                  </a:txBody>
                  <a:tcPr/>
                </a:tc>
                <a:tc>
                  <a:txBody>
                    <a:bodyPr/>
                    <a:lstStyle/>
                    <a:p>
                      <a:pPr algn="l"/>
                      <a:r>
                        <a:rPr lang="en-US" sz="1400" b="0" i="0" kern="1200" dirty="0" smtClean="0">
                          <a:solidFill>
                            <a:schemeClr val="dk1"/>
                          </a:solidFill>
                          <a:effectLst/>
                          <a:latin typeface="+mn-lt"/>
                          <a:ea typeface="+mn-ea"/>
                          <a:cs typeface="+mn-cs"/>
                        </a:rPr>
                        <a:t> </a:t>
                      </a:r>
                      <a:r>
                        <a:rPr lang="en-US" sz="1400" b="0" i="0" kern="1200" dirty="0" err="1" smtClean="0">
                          <a:solidFill>
                            <a:schemeClr val="dk1"/>
                          </a:solidFill>
                          <a:effectLst/>
                          <a:latin typeface="+mn-lt"/>
                          <a:ea typeface="+mn-ea"/>
                          <a:cs typeface="+mn-cs"/>
                        </a:rPr>
                        <a:t>Rs</a:t>
                      </a:r>
                      <a:r>
                        <a:rPr lang="en-US" sz="1400" b="0" i="0" kern="1200" dirty="0" smtClean="0">
                          <a:solidFill>
                            <a:schemeClr val="dk1"/>
                          </a:solidFill>
                          <a:effectLst/>
                          <a:latin typeface="+mn-lt"/>
                          <a:ea typeface="+mn-ea"/>
                          <a:cs typeface="+mn-cs"/>
                        </a:rPr>
                        <a:t>. 78-150/Kg</a:t>
                      </a:r>
                      <a:endParaRPr lang="en-US" sz="1400" b="0" dirty="0">
                        <a:latin typeface="+mn-lt"/>
                      </a:endParaRPr>
                    </a:p>
                  </a:txBody>
                  <a:tcPr anchor="ctr"/>
                </a:tc>
              </a:tr>
            </a:tbl>
          </a:graphicData>
        </a:graphic>
      </p:graphicFrame>
      <p:sp>
        <p:nvSpPr>
          <p:cNvPr id="4" name="Text Placeholder 3"/>
          <p:cNvSpPr>
            <a:spLocks noGrp="1"/>
          </p:cNvSpPr>
          <p:nvPr>
            <p:ph type="body" sz="half" idx="2"/>
          </p:nvPr>
        </p:nvSpPr>
        <p:spPr>
          <a:xfrm>
            <a:off x="457200" y="990600"/>
            <a:ext cx="3657600" cy="5270500"/>
          </a:xfrm>
        </p:spPr>
        <p:txBody>
          <a:bodyPr>
            <a:normAutofit/>
          </a:bodyPr>
          <a:lstStyle/>
          <a:p>
            <a:pPr marL="285750" indent="-285750" algn="just">
              <a:buFont typeface="Arial" panose="020B0604020202020204" pitchFamily="34" charset="0"/>
              <a:buChar char="•"/>
            </a:pPr>
            <a:r>
              <a:rPr lang="en-US" dirty="0"/>
              <a:t>Alkyd resins are oil-based polyester consist of dibasic acid, polyols, and fatty acid, which belong to </a:t>
            </a:r>
            <a:r>
              <a:rPr lang="en-US" dirty="0" smtClean="0"/>
              <a:t>thermosetting or thermoplastic </a:t>
            </a:r>
            <a:r>
              <a:rPr lang="en-US" dirty="0"/>
              <a:t>polymer. </a:t>
            </a:r>
            <a:endParaRPr lang="en-US" dirty="0" smtClean="0"/>
          </a:p>
          <a:p>
            <a:pPr marL="285750" indent="-285750" algn="just">
              <a:buFont typeface="Arial" panose="020B0604020202020204" pitchFamily="34" charset="0"/>
              <a:buChar char="•"/>
            </a:pPr>
            <a:r>
              <a:rPr lang="en-US" dirty="0" smtClean="0"/>
              <a:t>The </a:t>
            </a:r>
            <a:r>
              <a:rPr lang="en-US" dirty="0"/>
              <a:t>fatty acid content and glycerol of alkyd resins can be derived from either animal or vegetable oils, which are biologically </a:t>
            </a:r>
            <a:r>
              <a:rPr lang="en-US" dirty="0" smtClean="0"/>
              <a:t>renewable.</a:t>
            </a:r>
          </a:p>
          <a:p>
            <a:pPr marL="285750" indent="-285750" algn="just">
              <a:buFont typeface="Arial" panose="020B0604020202020204" pitchFamily="34" charset="0"/>
              <a:buChar char="•"/>
            </a:pPr>
            <a:r>
              <a:rPr lang="en-US" dirty="0" smtClean="0"/>
              <a:t>It is</a:t>
            </a:r>
            <a:r>
              <a:rPr lang="en-US" dirty="0"/>
              <a:t>  </a:t>
            </a:r>
            <a:r>
              <a:rPr lang="en-US" dirty="0" smtClean="0"/>
              <a:t>anticorrosive, low cost, environmental friendliness, biocompatibility</a:t>
            </a:r>
            <a:r>
              <a:rPr lang="en-US" dirty="0"/>
              <a:t>, </a:t>
            </a:r>
            <a:r>
              <a:rPr lang="en-US" dirty="0" smtClean="0"/>
              <a:t>sustainability, high adhesion </a:t>
            </a:r>
            <a:r>
              <a:rPr lang="en-US" dirty="0"/>
              <a:t>to substrate, excellent film-forming performance and </a:t>
            </a:r>
            <a:r>
              <a:rPr lang="en-US" dirty="0" smtClean="0"/>
              <a:t>good mechanical properties.</a:t>
            </a:r>
          </a:p>
          <a:p>
            <a:pPr marL="285750" indent="-285750" algn="just">
              <a:buFont typeface="Arial" panose="020B0604020202020204" pitchFamily="34" charset="0"/>
              <a:buChar char="•"/>
            </a:pPr>
            <a:r>
              <a:rPr lang="en-US" dirty="0" smtClean="0"/>
              <a:t>Alkyd resins </a:t>
            </a:r>
            <a:r>
              <a:rPr lang="en-US" dirty="0"/>
              <a:t>are used in paints, varnishes and in moulds for </a:t>
            </a:r>
            <a:r>
              <a:rPr lang="en-US" dirty="0" smtClean="0"/>
              <a:t>casting.</a:t>
            </a:r>
          </a:p>
          <a:p>
            <a:pPr marL="285750" indent="-285750" algn="just">
              <a:buFont typeface="Arial" panose="020B0604020202020204" pitchFamily="34" charset="0"/>
              <a:buChar char="•"/>
            </a:pPr>
            <a:r>
              <a:rPr lang="en-US" dirty="0"/>
              <a:t>Alkyd </a:t>
            </a:r>
            <a:r>
              <a:rPr lang="en-US" dirty="0" smtClean="0"/>
              <a:t>resins are not use with carbon fiber reinforcement.</a:t>
            </a:r>
          </a:p>
        </p:txBody>
      </p:sp>
    </p:spTree>
    <p:extLst>
      <p:ext uri="{BB962C8B-B14F-4D97-AF65-F5344CB8AC3E}">
        <p14:creationId xmlns:p14="http://schemas.microsoft.com/office/powerpoint/2010/main" val="181640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rmAutofit/>
          </a:bodyPr>
          <a:lstStyle/>
          <a:p>
            <a:r>
              <a:rPr lang="en-US" sz="2200" dirty="0"/>
              <a:t>5</a:t>
            </a:r>
            <a:r>
              <a:rPr lang="en-US" sz="2200" dirty="0" smtClean="0"/>
              <a:t>. Polyimide</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42738194"/>
              </p:ext>
            </p:extLst>
          </p:nvPr>
        </p:nvGraphicFramePr>
        <p:xfrm>
          <a:off x="4267200" y="990600"/>
          <a:ext cx="4806951" cy="4874820"/>
        </p:xfrm>
        <a:graphic>
          <a:graphicData uri="http://schemas.openxmlformats.org/drawingml/2006/table">
            <a:tbl>
              <a:tblPr firstRow="1" bandRow="1">
                <a:tableStyleId>{5C22544A-7EE6-4342-B048-85BDC9FD1C3A}</a:tableStyleId>
              </a:tblPr>
              <a:tblGrid>
                <a:gridCol w="714813"/>
                <a:gridCol w="2256987"/>
                <a:gridCol w="1835151"/>
              </a:tblGrid>
              <a:tr h="514794">
                <a:tc>
                  <a:txBody>
                    <a:bodyPr/>
                    <a:lstStyle/>
                    <a:p>
                      <a:pPr algn="l"/>
                      <a:r>
                        <a:rPr lang="en-US" sz="1200" b="0" dirty="0" smtClean="0">
                          <a:solidFill>
                            <a:schemeClr val="tx1"/>
                          </a:solidFill>
                          <a:latin typeface="+mn-lt"/>
                        </a:rPr>
                        <a:t>Sr. No.</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Properties</a:t>
                      </a:r>
                      <a:endParaRPr lang="en-US" sz="1200" b="0" dirty="0">
                        <a:solidFill>
                          <a:schemeClr val="tx1"/>
                        </a:solidFill>
                        <a:latin typeface="+mn-lt"/>
                      </a:endParaRPr>
                    </a:p>
                  </a:txBody>
                  <a:tcPr/>
                </a:tc>
                <a:tc>
                  <a:txBody>
                    <a:bodyPr/>
                    <a:lstStyle/>
                    <a:p>
                      <a:pPr algn="l"/>
                      <a:r>
                        <a:rPr lang="en-US" sz="1200" b="0" smtClean="0">
                          <a:solidFill>
                            <a:schemeClr val="tx1"/>
                          </a:solidFill>
                          <a:latin typeface="+mn-lt"/>
                        </a:rPr>
                        <a:t>Magnitude</a:t>
                      </a:r>
                      <a:endParaRPr lang="en-US" sz="1200" b="0" dirty="0">
                        <a:solidFill>
                          <a:schemeClr val="tx1"/>
                        </a:solidFill>
                        <a:latin typeface="+mn-lt"/>
                      </a:endParaRPr>
                    </a:p>
                  </a:txBody>
                  <a:tcPr/>
                </a:tc>
              </a:tr>
              <a:tr h="302820">
                <a:tc>
                  <a:txBody>
                    <a:bodyPr/>
                    <a:lstStyle/>
                    <a:p>
                      <a:pPr algn="l"/>
                      <a:r>
                        <a:rPr lang="en-US" sz="1200" b="0" dirty="0" smtClean="0">
                          <a:solidFill>
                            <a:schemeClr val="tx1"/>
                          </a:solidFill>
                          <a:latin typeface="+mn-lt"/>
                        </a:rPr>
                        <a:t>01.</a:t>
                      </a:r>
                    </a:p>
                  </a:txBody>
                  <a:tcPr/>
                </a:tc>
                <a:tc>
                  <a:txBody>
                    <a:bodyPr/>
                    <a:lstStyle/>
                    <a:p>
                      <a:pPr algn="l"/>
                      <a:r>
                        <a:rPr lang="en-US" sz="1200" b="0" i="0" kern="1200" smtClean="0">
                          <a:solidFill>
                            <a:schemeClr val="tx1"/>
                          </a:solidFill>
                          <a:effectLst/>
                          <a:latin typeface="+mn-lt"/>
                          <a:ea typeface="+mn-ea"/>
                          <a:cs typeface="+mn-cs"/>
                        </a:rPr>
                        <a:t>Density </a:t>
                      </a:r>
                      <a:endParaRPr lang="en-US" sz="1200" b="0" dirty="0">
                        <a:solidFill>
                          <a:schemeClr val="tx1"/>
                        </a:solidFill>
                        <a:latin typeface="+mn-lt"/>
                      </a:endParaRPr>
                    </a:p>
                  </a:txBody>
                  <a:tcPr/>
                </a:tc>
                <a:tc>
                  <a:txBody>
                    <a:bodyPr/>
                    <a:lstStyle/>
                    <a:p>
                      <a:pPr algn="l" fontAlgn="t"/>
                      <a:r>
                        <a:rPr lang="en-US" sz="1200" b="0" u="none" strike="noStrike" smtClean="0">
                          <a:solidFill>
                            <a:schemeClr val="tx1"/>
                          </a:solidFill>
                          <a:effectLst/>
                          <a:latin typeface="+mn-lt"/>
                        </a:rPr>
                        <a:t> 1310</a:t>
                      </a:r>
                      <a:r>
                        <a:rPr lang="en-US" sz="1200" b="0" smtClean="0">
                          <a:solidFill>
                            <a:schemeClr val="tx1"/>
                          </a:solidFill>
                          <a:effectLst/>
                          <a:latin typeface="+mn-lt"/>
                        </a:rPr>
                        <a:t> kg/m</a:t>
                      </a:r>
                      <a:r>
                        <a:rPr lang="en-US" sz="1200" b="0" baseline="30000" smtClean="0">
                          <a:solidFill>
                            <a:schemeClr val="tx1"/>
                          </a:solidFill>
                          <a:effectLst/>
                          <a:latin typeface="+mn-lt"/>
                        </a:rPr>
                        <a:t>3</a:t>
                      </a:r>
                      <a:endParaRPr lang="en-US" sz="1200" b="0" baseline="30000" dirty="0">
                        <a:solidFill>
                          <a:schemeClr val="tx1"/>
                        </a:solidFill>
                        <a:effectLst/>
                        <a:latin typeface="+mn-lt"/>
                      </a:endParaRPr>
                    </a:p>
                  </a:txBody>
                  <a:tcPr marL="19050" marR="19050"/>
                </a:tc>
              </a:tr>
              <a:tr h="302820">
                <a:tc>
                  <a:txBody>
                    <a:bodyPr/>
                    <a:lstStyle/>
                    <a:p>
                      <a:pPr algn="l"/>
                      <a:r>
                        <a:rPr lang="en-US" sz="1200" b="0" smtClean="0">
                          <a:solidFill>
                            <a:schemeClr val="tx1"/>
                          </a:solidFill>
                          <a:latin typeface="+mn-lt"/>
                        </a:rPr>
                        <a:t>02</a:t>
                      </a:r>
                      <a:endParaRPr lang="en-US" sz="1200" b="0" dirty="0">
                        <a:solidFill>
                          <a:schemeClr val="tx1"/>
                        </a:solidFill>
                        <a:latin typeface="+mn-lt"/>
                      </a:endParaRPr>
                    </a:p>
                  </a:txBody>
                  <a:tcPr/>
                </a:tc>
                <a:tc>
                  <a:txBody>
                    <a:bodyPr/>
                    <a:lstStyle/>
                    <a:p>
                      <a:pPr algn="l"/>
                      <a:r>
                        <a:rPr lang="en-US" sz="1200" b="0" i="0" kern="1200" smtClean="0">
                          <a:solidFill>
                            <a:schemeClr val="tx1"/>
                          </a:solidFill>
                          <a:effectLst/>
                          <a:latin typeface="+mn-lt"/>
                          <a:ea typeface="+mn-ea"/>
                          <a:cs typeface="+mn-cs"/>
                        </a:rPr>
                        <a:t>Water Absorption</a:t>
                      </a:r>
                      <a:endParaRPr lang="en-US" sz="1200" b="0" dirty="0">
                        <a:solidFill>
                          <a:schemeClr val="tx1"/>
                        </a:solidFill>
                        <a:latin typeface="+mn-lt"/>
                      </a:endParaRPr>
                    </a:p>
                  </a:txBody>
                  <a:tcPr/>
                </a:tc>
                <a:tc>
                  <a:txBody>
                    <a:bodyPr/>
                    <a:lstStyle/>
                    <a:p>
                      <a:pPr algn="l" fontAlgn="t"/>
                      <a:r>
                        <a:rPr lang="en-US" sz="1200" b="0" smtClean="0">
                          <a:solidFill>
                            <a:schemeClr val="tx1"/>
                          </a:solidFill>
                          <a:effectLst/>
                          <a:latin typeface="+mn-lt"/>
                        </a:rPr>
                        <a:t>-</a:t>
                      </a:r>
                      <a:endParaRPr lang="en-US" sz="1200" b="0" dirty="0">
                        <a:solidFill>
                          <a:schemeClr val="tx1"/>
                        </a:solidFill>
                        <a:effectLst/>
                        <a:latin typeface="+mn-lt"/>
                      </a:endParaRPr>
                    </a:p>
                  </a:txBody>
                  <a:tcPr marL="19050" marR="19050"/>
                </a:tc>
              </a:tr>
              <a:tr h="302820">
                <a:tc>
                  <a:txBody>
                    <a:bodyPr/>
                    <a:lstStyle/>
                    <a:p>
                      <a:pPr algn="l"/>
                      <a:r>
                        <a:rPr lang="en-US" sz="1200" b="0" smtClean="0">
                          <a:solidFill>
                            <a:schemeClr val="tx1"/>
                          </a:solidFill>
                          <a:latin typeface="+mn-lt"/>
                        </a:rPr>
                        <a:t>03. </a:t>
                      </a:r>
                      <a:endParaRPr lang="en-US" sz="1200" b="0" dirty="0">
                        <a:solidFill>
                          <a:schemeClr val="tx1"/>
                        </a:solidFill>
                        <a:latin typeface="+mn-lt"/>
                      </a:endParaRPr>
                    </a:p>
                  </a:txBody>
                  <a:tcPr/>
                </a:tc>
                <a:tc>
                  <a:txBody>
                    <a:bodyPr/>
                    <a:lstStyle/>
                    <a:p>
                      <a:pPr algn="l"/>
                      <a:r>
                        <a:rPr lang="en-US" sz="1200" b="0" i="0" kern="1200" smtClean="0">
                          <a:solidFill>
                            <a:schemeClr val="tx1"/>
                          </a:solidFill>
                          <a:effectLst/>
                          <a:latin typeface="+mn-lt"/>
                          <a:ea typeface="+mn-ea"/>
                          <a:cs typeface="+mn-cs"/>
                        </a:rPr>
                        <a:t>Viscosity </a:t>
                      </a:r>
                      <a:endParaRPr lang="en-US" sz="1200" b="0" dirty="0">
                        <a:solidFill>
                          <a:schemeClr val="tx1"/>
                        </a:solidFill>
                        <a:latin typeface="+mn-lt"/>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dirty="0" smtClean="0">
                          <a:solidFill>
                            <a:schemeClr val="tx1"/>
                          </a:solidFill>
                          <a:effectLst/>
                          <a:latin typeface="+mn-lt"/>
                        </a:rPr>
                        <a:t>1-3</a:t>
                      </a:r>
                      <a:r>
                        <a:rPr lang="en-US" sz="1200" b="0" baseline="0" dirty="0" smtClean="0">
                          <a:solidFill>
                            <a:schemeClr val="tx1"/>
                          </a:solidFill>
                          <a:effectLst/>
                          <a:latin typeface="+mn-lt"/>
                        </a:rPr>
                        <a:t> </a:t>
                      </a:r>
                      <a:r>
                        <a:rPr lang="en-US" sz="1200" b="0" dirty="0" smtClean="0">
                          <a:effectLst/>
                          <a:latin typeface="+mn-lt"/>
                        </a:rPr>
                        <a:t>N-s/m²</a:t>
                      </a:r>
                    </a:p>
                  </a:txBody>
                  <a:tcPr/>
                </a:tc>
              </a:tr>
              <a:tr h="302820">
                <a:tc>
                  <a:txBody>
                    <a:bodyPr/>
                    <a:lstStyle/>
                    <a:p>
                      <a:pPr algn="l"/>
                      <a:r>
                        <a:rPr lang="en-US" sz="1200" b="0" smtClean="0">
                          <a:solidFill>
                            <a:schemeClr val="tx1"/>
                          </a:solidFill>
                          <a:latin typeface="+mn-lt"/>
                        </a:rPr>
                        <a:t>04.</a:t>
                      </a:r>
                      <a:endParaRPr lang="en-US" sz="1200" b="0" dirty="0">
                        <a:solidFill>
                          <a:schemeClr val="tx1"/>
                        </a:solidFill>
                        <a:latin typeface="+mn-lt"/>
                      </a:endParaRPr>
                    </a:p>
                  </a:txBody>
                  <a:tcPr/>
                </a:tc>
                <a:tc>
                  <a:txBody>
                    <a:bodyPr/>
                    <a:lstStyle/>
                    <a:p>
                      <a:pPr algn="l"/>
                      <a:r>
                        <a:rPr lang="en-US" sz="1200" b="0" i="0" kern="1200" smtClean="0">
                          <a:solidFill>
                            <a:schemeClr val="tx1"/>
                          </a:solidFill>
                          <a:effectLst/>
                          <a:latin typeface="+mn-lt"/>
                          <a:ea typeface="+mn-ea"/>
                          <a:cs typeface="+mn-cs"/>
                        </a:rPr>
                        <a:t>Tensile Strength, Yield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3.9 MPa</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txBody>
                  <a:tcPr/>
                </a:tc>
              </a:tr>
              <a:tr h="514794">
                <a:tc>
                  <a:txBody>
                    <a:bodyPr/>
                    <a:lstStyle/>
                    <a:p>
                      <a:pPr algn="l"/>
                      <a:r>
                        <a:rPr lang="en-US" sz="1200" b="0" smtClean="0">
                          <a:solidFill>
                            <a:schemeClr val="tx1"/>
                          </a:solidFill>
                          <a:latin typeface="+mn-lt"/>
                        </a:rPr>
                        <a:t>05.</a:t>
                      </a:r>
                      <a:endParaRPr lang="en-US" sz="1200" b="0" dirty="0">
                        <a:solidFill>
                          <a:schemeClr val="tx1"/>
                        </a:solidFill>
                        <a:latin typeface="+mn-lt"/>
                      </a:endParaRPr>
                    </a:p>
                  </a:txBody>
                  <a:tcPr/>
                </a:tc>
                <a:tc>
                  <a:txBody>
                    <a:bodyPr/>
                    <a:lstStyle/>
                    <a:p>
                      <a:pPr algn="l"/>
                      <a:r>
                        <a:rPr lang="en-US" sz="1200" b="0" i="0" kern="1200" smtClean="0">
                          <a:solidFill>
                            <a:schemeClr val="tx1"/>
                          </a:solidFill>
                          <a:effectLst/>
                          <a:latin typeface="+mn-lt"/>
                          <a:ea typeface="+mn-ea"/>
                          <a:cs typeface="+mn-cs"/>
                        </a:rPr>
                        <a:t>Tensile Strength, Ultimate </a:t>
                      </a:r>
                      <a:endParaRPr lang="en-US" sz="1200" b="0" dirty="0">
                        <a:solidFill>
                          <a:schemeClr val="tx1"/>
                        </a:solidFill>
                        <a:latin typeface="+mn-lt"/>
                      </a:endParaRPr>
                    </a:p>
                  </a:txBody>
                  <a:tcPr/>
                </a:tc>
                <a:tc>
                  <a:txBody>
                    <a:bodyPr/>
                    <a:lstStyle/>
                    <a:p>
                      <a:pPr algn="l" fontAlgn="t"/>
                      <a:r>
                        <a:rPr lang="en-US" sz="1200" b="0" i="0" kern="1200" dirty="0" smtClean="0">
                          <a:solidFill>
                            <a:schemeClr val="dk1"/>
                          </a:solidFill>
                          <a:effectLst/>
                          <a:latin typeface="+mn-lt"/>
                          <a:ea typeface="+mn-ea"/>
                          <a:cs typeface="+mn-cs"/>
                        </a:rPr>
                        <a:t>  231MPa</a:t>
                      </a:r>
                      <a:endParaRPr lang="en-US" sz="1200" b="0" dirty="0">
                        <a:solidFill>
                          <a:schemeClr val="tx1"/>
                        </a:solidFill>
                        <a:effectLst/>
                        <a:latin typeface="+mn-lt"/>
                      </a:endParaRPr>
                    </a:p>
                  </a:txBody>
                  <a:tcPr marL="19050" marR="19050"/>
                </a:tc>
              </a:tr>
              <a:tr h="302820">
                <a:tc>
                  <a:txBody>
                    <a:bodyPr/>
                    <a:lstStyle/>
                    <a:p>
                      <a:pPr algn="l"/>
                      <a:r>
                        <a:rPr lang="en-US" sz="1200" b="0" smtClean="0">
                          <a:solidFill>
                            <a:schemeClr val="tx1"/>
                          </a:solidFill>
                          <a:latin typeface="+mn-lt"/>
                        </a:rPr>
                        <a:t>06.</a:t>
                      </a:r>
                      <a:endParaRPr lang="en-US" sz="1200" b="0" dirty="0">
                        <a:solidFill>
                          <a:schemeClr val="tx1"/>
                        </a:solidFill>
                        <a:latin typeface="+mn-lt"/>
                      </a:endParaRPr>
                    </a:p>
                  </a:txBody>
                  <a:tcPr/>
                </a:tc>
                <a:tc>
                  <a:txBody>
                    <a:bodyPr/>
                    <a:lstStyle/>
                    <a:p>
                      <a:pPr algn="l"/>
                      <a:r>
                        <a:rPr lang="en-US" sz="1200" b="0" i="0" kern="1200" smtClean="0">
                          <a:solidFill>
                            <a:schemeClr val="tx1"/>
                          </a:solidFill>
                          <a:effectLst/>
                          <a:latin typeface="+mn-lt"/>
                          <a:ea typeface="+mn-ea"/>
                          <a:cs typeface="+mn-cs"/>
                        </a:rPr>
                        <a:t>Modulus of Elasticity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smtClean="0">
                          <a:solidFill>
                            <a:schemeClr val="tx1"/>
                          </a:solidFill>
                        </a:rPr>
                        <a:t>38.6</a:t>
                      </a:r>
                      <a:r>
                        <a:rPr kumimoji="0" lang="en-US" sz="1200" b="0" i="0" u="none" strike="noStrike" kern="1200" cap="none" spc="0" normalizeH="0" baseline="0" noProof="0" smtClean="0">
                          <a:ln>
                            <a:noFill/>
                          </a:ln>
                          <a:solidFill>
                            <a:schemeClr val="tx1"/>
                          </a:solidFill>
                          <a:effectLst/>
                          <a:uLnTx/>
                          <a:uFillTx/>
                          <a:latin typeface="+mn-lt"/>
                          <a:ea typeface="+mn-ea"/>
                          <a:cs typeface="+mn-cs"/>
                        </a:rPr>
                        <a:t> MPa</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txBody>
                  <a:tcPr/>
                </a:tc>
              </a:tr>
              <a:tr h="302820">
                <a:tc>
                  <a:txBody>
                    <a:bodyPr/>
                    <a:lstStyle/>
                    <a:p>
                      <a:pPr algn="l"/>
                      <a:r>
                        <a:rPr lang="en-US" sz="1200" b="0" smtClean="0">
                          <a:solidFill>
                            <a:schemeClr val="tx1"/>
                          </a:solidFill>
                          <a:latin typeface="+mn-lt"/>
                        </a:rPr>
                        <a:t>07.</a:t>
                      </a:r>
                      <a:endParaRPr lang="en-US" sz="1200" b="0" dirty="0">
                        <a:solidFill>
                          <a:schemeClr val="tx1"/>
                        </a:solidFill>
                        <a:latin typeface="+mn-lt"/>
                      </a:endParaRPr>
                    </a:p>
                  </a:txBody>
                  <a:tcPr/>
                </a:tc>
                <a:tc>
                  <a:txBody>
                    <a:bodyPr/>
                    <a:lstStyle/>
                    <a:p>
                      <a:pPr algn="l" fontAlgn="t"/>
                      <a:r>
                        <a:rPr lang="en-US" sz="1200" b="0" smtClean="0">
                          <a:solidFill>
                            <a:schemeClr val="tx1"/>
                          </a:solidFill>
                          <a:effectLst/>
                          <a:latin typeface="+mn-lt"/>
                        </a:rPr>
                        <a:t>  Poisson Ratio </a:t>
                      </a:r>
                      <a:endParaRPr lang="en-US" sz="1200" b="0" dirty="0">
                        <a:solidFill>
                          <a:schemeClr val="tx1"/>
                        </a:solidFill>
                        <a:effectLst/>
                        <a:latin typeface="+mn-lt"/>
                      </a:endParaRPr>
                    </a:p>
                  </a:txBody>
                  <a:tcPr marL="19050" marR="19050"/>
                </a:tc>
                <a:tc>
                  <a:txBody>
                    <a:bodyPr/>
                    <a:lstStyle/>
                    <a:p>
                      <a:pPr algn="l"/>
                      <a:r>
                        <a:rPr lang="en-US" sz="1200" b="0" smtClean="0">
                          <a:solidFill>
                            <a:schemeClr val="tx1"/>
                          </a:solidFill>
                          <a:latin typeface="+mn-lt"/>
                        </a:rPr>
                        <a:t>0.25-0.41</a:t>
                      </a:r>
                      <a:endParaRPr lang="en-US" sz="1200" b="0" dirty="0">
                        <a:solidFill>
                          <a:schemeClr val="tx1"/>
                        </a:solidFill>
                        <a:latin typeface="+mn-lt"/>
                      </a:endParaRPr>
                    </a:p>
                  </a:txBody>
                  <a:tcPr/>
                </a:tc>
              </a:tr>
              <a:tr h="514794">
                <a:tc>
                  <a:txBody>
                    <a:bodyPr/>
                    <a:lstStyle/>
                    <a:p>
                      <a:pPr algn="l"/>
                      <a:r>
                        <a:rPr lang="en-US" sz="1200" b="0" smtClean="0">
                          <a:solidFill>
                            <a:schemeClr val="tx1"/>
                          </a:solidFill>
                          <a:latin typeface="+mn-lt"/>
                        </a:rPr>
                        <a:t>08.</a:t>
                      </a:r>
                      <a:endParaRPr lang="en-US" sz="1200" b="0" dirty="0">
                        <a:solidFill>
                          <a:schemeClr val="tx1"/>
                        </a:solidFill>
                        <a:latin typeface="+mn-lt"/>
                      </a:endParaRPr>
                    </a:p>
                  </a:txBody>
                  <a:tcPr/>
                </a:tc>
                <a:tc>
                  <a:txBody>
                    <a:bodyPr/>
                    <a:lstStyle/>
                    <a:p>
                      <a:pPr algn="l" fontAlgn="t"/>
                      <a:r>
                        <a:rPr lang="en-US" sz="1200" b="0" smtClean="0">
                          <a:solidFill>
                            <a:schemeClr val="tx1"/>
                          </a:solidFill>
                          <a:effectLst/>
                          <a:latin typeface="+mn-lt"/>
                        </a:rPr>
                        <a:t>  Thermal Conductivity 	</a:t>
                      </a:r>
                      <a:endParaRPr lang="en-US" sz="1200" b="0" dirty="0">
                        <a:solidFill>
                          <a:schemeClr val="tx1"/>
                        </a:solidFill>
                        <a:effectLst/>
                        <a:latin typeface="+mn-lt"/>
                      </a:endParaRPr>
                    </a:p>
                  </a:txBody>
                  <a:tcPr marL="19050" marR="19050"/>
                </a:tc>
                <a:tc>
                  <a:txBody>
                    <a:bodyPr/>
                    <a:lstStyle/>
                    <a:p>
                      <a:pPr algn="l" fontAlgn="t"/>
                      <a:r>
                        <a:rPr lang="en-US" sz="1200" b="0" i="0" u="none" strike="noStrike" kern="1200" dirty="0" smtClean="0">
                          <a:solidFill>
                            <a:schemeClr val="tx1"/>
                          </a:solidFill>
                          <a:effectLst/>
                          <a:latin typeface="+mn-lt"/>
                          <a:ea typeface="+mn-ea"/>
                          <a:cs typeface="+mn-cs"/>
                        </a:rPr>
                        <a:t>  95.40</a:t>
                      </a:r>
                      <a:r>
                        <a:rPr lang="en-US" sz="1200" b="0" i="0" u="none" strike="noStrike" kern="1200" baseline="0" dirty="0" smtClean="0">
                          <a:solidFill>
                            <a:schemeClr val="tx1"/>
                          </a:solidFill>
                          <a:effectLst/>
                          <a:latin typeface="+mn-lt"/>
                          <a:ea typeface="+mn-ea"/>
                          <a:cs typeface="+mn-cs"/>
                        </a:rPr>
                        <a:t> W/</a:t>
                      </a:r>
                      <a:r>
                        <a:rPr lang="en-US" sz="1200" b="0" i="0" u="none" strike="noStrike" kern="1200" baseline="0" dirty="0" err="1" smtClean="0">
                          <a:solidFill>
                            <a:schemeClr val="tx1"/>
                          </a:solidFill>
                          <a:effectLst/>
                          <a:latin typeface="+mn-lt"/>
                          <a:ea typeface="+mn-ea"/>
                          <a:cs typeface="+mn-cs"/>
                        </a:rPr>
                        <a:t>mK</a:t>
                      </a:r>
                      <a:endParaRPr lang="en-US" sz="1200" b="0" dirty="0">
                        <a:solidFill>
                          <a:schemeClr val="tx1"/>
                        </a:solidFill>
                        <a:effectLst/>
                        <a:latin typeface="+mn-lt"/>
                      </a:endParaRPr>
                    </a:p>
                  </a:txBody>
                  <a:tcPr marL="19050" marR="19050"/>
                </a:tc>
              </a:tr>
              <a:tr h="1210698">
                <a:tc>
                  <a:txBody>
                    <a:bodyPr/>
                    <a:lstStyle/>
                    <a:p>
                      <a:pPr algn="l"/>
                      <a:r>
                        <a:rPr lang="en-US" sz="1200" b="0" dirty="0" smtClean="0">
                          <a:solidFill>
                            <a:schemeClr val="tx1"/>
                          </a:solidFill>
                          <a:latin typeface="+mn-lt"/>
                        </a:rPr>
                        <a:t>09.</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Toxicity</a:t>
                      </a:r>
                      <a:endParaRPr lang="en-US" sz="1200" b="0" dirty="0">
                        <a:solidFill>
                          <a:schemeClr val="tx1"/>
                        </a:solidFill>
                        <a:latin typeface="+mn-lt"/>
                      </a:endParaRPr>
                    </a:p>
                  </a:txBody>
                  <a:tcPr/>
                </a:tc>
                <a:tc>
                  <a:txBody>
                    <a:bodyPr/>
                    <a:lstStyle/>
                    <a:p>
                      <a:pPr algn="l"/>
                      <a:r>
                        <a:rPr lang="en-US" sz="1200" dirty="0" smtClean="0"/>
                        <a:t>Highly flammable liquid and vapor. Causes skin </a:t>
                      </a:r>
                      <a:r>
                        <a:rPr lang="en-US" sz="1200" smtClean="0"/>
                        <a:t>and eye irritation</a:t>
                      </a:r>
                      <a:r>
                        <a:rPr lang="en-US" sz="1200" dirty="0" smtClean="0"/>
                        <a:t>. Toxic in contact with skin. </a:t>
                      </a:r>
                      <a:endParaRPr lang="en-US" sz="1200" b="0" dirty="0">
                        <a:solidFill>
                          <a:schemeClr val="tx1"/>
                        </a:solidFill>
                        <a:latin typeface="+mn-lt"/>
                      </a:endParaRPr>
                    </a:p>
                  </a:txBody>
                  <a:tcPr/>
                </a:tc>
              </a:tr>
              <a:tr h="302820">
                <a:tc>
                  <a:txBody>
                    <a:bodyPr/>
                    <a:lstStyle/>
                    <a:p>
                      <a:pPr algn="l"/>
                      <a:r>
                        <a:rPr lang="en-US" sz="1200" b="0" dirty="0" smtClean="0">
                          <a:solidFill>
                            <a:schemeClr val="tx1"/>
                          </a:solidFill>
                          <a:latin typeface="+mn-lt"/>
                        </a:rPr>
                        <a:t>10.</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Cost</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110-175/Kg</a:t>
                      </a:r>
                      <a:endParaRPr lang="en-US" sz="1200" b="0" dirty="0">
                        <a:solidFill>
                          <a:schemeClr val="tx1"/>
                        </a:solidFill>
                        <a:latin typeface="+mn-lt"/>
                      </a:endParaRPr>
                    </a:p>
                  </a:txBody>
                  <a:tcPr/>
                </a:tc>
              </a:tr>
            </a:tbl>
          </a:graphicData>
        </a:graphic>
      </p:graphicFrame>
      <p:sp>
        <p:nvSpPr>
          <p:cNvPr id="4" name="Text Placeholder 3"/>
          <p:cNvSpPr>
            <a:spLocks noGrp="1"/>
          </p:cNvSpPr>
          <p:nvPr>
            <p:ph type="body" sz="half" idx="2"/>
          </p:nvPr>
        </p:nvSpPr>
        <p:spPr>
          <a:xfrm>
            <a:off x="152400" y="882316"/>
            <a:ext cx="3962400" cy="5943600"/>
          </a:xfrm>
        </p:spPr>
        <p:txBody>
          <a:bodyPr>
            <a:noAutofit/>
          </a:bodyPr>
          <a:lstStyle/>
          <a:p>
            <a:pPr marL="171450" indent="-171450" algn="just">
              <a:buFont typeface="Arial" panose="020B0604020202020204" pitchFamily="34" charset="0"/>
              <a:buChar char="•"/>
            </a:pPr>
            <a:r>
              <a:rPr lang="en-US" sz="1100" dirty="0" smtClean="0"/>
              <a:t>Polyimide </a:t>
            </a:r>
            <a:r>
              <a:rPr lang="en-US" sz="1100" dirty="0"/>
              <a:t>resins are soluble thermoplastic or thermoset polyimides used for high-temperature adhesives and </a:t>
            </a:r>
            <a:r>
              <a:rPr lang="en-US" sz="1100" dirty="0" smtClean="0"/>
              <a:t>composites</a:t>
            </a:r>
            <a:r>
              <a:rPr lang="en-US" sz="1100" dirty="0"/>
              <a:t>. They are a class of thermally stable resins that have proven to be technically important due to their </a:t>
            </a:r>
            <a:r>
              <a:rPr lang="en-US" sz="1100" dirty="0" smtClean="0"/>
              <a:t>strength </a:t>
            </a:r>
            <a:r>
              <a:rPr lang="en-US" sz="1100" dirty="0"/>
              <a:t>at high temperatures and their high resistance to oxidative degradation</a:t>
            </a:r>
            <a:r>
              <a:rPr lang="en-US" sz="1100" dirty="0" smtClean="0"/>
              <a:t>.</a:t>
            </a:r>
            <a:endParaRPr lang="en-US" sz="1100" dirty="0"/>
          </a:p>
          <a:p>
            <a:pPr marL="171450" indent="-171450" algn="just">
              <a:buFont typeface="Arial" panose="020B0604020202020204" pitchFamily="34" charset="0"/>
              <a:buChar char="•"/>
            </a:pPr>
            <a:r>
              <a:rPr lang="en-US" sz="1100" dirty="0" smtClean="0"/>
              <a:t>Thermoset </a:t>
            </a:r>
            <a:r>
              <a:rPr lang="en-US" sz="1100" dirty="0"/>
              <a:t>polymer matrix polyimides exhibit very low creep and high tensile strength</a:t>
            </a:r>
            <a:r>
              <a:rPr lang="en-US" sz="1100" dirty="0" smtClean="0"/>
              <a:t>.</a:t>
            </a:r>
          </a:p>
          <a:p>
            <a:pPr algn="just"/>
            <a:r>
              <a:rPr lang="en-US" sz="1100" b="1" dirty="0"/>
              <a:t>Strengths:</a:t>
            </a:r>
            <a:r>
              <a:rPr lang="en-US" sz="1100" dirty="0"/>
              <a:t>	</a:t>
            </a:r>
          </a:p>
          <a:p>
            <a:pPr marL="171450" indent="-171450" algn="just">
              <a:buFont typeface="Arial" panose="020B0604020202020204" pitchFamily="34" charset="0"/>
              <a:buChar char="•"/>
            </a:pPr>
            <a:r>
              <a:rPr lang="en-US" sz="1100" dirty="0"/>
              <a:t>High mechanical performance</a:t>
            </a:r>
          </a:p>
          <a:p>
            <a:pPr marL="171450" indent="-171450" algn="just">
              <a:buFont typeface="Arial" panose="020B0604020202020204" pitchFamily="34" charset="0"/>
              <a:buChar char="•"/>
            </a:pPr>
            <a:r>
              <a:rPr lang="en-US" sz="1100" dirty="0"/>
              <a:t>Superior temperature adaptability</a:t>
            </a:r>
          </a:p>
          <a:p>
            <a:pPr marL="171450" indent="-171450" algn="just">
              <a:buFont typeface="Arial" panose="020B0604020202020204" pitchFamily="34" charset="0"/>
              <a:buChar char="•"/>
            </a:pPr>
            <a:r>
              <a:rPr lang="en-US" sz="1100" dirty="0"/>
              <a:t>Excellent tensile and compressive strength</a:t>
            </a:r>
          </a:p>
          <a:p>
            <a:pPr marL="171450" indent="-171450" algn="just">
              <a:buFont typeface="Arial" panose="020B0604020202020204" pitchFamily="34" charset="0"/>
              <a:buChar char="•"/>
            </a:pPr>
            <a:r>
              <a:rPr lang="en-US" sz="1100" dirty="0"/>
              <a:t>Outstanding chemical resistance</a:t>
            </a:r>
          </a:p>
          <a:p>
            <a:pPr marL="171450" indent="-171450" algn="just">
              <a:buFont typeface="Arial" panose="020B0604020202020204" pitchFamily="34" charset="0"/>
              <a:buChar char="•"/>
            </a:pPr>
            <a:r>
              <a:rPr lang="en-US" sz="1100" dirty="0"/>
              <a:t>Transparency in many microwave applications</a:t>
            </a:r>
          </a:p>
          <a:p>
            <a:pPr marL="171450" indent="-171450" algn="just">
              <a:buFont typeface="Arial" panose="020B0604020202020204" pitchFamily="34" charset="0"/>
              <a:buChar char="•"/>
            </a:pPr>
            <a:r>
              <a:rPr lang="en-US" sz="1100" dirty="0"/>
              <a:t>Radiation resistance</a:t>
            </a:r>
          </a:p>
          <a:p>
            <a:pPr marL="171450" indent="-171450" algn="just">
              <a:buFont typeface="Arial" panose="020B0604020202020204" pitchFamily="34" charset="0"/>
              <a:buChar char="•"/>
            </a:pPr>
            <a:r>
              <a:rPr lang="en-US" sz="1100" dirty="0"/>
              <a:t>Superior bearing and wear properties</a:t>
            </a:r>
          </a:p>
          <a:p>
            <a:pPr algn="just"/>
            <a:r>
              <a:rPr lang="en-US" b="1" dirty="0" smtClean="0"/>
              <a:t>limitations</a:t>
            </a:r>
            <a:r>
              <a:rPr lang="en-US" b="1" dirty="0"/>
              <a:t>:</a:t>
            </a:r>
          </a:p>
          <a:p>
            <a:pPr marL="171450" indent="-171450" algn="just">
              <a:buFont typeface="Arial" panose="020B0604020202020204" pitchFamily="34" charset="0"/>
              <a:buChar char="•"/>
            </a:pPr>
            <a:r>
              <a:rPr lang="en-US" dirty="0"/>
              <a:t>Has high manufacturing cost</a:t>
            </a:r>
          </a:p>
          <a:p>
            <a:pPr marL="171450" indent="-171450" algn="just">
              <a:buFont typeface="Arial" panose="020B0604020202020204" pitchFamily="34" charset="0"/>
              <a:buChar char="•"/>
            </a:pPr>
            <a:r>
              <a:rPr lang="en-US" dirty="0" smtClean="0"/>
              <a:t>Sensitive </a:t>
            </a:r>
            <a:r>
              <a:rPr lang="en-US" dirty="0"/>
              <a:t>to alkali and acid attacks can be used as matrix with carbon fibers</a:t>
            </a:r>
          </a:p>
          <a:p>
            <a:endParaRPr lang="en-US" dirty="0"/>
          </a:p>
          <a:p>
            <a:pPr marL="171450" indent="-171450" algn="just">
              <a:buFont typeface="Arial" panose="020B0604020202020204" pitchFamily="34" charset="0"/>
              <a:buChar char="•"/>
            </a:pPr>
            <a:endParaRPr lang="en-US" dirty="0" smtClean="0"/>
          </a:p>
          <a:p>
            <a:pPr marL="171450" indent="-171450" algn="just">
              <a:buFont typeface="Arial" panose="020B0604020202020204" pitchFamily="34" charset="0"/>
              <a:buChar char="•"/>
            </a:pPr>
            <a:endParaRPr lang="en-US" sz="900" dirty="0"/>
          </a:p>
        </p:txBody>
      </p:sp>
    </p:spTree>
    <p:extLst>
      <p:ext uri="{BB962C8B-B14F-4D97-AF65-F5344CB8AC3E}">
        <p14:creationId xmlns:p14="http://schemas.microsoft.com/office/powerpoint/2010/main" val="127520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rmAutofit/>
          </a:bodyPr>
          <a:lstStyle/>
          <a:p>
            <a:r>
              <a:rPr lang="en-US" sz="2200" dirty="0" smtClean="0"/>
              <a:t>6. Polycarbonate</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578797"/>
              </p:ext>
            </p:extLst>
          </p:nvPr>
        </p:nvGraphicFramePr>
        <p:xfrm>
          <a:off x="3886200" y="990600"/>
          <a:ext cx="4114800" cy="3881120"/>
        </p:xfrm>
        <a:graphic>
          <a:graphicData uri="http://schemas.openxmlformats.org/drawingml/2006/table">
            <a:tbl>
              <a:tblPr firstRow="1" bandRow="1">
                <a:tableStyleId>{5C22544A-7EE6-4342-B048-85BDC9FD1C3A}</a:tableStyleId>
              </a:tblPr>
              <a:tblGrid>
                <a:gridCol w="447833"/>
                <a:gridCol w="1959930"/>
                <a:gridCol w="1707037"/>
              </a:tblGrid>
              <a:tr h="370840">
                <a:tc>
                  <a:txBody>
                    <a:bodyPr/>
                    <a:lstStyle/>
                    <a:p>
                      <a:pPr algn="l"/>
                      <a:r>
                        <a:rPr lang="en-US" sz="1200" b="0" dirty="0" smtClean="0">
                          <a:solidFill>
                            <a:schemeClr val="tx1"/>
                          </a:solidFill>
                          <a:latin typeface="+mn-lt"/>
                        </a:rPr>
                        <a:t>Sr. No.</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Properties</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Magnitude</a:t>
                      </a:r>
                      <a:endParaRPr lang="en-US" sz="1200" b="0" dirty="0">
                        <a:solidFill>
                          <a:schemeClr val="tx1"/>
                        </a:solidFill>
                        <a:latin typeface="+mn-lt"/>
                      </a:endParaRPr>
                    </a:p>
                  </a:txBody>
                  <a:tcPr/>
                </a:tc>
              </a:tr>
              <a:tr h="370840">
                <a:tc>
                  <a:txBody>
                    <a:bodyPr/>
                    <a:lstStyle/>
                    <a:p>
                      <a:pPr algn="l"/>
                      <a:r>
                        <a:rPr lang="en-US" sz="1200" b="0" dirty="0" smtClean="0">
                          <a:solidFill>
                            <a:schemeClr val="tx1"/>
                          </a:solidFill>
                          <a:latin typeface="+mn-lt"/>
                        </a:rPr>
                        <a:t>01.</a:t>
                      </a:r>
                    </a:p>
                  </a:txBody>
                  <a:tcPr/>
                </a:tc>
                <a:tc>
                  <a:txBody>
                    <a:bodyPr/>
                    <a:lstStyle/>
                    <a:p>
                      <a:pPr algn="l"/>
                      <a:r>
                        <a:rPr lang="en-US" sz="1200" b="0" i="0" kern="1200" dirty="0" smtClean="0">
                          <a:solidFill>
                            <a:schemeClr val="tx1"/>
                          </a:solidFill>
                          <a:effectLst/>
                          <a:latin typeface="+mn-lt"/>
                          <a:ea typeface="+mn-ea"/>
                          <a:cs typeface="+mn-cs"/>
                        </a:rPr>
                        <a:t>Density </a:t>
                      </a:r>
                      <a:endParaRPr lang="en-US" sz="1200" b="0" dirty="0">
                        <a:solidFill>
                          <a:schemeClr val="tx1"/>
                        </a:solidFill>
                        <a:latin typeface="+mn-lt"/>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smtClean="0">
                          <a:solidFill>
                            <a:schemeClr val="tx1"/>
                          </a:solidFill>
                          <a:effectLst/>
                          <a:latin typeface="+mn-lt"/>
                        </a:rPr>
                        <a:t> 1200</a:t>
                      </a:r>
                      <a:r>
                        <a:rPr lang="en-US" sz="1200" b="0" dirty="0" smtClean="0">
                          <a:solidFill>
                            <a:schemeClr val="tx1"/>
                          </a:solidFill>
                          <a:effectLst/>
                          <a:latin typeface="+mn-lt"/>
                        </a:rPr>
                        <a:t> kg/m</a:t>
                      </a:r>
                      <a:r>
                        <a:rPr lang="en-US" sz="1200" b="0" baseline="30000" dirty="0" smtClean="0">
                          <a:solidFill>
                            <a:schemeClr val="tx1"/>
                          </a:solidFill>
                          <a:effectLst/>
                          <a:latin typeface="+mn-lt"/>
                        </a:rPr>
                        <a:t>3</a:t>
                      </a:r>
                    </a:p>
                  </a:txBody>
                  <a:tcPr marL="19050" marR="19050"/>
                </a:tc>
              </a:tr>
              <a:tr h="370840">
                <a:tc>
                  <a:txBody>
                    <a:bodyPr/>
                    <a:lstStyle/>
                    <a:p>
                      <a:pPr algn="l"/>
                      <a:r>
                        <a:rPr lang="en-US" sz="1200" b="0" dirty="0" smtClean="0">
                          <a:solidFill>
                            <a:schemeClr val="tx1"/>
                          </a:solidFill>
                          <a:latin typeface="+mn-lt"/>
                        </a:rPr>
                        <a:t>02</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Water Absorption</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a:t>
                      </a:r>
                      <a:endParaRPr lang="en-US" sz="1200" b="0" dirty="0">
                        <a:solidFill>
                          <a:schemeClr val="tx1"/>
                        </a:solidFill>
                        <a:effectLst/>
                        <a:latin typeface="+mn-lt"/>
                      </a:endParaRPr>
                    </a:p>
                  </a:txBody>
                  <a:tcPr marL="19050" marR="19050"/>
                </a:tc>
              </a:tr>
              <a:tr h="370840">
                <a:tc>
                  <a:txBody>
                    <a:bodyPr/>
                    <a:lstStyle/>
                    <a:p>
                      <a:pPr algn="l"/>
                      <a:r>
                        <a:rPr lang="en-US" sz="1200" b="0" dirty="0" smtClean="0">
                          <a:solidFill>
                            <a:schemeClr val="tx1"/>
                          </a:solidFill>
                          <a:latin typeface="+mn-lt"/>
                        </a:rPr>
                        <a:t>03. </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Viscosity </a:t>
                      </a:r>
                      <a:endParaRPr lang="en-US" sz="1200" b="0" dirty="0">
                        <a:solidFill>
                          <a:schemeClr val="tx1"/>
                        </a:solidFill>
                        <a:latin typeface="+mn-lt"/>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smtClean="0">
                          <a:solidFill>
                            <a:schemeClr val="tx1"/>
                          </a:solidFill>
                          <a:effectLst/>
                          <a:latin typeface="+mn-lt"/>
                        </a:rPr>
                        <a:t>11.76804</a:t>
                      </a:r>
                      <a:r>
                        <a:rPr lang="en-US" sz="1200" b="0" baseline="0" smtClean="0">
                          <a:solidFill>
                            <a:schemeClr val="tx1"/>
                          </a:solidFill>
                          <a:effectLst/>
                          <a:latin typeface="+mn-lt"/>
                        </a:rPr>
                        <a:t> Ns/m</a:t>
                      </a:r>
                      <a:r>
                        <a:rPr lang="en-US" sz="1200" b="0" baseline="30000" smtClean="0">
                          <a:solidFill>
                            <a:schemeClr val="tx1"/>
                          </a:solidFill>
                          <a:effectLst/>
                          <a:latin typeface="+mn-lt"/>
                        </a:rPr>
                        <a:t>2</a:t>
                      </a:r>
                      <a:endParaRPr lang="en-US" sz="1200" b="0" smtClean="0">
                        <a:solidFill>
                          <a:schemeClr val="tx1"/>
                        </a:solidFill>
                        <a:effectLst/>
                        <a:latin typeface="+mn-lt"/>
                      </a:endParaRPr>
                    </a:p>
                  </a:txBody>
                  <a:tcPr/>
                </a:tc>
              </a:tr>
              <a:tr h="370840">
                <a:tc>
                  <a:txBody>
                    <a:bodyPr/>
                    <a:lstStyle/>
                    <a:p>
                      <a:pPr algn="l"/>
                      <a:r>
                        <a:rPr lang="en-US" sz="1200" b="0" dirty="0" smtClean="0">
                          <a:solidFill>
                            <a:schemeClr val="tx1"/>
                          </a:solidFill>
                          <a:latin typeface="+mn-lt"/>
                        </a:rPr>
                        <a:t>04.</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Tensile Strength, Yield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dirty="0" smtClean="0">
                          <a:solidFill>
                            <a:schemeClr val="tx1"/>
                          </a:solidFill>
                        </a:rPr>
                        <a:t>60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MPa</a:t>
                      </a:r>
                    </a:p>
                  </a:txBody>
                  <a:tcPr/>
                </a:tc>
              </a:tr>
              <a:tr h="370840">
                <a:tc>
                  <a:txBody>
                    <a:bodyPr/>
                    <a:lstStyle/>
                    <a:p>
                      <a:pPr algn="l"/>
                      <a:r>
                        <a:rPr lang="en-US" sz="1200" b="0" dirty="0" smtClean="0">
                          <a:solidFill>
                            <a:schemeClr val="tx1"/>
                          </a:solidFill>
                          <a:latin typeface="+mn-lt"/>
                        </a:rPr>
                        <a:t>05.</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Tensile Strength, Ultimate </a:t>
                      </a:r>
                      <a:endParaRPr lang="en-US" sz="1200" b="0" dirty="0">
                        <a:solidFill>
                          <a:schemeClr val="tx1"/>
                        </a:solidFill>
                        <a:latin typeface="+mn-lt"/>
                      </a:endParaRPr>
                    </a:p>
                  </a:txBody>
                  <a:tcPr/>
                </a:tc>
                <a:tc>
                  <a:txBody>
                    <a:bodyPr/>
                    <a:lstStyle/>
                    <a:p>
                      <a:pPr algn="l" fontAlgn="t"/>
                      <a:r>
                        <a:rPr lang="en-US" sz="1200" b="0" dirty="0" smtClean="0">
                          <a:solidFill>
                            <a:schemeClr val="tx1"/>
                          </a:solidFill>
                        </a:rPr>
                        <a:t>  70 </a:t>
                      </a:r>
                      <a:r>
                        <a:rPr lang="en-US" sz="1200" b="0" dirty="0" smtClean="0">
                          <a:solidFill>
                            <a:schemeClr val="tx1"/>
                          </a:solidFill>
                          <a:effectLst/>
                          <a:latin typeface="+mn-lt"/>
                        </a:rPr>
                        <a:t>MPa</a:t>
                      </a:r>
                      <a:endParaRPr lang="en-US" sz="1200" b="0" dirty="0">
                        <a:solidFill>
                          <a:schemeClr val="tx1"/>
                        </a:solidFill>
                        <a:effectLst/>
                        <a:latin typeface="+mn-lt"/>
                      </a:endParaRPr>
                    </a:p>
                  </a:txBody>
                  <a:tcPr marL="19050" marR="19050"/>
                </a:tc>
              </a:tr>
              <a:tr h="370840">
                <a:tc>
                  <a:txBody>
                    <a:bodyPr/>
                    <a:lstStyle/>
                    <a:p>
                      <a:pPr algn="l"/>
                      <a:r>
                        <a:rPr lang="en-US" sz="1200" b="0" dirty="0" smtClean="0">
                          <a:solidFill>
                            <a:schemeClr val="tx1"/>
                          </a:solidFill>
                          <a:latin typeface="+mn-lt"/>
                        </a:rPr>
                        <a:t>06.</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Modulus of Elasticity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dirty="0" smtClean="0">
                          <a:solidFill>
                            <a:schemeClr val="tx1"/>
                          </a:solidFill>
                        </a:rPr>
                        <a:t>2300</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MPa</a:t>
                      </a:r>
                    </a:p>
                  </a:txBody>
                  <a:tcPr/>
                </a:tc>
              </a:tr>
              <a:tr h="370840">
                <a:tc>
                  <a:txBody>
                    <a:bodyPr/>
                    <a:lstStyle/>
                    <a:p>
                      <a:pPr algn="l"/>
                      <a:r>
                        <a:rPr lang="en-US" sz="1200" b="0" dirty="0" smtClean="0">
                          <a:solidFill>
                            <a:schemeClr val="tx1"/>
                          </a:solidFill>
                          <a:latin typeface="+mn-lt"/>
                        </a:rPr>
                        <a:t>07.</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Poisson </a:t>
                      </a:r>
                      <a:r>
                        <a:rPr lang="en-US" sz="1200" b="0" dirty="0">
                          <a:solidFill>
                            <a:schemeClr val="tx1"/>
                          </a:solidFill>
                          <a:effectLst/>
                          <a:latin typeface="+mn-lt"/>
                        </a:rPr>
                        <a:t>Ratio </a:t>
                      </a:r>
                    </a:p>
                  </a:txBody>
                  <a:tcPr marL="19050" marR="19050"/>
                </a:tc>
                <a:tc>
                  <a:txBody>
                    <a:bodyPr/>
                    <a:lstStyle/>
                    <a:p>
                      <a:pPr algn="l"/>
                      <a:r>
                        <a:rPr lang="en-US" sz="1200" b="0" dirty="0" smtClean="0">
                          <a:solidFill>
                            <a:schemeClr val="tx1"/>
                          </a:solidFill>
                          <a:latin typeface="+mn-lt"/>
                        </a:rPr>
                        <a:t>0.3182</a:t>
                      </a:r>
                      <a:endParaRPr lang="en-US" sz="1200" b="0" dirty="0">
                        <a:solidFill>
                          <a:schemeClr val="tx1"/>
                        </a:solidFill>
                        <a:latin typeface="+mn-lt"/>
                      </a:endParaRPr>
                    </a:p>
                  </a:txBody>
                  <a:tcPr/>
                </a:tc>
              </a:tr>
              <a:tr h="370840">
                <a:tc>
                  <a:txBody>
                    <a:bodyPr/>
                    <a:lstStyle/>
                    <a:p>
                      <a:pPr algn="l"/>
                      <a:r>
                        <a:rPr lang="en-US" sz="1200" b="0" dirty="0" smtClean="0">
                          <a:solidFill>
                            <a:schemeClr val="tx1"/>
                          </a:solidFill>
                          <a:latin typeface="+mn-lt"/>
                        </a:rPr>
                        <a:t>08.</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Thermal Conductivity 	</a:t>
                      </a:r>
                      <a:endParaRPr lang="en-US" sz="1200" b="0" dirty="0">
                        <a:solidFill>
                          <a:schemeClr val="tx1"/>
                        </a:solidFill>
                        <a:effectLst/>
                        <a:latin typeface="+mn-lt"/>
                      </a:endParaRPr>
                    </a:p>
                  </a:txBody>
                  <a:tcPr marL="19050" marR="19050"/>
                </a:tc>
                <a:tc>
                  <a:txBody>
                    <a:bodyPr/>
                    <a:lstStyle/>
                    <a:p>
                      <a:pPr algn="l" fontAlgn="t"/>
                      <a:r>
                        <a:rPr lang="en-US" sz="1200" b="0" i="0" kern="1200" dirty="0" smtClean="0">
                          <a:solidFill>
                            <a:schemeClr val="tx1"/>
                          </a:solidFill>
                          <a:effectLst/>
                          <a:latin typeface="+mn-lt"/>
                          <a:ea typeface="+mn-ea"/>
                          <a:cs typeface="+mn-cs"/>
                        </a:rPr>
                        <a:t>  20W/m-K</a:t>
                      </a:r>
                      <a:endParaRPr lang="en-US" sz="1200" b="0" dirty="0">
                        <a:solidFill>
                          <a:schemeClr val="tx1"/>
                        </a:solidFill>
                        <a:effectLst/>
                        <a:latin typeface="+mn-lt"/>
                      </a:endParaRPr>
                    </a:p>
                  </a:txBody>
                  <a:tcPr marL="19050" marR="19050"/>
                </a:tc>
              </a:tr>
              <a:tr h="370840">
                <a:tc>
                  <a:txBody>
                    <a:bodyPr/>
                    <a:lstStyle/>
                    <a:p>
                      <a:pPr algn="l"/>
                      <a:r>
                        <a:rPr lang="en-US" sz="1200" b="0" dirty="0" smtClean="0">
                          <a:solidFill>
                            <a:schemeClr val="tx1"/>
                          </a:solidFill>
                          <a:latin typeface="+mn-lt"/>
                        </a:rPr>
                        <a:t>09.</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Cost</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140-155/Kg</a:t>
                      </a:r>
                      <a:endParaRPr lang="en-US" sz="1200" b="0" dirty="0">
                        <a:solidFill>
                          <a:schemeClr val="tx1"/>
                        </a:solidFill>
                        <a:latin typeface="+mn-lt"/>
                      </a:endParaRPr>
                    </a:p>
                  </a:txBody>
                  <a:tcPr/>
                </a:tc>
              </a:tr>
            </a:tbl>
          </a:graphicData>
        </a:graphic>
      </p:graphicFrame>
      <p:sp>
        <p:nvSpPr>
          <p:cNvPr id="4" name="Text Placeholder 3"/>
          <p:cNvSpPr>
            <a:spLocks noGrp="1"/>
          </p:cNvSpPr>
          <p:nvPr>
            <p:ph type="body" sz="half" idx="2"/>
          </p:nvPr>
        </p:nvSpPr>
        <p:spPr>
          <a:xfrm>
            <a:off x="533400" y="990600"/>
            <a:ext cx="3008313" cy="4691063"/>
          </a:xfrm>
        </p:spPr>
        <p:txBody>
          <a:bodyPr>
            <a:normAutofit/>
          </a:bodyPr>
          <a:lstStyle/>
          <a:p>
            <a:pPr marL="285750" indent="-285750" algn="just">
              <a:buFont typeface="Arial" panose="020B0604020202020204" pitchFamily="34" charset="0"/>
              <a:buChar char="•"/>
            </a:pPr>
            <a:r>
              <a:rPr lang="en-US" dirty="0"/>
              <a:t>Polycarbonate </a:t>
            </a:r>
            <a:r>
              <a:rPr lang="en-US" dirty="0" smtClean="0"/>
              <a:t>resin is </a:t>
            </a:r>
            <a:r>
              <a:rPr lang="en-US" dirty="0"/>
              <a:t>extremely lightweight with glass-like transparency and toughness – even at high or low temperature extremes</a:t>
            </a:r>
          </a:p>
          <a:p>
            <a:pPr marL="285750" indent="-285750" algn="just">
              <a:buFont typeface="Arial" panose="020B0604020202020204" pitchFamily="34" charset="0"/>
              <a:buChar char="•"/>
            </a:pPr>
            <a:r>
              <a:rPr lang="en-US" dirty="0"/>
              <a:t>Polycarbonate (PC) has high impact strength compared to other plastics, </a:t>
            </a:r>
            <a:r>
              <a:rPr lang="en-US" dirty="0" smtClean="0"/>
              <a:t>thus it </a:t>
            </a:r>
            <a:r>
              <a:rPr lang="en-US" dirty="0"/>
              <a:t>is expected to be used as the matrix in a </a:t>
            </a:r>
            <a:r>
              <a:rPr lang="en-US" dirty="0" smtClean="0"/>
              <a:t>CFRTP</a:t>
            </a:r>
            <a:r>
              <a:rPr lang="en-US" dirty="0"/>
              <a:t> </a:t>
            </a:r>
            <a:r>
              <a:rPr lang="en-US" dirty="0" smtClean="0"/>
              <a:t>(carbon fiber reinforced thermoplastic)</a:t>
            </a:r>
          </a:p>
          <a:p>
            <a:pPr marL="285750" indent="-285750" algn="just">
              <a:buFont typeface="Arial" panose="020B0604020202020204" pitchFamily="34" charset="0"/>
              <a:buChar char="•"/>
            </a:pPr>
            <a:r>
              <a:rPr lang="en-US" dirty="0" smtClean="0"/>
              <a:t>However</a:t>
            </a:r>
            <a:r>
              <a:rPr lang="en-US" dirty="0"/>
              <a:t>, </a:t>
            </a:r>
            <a:r>
              <a:rPr lang="en-US" dirty="0" smtClean="0"/>
              <a:t>large-scale equipment </a:t>
            </a:r>
            <a:r>
              <a:rPr lang="en-US" dirty="0"/>
              <a:t>is needed and a higher press load is required in order to </a:t>
            </a:r>
            <a:r>
              <a:rPr lang="en-US" dirty="0" smtClean="0"/>
              <a:t>impregnate PC </a:t>
            </a:r>
            <a:r>
              <a:rPr lang="en-US" dirty="0"/>
              <a:t>into continuous </a:t>
            </a:r>
            <a:r>
              <a:rPr lang="en-US" dirty="0" smtClean="0"/>
              <a:t>fibers.</a:t>
            </a:r>
            <a:endParaRPr lang="en-US" dirty="0"/>
          </a:p>
          <a:p>
            <a:pPr marL="285750" indent="-285750" algn="just">
              <a:buFont typeface="Arial" panose="020B0604020202020204" pitchFamily="34" charset="0"/>
              <a:buChar char="•"/>
            </a:pPr>
            <a:r>
              <a:rPr lang="en-US" dirty="0"/>
              <a:t>Provided are a polycarbonate resin composition having excellent flame retardancy and ability to impregnate continuous fiber reinforcement materials</a:t>
            </a:r>
          </a:p>
          <a:p>
            <a:pPr algn="just"/>
            <a:endParaRPr lang="en-US" dirty="0"/>
          </a:p>
        </p:txBody>
      </p:sp>
    </p:spTree>
    <p:extLst>
      <p:ext uri="{BB962C8B-B14F-4D97-AF65-F5344CB8AC3E}">
        <p14:creationId xmlns:p14="http://schemas.microsoft.com/office/powerpoint/2010/main" val="89218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rmAutofit/>
          </a:bodyPr>
          <a:lstStyle/>
          <a:p>
            <a:r>
              <a:rPr lang="en-US" sz="2200" dirty="0" smtClean="0"/>
              <a:t>7.Phenolic </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2692717"/>
              </p:ext>
            </p:extLst>
          </p:nvPr>
        </p:nvGraphicFramePr>
        <p:xfrm>
          <a:off x="4191000" y="1219200"/>
          <a:ext cx="4343401" cy="4724401"/>
        </p:xfrm>
        <a:graphic>
          <a:graphicData uri="http://schemas.openxmlformats.org/drawingml/2006/table">
            <a:tbl>
              <a:tblPr firstRow="1" bandRow="1">
                <a:tableStyleId>{5C22544A-7EE6-4342-B048-85BDC9FD1C3A}</a:tableStyleId>
              </a:tblPr>
              <a:tblGrid>
                <a:gridCol w="704510"/>
                <a:gridCol w="2165237"/>
                <a:gridCol w="1473654"/>
              </a:tblGrid>
              <a:tr h="907824">
                <a:tc>
                  <a:txBody>
                    <a:bodyPr/>
                    <a:lstStyle/>
                    <a:p>
                      <a:pPr algn="l"/>
                      <a:r>
                        <a:rPr lang="en-US" sz="1200" b="0" dirty="0" smtClean="0">
                          <a:solidFill>
                            <a:schemeClr val="tx1"/>
                          </a:solidFill>
                          <a:latin typeface="+mn-lt"/>
                        </a:rPr>
                        <a:t>Sr. No.</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Properties</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Magnitude</a:t>
                      </a:r>
                      <a:endParaRPr lang="en-US" sz="1200" b="0" dirty="0">
                        <a:solidFill>
                          <a:schemeClr val="tx1"/>
                        </a:solidFill>
                        <a:latin typeface="+mn-lt"/>
                      </a:endParaRPr>
                    </a:p>
                  </a:txBody>
                  <a:tcPr/>
                </a:tc>
              </a:tr>
              <a:tr h="528726">
                <a:tc>
                  <a:txBody>
                    <a:bodyPr/>
                    <a:lstStyle/>
                    <a:p>
                      <a:pPr algn="l"/>
                      <a:r>
                        <a:rPr lang="en-US" sz="1200" b="0" dirty="0" smtClean="0">
                          <a:solidFill>
                            <a:schemeClr val="tx1"/>
                          </a:solidFill>
                          <a:latin typeface="+mn-lt"/>
                        </a:rPr>
                        <a:t>01.</a:t>
                      </a:r>
                    </a:p>
                  </a:txBody>
                  <a:tcPr/>
                </a:tc>
                <a:tc>
                  <a:txBody>
                    <a:bodyPr/>
                    <a:lstStyle/>
                    <a:p>
                      <a:pPr algn="l"/>
                      <a:r>
                        <a:rPr lang="en-US" sz="1200" b="0" i="0" kern="1200" dirty="0" smtClean="0">
                          <a:solidFill>
                            <a:schemeClr val="tx1"/>
                          </a:solidFill>
                          <a:effectLst/>
                          <a:latin typeface="+mn-lt"/>
                          <a:ea typeface="+mn-ea"/>
                          <a:cs typeface="+mn-cs"/>
                        </a:rPr>
                        <a:t>Density </a:t>
                      </a:r>
                      <a:endParaRPr lang="en-US" sz="1200" b="0" dirty="0">
                        <a:solidFill>
                          <a:schemeClr val="tx1"/>
                        </a:solidFill>
                        <a:latin typeface="+mn-lt"/>
                      </a:endParaRPr>
                    </a:p>
                  </a:txBody>
                  <a:tcPr/>
                </a:tc>
                <a:tc>
                  <a:txBody>
                    <a:bodyPr/>
                    <a:lstStyle/>
                    <a:p>
                      <a:pPr algn="l" fontAlgn="t"/>
                      <a:r>
                        <a:rPr lang="en-US" sz="1200" b="0" u="none" strike="noStrike" dirty="0" smtClean="0">
                          <a:solidFill>
                            <a:schemeClr val="tx1"/>
                          </a:solidFill>
                          <a:effectLst/>
                          <a:latin typeface="+mn-lt"/>
                        </a:rPr>
                        <a:t>1500</a:t>
                      </a:r>
                      <a:r>
                        <a:rPr lang="en-US" sz="1200" b="0" dirty="0" smtClean="0">
                          <a:solidFill>
                            <a:schemeClr val="tx1"/>
                          </a:solidFill>
                          <a:effectLst/>
                          <a:latin typeface="+mn-lt"/>
                        </a:rPr>
                        <a:t>-</a:t>
                      </a:r>
                      <a:r>
                        <a:rPr lang="en-US" sz="1200" b="0" dirty="0">
                          <a:solidFill>
                            <a:schemeClr val="tx1"/>
                          </a:solidFill>
                          <a:effectLst/>
                          <a:latin typeface="+mn-lt"/>
                        </a:rPr>
                        <a:t> </a:t>
                      </a:r>
                      <a:r>
                        <a:rPr lang="en-US" sz="1200" b="0" u="none" strike="noStrike" dirty="0" smtClean="0">
                          <a:solidFill>
                            <a:schemeClr val="tx1"/>
                          </a:solidFill>
                          <a:effectLst/>
                          <a:latin typeface="+mn-lt"/>
                        </a:rPr>
                        <a:t>2000</a:t>
                      </a:r>
                      <a:r>
                        <a:rPr lang="en-US" sz="1200" b="0" dirty="0">
                          <a:solidFill>
                            <a:schemeClr val="tx1"/>
                          </a:solidFill>
                          <a:effectLst/>
                          <a:latin typeface="+mn-lt"/>
                        </a:rPr>
                        <a:t> </a:t>
                      </a:r>
                      <a:r>
                        <a:rPr lang="en-US" sz="1200" b="0" dirty="0" smtClean="0">
                          <a:solidFill>
                            <a:schemeClr val="tx1"/>
                          </a:solidFill>
                          <a:effectLst/>
                          <a:latin typeface="+mn-lt"/>
                        </a:rPr>
                        <a:t>kg/m</a:t>
                      </a:r>
                      <a:r>
                        <a:rPr lang="en-US" sz="1200" b="0" baseline="30000" dirty="0" smtClean="0">
                          <a:solidFill>
                            <a:schemeClr val="tx1"/>
                          </a:solidFill>
                          <a:effectLst/>
                          <a:latin typeface="+mn-lt"/>
                        </a:rPr>
                        <a:t>3</a:t>
                      </a:r>
                      <a:endParaRPr lang="en-US" sz="1200" b="0" baseline="30000" dirty="0">
                        <a:solidFill>
                          <a:schemeClr val="tx1"/>
                        </a:solidFill>
                        <a:effectLst/>
                        <a:latin typeface="+mn-lt"/>
                      </a:endParaRPr>
                    </a:p>
                  </a:txBody>
                  <a:tcPr marL="19050" marR="19050"/>
                </a:tc>
              </a:tr>
              <a:tr h="346821">
                <a:tc>
                  <a:txBody>
                    <a:bodyPr/>
                    <a:lstStyle/>
                    <a:p>
                      <a:pPr algn="l"/>
                      <a:r>
                        <a:rPr lang="en-US" sz="1200" b="0" dirty="0" smtClean="0">
                          <a:solidFill>
                            <a:schemeClr val="tx1"/>
                          </a:solidFill>
                          <a:latin typeface="+mn-lt"/>
                        </a:rPr>
                        <a:t>02</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Water Absorption</a:t>
                      </a:r>
                      <a:endParaRPr lang="en-US" sz="1200" b="0" dirty="0">
                        <a:solidFill>
                          <a:schemeClr val="tx1"/>
                        </a:solidFill>
                        <a:latin typeface="+mn-lt"/>
                      </a:endParaRPr>
                    </a:p>
                  </a:txBody>
                  <a:tcPr/>
                </a:tc>
                <a:tc>
                  <a:txBody>
                    <a:bodyPr/>
                    <a:lstStyle/>
                    <a:p>
                      <a:pPr algn="l" fontAlgn="t"/>
                      <a:r>
                        <a:rPr lang="en-US" sz="1200" b="0" dirty="0">
                          <a:solidFill>
                            <a:schemeClr val="tx1"/>
                          </a:solidFill>
                          <a:effectLst/>
                          <a:latin typeface="+mn-lt"/>
                        </a:rPr>
                        <a:t>0.0800 - 1.90 %</a:t>
                      </a:r>
                    </a:p>
                  </a:txBody>
                  <a:tcPr marL="19050" marR="19050"/>
                </a:tc>
              </a:tr>
              <a:tr h="346821">
                <a:tc>
                  <a:txBody>
                    <a:bodyPr/>
                    <a:lstStyle/>
                    <a:p>
                      <a:pPr algn="l"/>
                      <a:r>
                        <a:rPr lang="en-US" sz="1200" b="0" dirty="0" smtClean="0">
                          <a:solidFill>
                            <a:schemeClr val="tx1"/>
                          </a:solidFill>
                          <a:latin typeface="+mn-lt"/>
                        </a:rPr>
                        <a:t>03. </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Viscosity </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a:t>
                      </a:r>
                      <a:endParaRPr lang="en-US" sz="1200" b="0" dirty="0">
                        <a:solidFill>
                          <a:schemeClr val="tx1"/>
                        </a:solidFill>
                        <a:effectLst/>
                        <a:latin typeface="+mn-lt"/>
                      </a:endParaRPr>
                    </a:p>
                  </a:txBody>
                  <a:tcPr/>
                </a:tc>
              </a:tr>
              <a:tr h="346821">
                <a:tc>
                  <a:txBody>
                    <a:bodyPr/>
                    <a:lstStyle/>
                    <a:p>
                      <a:pPr algn="l"/>
                      <a:r>
                        <a:rPr lang="en-US" sz="1200" b="0" dirty="0" smtClean="0">
                          <a:solidFill>
                            <a:schemeClr val="tx1"/>
                          </a:solidFill>
                          <a:latin typeface="+mn-lt"/>
                        </a:rPr>
                        <a:t>04.</a:t>
                      </a:r>
                      <a:endParaRPr lang="en-US" sz="1200" b="0" dirty="0">
                        <a:solidFill>
                          <a:schemeClr val="tx1"/>
                        </a:solidFill>
                        <a:latin typeface="+mn-lt"/>
                      </a:endParaRPr>
                    </a:p>
                  </a:txBody>
                  <a:tcPr/>
                </a:tc>
                <a:tc>
                  <a:txBody>
                    <a:bodyPr/>
                    <a:lstStyle/>
                    <a:p>
                      <a:pPr algn="l"/>
                      <a:r>
                        <a:rPr lang="en-US" sz="1200" b="0" i="0" kern="1200" smtClean="0">
                          <a:solidFill>
                            <a:schemeClr val="tx1"/>
                          </a:solidFill>
                          <a:effectLst/>
                          <a:latin typeface="+mn-lt"/>
                          <a:ea typeface="+mn-ea"/>
                          <a:cs typeface="+mn-cs"/>
                        </a:rPr>
                        <a:t>Tensile Strength, Yield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dirty="0" smtClean="0">
                          <a:solidFill>
                            <a:schemeClr val="tx1"/>
                          </a:solidFill>
                          <a:effectLst/>
                          <a:latin typeface="+mn-lt"/>
                        </a:rPr>
                        <a:t>217 – 520</a:t>
                      </a:r>
                      <a:r>
                        <a:rPr lang="en-US" sz="1200" b="0" i="0" baseline="0" dirty="0" smtClean="0">
                          <a:solidFill>
                            <a:schemeClr val="tx1"/>
                          </a:solidFill>
                          <a:effectLst/>
                          <a:latin typeface="+mn-lt"/>
                        </a:rPr>
                        <a:t> MPa</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txBody>
                  <a:tcPr/>
                </a:tc>
              </a:tr>
              <a:tr h="528726">
                <a:tc>
                  <a:txBody>
                    <a:bodyPr/>
                    <a:lstStyle/>
                    <a:p>
                      <a:pPr algn="l"/>
                      <a:r>
                        <a:rPr lang="en-US" sz="1200" b="0" dirty="0" smtClean="0">
                          <a:solidFill>
                            <a:schemeClr val="tx1"/>
                          </a:solidFill>
                          <a:latin typeface="+mn-lt"/>
                        </a:rPr>
                        <a:t>05.</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Tensile Strength, Ultimate </a:t>
                      </a:r>
                      <a:endParaRPr lang="en-US" sz="1200" b="0" dirty="0">
                        <a:solidFill>
                          <a:schemeClr val="tx1"/>
                        </a:solidFill>
                        <a:latin typeface="+mn-lt"/>
                      </a:endParaRPr>
                    </a:p>
                  </a:txBody>
                  <a:tcPr/>
                </a:tc>
                <a:tc>
                  <a:txBody>
                    <a:bodyPr/>
                    <a:lstStyle/>
                    <a:p>
                      <a:pPr algn="l" fontAlgn="t"/>
                      <a:r>
                        <a:rPr lang="en-US" sz="1200" b="0" u="none" strike="noStrike" dirty="0">
                          <a:solidFill>
                            <a:schemeClr val="tx1"/>
                          </a:solidFill>
                          <a:effectLst/>
                          <a:latin typeface="+mn-lt"/>
                        </a:rPr>
                        <a:t>38.0</a:t>
                      </a:r>
                      <a:r>
                        <a:rPr lang="en-US" sz="1200" b="0" u="none" dirty="0">
                          <a:solidFill>
                            <a:schemeClr val="tx1"/>
                          </a:solidFill>
                          <a:effectLst/>
                          <a:latin typeface="+mn-lt"/>
                        </a:rPr>
                        <a:t> - </a:t>
                      </a:r>
                      <a:r>
                        <a:rPr lang="en-US" sz="1200" b="0" u="none" strike="noStrike" dirty="0">
                          <a:solidFill>
                            <a:schemeClr val="tx1"/>
                          </a:solidFill>
                          <a:effectLst/>
                          <a:latin typeface="+mn-lt"/>
                        </a:rPr>
                        <a:t>120</a:t>
                      </a:r>
                      <a:r>
                        <a:rPr lang="en-US" sz="1200" b="0" dirty="0">
                          <a:solidFill>
                            <a:schemeClr val="tx1"/>
                          </a:solidFill>
                          <a:effectLst/>
                          <a:latin typeface="+mn-lt"/>
                        </a:rPr>
                        <a:t> MPa</a:t>
                      </a:r>
                    </a:p>
                  </a:txBody>
                  <a:tcPr marL="19050" marR="19050"/>
                </a:tc>
              </a:tr>
              <a:tr h="528726">
                <a:tc>
                  <a:txBody>
                    <a:bodyPr/>
                    <a:lstStyle/>
                    <a:p>
                      <a:pPr algn="l"/>
                      <a:r>
                        <a:rPr lang="en-US" sz="1200" b="0" dirty="0" smtClean="0">
                          <a:solidFill>
                            <a:schemeClr val="tx1"/>
                          </a:solidFill>
                          <a:latin typeface="+mn-lt"/>
                        </a:rPr>
                        <a:t>06.</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Modulus of Elasticity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27200 - 39400</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MPa</a:t>
                      </a:r>
                    </a:p>
                  </a:txBody>
                  <a:tcPr/>
                </a:tc>
              </a:tr>
              <a:tr h="346821">
                <a:tc>
                  <a:txBody>
                    <a:bodyPr/>
                    <a:lstStyle/>
                    <a:p>
                      <a:pPr algn="l"/>
                      <a:r>
                        <a:rPr lang="en-US" sz="1200" b="0" dirty="0" smtClean="0">
                          <a:solidFill>
                            <a:schemeClr val="tx1"/>
                          </a:solidFill>
                          <a:latin typeface="+mn-lt"/>
                        </a:rPr>
                        <a:t>07.</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Poisson </a:t>
                      </a:r>
                      <a:r>
                        <a:rPr lang="en-US" sz="1200" b="0" dirty="0">
                          <a:solidFill>
                            <a:schemeClr val="tx1"/>
                          </a:solidFill>
                          <a:effectLst/>
                          <a:latin typeface="+mn-lt"/>
                        </a:rPr>
                        <a:t>Ratio </a:t>
                      </a:r>
                    </a:p>
                  </a:txBody>
                  <a:tcPr marL="19050" marR="19050"/>
                </a:tc>
                <a:tc>
                  <a:txBody>
                    <a:bodyPr/>
                    <a:lstStyle/>
                    <a:p>
                      <a:pPr algn="l"/>
                      <a:r>
                        <a:rPr lang="en-US" sz="1200" b="0" dirty="0" smtClean="0">
                          <a:solidFill>
                            <a:schemeClr val="tx1"/>
                          </a:solidFill>
                          <a:latin typeface="+mn-lt"/>
                        </a:rPr>
                        <a:t>0.357</a:t>
                      </a:r>
                      <a:endParaRPr lang="en-US" sz="1200" b="0" dirty="0">
                        <a:solidFill>
                          <a:schemeClr val="tx1"/>
                        </a:solidFill>
                        <a:latin typeface="+mn-lt"/>
                      </a:endParaRPr>
                    </a:p>
                  </a:txBody>
                  <a:tcPr/>
                </a:tc>
              </a:tr>
              <a:tr h="528726">
                <a:tc>
                  <a:txBody>
                    <a:bodyPr/>
                    <a:lstStyle/>
                    <a:p>
                      <a:pPr algn="l"/>
                      <a:r>
                        <a:rPr lang="en-US" sz="1200" b="0" dirty="0" smtClean="0">
                          <a:solidFill>
                            <a:schemeClr val="tx1"/>
                          </a:solidFill>
                          <a:latin typeface="+mn-lt"/>
                        </a:rPr>
                        <a:t>08.</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Thermal Conductivity 	</a:t>
                      </a:r>
                      <a:endParaRPr lang="en-US" sz="1200" b="0" dirty="0">
                        <a:solidFill>
                          <a:schemeClr val="tx1"/>
                        </a:solidFill>
                        <a:effectLst/>
                        <a:latin typeface="+mn-lt"/>
                      </a:endParaRPr>
                    </a:p>
                  </a:txBody>
                  <a:tcPr marL="19050" marR="19050"/>
                </a:tc>
                <a:tc>
                  <a:txBody>
                    <a:bodyPr/>
                    <a:lstStyle/>
                    <a:p>
                      <a:pPr algn="l" fontAlgn="t"/>
                      <a:r>
                        <a:rPr lang="en-US" sz="1200" b="0" i="0" u="none" strike="noStrike" kern="1200" baseline="0" dirty="0" smtClean="0">
                          <a:solidFill>
                            <a:schemeClr val="tx1"/>
                          </a:solidFill>
                          <a:effectLst/>
                          <a:latin typeface="+mn-lt"/>
                          <a:ea typeface="+mn-ea"/>
                          <a:cs typeface="+mn-cs"/>
                        </a:rPr>
                        <a:t>  0.2 W/</a:t>
                      </a:r>
                      <a:r>
                        <a:rPr lang="en-US" sz="1200" b="0" i="0" u="none" strike="noStrike" kern="1200" baseline="0" dirty="0" err="1" smtClean="0">
                          <a:solidFill>
                            <a:schemeClr val="tx1"/>
                          </a:solidFill>
                          <a:effectLst/>
                          <a:latin typeface="+mn-lt"/>
                          <a:ea typeface="+mn-ea"/>
                          <a:cs typeface="+mn-cs"/>
                        </a:rPr>
                        <a:t>mK</a:t>
                      </a:r>
                      <a:endParaRPr lang="en-US" sz="1200" b="0" dirty="0">
                        <a:solidFill>
                          <a:schemeClr val="tx1"/>
                        </a:solidFill>
                        <a:effectLst/>
                        <a:latin typeface="+mn-lt"/>
                      </a:endParaRPr>
                    </a:p>
                  </a:txBody>
                  <a:tcPr marL="19050" marR="19050"/>
                </a:tc>
              </a:tr>
              <a:tr h="314389">
                <a:tc>
                  <a:txBody>
                    <a:bodyPr/>
                    <a:lstStyle/>
                    <a:p>
                      <a:pPr algn="l"/>
                      <a:r>
                        <a:rPr lang="en-US" sz="1200" b="0" dirty="0" smtClean="0">
                          <a:solidFill>
                            <a:schemeClr val="tx1"/>
                          </a:solidFill>
                          <a:latin typeface="+mn-lt"/>
                        </a:rPr>
                        <a:t>09.</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Cost</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160-235/Kg</a:t>
                      </a:r>
                      <a:endParaRPr lang="en-US" sz="1200" b="0" dirty="0">
                        <a:solidFill>
                          <a:schemeClr val="tx1"/>
                        </a:solidFill>
                        <a:latin typeface="+mn-lt"/>
                      </a:endParaRPr>
                    </a:p>
                  </a:txBody>
                  <a:tcPr/>
                </a:tc>
              </a:tr>
            </a:tbl>
          </a:graphicData>
        </a:graphic>
      </p:graphicFrame>
      <p:sp>
        <p:nvSpPr>
          <p:cNvPr id="4" name="Text Placeholder 3"/>
          <p:cNvSpPr>
            <a:spLocks noGrp="1"/>
          </p:cNvSpPr>
          <p:nvPr>
            <p:ph type="body" sz="half" idx="2"/>
          </p:nvPr>
        </p:nvSpPr>
        <p:spPr>
          <a:xfrm>
            <a:off x="228600" y="1066800"/>
            <a:ext cx="3886200" cy="5638800"/>
          </a:xfrm>
        </p:spPr>
        <p:txBody>
          <a:bodyPr>
            <a:noAutofit/>
          </a:bodyPr>
          <a:lstStyle/>
          <a:p>
            <a:pPr marL="171450" indent="-171450">
              <a:buFont typeface="Arial" panose="020B0604020202020204" pitchFamily="34" charset="0"/>
              <a:buChar char="•"/>
            </a:pPr>
            <a:r>
              <a:rPr lang="en-US" dirty="0" smtClean="0"/>
              <a:t>Have </a:t>
            </a:r>
            <a:r>
              <a:rPr lang="en-US" dirty="0"/>
              <a:t>the advantage of being lightweight, strong, tough, yet heat resistant, and flexible. </a:t>
            </a:r>
          </a:p>
          <a:p>
            <a:pPr marL="171450" indent="-171450">
              <a:buFont typeface="Arial" panose="020B0604020202020204" pitchFamily="34" charset="0"/>
              <a:buChar char="•"/>
            </a:pPr>
            <a:r>
              <a:rPr lang="en-US" dirty="0" smtClean="0"/>
              <a:t>Their </a:t>
            </a:r>
            <a:r>
              <a:rPr lang="en-US" dirty="0"/>
              <a:t>best </a:t>
            </a:r>
            <a:r>
              <a:rPr lang="en-US" dirty="0" smtClean="0"/>
              <a:t>characteristic </a:t>
            </a:r>
            <a:r>
              <a:rPr lang="en-US" dirty="0"/>
              <a:t>is </a:t>
            </a:r>
            <a:r>
              <a:rPr lang="en-US" dirty="0" smtClean="0"/>
              <a:t> </a:t>
            </a:r>
            <a:r>
              <a:rPr lang="en-US" dirty="0"/>
              <a:t>to retain excellent mechanical strength at high temperatures. </a:t>
            </a:r>
            <a:r>
              <a:rPr lang="en-US" dirty="0" smtClean="0"/>
              <a:t>This provides </a:t>
            </a:r>
            <a:r>
              <a:rPr lang="en-US" dirty="0"/>
              <a:t>better thermal protection for re-entry conditions with high heating rates. </a:t>
            </a:r>
          </a:p>
          <a:p>
            <a:pPr marL="171450" indent="-171450">
              <a:buFont typeface="Arial" panose="020B0604020202020204" pitchFamily="34" charset="0"/>
              <a:buChar char="•"/>
            </a:pPr>
            <a:r>
              <a:rPr lang="en-US" dirty="0" smtClean="0"/>
              <a:t>Phenolic </a:t>
            </a:r>
            <a:r>
              <a:rPr lang="en-US" dirty="0"/>
              <a:t>resin polymers are a class of widely used thermosetting polymers. Their numerous advantages </a:t>
            </a:r>
            <a:r>
              <a:rPr lang="en-US" dirty="0" smtClean="0"/>
              <a:t>include </a:t>
            </a:r>
            <a:r>
              <a:rPr lang="en-US" dirty="0"/>
              <a:t>excellent heat, radiation, corrosion/chemical resistances, and being flame retardant. </a:t>
            </a:r>
          </a:p>
          <a:p>
            <a:pPr marL="171450" indent="-171450">
              <a:buFont typeface="Arial" panose="020B0604020202020204" pitchFamily="34" charset="0"/>
              <a:buChar char="•"/>
            </a:pPr>
            <a:r>
              <a:rPr lang="en-US" dirty="0" smtClean="0"/>
              <a:t>They </a:t>
            </a:r>
            <a:r>
              <a:rPr lang="en-US" dirty="0"/>
              <a:t>are low cost and </a:t>
            </a:r>
            <a:r>
              <a:rPr lang="en-US" dirty="0" smtClean="0"/>
              <a:t>have versatile processing/manufacturing </a:t>
            </a:r>
            <a:r>
              <a:rPr lang="en-US" dirty="0"/>
              <a:t>methods</a:t>
            </a:r>
            <a:r>
              <a:rPr lang="en-US" sz="1100" dirty="0" smtClean="0"/>
              <a:t>.</a:t>
            </a:r>
          </a:p>
          <a:p>
            <a:r>
              <a:rPr lang="en-US" sz="1100" b="1" dirty="0"/>
              <a:t>Benefits:</a:t>
            </a:r>
          </a:p>
          <a:p>
            <a:pPr marL="285750" indent="-285750">
              <a:buFont typeface="Arial" panose="020B0604020202020204" pitchFamily="34" charset="0"/>
              <a:buChar char="•"/>
            </a:pPr>
            <a:r>
              <a:rPr lang="en-US" sz="1100" dirty="0"/>
              <a:t>Lightweight, strong, and flexible</a:t>
            </a:r>
          </a:p>
          <a:p>
            <a:pPr marL="285750" indent="-285750">
              <a:buFont typeface="Arial" panose="020B0604020202020204" pitchFamily="34" charset="0"/>
              <a:buChar char="•"/>
            </a:pPr>
            <a:r>
              <a:rPr lang="en-US" sz="1100" dirty="0"/>
              <a:t>Enhanced thermal protection for re-entry conditions with high heating rates</a:t>
            </a:r>
          </a:p>
          <a:p>
            <a:pPr marL="285750" indent="-285750">
              <a:buFont typeface="Arial" panose="020B0604020202020204" pitchFamily="34" charset="0"/>
              <a:buChar char="•"/>
            </a:pPr>
            <a:r>
              <a:rPr lang="en-US" sz="1100" dirty="0"/>
              <a:t>Improved thermo-oxidation stability</a:t>
            </a:r>
          </a:p>
          <a:p>
            <a:pPr marL="285750" indent="-285750">
              <a:buFont typeface="Arial" panose="020B0604020202020204" pitchFamily="34" charset="0"/>
              <a:buChar char="•"/>
            </a:pPr>
            <a:r>
              <a:rPr lang="en-US" sz="1100" dirty="0"/>
              <a:t>Can be used to fabricate flexible heat shields</a:t>
            </a:r>
          </a:p>
          <a:p>
            <a:pPr marL="285750" indent="-285750">
              <a:buFont typeface="Arial" panose="020B0604020202020204" pitchFamily="34" charset="0"/>
              <a:buChar char="•"/>
            </a:pPr>
            <a:r>
              <a:rPr lang="en-US" sz="1100" dirty="0"/>
              <a:t>Increased incorporation of hydrogen, making it more resistant to solar radiation</a:t>
            </a:r>
          </a:p>
          <a:p>
            <a:endParaRPr lang="en-US" sz="1100" dirty="0"/>
          </a:p>
          <a:p>
            <a:pPr marL="171450" indent="-171450">
              <a:buFont typeface="Arial" panose="020B0604020202020204" pitchFamily="34" charset="0"/>
              <a:buChar char="•"/>
            </a:pPr>
            <a:endParaRPr lang="en-US" sz="1100" dirty="0"/>
          </a:p>
          <a:p>
            <a:pPr marL="285750" indent="-285750">
              <a:buFont typeface="Arial" panose="020B0604020202020204" pitchFamily="34" charset="0"/>
              <a:buChar char="•"/>
            </a:pPr>
            <a:endParaRPr lang="en-US" sz="1120" dirty="0"/>
          </a:p>
        </p:txBody>
      </p:sp>
    </p:spTree>
    <p:extLst>
      <p:ext uri="{BB962C8B-B14F-4D97-AF65-F5344CB8AC3E}">
        <p14:creationId xmlns:p14="http://schemas.microsoft.com/office/powerpoint/2010/main" val="41579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Autofit/>
          </a:bodyPr>
          <a:lstStyle/>
          <a:p>
            <a:r>
              <a:rPr lang="en-US" sz="2200" dirty="0" smtClean="0"/>
              <a:t>8. Acrylic Resins </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67750943"/>
              </p:ext>
            </p:extLst>
          </p:nvPr>
        </p:nvGraphicFramePr>
        <p:xfrm>
          <a:off x="3962400" y="838200"/>
          <a:ext cx="4648200" cy="4251960"/>
        </p:xfrm>
        <a:graphic>
          <a:graphicData uri="http://schemas.openxmlformats.org/drawingml/2006/table">
            <a:tbl>
              <a:tblPr firstRow="1" bandRow="1">
                <a:tableStyleId>{5C22544A-7EE6-4342-B048-85BDC9FD1C3A}</a:tableStyleId>
              </a:tblPr>
              <a:tblGrid>
                <a:gridCol w="533400"/>
                <a:gridCol w="2209800"/>
                <a:gridCol w="1905000"/>
              </a:tblGrid>
              <a:tr h="370840">
                <a:tc>
                  <a:txBody>
                    <a:bodyPr/>
                    <a:lstStyle/>
                    <a:p>
                      <a:pPr algn="l"/>
                      <a:r>
                        <a:rPr lang="en-US" sz="1200" b="0" dirty="0" smtClean="0">
                          <a:latin typeface="+mn-lt"/>
                        </a:rPr>
                        <a:t>Sr. No.</a:t>
                      </a:r>
                      <a:endParaRPr lang="en-US" sz="1200" b="0" dirty="0">
                        <a:latin typeface="+mn-lt"/>
                      </a:endParaRPr>
                    </a:p>
                  </a:txBody>
                  <a:tcPr/>
                </a:tc>
                <a:tc>
                  <a:txBody>
                    <a:bodyPr/>
                    <a:lstStyle/>
                    <a:p>
                      <a:pPr algn="l"/>
                      <a:r>
                        <a:rPr lang="en-US" sz="1200" b="0" dirty="0" smtClean="0">
                          <a:latin typeface="+mn-lt"/>
                        </a:rPr>
                        <a:t>Properties</a:t>
                      </a:r>
                      <a:endParaRPr lang="en-US" sz="1200" b="0" dirty="0">
                        <a:latin typeface="+mn-lt"/>
                      </a:endParaRPr>
                    </a:p>
                  </a:txBody>
                  <a:tcPr/>
                </a:tc>
                <a:tc>
                  <a:txBody>
                    <a:bodyPr/>
                    <a:lstStyle/>
                    <a:p>
                      <a:pPr algn="l"/>
                      <a:r>
                        <a:rPr lang="en-US" sz="1200" b="0" dirty="0" smtClean="0">
                          <a:latin typeface="+mn-lt"/>
                        </a:rPr>
                        <a:t>Magnitude</a:t>
                      </a:r>
                      <a:endParaRPr lang="en-US" sz="1200" b="0" dirty="0">
                        <a:latin typeface="+mn-lt"/>
                      </a:endParaRPr>
                    </a:p>
                  </a:txBody>
                  <a:tcPr/>
                </a:tc>
              </a:tr>
              <a:tr h="370840">
                <a:tc>
                  <a:txBody>
                    <a:bodyPr/>
                    <a:lstStyle/>
                    <a:p>
                      <a:pPr algn="l"/>
                      <a:r>
                        <a:rPr lang="en-US" sz="1200" b="0" dirty="0" smtClean="0">
                          <a:latin typeface="+mn-lt"/>
                        </a:rPr>
                        <a:t>01.</a:t>
                      </a:r>
                    </a:p>
                  </a:txBody>
                  <a:tcPr/>
                </a:tc>
                <a:tc>
                  <a:txBody>
                    <a:bodyPr/>
                    <a:lstStyle/>
                    <a:p>
                      <a:pPr algn="l"/>
                      <a:r>
                        <a:rPr lang="en-US" sz="1200" b="0" i="0" kern="1200" dirty="0" smtClean="0">
                          <a:solidFill>
                            <a:schemeClr val="dk1"/>
                          </a:solidFill>
                          <a:effectLst/>
                          <a:latin typeface="+mn-lt"/>
                          <a:ea typeface="+mn-ea"/>
                          <a:cs typeface="+mn-cs"/>
                        </a:rPr>
                        <a:t>Density </a:t>
                      </a:r>
                      <a:endParaRPr lang="en-US" sz="1200" b="0" dirty="0">
                        <a:latin typeface="+mn-lt"/>
                      </a:endParaRPr>
                    </a:p>
                  </a:txBody>
                  <a:tcPr/>
                </a:tc>
                <a:tc>
                  <a:txBody>
                    <a:bodyPr/>
                    <a:lstStyle/>
                    <a:p>
                      <a:pPr algn="l" fontAlgn="t"/>
                      <a:r>
                        <a:rPr lang="en-US" sz="1200" b="0" u="none" strike="noStrike" dirty="0" smtClean="0">
                          <a:solidFill>
                            <a:schemeClr val="tx1"/>
                          </a:solidFill>
                          <a:effectLst/>
                          <a:latin typeface="+mn-lt"/>
                        </a:rPr>
                        <a:t>1150</a:t>
                      </a:r>
                      <a:r>
                        <a:rPr lang="en-US" sz="1200" b="0" dirty="0">
                          <a:solidFill>
                            <a:schemeClr val="tx1"/>
                          </a:solidFill>
                          <a:effectLst/>
                          <a:latin typeface="+mn-lt"/>
                        </a:rPr>
                        <a:t> </a:t>
                      </a:r>
                      <a:r>
                        <a:rPr lang="en-US" sz="1200" b="0" dirty="0" smtClean="0">
                          <a:solidFill>
                            <a:schemeClr val="tx1"/>
                          </a:solidFill>
                          <a:effectLst/>
                          <a:latin typeface="+mn-lt"/>
                        </a:rPr>
                        <a:t>kg/m</a:t>
                      </a:r>
                      <a:r>
                        <a:rPr lang="en-US" sz="1200" b="0" baseline="30000" dirty="0" smtClean="0">
                          <a:solidFill>
                            <a:schemeClr val="tx1"/>
                          </a:solidFill>
                          <a:effectLst/>
                          <a:latin typeface="+mn-lt"/>
                        </a:rPr>
                        <a:t>3</a:t>
                      </a:r>
                      <a:endParaRPr lang="en-US" sz="1200" b="0" baseline="30000" dirty="0">
                        <a:solidFill>
                          <a:schemeClr val="tx1"/>
                        </a:solidFill>
                        <a:effectLst/>
                        <a:latin typeface="+mn-lt"/>
                      </a:endParaRPr>
                    </a:p>
                  </a:txBody>
                  <a:tcPr marL="19050" marR="19050"/>
                </a:tc>
              </a:tr>
              <a:tr h="370840">
                <a:tc>
                  <a:txBody>
                    <a:bodyPr/>
                    <a:lstStyle/>
                    <a:p>
                      <a:pPr algn="l"/>
                      <a:r>
                        <a:rPr lang="en-US" sz="1200" b="0" dirty="0" smtClean="0">
                          <a:latin typeface="+mn-lt"/>
                        </a:rPr>
                        <a:t>02</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Water Absorption</a:t>
                      </a:r>
                      <a:endParaRPr lang="en-US" sz="1200" b="0" dirty="0">
                        <a:latin typeface="+mn-lt"/>
                      </a:endParaRPr>
                    </a:p>
                  </a:txBody>
                  <a:tcPr/>
                </a:tc>
                <a:tc>
                  <a:txBody>
                    <a:bodyPr/>
                    <a:lstStyle/>
                    <a:p>
                      <a:pPr algn="l" fontAlgn="t"/>
                      <a:r>
                        <a:rPr lang="en-US" sz="1200" b="0" dirty="0" smtClean="0">
                          <a:solidFill>
                            <a:srgbClr val="000000"/>
                          </a:solidFill>
                          <a:effectLst/>
                          <a:latin typeface="+mn-lt"/>
                        </a:rPr>
                        <a:t>-  %</a:t>
                      </a:r>
                      <a:endParaRPr lang="en-US" sz="1200" b="0" dirty="0">
                        <a:solidFill>
                          <a:srgbClr val="000000"/>
                        </a:solidFill>
                        <a:effectLst/>
                        <a:latin typeface="+mn-lt"/>
                      </a:endParaRPr>
                    </a:p>
                  </a:txBody>
                  <a:tcPr marL="19050" marR="19050"/>
                </a:tc>
              </a:tr>
              <a:tr h="370840">
                <a:tc>
                  <a:txBody>
                    <a:bodyPr/>
                    <a:lstStyle/>
                    <a:p>
                      <a:pPr algn="l"/>
                      <a:r>
                        <a:rPr lang="en-US" sz="1200" b="0" dirty="0" smtClean="0">
                          <a:latin typeface="+mn-lt"/>
                        </a:rPr>
                        <a:t>03. </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Viscosity </a:t>
                      </a:r>
                      <a:endParaRPr lang="en-US" sz="1200" b="0" dirty="0">
                        <a:latin typeface="+mn-lt"/>
                      </a:endParaRPr>
                    </a:p>
                  </a:txBody>
                  <a:tcPr/>
                </a:tc>
                <a:tc>
                  <a:txBody>
                    <a:bodyPr/>
                    <a:lstStyle/>
                    <a:p>
                      <a:pPr algn="l" fontAlgn="t"/>
                      <a:r>
                        <a:rPr lang="en-US" sz="1200" b="0" dirty="0" smtClean="0">
                          <a:effectLst/>
                          <a:latin typeface="+mn-lt"/>
                        </a:rPr>
                        <a:t>-</a:t>
                      </a:r>
                      <a:r>
                        <a:rPr lang="en-US" sz="1200" b="0" baseline="0" dirty="0" smtClean="0">
                          <a:effectLst/>
                          <a:latin typeface="+mn-lt"/>
                        </a:rPr>
                        <a:t> </a:t>
                      </a:r>
                      <a:r>
                        <a:rPr lang="en-US" sz="1200" b="0" dirty="0" smtClean="0">
                          <a:effectLst/>
                          <a:latin typeface="+mn-lt"/>
                        </a:rPr>
                        <a:t>N-s/m²</a:t>
                      </a:r>
                      <a:endParaRPr lang="en-US" sz="1200" b="0" dirty="0">
                        <a:effectLst/>
                        <a:latin typeface="+mn-lt"/>
                      </a:endParaRPr>
                    </a:p>
                  </a:txBody>
                  <a:tcPr/>
                </a:tc>
              </a:tr>
              <a:tr h="370840">
                <a:tc>
                  <a:txBody>
                    <a:bodyPr/>
                    <a:lstStyle/>
                    <a:p>
                      <a:pPr algn="l"/>
                      <a:r>
                        <a:rPr lang="en-US" sz="1200" b="0" dirty="0" smtClean="0">
                          <a:latin typeface="+mn-lt"/>
                        </a:rPr>
                        <a:t>04.</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Tensile Strength, Yield </a:t>
                      </a:r>
                      <a:endParaRPr lang="en-US" sz="12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64.8 - 83.4 MPa</a:t>
                      </a: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txBody>
                  <a:tcPr/>
                </a:tc>
              </a:tr>
              <a:tr h="370840">
                <a:tc>
                  <a:txBody>
                    <a:bodyPr/>
                    <a:lstStyle/>
                    <a:p>
                      <a:pPr algn="l"/>
                      <a:r>
                        <a:rPr lang="en-US" sz="1200" b="0" dirty="0" smtClean="0">
                          <a:latin typeface="+mn-lt"/>
                        </a:rPr>
                        <a:t>05.</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Tensile Strength, Ultimate </a:t>
                      </a:r>
                      <a:endParaRPr lang="en-US" sz="1200" b="0" dirty="0">
                        <a:latin typeface="+mn-lt"/>
                      </a:endParaRPr>
                    </a:p>
                  </a:txBody>
                  <a:tcPr/>
                </a:tc>
                <a:tc>
                  <a:txBody>
                    <a:bodyPr/>
                    <a:lstStyle/>
                    <a:p>
                      <a:pPr algn="l" fontAlgn="t"/>
                      <a:r>
                        <a:rPr lang="en-US" sz="1200" b="0" i="0" kern="1200" dirty="0" smtClean="0">
                          <a:solidFill>
                            <a:schemeClr val="dk1"/>
                          </a:solidFill>
                          <a:effectLst/>
                          <a:latin typeface="+mn-lt"/>
                          <a:ea typeface="+mn-ea"/>
                          <a:cs typeface="+mn-cs"/>
                        </a:rPr>
                        <a:t>  62.0 - 83.0 MPa</a:t>
                      </a:r>
                      <a:endParaRPr lang="en-US" sz="1200" b="0" dirty="0">
                        <a:solidFill>
                          <a:srgbClr val="000000"/>
                        </a:solidFill>
                        <a:effectLst/>
                        <a:latin typeface="+mn-lt"/>
                      </a:endParaRPr>
                    </a:p>
                  </a:txBody>
                  <a:tcPr marL="19050" marR="19050"/>
                </a:tc>
              </a:tr>
              <a:tr h="370840">
                <a:tc>
                  <a:txBody>
                    <a:bodyPr/>
                    <a:lstStyle/>
                    <a:p>
                      <a:pPr algn="l"/>
                      <a:r>
                        <a:rPr lang="en-US" sz="1200" b="0" dirty="0" smtClean="0">
                          <a:latin typeface="+mn-lt"/>
                        </a:rPr>
                        <a:t>06.</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Modulus of Elasticity </a:t>
                      </a:r>
                      <a:endParaRPr lang="en-US" sz="12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2.7GPa</a:t>
                      </a:r>
                    </a:p>
                  </a:txBody>
                  <a:tcPr/>
                </a:tc>
              </a:tr>
              <a:tr h="370840">
                <a:tc>
                  <a:txBody>
                    <a:bodyPr/>
                    <a:lstStyle/>
                    <a:p>
                      <a:pPr algn="l"/>
                      <a:r>
                        <a:rPr lang="en-US" sz="1200" b="0" dirty="0" smtClean="0">
                          <a:latin typeface="+mn-lt"/>
                        </a:rPr>
                        <a:t>07.</a:t>
                      </a:r>
                      <a:endParaRPr lang="en-US" sz="1200" b="0" dirty="0">
                        <a:latin typeface="+mn-lt"/>
                      </a:endParaRPr>
                    </a:p>
                  </a:txBody>
                  <a:tcPr/>
                </a:tc>
                <a:tc>
                  <a:txBody>
                    <a:bodyPr/>
                    <a:lstStyle/>
                    <a:p>
                      <a:pPr algn="l" fontAlgn="t"/>
                      <a:r>
                        <a:rPr lang="en-US" sz="1200" b="0" dirty="0" smtClean="0">
                          <a:effectLst/>
                          <a:latin typeface="+mn-lt"/>
                        </a:rPr>
                        <a:t>  Poisson </a:t>
                      </a:r>
                      <a:r>
                        <a:rPr lang="en-US" sz="1200" b="0" dirty="0">
                          <a:effectLst/>
                          <a:latin typeface="+mn-lt"/>
                        </a:rPr>
                        <a:t>Ratio </a:t>
                      </a:r>
                    </a:p>
                  </a:txBody>
                  <a:tcPr marL="19050" marR="19050"/>
                </a:tc>
                <a:tc>
                  <a:txBody>
                    <a:bodyPr/>
                    <a:lstStyle/>
                    <a:p>
                      <a:pPr algn="l"/>
                      <a:r>
                        <a:rPr lang="en-US" sz="1200" b="0" dirty="0" smtClean="0">
                          <a:latin typeface="+mn-lt"/>
                        </a:rPr>
                        <a:t>0.35</a:t>
                      </a:r>
                      <a:endParaRPr lang="en-US" sz="1200" b="0" dirty="0">
                        <a:latin typeface="+mn-lt"/>
                      </a:endParaRPr>
                    </a:p>
                  </a:txBody>
                  <a:tcPr/>
                </a:tc>
              </a:tr>
              <a:tr h="370840">
                <a:tc>
                  <a:txBody>
                    <a:bodyPr/>
                    <a:lstStyle/>
                    <a:p>
                      <a:pPr algn="l"/>
                      <a:r>
                        <a:rPr lang="en-US" sz="1200" b="0" dirty="0" smtClean="0">
                          <a:latin typeface="+mn-lt"/>
                        </a:rPr>
                        <a:t>08.</a:t>
                      </a:r>
                      <a:endParaRPr lang="en-US" sz="1200" b="0" dirty="0">
                        <a:latin typeface="+mn-lt"/>
                      </a:endParaRPr>
                    </a:p>
                  </a:txBody>
                  <a:tcPr/>
                </a:tc>
                <a:tc>
                  <a:txBody>
                    <a:bodyPr/>
                    <a:lstStyle/>
                    <a:p>
                      <a:pPr algn="l" fontAlgn="t"/>
                      <a:r>
                        <a:rPr lang="en-US" sz="1200" b="0" dirty="0" smtClean="0">
                          <a:effectLst/>
                          <a:latin typeface="+mn-lt"/>
                        </a:rPr>
                        <a:t>  Thermal Conductivity 	</a:t>
                      </a:r>
                      <a:endParaRPr lang="en-US" sz="1200" b="0" dirty="0">
                        <a:effectLst/>
                        <a:latin typeface="+mn-lt"/>
                      </a:endParaRPr>
                    </a:p>
                  </a:txBody>
                  <a:tcPr marL="19050" marR="19050"/>
                </a:tc>
                <a:tc>
                  <a:txBody>
                    <a:bodyPr/>
                    <a:lstStyle/>
                    <a:p>
                      <a:pPr algn="l" fontAlgn="t"/>
                      <a:r>
                        <a:rPr lang="en-US" sz="1200" b="0" i="0" kern="1200" dirty="0" smtClean="0">
                          <a:solidFill>
                            <a:schemeClr val="dk1"/>
                          </a:solidFill>
                          <a:effectLst/>
                          <a:latin typeface="+mn-lt"/>
                          <a:ea typeface="+mn-ea"/>
                          <a:cs typeface="+mn-cs"/>
                        </a:rPr>
                        <a:t>  0.17 W/m-K</a:t>
                      </a:r>
                      <a:endParaRPr lang="en-US" sz="1200" b="0" dirty="0">
                        <a:solidFill>
                          <a:srgbClr val="000000"/>
                        </a:solidFill>
                        <a:effectLst/>
                        <a:latin typeface="+mn-lt"/>
                      </a:endParaRPr>
                    </a:p>
                  </a:txBody>
                  <a:tcPr marL="19050" marR="19050"/>
                </a:tc>
              </a:tr>
              <a:tr h="370840">
                <a:tc>
                  <a:txBody>
                    <a:bodyPr/>
                    <a:lstStyle/>
                    <a:p>
                      <a:pPr algn="l"/>
                      <a:r>
                        <a:rPr lang="en-US" sz="1200" b="0" dirty="0" smtClean="0">
                          <a:latin typeface="+mn-lt"/>
                        </a:rPr>
                        <a:t>09.</a:t>
                      </a:r>
                      <a:endParaRPr lang="en-US" sz="1200" b="0" dirty="0">
                        <a:latin typeface="+mn-lt"/>
                      </a:endParaRPr>
                    </a:p>
                  </a:txBody>
                  <a:tcPr/>
                </a:tc>
                <a:tc>
                  <a:txBody>
                    <a:bodyPr/>
                    <a:lstStyle/>
                    <a:p>
                      <a:pPr algn="l" fontAlgn="t"/>
                      <a:r>
                        <a:rPr lang="en-US" sz="1200" b="0" dirty="0" smtClean="0">
                          <a:effectLst/>
                          <a:latin typeface="+mn-lt"/>
                        </a:rPr>
                        <a:t>Maximum Working Temperature</a:t>
                      </a:r>
                      <a:r>
                        <a:rPr lang="en-US" sz="1200" b="0" dirty="0">
                          <a:effectLst/>
                          <a:latin typeface="+mn-lt"/>
                        </a:rPr>
                        <a:t> </a:t>
                      </a:r>
                    </a:p>
                  </a:txBody>
                  <a:tcPr marL="19050" marR="19050"/>
                </a:tc>
                <a:tc>
                  <a:txBody>
                    <a:bodyPr/>
                    <a:lstStyle/>
                    <a:p>
                      <a:pPr algn="l" fontAlgn="t"/>
                      <a:r>
                        <a:rPr lang="en-US" sz="1200" b="0" dirty="0" smtClean="0">
                          <a:solidFill>
                            <a:srgbClr val="000000"/>
                          </a:solidFill>
                          <a:effectLst/>
                          <a:latin typeface="+mn-lt"/>
                        </a:rPr>
                        <a:t>  80</a:t>
                      </a:r>
                      <a:r>
                        <a:rPr lang="en-US" sz="1200" b="0" dirty="0">
                          <a:solidFill>
                            <a:srgbClr val="000000"/>
                          </a:solidFill>
                          <a:effectLst/>
                          <a:latin typeface="+mn-lt"/>
                        </a:rPr>
                        <a:t> </a:t>
                      </a:r>
                      <a:r>
                        <a:rPr lang="en-US" sz="1200" b="0" dirty="0" smtClean="0">
                          <a:solidFill>
                            <a:srgbClr val="000000"/>
                          </a:solidFill>
                          <a:effectLst/>
                          <a:latin typeface="+mn-lt"/>
                        </a:rPr>
                        <a:t>-180</a:t>
                      </a:r>
                      <a:r>
                        <a:rPr lang="en-US" sz="1200" b="0" dirty="0">
                          <a:solidFill>
                            <a:srgbClr val="000000"/>
                          </a:solidFill>
                          <a:effectLst/>
                          <a:latin typeface="+mn-lt"/>
                        </a:rPr>
                        <a:t>  °C</a:t>
                      </a:r>
                    </a:p>
                  </a:txBody>
                  <a:tcPr marL="19050" marR="19050"/>
                </a:tc>
              </a:tr>
              <a:tr h="370840">
                <a:tc>
                  <a:txBody>
                    <a:bodyPr/>
                    <a:lstStyle/>
                    <a:p>
                      <a:pPr algn="l"/>
                      <a:r>
                        <a:rPr lang="en-US" sz="1200" b="0" dirty="0" smtClean="0">
                          <a:latin typeface="+mn-lt"/>
                        </a:rPr>
                        <a:t>10.</a:t>
                      </a:r>
                      <a:endParaRPr lang="en-US" sz="1200" b="0" dirty="0">
                        <a:latin typeface="+mn-lt"/>
                      </a:endParaRPr>
                    </a:p>
                  </a:txBody>
                  <a:tcPr/>
                </a:tc>
                <a:tc>
                  <a:txBody>
                    <a:bodyPr/>
                    <a:lstStyle/>
                    <a:p>
                      <a:pPr algn="l"/>
                      <a:r>
                        <a:rPr lang="en-US" sz="1200" b="0" dirty="0" smtClean="0">
                          <a:latin typeface="+mn-lt"/>
                        </a:rPr>
                        <a:t>Cost</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 </a:t>
                      </a:r>
                      <a:r>
                        <a:rPr lang="en-US" sz="1200" b="0" i="0" kern="1200" dirty="0" err="1" smtClean="0">
                          <a:solidFill>
                            <a:schemeClr val="dk1"/>
                          </a:solidFill>
                          <a:effectLst/>
                          <a:latin typeface="+mn-lt"/>
                          <a:ea typeface="+mn-ea"/>
                          <a:cs typeface="+mn-cs"/>
                        </a:rPr>
                        <a:t>Rs</a:t>
                      </a:r>
                      <a:r>
                        <a:rPr lang="en-US" sz="1200" b="0" i="0" kern="1200" dirty="0" smtClean="0">
                          <a:solidFill>
                            <a:schemeClr val="dk1"/>
                          </a:solidFill>
                          <a:effectLst/>
                          <a:latin typeface="+mn-lt"/>
                          <a:ea typeface="+mn-ea"/>
                          <a:cs typeface="+mn-cs"/>
                        </a:rPr>
                        <a:t>. 140 - 340/Kg</a:t>
                      </a:r>
                      <a:endParaRPr lang="en-US" sz="1200" b="0" dirty="0">
                        <a:latin typeface="+mn-lt"/>
                      </a:endParaRPr>
                    </a:p>
                  </a:txBody>
                  <a:tcPr/>
                </a:tc>
              </a:tr>
            </a:tbl>
          </a:graphicData>
        </a:graphic>
      </p:graphicFrame>
      <p:sp>
        <p:nvSpPr>
          <p:cNvPr id="4" name="Text Placeholder 3"/>
          <p:cNvSpPr>
            <a:spLocks noGrp="1"/>
          </p:cNvSpPr>
          <p:nvPr>
            <p:ph type="body" sz="half" idx="2"/>
          </p:nvPr>
        </p:nvSpPr>
        <p:spPr>
          <a:xfrm>
            <a:off x="304800" y="990600"/>
            <a:ext cx="3505200" cy="5270500"/>
          </a:xfrm>
        </p:spPr>
        <p:txBody>
          <a:bodyPr>
            <a:noAutofit/>
          </a:bodyPr>
          <a:lstStyle/>
          <a:p>
            <a:pPr marL="285750" indent="-285750" algn="just">
              <a:buFont typeface="Arial" panose="020B0604020202020204" pitchFamily="34" charset="0"/>
              <a:buChar char="•"/>
            </a:pPr>
            <a:r>
              <a:rPr lang="en-US" dirty="0"/>
              <a:t>An acrylic resin is a thermoplastic or thermosetting plastic substance typically derived from acrylic acid, </a:t>
            </a:r>
            <a:r>
              <a:rPr lang="en-US" dirty="0" err="1" smtClean="0"/>
              <a:t>methacrylic</a:t>
            </a:r>
            <a:r>
              <a:rPr lang="en-US" dirty="0" smtClean="0"/>
              <a:t> </a:t>
            </a:r>
            <a:r>
              <a:rPr lang="en-US" dirty="0"/>
              <a:t>acid and acrylate monomers such as butyl acrylate and or methacrylate monomers such as methyl methacrylate</a:t>
            </a:r>
            <a:r>
              <a:rPr lang="en-US" dirty="0" smtClean="0"/>
              <a:t>..</a:t>
            </a:r>
          </a:p>
          <a:p>
            <a:pPr marL="285750" indent="-285750" algn="just">
              <a:buFont typeface="Arial" panose="020B0604020202020204" pitchFamily="34" charset="0"/>
              <a:buChar char="•"/>
            </a:pPr>
            <a:r>
              <a:rPr lang="en-US" dirty="0" smtClean="0"/>
              <a:t>It is</a:t>
            </a:r>
            <a:r>
              <a:rPr lang="en-US" dirty="0"/>
              <a:t>  </a:t>
            </a:r>
            <a:r>
              <a:rPr lang="en-US" dirty="0" smtClean="0"/>
              <a:t>transparency</a:t>
            </a:r>
            <a:r>
              <a:rPr lang="en-US" dirty="0"/>
              <a:t>, glossy appearance and color </a:t>
            </a:r>
            <a:r>
              <a:rPr lang="en-US" dirty="0" smtClean="0"/>
              <a:t>stability, relative </a:t>
            </a:r>
            <a:r>
              <a:rPr lang="en-US" dirty="0"/>
              <a:t>weather, chemical, heat and solvent </a:t>
            </a:r>
            <a:r>
              <a:rPr lang="en-US" dirty="0" smtClean="0"/>
              <a:t>resistance, workability</a:t>
            </a:r>
            <a:r>
              <a:rPr lang="en-US" dirty="0"/>
              <a:t>, flexibility, superior physical hardness and improved </a:t>
            </a:r>
            <a:r>
              <a:rPr lang="en-US" dirty="0" smtClean="0"/>
              <a:t>adhesion. </a:t>
            </a:r>
          </a:p>
          <a:p>
            <a:pPr marL="285750" indent="-285750" algn="just">
              <a:buFont typeface="Arial" panose="020B0604020202020204" pitchFamily="34" charset="0"/>
              <a:buChar char="•"/>
            </a:pPr>
            <a:r>
              <a:rPr lang="en-US" dirty="0" smtClean="0"/>
              <a:t>Fast-drying </a:t>
            </a:r>
            <a:r>
              <a:rPr lang="en-US" dirty="0"/>
              <a:t>and pigment dispensability at ambient </a:t>
            </a:r>
            <a:r>
              <a:rPr lang="en-US" dirty="0" smtClean="0"/>
              <a:t>temperature.</a:t>
            </a:r>
          </a:p>
          <a:p>
            <a:pPr marL="285750" indent="-285750" algn="just">
              <a:buFont typeface="Arial" panose="020B0604020202020204" pitchFamily="34" charset="0"/>
              <a:buChar char="•"/>
            </a:pPr>
            <a:r>
              <a:rPr lang="en-US" dirty="0"/>
              <a:t>Acrylic resins feature excellent transparency and durability, and are used in a broad range of applications from consumer items like lenses to industrial products like molding materials, coatings and adhesives</a:t>
            </a:r>
            <a:r>
              <a:rPr lang="en-US" dirty="0" smtClean="0"/>
              <a:t>.</a:t>
            </a:r>
          </a:p>
        </p:txBody>
      </p:sp>
    </p:spTree>
    <p:extLst>
      <p:ext uri="{BB962C8B-B14F-4D97-AF65-F5344CB8AC3E}">
        <p14:creationId xmlns:p14="http://schemas.microsoft.com/office/powerpoint/2010/main" val="38087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rmAutofit/>
          </a:bodyPr>
          <a:lstStyle/>
          <a:p>
            <a:r>
              <a:rPr lang="en-US" sz="2200" dirty="0" smtClean="0"/>
              <a:t>9. Polyurethane</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96800075"/>
              </p:ext>
            </p:extLst>
          </p:nvPr>
        </p:nvGraphicFramePr>
        <p:xfrm>
          <a:off x="4570862" y="76200"/>
          <a:ext cx="4573138" cy="5639329"/>
        </p:xfrm>
        <a:graphic>
          <a:graphicData uri="http://schemas.openxmlformats.org/drawingml/2006/table">
            <a:tbl>
              <a:tblPr firstRow="1" bandRow="1">
                <a:tableStyleId>{5C22544A-7EE6-4342-B048-85BDC9FD1C3A}</a:tableStyleId>
              </a:tblPr>
              <a:tblGrid>
                <a:gridCol w="619066"/>
                <a:gridCol w="2112775"/>
                <a:gridCol w="1841297"/>
              </a:tblGrid>
              <a:tr h="532111">
                <a:tc>
                  <a:txBody>
                    <a:bodyPr/>
                    <a:lstStyle/>
                    <a:p>
                      <a:pPr algn="l"/>
                      <a:r>
                        <a:rPr lang="en-US" sz="1200" b="0" dirty="0" smtClean="0">
                          <a:solidFill>
                            <a:schemeClr val="tx1"/>
                          </a:solidFill>
                          <a:latin typeface="+mn-lt"/>
                        </a:rPr>
                        <a:t>Sr. No.</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Properties</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Magnitude</a:t>
                      </a:r>
                      <a:endParaRPr lang="en-US" sz="1200" b="0" dirty="0">
                        <a:solidFill>
                          <a:schemeClr val="tx1"/>
                        </a:solidFill>
                        <a:latin typeface="+mn-lt"/>
                      </a:endParaRPr>
                    </a:p>
                  </a:txBody>
                  <a:tcPr/>
                </a:tc>
              </a:tr>
              <a:tr h="380824">
                <a:tc>
                  <a:txBody>
                    <a:bodyPr/>
                    <a:lstStyle/>
                    <a:p>
                      <a:pPr algn="l"/>
                      <a:r>
                        <a:rPr lang="en-US" sz="1200" b="0" dirty="0" smtClean="0">
                          <a:solidFill>
                            <a:schemeClr val="tx1"/>
                          </a:solidFill>
                          <a:latin typeface="+mn-lt"/>
                        </a:rPr>
                        <a:t>01.</a:t>
                      </a:r>
                    </a:p>
                  </a:txBody>
                  <a:tcPr/>
                </a:tc>
                <a:tc>
                  <a:txBody>
                    <a:bodyPr/>
                    <a:lstStyle/>
                    <a:p>
                      <a:pPr algn="l"/>
                      <a:r>
                        <a:rPr lang="en-US" sz="1200" b="0" i="0" kern="1200" dirty="0" smtClean="0">
                          <a:solidFill>
                            <a:schemeClr val="tx1"/>
                          </a:solidFill>
                          <a:effectLst/>
                          <a:latin typeface="+mn-lt"/>
                          <a:ea typeface="+mn-ea"/>
                          <a:cs typeface="+mn-cs"/>
                        </a:rPr>
                        <a:t>Density </a:t>
                      </a:r>
                      <a:endParaRPr lang="en-US" sz="1200" b="0" dirty="0">
                        <a:solidFill>
                          <a:schemeClr val="tx1"/>
                        </a:solidFill>
                        <a:latin typeface="+mn-lt"/>
                      </a:endParaRPr>
                    </a:p>
                  </a:txBody>
                  <a:tcPr/>
                </a:tc>
                <a:tc>
                  <a:txBody>
                    <a:bodyPr/>
                    <a:lstStyle/>
                    <a:p>
                      <a:pPr algn="l" fontAlgn="t"/>
                      <a:r>
                        <a:rPr lang="en-US" sz="1200" b="0" u="none" strike="noStrike" dirty="0" smtClean="0">
                          <a:solidFill>
                            <a:schemeClr val="tx1"/>
                          </a:solidFill>
                          <a:effectLst/>
                          <a:latin typeface="+mn-lt"/>
                        </a:rPr>
                        <a:t> 1010</a:t>
                      </a:r>
                      <a:r>
                        <a:rPr lang="en-US" sz="1200" b="0" dirty="0" smtClean="0">
                          <a:solidFill>
                            <a:schemeClr val="tx1"/>
                          </a:solidFill>
                          <a:effectLst/>
                          <a:latin typeface="+mn-lt"/>
                        </a:rPr>
                        <a:t>kg/m</a:t>
                      </a:r>
                      <a:r>
                        <a:rPr lang="en-US" sz="1200" b="0" baseline="30000" dirty="0" smtClean="0">
                          <a:solidFill>
                            <a:schemeClr val="tx1"/>
                          </a:solidFill>
                          <a:effectLst/>
                          <a:latin typeface="+mn-lt"/>
                        </a:rPr>
                        <a:t>3</a:t>
                      </a:r>
                      <a:endParaRPr lang="en-US" sz="1200" b="0" baseline="30000" dirty="0">
                        <a:solidFill>
                          <a:schemeClr val="tx1"/>
                        </a:solidFill>
                        <a:effectLst/>
                        <a:latin typeface="+mn-lt"/>
                      </a:endParaRPr>
                    </a:p>
                  </a:txBody>
                  <a:tcPr marL="19050" marR="19050"/>
                </a:tc>
              </a:tr>
              <a:tr h="380824">
                <a:tc>
                  <a:txBody>
                    <a:bodyPr/>
                    <a:lstStyle/>
                    <a:p>
                      <a:pPr algn="l"/>
                      <a:r>
                        <a:rPr lang="en-US" sz="1200" b="0" dirty="0" smtClean="0">
                          <a:solidFill>
                            <a:schemeClr val="tx1"/>
                          </a:solidFill>
                          <a:latin typeface="+mn-lt"/>
                        </a:rPr>
                        <a:t>02</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Water Absorption</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a:t>
                      </a:r>
                      <a:endParaRPr lang="en-US" sz="1200" b="0" dirty="0">
                        <a:solidFill>
                          <a:schemeClr val="tx1"/>
                        </a:solidFill>
                        <a:effectLst/>
                        <a:latin typeface="+mn-lt"/>
                      </a:endParaRPr>
                    </a:p>
                  </a:txBody>
                  <a:tcPr marL="19050" marR="19050"/>
                </a:tc>
              </a:tr>
              <a:tr h="380824">
                <a:tc>
                  <a:txBody>
                    <a:bodyPr/>
                    <a:lstStyle/>
                    <a:p>
                      <a:pPr algn="l"/>
                      <a:r>
                        <a:rPr lang="en-US" sz="1200" b="0" dirty="0" smtClean="0">
                          <a:solidFill>
                            <a:schemeClr val="tx1"/>
                          </a:solidFill>
                          <a:latin typeface="+mn-lt"/>
                        </a:rPr>
                        <a:t>03. </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Viscosity </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1.7</a:t>
                      </a:r>
                      <a:r>
                        <a:rPr lang="en-US" sz="1200" b="0" baseline="0" dirty="0" smtClean="0">
                          <a:solidFill>
                            <a:schemeClr val="tx1"/>
                          </a:solidFill>
                          <a:effectLst/>
                          <a:latin typeface="+mn-lt"/>
                        </a:rPr>
                        <a:t> </a:t>
                      </a:r>
                      <a:r>
                        <a:rPr lang="en-US" sz="1200" b="0" dirty="0" smtClean="0">
                          <a:solidFill>
                            <a:schemeClr val="tx1"/>
                          </a:solidFill>
                          <a:effectLst/>
                          <a:latin typeface="+mn-lt"/>
                        </a:rPr>
                        <a:t>N-s/m²</a:t>
                      </a:r>
                      <a:endParaRPr lang="en-US" sz="1200" b="0" dirty="0">
                        <a:solidFill>
                          <a:schemeClr val="tx1"/>
                        </a:solidFill>
                        <a:effectLst/>
                        <a:latin typeface="+mn-lt"/>
                      </a:endParaRPr>
                    </a:p>
                  </a:txBody>
                  <a:tcPr/>
                </a:tc>
              </a:tr>
              <a:tr h="532111">
                <a:tc>
                  <a:txBody>
                    <a:bodyPr/>
                    <a:lstStyle/>
                    <a:p>
                      <a:pPr algn="l"/>
                      <a:r>
                        <a:rPr lang="en-US" sz="1200" b="0" dirty="0" smtClean="0">
                          <a:solidFill>
                            <a:schemeClr val="tx1"/>
                          </a:solidFill>
                          <a:latin typeface="+mn-lt"/>
                        </a:rPr>
                        <a:t>04.</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Tensile Strength, Yield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16-30 MPa</a:t>
                      </a:r>
                    </a:p>
                  </a:txBody>
                  <a:tcPr/>
                </a:tc>
              </a:tr>
              <a:tr h="532111">
                <a:tc>
                  <a:txBody>
                    <a:bodyPr/>
                    <a:lstStyle/>
                    <a:p>
                      <a:pPr algn="l"/>
                      <a:r>
                        <a:rPr lang="en-US" sz="1200" b="0" dirty="0" smtClean="0">
                          <a:solidFill>
                            <a:schemeClr val="tx1"/>
                          </a:solidFill>
                          <a:latin typeface="+mn-lt"/>
                        </a:rPr>
                        <a:t>05.</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Tensile Strength, Ultimate </a:t>
                      </a:r>
                      <a:endParaRPr lang="en-US" sz="1200" b="0" dirty="0">
                        <a:solidFill>
                          <a:schemeClr val="tx1"/>
                        </a:solidFill>
                        <a:latin typeface="+mn-lt"/>
                      </a:endParaRPr>
                    </a:p>
                  </a:txBody>
                  <a:tcPr/>
                </a:tc>
                <a:tc>
                  <a:txBody>
                    <a:bodyPr/>
                    <a:lstStyle/>
                    <a:p>
                      <a:pPr algn="l" fontAlgn="t"/>
                      <a:r>
                        <a:rPr lang="en-US" sz="1200" b="0" u="none" strike="noStrike" dirty="0" smtClean="0">
                          <a:solidFill>
                            <a:schemeClr val="tx1"/>
                          </a:solidFill>
                          <a:effectLst/>
                          <a:latin typeface="+mn-lt"/>
                        </a:rPr>
                        <a:t>  0.05613-0.13412</a:t>
                      </a:r>
                      <a:r>
                        <a:rPr lang="en-US" sz="1200" b="0" u="none" strike="noStrike" baseline="0" dirty="0" smtClean="0">
                          <a:solidFill>
                            <a:schemeClr val="tx1"/>
                          </a:solidFill>
                          <a:effectLst/>
                          <a:latin typeface="+mn-lt"/>
                        </a:rPr>
                        <a:t> MPa</a:t>
                      </a:r>
                      <a:endParaRPr lang="en-US" sz="1200" b="0" dirty="0">
                        <a:solidFill>
                          <a:schemeClr val="tx1"/>
                        </a:solidFill>
                        <a:effectLst/>
                        <a:latin typeface="+mn-lt"/>
                      </a:endParaRPr>
                    </a:p>
                  </a:txBody>
                  <a:tcPr marL="19050" marR="19050"/>
                </a:tc>
              </a:tr>
              <a:tr h="380824">
                <a:tc>
                  <a:txBody>
                    <a:bodyPr/>
                    <a:lstStyle/>
                    <a:p>
                      <a:pPr algn="l"/>
                      <a:r>
                        <a:rPr lang="en-US" sz="1200" b="0" dirty="0" smtClean="0">
                          <a:solidFill>
                            <a:schemeClr val="tx1"/>
                          </a:solidFill>
                          <a:latin typeface="+mn-lt"/>
                        </a:rPr>
                        <a:t>06.</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Modulus of Elasticity </a:t>
                      </a:r>
                      <a:endParaRPr lang="en-US" sz="1200" b="0" dirty="0">
                        <a:solidFill>
                          <a:schemeClr val="tx1"/>
                        </a:solidFill>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621 -5500 MPa</a:t>
                      </a:r>
                    </a:p>
                  </a:txBody>
                  <a:tcPr/>
                </a:tc>
              </a:tr>
              <a:tr h="380824">
                <a:tc>
                  <a:txBody>
                    <a:bodyPr/>
                    <a:lstStyle/>
                    <a:p>
                      <a:pPr algn="l"/>
                      <a:r>
                        <a:rPr lang="en-US" sz="1200" b="0" dirty="0" smtClean="0">
                          <a:solidFill>
                            <a:schemeClr val="tx1"/>
                          </a:solidFill>
                          <a:latin typeface="+mn-lt"/>
                        </a:rPr>
                        <a:t>07.</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Poisson </a:t>
                      </a:r>
                      <a:r>
                        <a:rPr lang="en-US" sz="1200" b="0" dirty="0">
                          <a:solidFill>
                            <a:schemeClr val="tx1"/>
                          </a:solidFill>
                          <a:effectLst/>
                          <a:latin typeface="+mn-lt"/>
                        </a:rPr>
                        <a:t>Ratio </a:t>
                      </a:r>
                    </a:p>
                  </a:txBody>
                  <a:tcPr marL="19050" marR="19050"/>
                </a:tc>
                <a:tc>
                  <a:txBody>
                    <a:bodyPr/>
                    <a:lstStyle/>
                    <a:p>
                      <a:pPr algn="l"/>
                      <a:r>
                        <a:rPr lang="en-US" sz="1200" b="0" dirty="0" smtClean="0">
                          <a:solidFill>
                            <a:schemeClr val="tx1"/>
                          </a:solidFill>
                          <a:latin typeface="+mn-lt"/>
                        </a:rPr>
                        <a:t>0.39</a:t>
                      </a:r>
                      <a:endParaRPr lang="en-US" sz="1200" b="0" dirty="0">
                        <a:solidFill>
                          <a:schemeClr val="tx1"/>
                        </a:solidFill>
                        <a:latin typeface="+mn-lt"/>
                      </a:endParaRPr>
                    </a:p>
                  </a:txBody>
                  <a:tcPr/>
                </a:tc>
              </a:tr>
              <a:tr h="532111">
                <a:tc>
                  <a:txBody>
                    <a:bodyPr/>
                    <a:lstStyle/>
                    <a:p>
                      <a:pPr algn="l"/>
                      <a:r>
                        <a:rPr lang="en-US" sz="1200" b="0" dirty="0" smtClean="0">
                          <a:solidFill>
                            <a:schemeClr val="tx1"/>
                          </a:solidFill>
                          <a:latin typeface="+mn-lt"/>
                        </a:rPr>
                        <a:t>08.</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Thermal Conductivity 	</a:t>
                      </a:r>
                      <a:endParaRPr lang="en-US" sz="1200" b="0" dirty="0">
                        <a:solidFill>
                          <a:schemeClr val="tx1"/>
                        </a:solidFill>
                        <a:effectLst/>
                        <a:latin typeface="+mn-lt"/>
                      </a:endParaRPr>
                    </a:p>
                  </a:txBody>
                  <a:tcPr marL="19050" marR="19050"/>
                </a:tc>
                <a:tc>
                  <a:txBody>
                    <a:bodyPr/>
                    <a:lstStyle/>
                    <a:p>
                      <a:pPr algn="l" fontAlgn="t"/>
                      <a:r>
                        <a:rPr lang="en-US" sz="1200" b="0" i="0" u="none" strike="noStrike" kern="1200" baseline="0" dirty="0" smtClean="0">
                          <a:solidFill>
                            <a:schemeClr val="tx1"/>
                          </a:solidFill>
                          <a:effectLst/>
                          <a:latin typeface="+mn-lt"/>
                          <a:ea typeface="+mn-ea"/>
                          <a:cs typeface="+mn-cs"/>
                        </a:rPr>
                        <a:t>  0.21W/</a:t>
                      </a:r>
                      <a:r>
                        <a:rPr lang="en-US" sz="1200" b="0" i="0" u="none" strike="noStrike" kern="1200" baseline="0" dirty="0" err="1" smtClean="0">
                          <a:solidFill>
                            <a:schemeClr val="tx1"/>
                          </a:solidFill>
                          <a:effectLst/>
                          <a:latin typeface="+mn-lt"/>
                          <a:ea typeface="+mn-ea"/>
                          <a:cs typeface="+mn-cs"/>
                        </a:rPr>
                        <a:t>mK</a:t>
                      </a:r>
                      <a:endParaRPr lang="en-US" sz="1200" b="0" dirty="0">
                        <a:solidFill>
                          <a:schemeClr val="tx1"/>
                        </a:solidFill>
                        <a:effectLst/>
                        <a:latin typeface="+mn-lt"/>
                      </a:endParaRPr>
                    </a:p>
                  </a:txBody>
                  <a:tcPr marL="19050" marR="19050"/>
                </a:tc>
              </a:tr>
              <a:tr h="532111">
                <a:tc>
                  <a:txBody>
                    <a:bodyPr/>
                    <a:lstStyle/>
                    <a:p>
                      <a:pPr algn="l"/>
                      <a:r>
                        <a:rPr lang="en-US" sz="1200" b="0" dirty="0" smtClean="0">
                          <a:solidFill>
                            <a:schemeClr val="tx1"/>
                          </a:solidFill>
                          <a:latin typeface="+mn-lt"/>
                        </a:rPr>
                        <a:t>09.</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Processing </a:t>
                      </a:r>
                      <a:r>
                        <a:rPr lang="en-US" sz="1200" b="0" dirty="0">
                          <a:solidFill>
                            <a:schemeClr val="tx1"/>
                          </a:solidFill>
                          <a:effectLst/>
                          <a:latin typeface="+mn-lt"/>
                        </a:rPr>
                        <a:t>Temperature </a:t>
                      </a:r>
                    </a:p>
                  </a:txBody>
                  <a:tcPr marL="19050" marR="19050"/>
                </a:tc>
                <a:tc>
                  <a:txBody>
                    <a:bodyPr/>
                    <a:lstStyle/>
                    <a:p>
                      <a:pPr algn="l" fontAlgn="t"/>
                      <a:r>
                        <a:rPr lang="en-US" sz="1200" b="0" u="none" strike="noStrike" baseline="0" dirty="0" smtClean="0">
                          <a:solidFill>
                            <a:schemeClr val="tx1"/>
                          </a:solidFill>
                          <a:effectLst/>
                          <a:latin typeface="+mn-lt"/>
                        </a:rPr>
                        <a:t>  25-85</a:t>
                      </a:r>
                      <a:r>
                        <a:rPr lang="en-US" sz="1200" b="0" u="none" strike="noStrike" baseline="30000" dirty="0" smtClean="0">
                          <a:solidFill>
                            <a:schemeClr val="tx1"/>
                          </a:solidFill>
                          <a:effectLst/>
                          <a:latin typeface="+mn-lt"/>
                        </a:rPr>
                        <a:t>0</a:t>
                      </a:r>
                      <a:r>
                        <a:rPr lang="en-US" sz="1200" b="0" u="none" strike="noStrike" baseline="0" dirty="0" smtClean="0">
                          <a:solidFill>
                            <a:schemeClr val="tx1"/>
                          </a:solidFill>
                          <a:effectLst/>
                          <a:latin typeface="+mn-lt"/>
                        </a:rPr>
                        <a:t>C</a:t>
                      </a:r>
                      <a:endParaRPr lang="en-US" sz="1200" b="0" dirty="0">
                        <a:solidFill>
                          <a:schemeClr val="tx1"/>
                        </a:solidFill>
                        <a:effectLst/>
                        <a:latin typeface="+mn-lt"/>
                      </a:endParaRPr>
                    </a:p>
                  </a:txBody>
                  <a:tcPr marL="19050" marR="19050"/>
                </a:tc>
              </a:tr>
              <a:tr h="380824">
                <a:tc>
                  <a:txBody>
                    <a:bodyPr/>
                    <a:lstStyle/>
                    <a:p>
                      <a:pPr algn="l"/>
                      <a:r>
                        <a:rPr lang="en-US" sz="1200" b="0" dirty="0" smtClean="0">
                          <a:solidFill>
                            <a:schemeClr val="tx1"/>
                          </a:solidFill>
                          <a:latin typeface="+mn-lt"/>
                        </a:rPr>
                        <a:t>10.</a:t>
                      </a:r>
                      <a:endParaRPr lang="en-US" sz="1200" b="0"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effectLst/>
                          <a:latin typeface="+mn-lt"/>
                        </a:rPr>
                        <a:t>Cure Time </a:t>
                      </a:r>
                    </a:p>
                  </a:txBody>
                  <a:tcPr/>
                </a:tc>
                <a:tc>
                  <a:txBody>
                    <a:bodyPr/>
                    <a:lstStyle/>
                    <a:p>
                      <a:pPr algn="l" fontAlgn="t"/>
                      <a:r>
                        <a:rPr lang="en-US" sz="1200" b="0" u="none" strike="noStrike" dirty="0" smtClean="0">
                          <a:solidFill>
                            <a:schemeClr val="tx1"/>
                          </a:solidFill>
                          <a:effectLst/>
                          <a:latin typeface="+mn-lt"/>
                        </a:rPr>
                        <a:t> 24</a:t>
                      </a:r>
                      <a:r>
                        <a:rPr lang="en-US" sz="1200" b="0" dirty="0">
                          <a:solidFill>
                            <a:schemeClr val="tx1"/>
                          </a:solidFill>
                          <a:effectLst/>
                          <a:latin typeface="+mn-lt"/>
                        </a:rPr>
                        <a:t> </a:t>
                      </a:r>
                      <a:r>
                        <a:rPr lang="en-US" sz="1200" b="0" dirty="0" smtClean="0">
                          <a:solidFill>
                            <a:schemeClr val="tx1"/>
                          </a:solidFill>
                          <a:effectLst/>
                          <a:latin typeface="+mn-lt"/>
                        </a:rPr>
                        <a:t>hours</a:t>
                      </a:r>
                      <a:endParaRPr lang="en-US" sz="1200" b="0" dirty="0">
                        <a:solidFill>
                          <a:schemeClr val="tx1"/>
                        </a:solidFill>
                        <a:effectLst/>
                        <a:latin typeface="+mn-lt"/>
                      </a:endParaRPr>
                    </a:p>
                  </a:txBody>
                  <a:tcPr marL="19050" marR="19050"/>
                </a:tc>
              </a:tr>
              <a:tr h="380824">
                <a:tc>
                  <a:txBody>
                    <a:bodyPr/>
                    <a:lstStyle/>
                    <a:p>
                      <a:pPr algn="l"/>
                      <a:r>
                        <a:rPr lang="en-US" sz="1200" b="0" dirty="0" smtClean="0">
                          <a:solidFill>
                            <a:schemeClr val="tx1"/>
                          </a:solidFill>
                          <a:latin typeface="+mn-lt"/>
                        </a:rPr>
                        <a:t>11.</a:t>
                      </a:r>
                      <a:endParaRPr lang="en-US" sz="1200" b="0" dirty="0">
                        <a:solidFill>
                          <a:schemeClr val="tx1"/>
                        </a:solidFill>
                        <a:latin typeface="+mn-lt"/>
                      </a:endParaRPr>
                    </a:p>
                  </a:txBody>
                  <a:tcPr/>
                </a:tc>
                <a:tc>
                  <a:txBody>
                    <a:bodyPr/>
                    <a:lstStyle/>
                    <a:p>
                      <a:pPr algn="l" fontAlgn="t"/>
                      <a:r>
                        <a:rPr lang="en-US" sz="1200" b="0" dirty="0" smtClean="0">
                          <a:solidFill>
                            <a:schemeClr val="tx1"/>
                          </a:solidFill>
                          <a:effectLst/>
                          <a:latin typeface="+mn-lt"/>
                        </a:rPr>
                        <a:t>  Pot </a:t>
                      </a:r>
                      <a:r>
                        <a:rPr lang="en-US" sz="1200" b="0" dirty="0">
                          <a:solidFill>
                            <a:schemeClr val="tx1"/>
                          </a:solidFill>
                          <a:effectLst/>
                          <a:latin typeface="+mn-lt"/>
                        </a:rPr>
                        <a:t>Life </a:t>
                      </a:r>
                    </a:p>
                  </a:txBody>
                  <a:tcPr marL="19050" marR="19050"/>
                </a:tc>
                <a:tc>
                  <a:txBody>
                    <a:bodyPr/>
                    <a:lstStyle/>
                    <a:p>
                      <a:pPr algn="l"/>
                      <a:r>
                        <a:rPr lang="en-US" sz="1200" b="0" dirty="0" smtClean="0">
                          <a:solidFill>
                            <a:schemeClr val="tx1"/>
                          </a:solidFill>
                          <a:latin typeface="+mn-lt"/>
                        </a:rPr>
                        <a:t>2-6</a:t>
                      </a:r>
                      <a:r>
                        <a:rPr lang="en-US" sz="1200" b="0" baseline="0" dirty="0" smtClean="0">
                          <a:solidFill>
                            <a:schemeClr val="tx1"/>
                          </a:solidFill>
                          <a:latin typeface="+mn-lt"/>
                        </a:rPr>
                        <a:t> hours</a:t>
                      </a:r>
                      <a:endParaRPr lang="en-US" sz="1200" b="0" dirty="0">
                        <a:solidFill>
                          <a:schemeClr val="tx1"/>
                        </a:solidFill>
                        <a:latin typeface="+mn-lt"/>
                      </a:endParaRPr>
                    </a:p>
                  </a:txBody>
                  <a:tcPr/>
                </a:tc>
              </a:tr>
              <a:tr h="313006">
                <a:tc>
                  <a:txBody>
                    <a:bodyPr/>
                    <a:lstStyle/>
                    <a:p>
                      <a:pPr algn="l"/>
                      <a:r>
                        <a:rPr lang="en-US" sz="1200" b="0" dirty="0" smtClean="0">
                          <a:solidFill>
                            <a:schemeClr val="tx1"/>
                          </a:solidFill>
                          <a:latin typeface="+mn-lt"/>
                        </a:rPr>
                        <a:t>12.</a:t>
                      </a:r>
                      <a:endParaRPr lang="en-US" sz="1200" b="0" dirty="0">
                        <a:solidFill>
                          <a:schemeClr val="tx1"/>
                        </a:solidFill>
                        <a:latin typeface="+mn-lt"/>
                      </a:endParaRPr>
                    </a:p>
                  </a:txBody>
                  <a:tcPr/>
                </a:tc>
                <a:tc>
                  <a:txBody>
                    <a:bodyPr/>
                    <a:lstStyle/>
                    <a:p>
                      <a:pPr algn="l"/>
                      <a:r>
                        <a:rPr lang="en-US" sz="1200" b="0" dirty="0" smtClean="0">
                          <a:solidFill>
                            <a:schemeClr val="tx1"/>
                          </a:solidFill>
                          <a:latin typeface="+mn-lt"/>
                        </a:rPr>
                        <a:t>Cost</a:t>
                      </a:r>
                      <a:endParaRPr lang="en-US" sz="1200" b="0" dirty="0">
                        <a:solidFill>
                          <a:schemeClr val="tx1"/>
                        </a:solidFill>
                        <a:latin typeface="+mn-lt"/>
                      </a:endParaRPr>
                    </a:p>
                  </a:txBody>
                  <a:tcPr/>
                </a:tc>
                <a:tc>
                  <a:txBody>
                    <a:bodyPr/>
                    <a:lstStyle/>
                    <a:p>
                      <a:pPr algn="l"/>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325-350/Kg</a:t>
                      </a:r>
                      <a:endParaRPr lang="en-US" sz="1200" b="0" dirty="0">
                        <a:solidFill>
                          <a:schemeClr val="tx1"/>
                        </a:solidFill>
                        <a:latin typeface="+mn-lt"/>
                      </a:endParaRPr>
                    </a:p>
                  </a:txBody>
                  <a:tcPr/>
                </a:tc>
              </a:tr>
            </a:tbl>
          </a:graphicData>
        </a:graphic>
      </p:graphicFrame>
      <p:sp>
        <p:nvSpPr>
          <p:cNvPr id="4" name="Text Placeholder 3"/>
          <p:cNvSpPr>
            <a:spLocks noGrp="1"/>
          </p:cNvSpPr>
          <p:nvPr>
            <p:ph type="body" sz="half" idx="2"/>
          </p:nvPr>
        </p:nvSpPr>
        <p:spPr>
          <a:xfrm>
            <a:off x="304800" y="990600"/>
            <a:ext cx="4114800" cy="5791200"/>
          </a:xfrm>
        </p:spPr>
        <p:txBody>
          <a:bodyPr>
            <a:noAutofit/>
          </a:bodyPr>
          <a:lstStyle/>
          <a:p>
            <a:pPr marL="285750" indent="-285750" algn="just">
              <a:buFont typeface="Arial" panose="020B0604020202020204" pitchFamily="34" charset="0"/>
              <a:buChar char="•"/>
            </a:pPr>
            <a:r>
              <a:rPr lang="en-US" sz="1200" dirty="0"/>
              <a:t>Polyurethane resins consist of soft and hard segments and have excellent elasticity and toughness. </a:t>
            </a:r>
            <a:endParaRPr lang="en-US" sz="1200" dirty="0" smtClean="0"/>
          </a:p>
          <a:p>
            <a:pPr marL="285750" indent="-285750" algn="just">
              <a:buFont typeface="Arial" panose="020B0604020202020204" pitchFamily="34" charset="0"/>
              <a:buChar char="•"/>
            </a:pPr>
            <a:r>
              <a:rPr lang="en-US" sz="1200" dirty="0" smtClean="0"/>
              <a:t>Various </a:t>
            </a:r>
            <a:r>
              <a:rPr lang="en-US" sz="1200" dirty="0"/>
              <a:t>performance requirements (</a:t>
            </a:r>
            <a:r>
              <a:rPr lang="en-US" sz="1200" dirty="0" err="1"/>
              <a:t>hydrophilicity</a:t>
            </a:r>
            <a:r>
              <a:rPr lang="en-US" sz="1200" dirty="0"/>
              <a:t>, moisture permeability, abrasion resistance, heat resistance, chemical resistance, etc.) can be met by changing the formulation and molding method</a:t>
            </a:r>
            <a:r>
              <a:rPr lang="en-US" sz="1200" dirty="0" smtClean="0"/>
              <a:t>.</a:t>
            </a:r>
          </a:p>
          <a:p>
            <a:pPr marL="285750" indent="-285750" algn="just">
              <a:buFont typeface="Arial" panose="020B0604020202020204" pitchFamily="34" charset="0"/>
              <a:buChar char="•"/>
            </a:pPr>
            <a:r>
              <a:rPr lang="en-US" sz="1200" dirty="0" smtClean="0"/>
              <a:t>Micro-cracking in the PU matrix radiating from micro-voids formed during curing tends to propagate and connect under applied stress.</a:t>
            </a:r>
          </a:p>
          <a:p>
            <a:pPr marL="285750" indent="-285750" algn="just">
              <a:buFont typeface="Arial" panose="020B0604020202020204" pitchFamily="34" charset="0"/>
              <a:buChar char="•"/>
            </a:pPr>
            <a:r>
              <a:rPr lang="en-US" sz="1200" dirty="0" smtClean="0"/>
              <a:t>Upon </a:t>
            </a:r>
            <a:r>
              <a:rPr lang="en-US" sz="1200" dirty="0"/>
              <a:t>removing the PU system from the sealed package, the polyurethane </a:t>
            </a:r>
            <a:r>
              <a:rPr lang="en-US" sz="1200" dirty="0" smtClean="0"/>
              <a:t>matrix begins </a:t>
            </a:r>
            <a:r>
              <a:rPr lang="en-US" sz="1200" dirty="0"/>
              <a:t>catalyzing with moisture in the air. Therefore careful consideration </a:t>
            </a:r>
            <a:r>
              <a:rPr lang="en-US" sz="1200" dirty="0" smtClean="0"/>
              <a:t>must be </a:t>
            </a:r>
            <a:r>
              <a:rPr lang="en-US" sz="1200" dirty="0"/>
              <a:t>taken during installation to incorporate the relative humidity of the </a:t>
            </a:r>
            <a:r>
              <a:rPr lang="en-US" sz="1200" dirty="0" smtClean="0"/>
              <a:t>application environment</a:t>
            </a:r>
            <a:r>
              <a:rPr lang="en-US" sz="1200" dirty="0"/>
              <a:t>.</a:t>
            </a:r>
          </a:p>
          <a:p>
            <a:pPr marL="285750" indent="-285750" algn="just">
              <a:buFont typeface="Arial" panose="020B0604020202020204" pitchFamily="34" charset="0"/>
              <a:buChar char="•"/>
            </a:pPr>
            <a:r>
              <a:rPr lang="en-US" sz="1200" dirty="0" smtClean="0"/>
              <a:t>During </a:t>
            </a:r>
            <a:r>
              <a:rPr lang="en-US" sz="1200" dirty="0"/>
              <a:t>the matrix hardening process of the polyurethane system, carbon </a:t>
            </a:r>
            <a:r>
              <a:rPr lang="en-US" sz="1200" dirty="0" smtClean="0"/>
              <a:t>dioxide is </a:t>
            </a:r>
            <a:r>
              <a:rPr lang="en-US" sz="1200" dirty="0"/>
              <a:t>released as a reaction byproduct. Therefore periodic rolling of the fiber </a:t>
            </a:r>
            <a:r>
              <a:rPr lang="en-US" sz="1200" dirty="0" smtClean="0"/>
              <a:t>after installation </a:t>
            </a:r>
            <a:r>
              <a:rPr lang="en-US" sz="1200" dirty="0"/>
              <a:t>must be done to avoid formation of voids in the laminate.</a:t>
            </a:r>
          </a:p>
          <a:p>
            <a:pPr algn="just"/>
            <a:endParaRPr lang="en-US" sz="1050" dirty="0"/>
          </a:p>
        </p:txBody>
      </p:sp>
    </p:spTree>
    <p:extLst>
      <p:ext uri="{BB962C8B-B14F-4D97-AF65-F5344CB8AC3E}">
        <p14:creationId xmlns:p14="http://schemas.microsoft.com/office/powerpoint/2010/main" val="118050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Autofit/>
          </a:bodyPr>
          <a:lstStyle/>
          <a:p>
            <a:r>
              <a:rPr lang="en-US" sz="2200" dirty="0" smtClean="0"/>
              <a:t>10. Silicone Resins </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91599753"/>
              </p:ext>
            </p:extLst>
          </p:nvPr>
        </p:nvGraphicFramePr>
        <p:xfrm>
          <a:off x="3810001" y="273050"/>
          <a:ext cx="4800600" cy="6432556"/>
        </p:xfrm>
        <a:graphic>
          <a:graphicData uri="http://schemas.openxmlformats.org/drawingml/2006/table">
            <a:tbl>
              <a:tblPr firstRow="1" bandRow="1">
                <a:tableStyleId>{5C22544A-7EE6-4342-B048-85BDC9FD1C3A}</a:tableStyleId>
              </a:tblPr>
              <a:tblGrid>
                <a:gridCol w="516988"/>
                <a:gridCol w="2289516"/>
                <a:gridCol w="1994096"/>
              </a:tblGrid>
              <a:tr h="510997">
                <a:tc>
                  <a:txBody>
                    <a:bodyPr/>
                    <a:lstStyle/>
                    <a:p>
                      <a:pPr algn="l"/>
                      <a:r>
                        <a:rPr lang="en-US" sz="1200" b="0" dirty="0" smtClean="0">
                          <a:latin typeface="+mn-lt"/>
                        </a:rPr>
                        <a:t>Sr. No.</a:t>
                      </a:r>
                      <a:endParaRPr lang="en-US" sz="1200" b="0" dirty="0">
                        <a:latin typeface="+mn-lt"/>
                      </a:endParaRPr>
                    </a:p>
                  </a:txBody>
                  <a:tcPr/>
                </a:tc>
                <a:tc>
                  <a:txBody>
                    <a:bodyPr/>
                    <a:lstStyle/>
                    <a:p>
                      <a:pPr algn="l"/>
                      <a:r>
                        <a:rPr lang="en-US" sz="1200" b="0" dirty="0" smtClean="0">
                          <a:latin typeface="+mn-lt"/>
                        </a:rPr>
                        <a:t>Properties</a:t>
                      </a:r>
                      <a:endParaRPr lang="en-US" sz="1200" b="0" dirty="0">
                        <a:latin typeface="+mn-lt"/>
                      </a:endParaRPr>
                    </a:p>
                  </a:txBody>
                  <a:tcPr/>
                </a:tc>
                <a:tc>
                  <a:txBody>
                    <a:bodyPr/>
                    <a:lstStyle/>
                    <a:p>
                      <a:pPr algn="l"/>
                      <a:r>
                        <a:rPr lang="en-US" sz="1200" b="0" dirty="0" smtClean="0">
                          <a:latin typeface="+mn-lt"/>
                        </a:rPr>
                        <a:t>Magnitude</a:t>
                      </a:r>
                      <a:endParaRPr lang="en-US" sz="1200" b="0" dirty="0">
                        <a:latin typeface="+mn-lt"/>
                      </a:endParaRPr>
                    </a:p>
                  </a:txBody>
                  <a:tcPr/>
                </a:tc>
              </a:tr>
              <a:tr h="365714">
                <a:tc>
                  <a:txBody>
                    <a:bodyPr/>
                    <a:lstStyle/>
                    <a:p>
                      <a:pPr algn="l"/>
                      <a:r>
                        <a:rPr lang="en-US" sz="1200" b="0" dirty="0" smtClean="0">
                          <a:latin typeface="+mn-lt"/>
                        </a:rPr>
                        <a:t>01.</a:t>
                      </a:r>
                    </a:p>
                  </a:txBody>
                  <a:tcPr/>
                </a:tc>
                <a:tc>
                  <a:txBody>
                    <a:bodyPr/>
                    <a:lstStyle/>
                    <a:p>
                      <a:pPr algn="l"/>
                      <a:r>
                        <a:rPr lang="en-US" sz="1200" b="0" i="0" kern="1200" dirty="0" smtClean="0">
                          <a:solidFill>
                            <a:schemeClr val="dk1"/>
                          </a:solidFill>
                          <a:effectLst/>
                          <a:latin typeface="+mn-lt"/>
                          <a:ea typeface="+mn-ea"/>
                          <a:cs typeface="+mn-cs"/>
                        </a:rPr>
                        <a:t>Density </a:t>
                      </a:r>
                      <a:endParaRPr lang="en-US" sz="1200" b="0" dirty="0">
                        <a:latin typeface="+mn-lt"/>
                      </a:endParaRPr>
                    </a:p>
                  </a:txBody>
                  <a:tcPr/>
                </a:tc>
                <a:tc>
                  <a:txBody>
                    <a:bodyPr/>
                    <a:lstStyle/>
                    <a:p>
                      <a:pPr algn="l" fontAlgn="t"/>
                      <a:r>
                        <a:rPr lang="en-US" sz="1200" b="0" u="none" strike="noStrike" dirty="0" smtClean="0">
                          <a:solidFill>
                            <a:schemeClr val="tx1"/>
                          </a:solidFill>
                          <a:effectLst/>
                          <a:latin typeface="+mn-lt"/>
                        </a:rPr>
                        <a:t> 1.12</a:t>
                      </a:r>
                      <a:r>
                        <a:rPr lang="en-US" sz="1200" b="0" dirty="0">
                          <a:solidFill>
                            <a:schemeClr val="tx1"/>
                          </a:solidFill>
                          <a:effectLst/>
                          <a:latin typeface="+mn-lt"/>
                        </a:rPr>
                        <a:t> - </a:t>
                      </a:r>
                      <a:r>
                        <a:rPr lang="en-US" sz="1200" b="0" u="none" strike="noStrike" dirty="0" smtClean="0">
                          <a:solidFill>
                            <a:schemeClr val="tx1"/>
                          </a:solidFill>
                          <a:effectLst/>
                          <a:latin typeface="+mn-lt"/>
                        </a:rPr>
                        <a:t>2600</a:t>
                      </a:r>
                      <a:r>
                        <a:rPr lang="en-US" sz="1200" b="0" dirty="0">
                          <a:solidFill>
                            <a:schemeClr val="tx1"/>
                          </a:solidFill>
                          <a:effectLst/>
                          <a:latin typeface="+mn-lt"/>
                        </a:rPr>
                        <a:t> </a:t>
                      </a:r>
                      <a:r>
                        <a:rPr lang="en-US" sz="1200" b="0" dirty="0" smtClean="0">
                          <a:solidFill>
                            <a:schemeClr val="tx1"/>
                          </a:solidFill>
                          <a:effectLst/>
                          <a:latin typeface="+mn-lt"/>
                        </a:rPr>
                        <a:t>kg/m</a:t>
                      </a:r>
                      <a:r>
                        <a:rPr lang="en-US" sz="1200" b="0" baseline="30000" dirty="0" smtClean="0">
                          <a:solidFill>
                            <a:schemeClr val="tx1"/>
                          </a:solidFill>
                          <a:effectLst/>
                          <a:latin typeface="+mn-lt"/>
                        </a:rPr>
                        <a:t>3</a:t>
                      </a:r>
                      <a:endParaRPr lang="en-US" sz="1200" b="0" baseline="30000" dirty="0">
                        <a:solidFill>
                          <a:schemeClr val="tx1"/>
                        </a:solidFill>
                        <a:effectLst/>
                        <a:latin typeface="+mn-lt"/>
                      </a:endParaRPr>
                    </a:p>
                  </a:txBody>
                  <a:tcPr marL="19050" marR="19050"/>
                </a:tc>
              </a:tr>
              <a:tr h="365714">
                <a:tc>
                  <a:txBody>
                    <a:bodyPr/>
                    <a:lstStyle/>
                    <a:p>
                      <a:pPr algn="l"/>
                      <a:r>
                        <a:rPr lang="en-US" sz="1200" b="0" dirty="0" smtClean="0">
                          <a:latin typeface="+mn-lt"/>
                        </a:rPr>
                        <a:t>02</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Water Absorption</a:t>
                      </a:r>
                      <a:endParaRPr lang="en-US" sz="1200" b="0" dirty="0">
                        <a:latin typeface="+mn-lt"/>
                      </a:endParaRPr>
                    </a:p>
                  </a:txBody>
                  <a:tcPr/>
                </a:tc>
                <a:tc>
                  <a:txBody>
                    <a:bodyPr/>
                    <a:lstStyle/>
                    <a:p>
                      <a:pPr algn="l" fontAlgn="t"/>
                      <a:r>
                        <a:rPr lang="en-US" sz="1200" b="0" dirty="0" smtClean="0">
                          <a:solidFill>
                            <a:srgbClr val="000000"/>
                          </a:solidFill>
                          <a:effectLst/>
                          <a:latin typeface="+mn-lt"/>
                        </a:rPr>
                        <a:t>  -</a:t>
                      </a:r>
                      <a:endParaRPr lang="en-US" sz="1200" b="0" dirty="0">
                        <a:solidFill>
                          <a:srgbClr val="000000"/>
                        </a:solidFill>
                        <a:effectLst/>
                        <a:latin typeface="+mn-lt"/>
                      </a:endParaRPr>
                    </a:p>
                  </a:txBody>
                  <a:tcPr marL="19050" marR="19050"/>
                </a:tc>
              </a:tr>
              <a:tr h="365714">
                <a:tc>
                  <a:txBody>
                    <a:bodyPr/>
                    <a:lstStyle/>
                    <a:p>
                      <a:pPr algn="l"/>
                      <a:r>
                        <a:rPr lang="en-US" sz="1200" b="0" dirty="0" smtClean="0">
                          <a:latin typeface="+mn-lt"/>
                        </a:rPr>
                        <a:t>03. </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Viscosity </a:t>
                      </a:r>
                      <a:endParaRPr lang="en-US" sz="1200" b="0" dirty="0">
                        <a:latin typeface="+mn-lt"/>
                      </a:endParaRPr>
                    </a:p>
                  </a:txBody>
                  <a:tcPr/>
                </a:tc>
                <a:tc>
                  <a:txBody>
                    <a:bodyPr/>
                    <a:lstStyle/>
                    <a:p>
                      <a:pPr algn="l" fontAlgn="t"/>
                      <a:r>
                        <a:rPr lang="en-US" sz="1200" b="0" i="0" kern="1200" dirty="0" smtClean="0">
                          <a:solidFill>
                            <a:schemeClr val="dk1"/>
                          </a:solidFill>
                          <a:effectLst/>
                          <a:latin typeface="+mn-lt"/>
                          <a:ea typeface="+mn-ea"/>
                          <a:cs typeface="+mn-cs"/>
                        </a:rPr>
                        <a:t>20-125 </a:t>
                      </a:r>
                      <a:r>
                        <a:rPr lang="en-US" sz="1200" b="0" dirty="0" smtClean="0">
                          <a:effectLst/>
                          <a:latin typeface="+mn-lt"/>
                        </a:rPr>
                        <a:t>N-s/m²</a:t>
                      </a:r>
                      <a:endParaRPr lang="en-US" sz="1200" b="0" dirty="0">
                        <a:effectLst/>
                        <a:latin typeface="+mn-lt"/>
                      </a:endParaRPr>
                    </a:p>
                  </a:txBody>
                  <a:tcPr/>
                </a:tc>
              </a:tr>
              <a:tr h="365714">
                <a:tc>
                  <a:txBody>
                    <a:bodyPr/>
                    <a:lstStyle/>
                    <a:p>
                      <a:pPr algn="l"/>
                      <a:r>
                        <a:rPr lang="en-US" sz="1200" b="0" dirty="0" smtClean="0">
                          <a:latin typeface="+mn-lt"/>
                        </a:rPr>
                        <a:t>04.</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Tensile Strength, Yield </a:t>
                      </a:r>
                      <a:endParaRPr lang="en-US" sz="1200" b="0" dirty="0">
                        <a:latin typeface="+mn-lt"/>
                      </a:endParaRPr>
                    </a:p>
                  </a:txBody>
                  <a:tcPr/>
                </a:tc>
                <a:tc>
                  <a:txBody>
                    <a:bodyPr/>
                    <a:lstStyle/>
                    <a:p>
                      <a:r>
                        <a:rPr lang="en-US" sz="1200" b="0" dirty="0">
                          <a:effectLst/>
                        </a:rPr>
                        <a:t>0.0448 - 145 MPa</a:t>
                      </a:r>
                    </a:p>
                  </a:txBody>
                  <a:tcPr marL="95250" marR="95250" marT="76200" marB="76200" anchor="ctr"/>
                </a:tc>
              </a:tr>
              <a:tr h="510997">
                <a:tc>
                  <a:txBody>
                    <a:bodyPr/>
                    <a:lstStyle/>
                    <a:p>
                      <a:pPr algn="l"/>
                      <a:r>
                        <a:rPr lang="en-US" sz="1200" b="0" dirty="0" smtClean="0">
                          <a:latin typeface="+mn-lt"/>
                        </a:rPr>
                        <a:t>05.</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Tensile Strength, Ultimate </a:t>
                      </a:r>
                      <a:endParaRPr lang="en-US" sz="1200" b="0" dirty="0">
                        <a:latin typeface="+mn-lt"/>
                      </a:endParaRPr>
                    </a:p>
                  </a:txBody>
                  <a:tcPr/>
                </a:tc>
                <a:tc>
                  <a:txBody>
                    <a:bodyPr/>
                    <a:lstStyle/>
                    <a:p>
                      <a:r>
                        <a:rPr lang="en-US" sz="1200" b="0" dirty="0">
                          <a:effectLst/>
                        </a:rPr>
                        <a:t>0.138 - 165 MPa</a:t>
                      </a:r>
                    </a:p>
                  </a:txBody>
                  <a:tcPr marL="95250" marR="95250" marT="76200" marB="76200" anchor="ctr"/>
                </a:tc>
              </a:tr>
              <a:tr h="365714">
                <a:tc>
                  <a:txBody>
                    <a:bodyPr/>
                    <a:lstStyle/>
                    <a:p>
                      <a:pPr algn="l"/>
                      <a:r>
                        <a:rPr lang="en-US" sz="1200" b="0" dirty="0" smtClean="0">
                          <a:latin typeface="+mn-lt"/>
                        </a:rPr>
                        <a:t>06.</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Modulus of Elasticity </a:t>
                      </a:r>
                      <a:endParaRPr lang="en-US" sz="12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2.5-9MPa</a:t>
                      </a:r>
                    </a:p>
                  </a:txBody>
                  <a:tcPr/>
                </a:tc>
              </a:tr>
              <a:tr h="365714">
                <a:tc>
                  <a:txBody>
                    <a:bodyPr/>
                    <a:lstStyle/>
                    <a:p>
                      <a:pPr algn="l"/>
                      <a:r>
                        <a:rPr lang="en-US" sz="1200" b="0" dirty="0" smtClean="0">
                          <a:latin typeface="+mn-lt"/>
                        </a:rPr>
                        <a:t>07.</a:t>
                      </a:r>
                      <a:endParaRPr lang="en-US" sz="1200" b="0" dirty="0">
                        <a:latin typeface="+mn-lt"/>
                      </a:endParaRPr>
                    </a:p>
                  </a:txBody>
                  <a:tcPr/>
                </a:tc>
                <a:tc>
                  <a:txBody>
                    <a:bodyPr/>
                    <a:lstStyle/>
                    <a:p>
                      <a:pPr algn="l" fontAlgn="t"/>
                      <a:r>
                        <a:rPr lang="en-US" sz="1200" b="0" dirty="0" smtClean="0">
                          <a:effectLst/>
                          <a:latin typeface="+mn-lt"/>
                        </a:rPr>
                        <a:t>  Poisson </a:t>
                      </a:r>
                      <a:r>
                        <a:rPr lang="en-US" sz="1200" b="0" dirty="0">
                          <a:effectLst/>
                          <a:latin typeface="+mn-lt"/>
                        </a:rPr>
                        <a:t>Ratio </a:t>
                      </a:r>
                    </a:p>
                  </a:txBody>
                  <a:tcPr marL="19050" marR="19050"/>
                </a:tc>
                <a:tc>
                  <a:txBody>
                    <a:bodyPr/>
                    <a:lstStyle/>
                    <a:p>
                      <a:r>
                        <a:rPr lang="en-IN" sz="1200" b="0" i="0" kern="1200" dirty="0" smtClean="0">
                          <a:solidFill>
                            <a:schemeClr val="dk1"/>
                          </a:solidFill>
                          <a:effectLst/>
                          <a:latin typeface="+mn-lt"/>
                          <a:ea typeface="+mn-ea"/>
                          <a:cs typeface="+mn-cs"/>
                        </a:rPr>
                        <a:t>0.48-0.495</a:t>
                      </a:r>
                    </a:p>
                  </a:txBody>
                  <a:tcPr/>
                </a:tc>
              </a:tr>
              <a:tr h="510997">
                <a:tc>
                  <a:txBody>
                    <a:bodyPr/>
                    <a:lstStyle/>
                    <a:p>
                      <a:pPr algn="l"/>
                      <a:r>
                        <a:rPr lang="en-US" sz="1200" b="0" dirty="0" smtClean="0">
                          <a:latin typeface="+mn-lt"/>
                        </a:rPr>
                        <a:t>08.</a:t>
                      </a:r>
                      <a:endParaRPr lang="en-US" sz="1200" b="0" dirty="0">
                        <a:latin typeface="+mn-lt"/>
                      </a:endParaRPr>
                    </a:p>
                  </a:txBody>
                  <a:tcPr/>
                </a:tc>
                <a:tc>
                  <a:txBody>
                    <a:bodyPr/>
                    <a:lstStyle/>
                    <a:p>
                      <a:pPr algn="l" fontAlgn="t"/>
                      <a:r>
                        <a:rPr lang="en-US" sz="1200" b="0" dirty="0" smtClean="0">
                          <a:effectLst/>
                          <a:latin typeface="+mn-lt"/>
                        </a:rPr>
                        <a:t>  Thermal Conductivity 	</a:t>
                      </a:r>
                      <a:endParaRPr lang="en-US" sz="1200" b="0" dirty="0">
                        <a:effectLst/>
                        <a:latin typeface="+mn-lt"/>
                      </a:endParaRPr>
                    </a:p>
                  </a:txBody>
                  <a:tcPr marL="19050" marR="19050"/>
                </a:tc>
                <a:tc>
                  <a:txBody>
                    <a:bodyPr/>
                    <a:lstStyle/>
                    <a:p>
                      <a:pPr algn="l" fontAlgn="t"/>
                      <a:r>
                        <a:rPr lang="en-US" sz="1200" b="0" i="0" kern="1200" dirty="0" smtClean="0">
                          <a:solidFill>
                            <a:schemeClr val="dk1"/>
                          </a:solidFill>
                          <a:effectLst/>
                          <a:latin typeface="+mn-lt"/>
                          <a:ea typeface="+mn-ea"/>
                          <a:cs typeface="+mn-cs"/>
                        </a:rPr>
                        <a:t> 0.17 W/m-K</a:t>
                      </a:r>
                      <a:endParaRPr lang="en-US" sz="1200" b="0" dirty="0">
                        <a:solidFill>
                          <a:srgbClr val="000000"/>
                        </a:solidFill>
                        <a:effectLst/>
                        <a:latin typeface="+mn-lt"/>
                      </a:endParaRPr>
                    </a:p>
                  </a:txBody>
                  <a:tcPr marL="19050" marR="19050"/>
                </a:tc>
              </a:tr>
              <a:tr h="510997">
                <a:tc>
                  <a:txBody>
                    <a:bodyPr/>
                    <a:lstStyle/>
                    <a:p>
                      <a:pPr algn="l"/>
                      <a:r>
                        <a:rPr lang="en-US" sz="1200" b="0" dirty="0" smtClean="0">
                          <a:latin typeface="+mn-lt"/>
                        </a:rPr>
                        <a:t>09.</a:t>
                      </a:r>
                      <a:endParaRPr lang="en-US" sz="1200" b="0" dirty="0">
                        <a:latin typeface="+mn-lt"/>
                      </a:endParaRPr>
                    </a:p>
                  </a:txBody>
                  <a:tcPr/>
                </a:tc>
                <a:tc>
                  <a:txBody>
                    <a:bodyPr/>
                    <a:lstStyle/>
                    <a:p>
                      <a:pPr algn="l" fontAlgn="t"/>
                      <a:r>
                        <a:rPr lang="en-US" sz="1200" b="0" dirty="0" smtClean="0">
                          <a:effectLst/>
                          <a:latin typeface="+mn-lt"/>
                        </a:rPr>
                        <a:t>Maximum Working Temperature</a:t>
                      </a:r>
                      <a:r>
                        <a:rPr lang="en-US" sz="1200" b="0" dirty="0">
                          <a:effectLst/>
                          <a:latin typeface="+mn-lt"/>
                        </a:rPr>
                        <a:t> </a:t>
                      </a:r>
                    </a:p>
                  </a:txBody>
                  <a:tcPr marL="19050" marR="19050"/>
                </a:tc>
                <a:tc>
                  <a:txBody>
                    <a:bodyPr/>
                    <a:lstStyle/>
                    <a:p>
                      <a:pPr algn="l" fontAlgn="t"/>
                      <a:r>
                        <a:rPr lang="en-US" sz="1200" b="0" dirty="0" smtClean="0">
                          <a:solidFill>
                            <a:srgbClr val="000000"/>
                          </a:solidFill>
                          <a:effectLst/>
                          <a:latin typeface="+mn-lt"/>
                        </a:rPr>
                        <a:t> 80</a:t>
                      </a:r>
                      <a:r>
                        <a:rPr lang="en-US" sz="1200" b="0" dirty="0">
                          <a:solidFill>
                            <a:srgbClr val="000000"/>
                          </a:solidFill>
                          <a:effectLst/>
                          <a:latin typeface="+mn-lt"/>
                        </a:rPr>
                        <a:t> </a:t>
                      </a:r>
                      <a:r>
                        <a:rPr lang="en-US" sz="1200" b="0" dirty="0" smtClean="0">
                          <a:solidFill>
                            <a:srgbClr val="000000"/>
                          </a:solidFill>
                          <a:effectLst/>
                          <a:latin typeface="+mn-lt"/>
                        </a:rPr>
                        <a:t>-180</a:t>
                      </a:r>
                      <a:r>
                        <a:rPr lang="en-US" sz="1200" b="0" dirty="0">
                          <a:solidFill>
                            <a:srgbClr val="000000"/>
                          </a:solidFill>
                          <a:effectLst/>
                          <a:latin typeface="+mn-lt"/>
                        </a:rPr>
                        <a:t>  °C</a:t>
                      </a:r>
                    </a:p>
                  </a:txBody>
                  <a:tcPr marL="19050" marR="19050"/>
                </a:tc>
              </a:tr>
              <a:tr h="365714">
                <a:tc>
                  <a:txBody>
                    <a:bodyPr/>
                    <a:lstStyle/>
                    <a:p>
                      <a:pPr algn="l"/>
                      <a:r>
                        <a:rPr lang="en-US" sz="1200" b="0" dirty="0" smtClean="0">
                          <a:latin typeface="+mn-lt"/>
                        </a:rPr>
                        <a:t>10.</a:t>
                      </a:r>
                      <a:endParaRPr lang="en-US" sz="1200" b="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effectLst/>
                          <a:latin typeface="+mn-lt"/>
                        </a:rPr>
                        <a:t>Cure Time </a:t>
                      </a:r>
                    </a:p>
                  </a:txBody>
                  <a:tcPr/>
                </a:tc>
                <a:tc>
                  <a:txBody>
                    <a:bodyPr/>
                    <a:lstStyle/>
                    <a:p>
                      <a:pPr algn="l" fontAlgn="t"/>
                      <a:r>
                        <a:rPr lang="en-US" sz="1200" b="0" i="0" kern="1200" dirty="0" smtClean="0">
                          <a:solidFill>
                            <a:schemeClr val="dk1"/>
                          </a:solidFill>
                          <a:effectLst/>
                          <a:latin typeface="+mn-lt"/>
                          <a:ea typeface="+mn-ea"/>
                          <a:cs typeface="+mn-cs"/>
                        </a:rPr>
                        <a:t> 24 hours</a:t>
                      </a:r>
                      <a:endParaRPr lang="en-US" sz="1200" b="0" dirty="0">
                        <a:solidFill>
                          <a:srgbClr val="000000"/>
                        </a:solidFill>
                        <a:effectLst/>
                        <a:latin typeface="+mn-lt"/>
                      </a:endParaRPr>
                    </a:p>
                  </a:txBody>
                  <a:tcPr marL="19050" marR="19050"/>
                </a:tc>
              </a:tr>
              <a:tr h="365714">
                <a:tc>
                  <a:txBody>
                    <a:bodyPr/>
                    <a:lstStyle/>
                    <a:p>
                      <a:pPr algn="l"/>
                      <a:r>
                        <a:rPr lang="en-US" sz="1200" b="0" dirty="0" smtClean="0">
                          <a:latin typeface="+mn-lt"/>
                        </a:rPr>
                        <a:t>11.</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Moisture Content </a:t>
                      </a:r>
                      <a:endParaRPr lang="en-US" sz="1200" b="0" dirty="0">
                        <a:latin typeface="+mn-lt"/>
                      </a:endParaRPr>
                    </a:p>
                  </a:txBody>
                  <a:tcPr/>
                </a:tc>
                <a:tc>
                  <a:txBody>
                    <a:bodyPr/>
                    <a:lstStyle/>
                    <a:p>
                      <a:pPr algn="l" fontAlgn="t"/>
                      <a:r>
                        <a:rPr lang="en-US" sz="1200" b="0" dirty="0" smtClean="0">
                          <a:solidFill>
                            <a:srgbClr val="000000"/>
                          </a:solidFill>
                          <a:effectLst/>
                          <a:latin typeface="+mn-lt"/>
                        </a:rPr>
                        <a:t>-</a:t>
                      </a:r>
                      <a:endParaRPr lang="en-US" sz="1200" b="0" dirty="0">
                        <a:solidFill>
                          <a:srgbClr val="000000"/>
                        </a:solidFill>
                        <a:effectLst/>
                        <a:latin typeface="+mn-lt"/>
                      </a:endParaRPr>
                    </a:p>
                  </a:txBody>
                  <a:tcPr marL="19050" marR="19050"/>
                </a:tc>
              </a:tr>
              <a:tr h="365714">
                <a:tc>
                  <a:txBody>
                    <a:bodyPr/>
                    <a:lstStyle/>
                    <a:p>
                      <a:pPr algn="l"/>
                      <a:r>
                        <a:rPr lang="en-US" sz="1200" b="0" dirty="0" smtClean="0">
                          <a:latin typeface="+mn-lt"/>
                        </a:rPr>
                        <a:t>12.</a:t>
                      </a:r>
                      <a:endParaRPr lang="en-US" sz="1200" b="0" dirty="0">
                        <a:latin typeface="+mn-lt"/>
                      </a:endParaRPr>
                    </a:p>
                  </a:txBody>
                  <a:tcPr/>
                </a:tc>
                <a:tc>
                  <a:txBody>
                    <a:bodyPr/>
                    <a:lstStyle/>
                    <a:p>
                      <a:pPr algn="l" fontAlgn="t"/>
                      <a:r>
                        <a:rPr lang="en-US" sz="1200" b="0" dirty="0" smtClean="0">
                          <a:effectLst/>
                          <a:latin typeface="+mn-lt"/>
                        </a:rPr>
                        <a:t> </a:t>
                      </a:r>
                      <a:r>
                        <a:rPr lang="en-US" sz="1200" b="0" baseline="0" dirty="0" smtClean="0">
                          <a:effectLst/>
                          <a:latin typeface="+mn-lt"/>
                        </a:rPr>
                        <a:t> </a:t>
                      </a:r>
                      <a:r>
                        <a:rPr lang="en-US" sz="1200" b="0" dirty="0" smtClean="0">
                          <a:effectLst/>
                          <a:latin typeface="+mn-lt"/>
                        </a:rPr>
                        <a:t>Tack-Free </a:t>
                      </a:r>
                      <a:r>
                        <a:rPr lang="en-US" sz="1200" b="0" dirty="0">
                          <a:effectLst/>
                          <a:latin typeface="+mn-lt"/>
                        </a:rPr>
                        <a:t>Time </a:t>
                      </a:r>
                    </a:p>
                  </a:txBody>
                  <a:tcPr marL="19050" marR="19050"/>
                </a:tc>
                <a:tc>
                  <a:txBody>
                    <a:bodyPr/>
                    <a:lstStyle/>
                    <a:p>
                      <a:pPr algn="l"/>
                      <a:r>
                        <a:rPr lang="en-US" sz="1200" b="0" i="0" kern="1200" dirty="0" smtClean="0">
                          <a:solidFill>
                            <a:schemeClr val="dk1"/>
                          </a:solidFill>
                          <a:effectLst/>
                          <a:latin typeface="+mn-lt"/>
                          <a:ea typeface="+mn-ea"/>
                          <a:cs typeface="+mn-cs"/>
                        </a:rPr>
                        <a:t>30 minutes</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(at 22°C)</a:t>
                      </a:r>
                      <a:endParaRPr lang="en-US" sz="1200" b="0" dirty="0">
                        <a:latin typeface="+mn-lt"/>
                      </a:endParaRPr>
                    </a:p>
                  </a:txBody>
                  <a:tcPr/>
                </a:tc>
              </a:tr>
              <a:tr h="365714">
                <a:tc>
                  <a:txBody>
                    <a:bodyPr/>
                    <a:lstStyle/>
                    <a:p>
                      <a:pPr algn="l"/>
                      <a:r>
                        <a:rPr lang="en-US" sz="1200" b="0" dirty="0" smtClean="0">
                          <a:latin typeface="+mn-lt"/>
                        </a:rPr>
                        <a:t>13.</a:t>
                      </a:r>
                      <a:endParaRPr lang="en-US" sz="1200" b="0" dirty="0">
                        <a:latin typeface="+mn-lt"/>
                      </a:endParaRPr>
                    </a:p>
                  </a:txBody>
                  <a:tcPr/>
                </a:tc>
                <a:tc>
                  <a:txBody>
                    <a:bodyPr/>
                    <a:lstStyle/>
                    <a:p>
                      <a:pPr algn="l" fontAlgn="t"/>
                      <a:r>
                        <a:rPr lang="en-US" sz="1200" b="0" dirty="0" smtClean="0">
                          <a:effectLst/>
                          <a:latin typeface="+mn-lt"/>
                        </a:rPr>
                        <a:t>  Pot </a:t>
                      </a:r>
                      <a:r>
                        <a:rPr lang="en-US" sz="1200" b="0" dirty="0">
                          <a:effectLst/>
                          <a:latin typeface="+mn-lt"/>
                        </a:rPr>
                        <a:t>Life </a:t>
                      </a:r>
                    </a:p>
                  </a:txBody>
                  <a:tcPr marL="19050" marR="19050"/>
                </a:tc>
                <a:tc>
                  <a:txBody>
                    <a:bodyPr/>
                    <a:lstStyle/>
                    <a:p>
                      <a:pPr algn="l"/>
                      <a:r>
                        <a:rPr lang="en-US" sz="1200" b="0" i="0" kern="1200" dirty="0" smtClean="0">
                          <a:solidFill>
                            <a:schemeClr val="dk1"/>
                          </a:solidFill>
                          <a:effectLst/>
                          <a:latin typeface="+mn-lt"/>
                          <a:ea typeface="+mn-ea"/>
                          <a:cs typeface="+mn-cs"/>
                        </a:rPr>
                        <a:t>30 minutes.</a:t>
                      </a:r>
                      <a:endParaRPr lang="en-US" sz="1200" b="0" dirty="0">
                        <a:latin typeface="+mn-lt"/>
                      </a:endParaRPr>
                    </a:p>
                  </a:txBody>
                  <a:tcPr/>
                </a:tc>
              </a:tr>
              <a:tr h="365714">
                <a:tc>
                  <a:txBody>
                    <a:bodyPr/>
                    <a:lstStyle/>
                    <a:p>
                      <a:pPr algn="l"/>
                      <a:r>
                        <a:rPr lang="en-US" sz="1200" b="0" dirty="0" smtClean="0">
                          <a:latin typeface="+mn-lt"/>
                        </a:rPr>
                        <a:t>15.</a:t>
                      </a:r>
                      <a:endParaRPr lang="en-US" sz="1200" b="0" dirty="0">
                        <a:latin typeface="+mn-lt"/>
                      </a:endParaRPr>
                    </a:p>
                  </a:txBody>
                  <a:tcPr/>
                </a:tc>
                <a:tc>
                  <a:txBody>
                    <a:bodyPr/>
                    <a:lstStyle/>
                    <a:p>
                      <a:pPr algn="l"/>
                      <a:r>
                        <a:rPr lang="en-US" sz="1200" b="0" dirty="0" smtClean="0">
                          <a:latin typeface="+mn-lt"/>
                        </a:rPr>
                        <a:t>Toxicity</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a:t>
                      </a:r>
                      <a:endParaRPr lang="en-US" sz="1200" b="0" dirty="0">
                        <a:latin typeface="+mn-lt"/>
                      </a:endParaRPr>
                    </a:p>
                  </a:txBody>
                  <a:tcPr/>
                </a:tc>
              </a:tr>
              <a:tr h="365714">
                <a:tc>
                  <a:txBody>
                    <a:bodyPr/>
                    <a:lstStyle/>
                    <a:p>
                      <a:pPr algn="l"/>
                      <a:r>
                        <a:rPr lang="en-US" sz="1200" b="0" smtClean="0">
                          <a:latin typeface="+mn-lt"/>
                        </a:rPr>
                        <a:t>15.</a:t>
                      </a:r>
                      <a:endParaRPr lang="en-US" sz="1200" b="0" dirty="0">
                        <a:latin typeface="+mn-lt"/>
                      </a:endParaRPr>
                    </a:p>
                  </a:txBody>
                  <a:tcPr/>
                </a:tc>
                <a:tc>
                  <a:txBody>
                    <a:bodyPr/>
                    <a:lstStyle/>
                    <a:p>
                      <a:pPr algn="l"/>
                      <a:r>
                        <a:rPr lang="en-US" sz="1200" b="0" dirty="0" smtClean="0">
                          <a:latin typeface="+mn-lt"/>
                        </a:rPr>
                        <a:t>Cost</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 </a:t>
                      </a:r>
                      <a:r>
                        <a:rPr lang="en-US" sz="1200" b="0" i="0" kern="1200" dirty="0" err="1" smtClean="0">
                          <a:solidFill>
                            <a:schemeClr val="dk1"/>
                          </a:solidFill>
                          <a:effectLst/>
                          <a:latin typeface="+mn-lt"/>
                          <a:ea typeface="+mn-ea"/>
                          <a:cs typeface="+mn-cs"/>
                        </a:rPr>
                        <a:t>Rs</a:t>
                      </a:r>
                      <a:r>
                        <a:rPr lang="en-US" sz="1200" b="0" i="0" kern="1200" dirty="0" smtClean="0">
                          <a:solidFill>
                            <a:schemeClr val="dk1"/>
                          </a:solidFill>
                          <a:effectLst/>
                          <a:latin typeface="+mn-lt"/>
                          <a:ea typeface="+mn-ea"/>
                          <a:cs typeface="+mn-cs"/>
                        </a:rPr>
                        <a:t>. 400-1500/Kg</a:t>
                      </a:r>
                      <a:endParaRPr lang="en-US" sz="1200" b="0" dirty="0">
                        <a:latin typeface="+mn-lt"/>
                      </a:endParaRPr>
                    </a:p>
                  </a:txBody>
                  <a:tcPr/>
                </a:tc>
              </a:tr>
            </a:tbl>
          </a:graphicData>
        </a:graphic>
      </p:graphicFrame>
      <p:sp>
        <p:nvSpPr>
          <p:cNvPr id="4" name="Text Placeholder 3"/>
          <p:cNvSpPr>
            <a:spLocks noGrp="1"/>
          </p:cNvSpPr>
          <p:nvPr>
            <p:ph type="body" sz="half" idx="2"/>
          </p:nvPr>
        </p:nvSpPr>
        <p:spPr>
          <a:xfrm>
            <a:off x="457200" y="990600"/>
            <a:ext cx="3008313" cy="5270500"/>
          </a:xfrm>
        </p:spPr>
        <p:txBody>
          <a:bodyPr>
            <a:normAutofit/>
          </a:bodyPr>
          <a:lstStyle/>
          <a:p>
            <a:pPr marL="285750" indent="-285750" algn="just">
              <a:buFont typeface="Arial" panose="020B0604020202020204" pitchFamily="34" charset="0"/>
              <a:buChar char="•"/>
            </a:pPr>
            <a:r>
              <a:rPr lang="en-US" dirty="0"/>
              <a:t>Silicone resins are made up of a chain of alternating silicon and oxygen atoms like oils, but in the form of a 3-D network. It can be liquid, powder or be dissolved into an aromatic solvent</a:t>
            </a:r>
            <a:r>
              <a:rPr lang="en-US" dirty="0" smtClean="0"/>
              <a:t>.</a:t>
            </a:r>
          </a:p>
          <a:p>
            <a:pPr marL="285750" indent="-285750" algn="just">
              <a:buFont typeface="Arial" panose="020B0604020202020204" pitchFamily="34" charset="0"/>
              <a:buChar char="•"/>
            </a:pPr>
            <a:r>
              <a:rPr lang="en-US" dirty="0" smtClean="0"/>
              <a:t>It is </a:t>
            </a:r>
            <a:r>
              <a:rPr lang="en-US" dirty="0"/>
              <a:t> Low thermal </a:t>
            </a:r>
            <a:r>
              <a:rPr lang="en-US" dirty="0" smtClean="0"/>
              <a:t>conductivity, Low </a:t>
            </a:r>
            <a:r>
              <a:rPr lang="en-US" dirty="0"/>
              <a:t>chemical </a:t>
            </a:r>
            <a:r>
              <a:rPr lang="en-US" dirty="0" smtClean="0"/>
              <a:t>reactivity, Low toxicity, thermal </a:t>
            </a:r>
            <a:r>
              <a:rPr lang="en-US" dirty="0"/>
              <a:t>stability (constancy of properties over a wide temperature range of −100 to 250 °</a:t>
            </a:r>
            <a:r>
              <a:rPr lang="en-US" dirty="0" smtClean="0"/>
              <a:t>C). The </a:t>
            </a:r>
            <a:r>
              <a:rPr lang="en-US" dirty="0"/>
              <a:t>ability to repel water and form watertight </a:t>
            </a:r>
            <a:r>
              <a:rPr lang="en-US" dirty="0" smtClean="0"/>
              <a:t>seals. It does </a:t>
            </a:r>
            <a:r>
              <a:rPr lang="en-US" dirty="0"/>
              <a:t>not stick to many substrates, but adheres very well to </a:t>
            </a:r>
            <a:r>
              <a:rPr lang="en-US" dirty="0" smtClean="0"/>
              <a:t>others.</a:t>
            </a:r>
          </a:p>
          <a:p>
            <a:pPr marL="285750" indent="-285750" algn="just">
              <a:buFont typeface="Arial" panose="020B0604020202020204" pitchFamily="34" charset="0"/>
              <a:buChar char="•"/>
            </a:pPr>
            <a:r>
              <a:rPr lang="en-US" dirty="0" smtClean="0"/>
              <a:t>Silicone </a:t>
            </a:r>
            <a:r>
              <a:rPr lang="en-US" dirty="0"/>
              <a:t>resins are used to make paints and coatings and in electrical and many other applications, where they help to improve durability, safety and reliability.</a:t>
            </a:r>
            <a:endParaRPr lang="en-US" dirty="0" smtClean="0"/>
          </a:p>
        </p:txBody>
      </p:sp>
    </p:spTree>
    <p:extLst>
      <p:ext uri="{BB962C8B-B14F-4D97-AF65-F5344CB8AC3E}">
        <p14:creationId xmlns:p14="http://schemas.microsoft.com/office/powerpoint/2010/main" val="219211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sz="3600" b="1" dirty="0" smtClean="0">
                <a:solidFill>
                  <a:schemeClr val="tx1"/>
                </a:solidFill>
              </a:rPr>
              <a:t>Hydrogen gas cylinders</a:t>
            </a:r>
            <a:endParaRPr lang="en-US" sz="3600" b="1" dirty="0">
              <a:solidFill>
                <a:schemeClr val="tx1"/>
              </a:solidFill>
            </a:endParaRPr>
          </a:p>
        </p:txBody>
      </p:sp>
      <p:sp>
        <p:nvSpPr>
          <p:cNvPr id="3" name="Content Placeholder 2"/>
          <p:cNvSpPr>
            <a:spLocks noGrp="1"/>
          </p:cNvSpPr>
          <p:nvPr>
            <p:ph sz="quarter" idx="1"/>
          </p:nvPr>
        </p:nvSpPr>
        <p:spPr>
          <a:xfrm>
            <a:off x="457200" y="1143000"/>
            <a:ext cx="8153400" cy="5334000"/>
          </a:xfrm>
        </p:spPr>
        <p:txBody>
          <a:bodyPr>
            <a:normAutofit/>
          </a:bodyPr>
          <a:lstStyle/>
          <a:p>
            <a:r>
              <a:rPr lang="en-US" sz="1600" dirty="0" smtClean="0"/>
              <a:t>Hydrogen gas cylinder needs to have highest </a:t>
            </a:r>
            <a:r>
              <a:rPr lang="en-US" sz="1600" dirty="0" smtClean="0">
                <a:solidFill>
                  <a:srgbClr val="FF0000"/>
                </a:solidFill>
              </a:rPr>
              <a:t>strength-weight ratio.</a:t>
            </a:r>
          </a:p>
          <a:p>
            <a:r>
              <a:rPr lang="en-US" sz="1600" dirty="0" smtClean="0"/>
              <a:t>The fuel cell vehicle industry requires hydrogen gas to be pressurized from </a:t>
            </a:r>
            <a:r>
              <a:rPr lang="en-US" sz="1600" dirty="0" smtClean="0">
                <a:solidFill>
                  <a:srgbClr val="FF0000"/>
                </a:solidFill>
              </a:rPr>
              <a:t>350-700 bar</a:t>
            </a:r>
            <a:r>
              <a:rPr lang="en-US" sz="1600" dirty="0" smtClean="0"/>
              <a:t>.</a:t>
            </a:r>
          </a:p>
          <a:p>
            <a:r>
              <a:rPr lang="en-US" sz="1600" dirty="0" smtClean="0"/>
              <a:t>Type 3 and type 4 vessels are therefore employed for such vehicles.</a:t>
            </a:r>
          </a:p>
          <a:p>
            <a:r>
              <a:rPr lang="en-US" sz="1600" dirty="0" smtClean="0"/>
              <a:t>For transport we use refillable portable hydrogen cylinders per transport vehicle.</a:t>
            </a:r>
          </a:p>
          <a:p>
            <a:r>
              <a:rPr lang="en-US" sz="1600" dirty="0" smtClean="0"/>
              <a:t>In composite cylinders, metal </a:t>
            </a:r>
            <a:r>
              <a:rPr lang="en-US" sz="1600" dirty="0"/>
              <a:t>liner serves as the hydrogen permeation barrier.</a:t>
            </a:r>
          </a:p>
          <a:p>
            <a:endParaRPr lang="en-US" sz="1800" dirty="0" smtClean="0"/>
          </a:p>
          <a:p>
            <a:pPr marL="0" indent="0">
              <a:buNone/>
            </a:pPr>
            <a:endParaRPr lang="en-US" sz="1800" dirty="0"/>
          </a:p>
        </p:txBody>
      </p:sp>
      <p:grpSp>
        <p:nvGrpSpPr>
          <p:cNvPr id="4" name="Group 3"/>
          <p:cNvGrpSpPr/>
          <p:nvPr/>
        </p:nvGrpSpPr>
        <p:grpSpPr>
          <a:xfrm>
            <a:off x="457200" y="3429000"/>
            <a:ext cx="8229600" cy="3200400"/>
            <a:chOff x="-169363" y="666453"/>
            <a:chExt cx="11451594" cy="2631482"/>
          </a:xfrm>
        </p:grpSpPr>
        <p:grpSp>
          <p:nvGrpSpPr>
            <p:cNvPr id="5" name="Group 4"/>
            <p:cNvGrpSpPr/>
            <p:nvPr/>
          </p:nvGrpSpPr>
          <p:grpSpPr>
            <a:xfrm>
              <a:off x="-169363" y="666453"/>
              <a:ext cx="11451594" cy="2631482"/>
              <a:chOff x="-361663" y="663593"/>
              <a:chExt cx="11704320" cy="3200400"/>
            </a:xfrm>
          </p:grpSpPr>
          <p:pic>
            <p:nvPicPr>
              <p:cNvPr id="7" name="Picture 6"/>
              <p:cNvPicPr/>
              <p:nvPr/>
            </p:nvPicPr>
            <p:blipFill>
              <a:blip r:embed="rId2"/>
              <a:stretch>
                <a:fillRect/>
              </a:stretch>
            </p:blipFill>
            <p:spPr>
              <a:xfrm>
                <a:off x="-361663" y="663593"/>
                <a:ext cx="11704320" cy="3200400"/>
              </a:xfrm>
              <a:prstGeom prst="rect">
                <a:avLst/>
              </a:prstGeom>
            </p:spPr>
          </p:pic>
          <p:sp>
            <p:nvSpPr>
              <p:cNvPr id="8" name="Rounded Rectangle 7"/>
              <p:cNvSpPr/>
              <p:nvPr/>
            </p:nvSpPr>
            <p:spPr>
              <a:xfrm>
                <a:off x="74612" y="1447801"/>
                <a:ext cx="7924800" cy="1905000"/>
              </a:xfrm>
              <a:prstGeom prst="roundRect">
                <a:avLst/>
              </a:prstGeom>
              <a:noFill/>
              <a:ln w="5080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957700" rtl="0" fontAlgn="base">
                  <a:spcBef>
                    <a:spcPct val="0"/>
                  </a:spcBef>
                  <a:spcAft>
                    <a:spcPct val="0"/>
                  </a:spcAft>
                  <a:defRPr sz="1900" kern="1200">
                    <a:solidFill>
                      <a:schemeClr val="dk1"/>
                    </a:solidFill>
                    <a:latin typeface="+mn-lt"/>
                    <a:ea typeface="+mn-ea"/>
                    <a:cs typeface="+mn-cs"/>
                  </a:defRPr>
                </a:lvl1pPr>
                <a:lvl2pPr marL="478266" indent="-141492" algn="l" defTabSz="957700" rtl="0" fontAlgn="base">
                  <a:spcBef>
                    <a:spcPct val="0"/>
                  </a:spcBef>
                  <a:spcAft>
                    <a:spcPct val="0"/>
                  </a:spcAft>
                  <a:defRPr sz="1900" kern="1200">
                    <a:solidFill>
                      <a:schemeClr val="dk1"/>
                    </a:solidFill>
                    <a:latin typeface="+mn-lt"/>
                    <a:ea typeface="+mn-ea"/>
                    <a:cs typeface="+mn-cs"/>
                  </a:defRPr>
                </a:lvl2pPr>
                <a:lvl3pPr marL="957700" indent="-284153" algn="l" defTabSz="957700" rtl="0" fontAlgn="base">
                  <a:spcBef>
                    <a:spcPct val="0"/>
                  </a:spcBef>
                  <a:spcAft>
                    <a:spcPct val="0"/>
                  </a:spcAft>
                  <a:defRPr sz="1900" kern="1200">
                    <a:solidFill>
                      <a:schemeClr val="dk1"/>
                    </a:solidFill>
                    <a:latin typeface="+mn-lt"/>
                    <a:ea typeface="+mn-ea"/>
                    <a:cs typeface="+mn-cs"/>
                  </a:defRPr>
                </a:lvl3pPr>
                <a:lvl4pPr marL="1435965" indent="-425644" algn="l" defTabSz="957700" rtl="0" fontAlgn="base">
                  <a:spcBef>
                    <a:spcPct val="0"/>
                  </a:spcBef>
                  <a:spcAft>
                    <a:spcPct val="0"/>
                  </a:spcAft>
                  <a:defRPr sz="1900" kern="1200">
                    <a:solidFill>
                      <a:schemeClr val="dk1"/>
                    </a:solidFill>
                    <a:latin typeface="+mn-lt"/>
                    <a:ea typeface="+mn-ea"/>
                    <a:cs typeface="+mn-cs"/>
                  </a:defRPr>
                </a:lvl4pPr>
                <a:lvl5pPr marL="1915399" indent="-568305" algn="l" defTabSz="957700" rtl="0" fontAlgn="base">
                  <a:spcBef>
                    <a:spcPct val="0"/>
                  </a:spcBef>
                  <a:spcAft>
                    <a:spcPct val="0"/>
                  </a:spcAft>
                  <a:defRPr sz="1900" kern="1200">
                    <a:solidFill>
                      <a:schemeClr val="dk1"/>
                    </a:solidFill>
                    <a:latin typeface="+mn-lt"/>
                    <a:ea typeface="+mn-ea"/>
                    <a:cs typeface="+mn-cs"/>
                  </a:defRPr>
                </a:lvl5pPr>
                <a:lvl6pPr marL="1683868" algn="l" defTabSz="673547" rtl="0" eaLnBrk="1" latinLnBrk="0" hangingPunct="1">
                  <a:defRPr sz="1900" kern="1200">
                    <a:solidFill>
                      <a:schemeClr val="dk1"/>
                    </a:solidFill>
                    <a:latin typeface="+mn-lt"/>
                    <a:ea typeface="+mn-ea"/>
                    <a:cs typeface="+mn-cs"/>
                  </a:defRPr>
                </a:lvl6pPr>
                <a:lvl7pPr marL="2020641" algn="l" defTabSz="673547" rtl="0" eaLnBrk="1" latinLnBrk="0" hangingPunct="1">
                  <a:defRPr sz="1900" kern="1200">
                    <a:solidFill>
                      <a:schemeClr val="dk1"/>
                    </a:solidFill>
                    <a:latin typeface="+mn-lt"/>
                    <a:ea typeface="+mn-ea"/>
                    <a:cs typeface="+mn-cs"/>
                  </a:defRPr>
                </a:lvl7pPr>
                <a:lvl8pPr marL="2357415" algn="l" defTabSz="673547" rtl="0" eaLnBrk="1" latinLnBrk="0" hangingPunct="1">
                  <a:defRPr sz="1900" kern="1200">
                    <a:solidFill>
                      <a:schemeClr val="dk1"/>
                    </a:solidFill>
                    <a:latin typeface="+mn-lt"/>
                    <a:ea typeface="+mn-ea"/>
                    <a:cs typeface="+mn-cs"/>
                  </a:defRPr>
                </a:lvl8pPr>
                <a:lvl9pPr marL="2694188" algn="l" defTabSz="673547" rtl="0" eaLnBrk="1" latinLnBrk="0" hangingPunct="1">
                  <a:defRPr sz="1900" kern="1200">
                    <a:solidFill>
                      <a:schemeClr val="dk1"/>
                    </a:solidFill>
                    <a:latin typeface="+mn-lt"/>
                    <a:ea typeface="+mn-ea"/>
                    <a:cs typeface="+mn-cs"/>
                  </a:defRPr>
                </a:lvl9pPr>
              </a:lstStyle>
              <a:p>
                <a:pPr algn="ctr"/>
                <a:endParaRPr lang="en-US">
                  <a:solidFill>
                    <a:srgbClr val="00B050"/>
                  </a:solidFill>
                </a:endParaRPr>
              </a:p>
            </p:txBody>
          </p:sp>
        </p:grpSp>
        <p:sp>
          <p:nvSpPr>
            <p:cNvPr id="6" name="Rectangle 5"/>
            <p:cNvSpPr/>
            <p:nvPr/>
          </p:nvSpPr>
          <p:spPr>
            <a:xfrm>
              <a:off x="1463654" y="689681"/>
              <a:ext cx="1297150" cy="400110"/>
            </a:xfrm>
            <a:prstGeom prst="rect">
              <a:avLst/>
            </a:prstGeom>
          </p:spPr>
          <p:txBody>
            <a:bodyPr wrap="none">
              <a:spAutoFit/>
            </a:bodyPr>
            <a:lstStyle>
              <a:defPPr>
                <a:defRPr lang="en-US"/>
              </a:defPPr>
              <a:lvl1pPr algn="l" defTabSz="957700" rtl="0" fontAlgn="base">
                <a:spcBef>
                  <a:spcPct val="0"/>
                </a:spcBef>
                <a:spcAft>
                  <a:spcPct val="0"/>
                </a:spcAft>
                <a:defRPr sz="1900" kern="1200">
                  <a:solidFill>
                    <a:schemeClr val="tx1"/>
                  </a:solidFill>
                  <a:latin typeface="Arial" charset="0"/>
                  <a:ea typeface="+mn-ea"/>
                  <a:cs typeface="+mn-cs"/>
                </a:defRPr>
              </a:lvl1pPr>
              <a:lvl2pPr marL="478266" indent="-141492" algn="l" defTabSz="957700" rtl="0" fontAlgn="base">
                <a:spcBef>
                  <a:spcPct val="0"/>
                </a:spcBef>
                <a:spcAft>
                  <a:spcPct val="0"/>
                </a:spcAft>
                <a:defRPr sz="1900" kern="1200">
                  <a:solidFill>
                    <a:schemeClr val="tx1"/>
                  </a:solidFill>
                  <a:latin typeface="Arial" charset="0"/>
                  <a:ea typeface="+mn-ea"/>
                  <a:cs typeface="+mn-cs"/>
                </a:defRPr>
              </a:lvl2pPr>
              <a:lvl3pPr marL="957700" indent="-284153" algn="l" defTabSz="957700" rtl="0" fontAlgn="base">
                <a:spcBef>
                  <a:spcPct val="0"/>
                </a:spcBef>
                <a:spcAft>
                  <a:spcPct val="0"/>
                </a:spcAft>
                <a:defRPr sz="1900" kern="1200">
                  <a:solidFill>
                    <a:schemeClr val="tx1"/>
                  </a:solidFill>
                  <a:latin typeface="Arial" charset="0"/>
                  <a:ea typeface="+mn-ea"/>
                  <a:cs typeface="+mn-cs"/>
                </a:defRPr>
              </a:lvl3pPr>
              <a:lvl4pPr marL="1435965" indent="-425644" algn="l" defTabSz="957700" rtl="0" fontAlgn="base">
                <a:spcBef>
                  <a:spcPct val="0"/>
                </a:spcBef>
                <a:spcAft>
                  <a:spcPct val="0"/>
                </a:spcAft>
                <a:defRPr sz="1900" kern="1200">
                  <a:solidFill>
                    <a:schemeClr val="tx1"/>
                  </a:solidFill>
                  <a:latin typeface="Arial" charset="0"/>
                  <a:ea typeface="+mn-ea"/>
                  <a:cs typeface="+mn-cs"/>
                </a:defRPr>
              </a:lvl4pPr>
              <a:lvl5pPr marL="1915399" indent="-568305" algn="l" defTabSz="957700" rtl="0" fontAlgn="base">
                <a:spcBef>
                  <a:spcPct val="0"/>
                </a:spcBef>
                <a:spcAft>
                  <a:spcPct val="0"/>
                </a:spcAft>
                <a:defRPr sz="1900" kern="1200">
                  <a:solidFill>
                    <a:schemeClr val="tx1"/>
                  </a:solidFill>
                  <a:latin typeface="Arial" charset="0"/>
                  <a:ea typeface="+mn-ea"/>
                  <a:cs typeface="+mn-cs"/>
                </a:defRPr>
              </a:lvl5pPr>
              <a:lvl6pPr marL="1683868" algn="l" defTabSz="673547" rtl="0" eaLnBrk="1" latinLnBrk="0" hangingPunct="1">
                <a:defRPr sz="1900" kern="1200">
                  <a:solidFill>
                    <a:schemeClr val="tx1"/>
                  </a:solidFill>
                  <a:latin typeface="Arial" charset="0"/>
                  <a:ea typeface="+mn-ea"/>
                  <a:cs typeface="+mn-cs"/>
                </a:defRPr>
              </a:lvl6pPr>
              <a:lvl7pPr marL="2020641" algn="l" defTabSz="673547" rtl="0" eaLnBrk="1" latinLnBrk="0" hangingPunct="1">
                <a:defRPr sz="1900" kern="1200">
                  <a:solidFill>
                    <a:schemeClr val="tx1"/>
                  </a:solidFill>
                  <a:latin typeface="Arial" charset="0"/>
                  <a:ea typeface="+mn-ea"/>
                  <a:cs typeface="+mn-cs"/>
                </a:defRPr>
              </a:lvl7pPr>
              <a:lvl8pPr marL="2357415" algn="l" defTabSz="673547" rtl="0" eaLnBrk="1" latinLnBrk="0" hangingPunct="1">
                <a:defRPr sz="1900" kern="1200">
                  <a:solidFill>
                    <a:schemeClr val="tx1"/>
                  </a:solidFill>
                  <a:latin typeface="Arial" charset="0"/>
                  <a:ea typeface="+mn-ea"/>
                  <a:cs typeface="+mn-cs"/>
                </a:defRPr>
              </a:lvl8pPr>
              <a:lvl9pPr marL="2694188" algn="l" defTabSz="673547" rtl="0" eaLnBrk="1" latinLnBrk="0" hangingPunct="1">
                <a:defRPr sz="1900" kern="1200">
                  <a:solidFill>
                    <a:schemeClr val="tx1"/>
                  </a:solidFill>
                  <a:latin typeface="Arial" charset="0"/>
                  <a:ea typeface="+mn-ea"/>
                  <a:cs typeface="+mn-cs"/>
                </a:defRPr>
              </a:lvl9pPr>
            </a:lstStyle>
            <a:p>
              <a:r>
                <a:rPr lang="en-US" sz="2000" b="1" u="sng" dirty="0">
                  <a:solidFill>
                    <a:srgbClr val="C00000"/>
                  </a:solidFill>
                  <a:latin typeface="Times New Roman" panose="02020603050405020304" pitchFamily="18" charset="0"/>
                  <a:cs typeface="Times New Roman" panose="02020603050405020304" pitchFamily="18" charset="0"/>
                </a:rPr>
                <a:t>TYPE </a:t>
              </a:r>
              <a:r>
                <a:rPr lang="en-US" sz="2000" b="1" u="sng" dirty="0" smtClean="0">
                  <a:solidFill>
                    <a:srgbClr val="C00000"/>
                  </a:solidFill>
                  <a:latin typeface="Times New Roman" panose="02020603050405020304" pitchFamily="18" charset="0"/>
                  <a:cs typeface="Times New Roman" panose="02020603050405020304" pitchFamily="18" charset="0"/>
                </a:rPr>
                <a:t>III </a:t>
              </a:r>
              <a:endParaRPr lang="en-US" b="1" u="sng" dirty="0">
                <a:solidFill>
                  <a:srgbClr val="C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348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008313" cy="641350"/>
          </a:xfrm>
        </p:spPr>
        <p:txBody>
          <a:bodyPr>
            <a:normAutofit/>
          </a:bodyPr>
          <a:lstStyle/>
          <a:p>
            <a:r>
              <a:rPr lang="en-US" sz="2200" dirty="0" smtClean="0"/>
              <a:t>11. </a:t>
            </a:r>
            <a:r>
              <a:rPr lang="en-US" sz="2200" dirty="0"/>
              <a:t>Epoxy </a:t>
            </a:r>
            <a:r>
              <a:rPr lang="en-US" sz="2200" dirty="0" smtClean="0"/>
              <a:t>Resins </a:t>
            </a: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6795445"/>
              </p:ext>
            </p:extLst>
          </p:nvPr>
        </p:nvGraphicFramePr>
        <p:xfrm>
          <a:off x="3886200" y="-14545"/>
          <a:ext cx="4800600" cy="6720145"/>
        </p:xfrm>
        <a:graphic>
          <a:graphicData uri="http://schemas.openxmlformats.org/drawingml/2006/table">
            <a:tbl>
              <a:tblPr firstRow="1" bandRow="1">
                <a:tableStyleId>{5C22544A-7EE6-4342-B048-85BDC9FD1C3A}</a:tableStyleId>
              </a:tblPr>
              <a:tblGrid>
                <a:gridCol w="692150"/>
                <a:gridCol w="2279650"/>
                <a:gridCol w="1828800"/>
              </a:tblGrid>
              <a:tr h="365760">
                <a:tc>
                  <a:txBody>
                    <a:bodyPr/>
                    <a:lstStyle/>
                    <a:p>
                      <a:pPr algn="l"/>
                      <a:r>
                        <a:rPr lang="en-US" sz="1200" b="0" dirty="0" smtClean="0">
                          <a:latin typeface="+mn-lt"/>
                        </a:rPr>
                        <a:t>Sr. No.</a:t>
                      </a:r>
                      <a:endParaRPr lang="en-US" sz="1200" b="0" dirty="0">
                        <a:latin typeface="+mn-lt"/>
                      </a:endParaRPr>
                    </a:p>
                  </a:txBody>
                  <a:tcPr/>
                </a:tc>
                <a:tc>
                  <a:txBody>
                    <a:bodyPr/>
                    <a:lstStyle/>
                    <a:p>
                      <a:pPr algn="l"/>
                      <a:r>
                        <a:rPr lang="en-US" sz="1200" b="0" dirty="0" smtClean="0">
                          <a:latin typeface="+mn-lt"/>
                        </a:rPr>
                        <a:t>Properties</a:t>
                      </a:r>
                      <a:endParaRPr lang="en-US" sz="1200" b="0" dirty="0">
                        <a:latin typeface="+mn-lt"/>
                      </a:endParaRPr>
                    </a:p>
                  </a:txBody>
                  <a:tcPr/>
                </a:tc>
                <a:tc>
                  <a:txBody>
                    <a:bodyPr/>
                    <a:lstStyle/>
                    <a:p>
                      <a:pPr algn="l"/>
                      <a:r>
                        <a:rPr lang="en-US" sz="1200" b="0" dirty="0" smtClean="0">
                          <a:latin typeface="+mn-lt"/>
                        </a:rPr>
                        <a:t>Magnitude</a:t>
                      </a:r>
                      <a:endParaRPr lang="en-US" sz="1200" b="0" dirty="0">
                        <a:latin typeface="+mn-lt"/>
                      </a:endParaRPr>
                    </a:p>
                  </a:txBody>
                  <a:tcPr/>
                </a:tc>
              </a:tr>
              <a:tr h="344652">
                <a:tc>
                  <a:txBody>
                    <a:bodyPr/>
                    <a:lstStyle/>
                    <a:p>
                      <a:pPr algn="l"/>
                      <a:r>
                        <a:rPr lang="en-US" sz="1200" b="0" dirty="0" smtClean="0">
                          <a:latin typeface="+mn-lt"/>
                        </a:rPr>
                        <a:t>01.</a:t>
                      </a:r>
                    </a:p>
                  </a:txBody>
                  <a:tcPr/>
                </a:tc>
                <a:tc>
                  <a:txBody>
                    <a:bodyPr/>
                    <a:lstStyle/>
                    <a:p>
                      <a:pPr algn="l"/>
                      <a:r>
                        <a:rPr lang="en-US" sz="1200" b="0" i="0" kern="1200" dirty="0" smtClean="0">
                          <a:solidFill>
                            <a:schemeClr val="dk1"/>
                          </a:solidFill>
                          <a:effectLst/>
                          <a:latin typeface="+mn-lt"/>
                          <a:ea typeface="+mn-ea"/>
                          <a:cs typeface="+mn-cs"/>
                        </a:rPr>
                        <a:t>Density </a:t>
                      </a:r>
                      <a:endParaRPr lang="en-US" sz="1200" b="0" dirty="0">
                        <a:latin typeface="+mn-lt"/>
                      </a:endParaRPr>
                    </a:p>
                  </a:txBody>
                  <a:tcPr/>
                </a:tc>
                <a:tc>
                  <a:txBody>
                    <a:bodyPr/>
                    <a:lstStyle/>
                    <a:p>
                      <a:pPr algn="l" fontAlgn="t"/>
                      <a:r>
                        <a:rPr lang="en-US" sz="1200" b="0" u="none" strike="noStrike" dirty="0" smtClean="0">
                          <a:solidFill>
                            <a:schemeClr val="tx1"/>
                          </a:solidFill>
                          <a:effectLst/>
                          <a:latin typeface="+mn-lt"/>
                        </a:rPr>
                        <a:t>  860</a:t>
                      </a:r>
                      <a:r>
                        <a:rPr lang="en-US" sz="1200" b="0" dirty="0">
                          <a:solidFill>
                            <a:schemeClr val="tx1"/>
                          </a:solidFill>
                          <a:effectLst/>
                          <a:latin typeface="+mn-lt"/>
                        </a:rPr>
                        <a:t> - </a:t>
                      </a:r>
                      <a:r>
                        <a:rPr lang="en-US" sz="1200" b="0" u="none" strike="noStrike" dirty="0" smtClean="0">
                          <a:solidFill>
                            <a:schemeClr val="tx1"/>
                          </a:solidFill>
                          <a:effectLst/>
                          <a:latin typeface="+mn-lt"/>
                        </a:rPr>
                        <a:t>2600</a:t>
                      </a:r>
                      <a:r>
                        <a:rPr lang="en-US" sz="1200" b="0" dirty="0">
                          <a:solidFill>
                            <a:schemeClr val="tx1"/>
                          </a:solidFill>
                          <a:effectLst/>
                          <a:latin typeface="+mn-lt"/>
                        </a:rPr>
                        <a:t> </a:t>
                      </a:r>
                      <a:r>
                        <a:rPr lang="en-US" sz="1200" b="0" dirty="0" smtClean="0">
                          <a:solidFill>
                            <a:schemeClr val="tx1"/>
                          </a:solidFill>
                          <a:effectLst/>
                          <a:latin typeface="+mn-lt"/>
                        </a:rPr>
                        <a:t>kg/m</a:t>
                      </a:r>
                      <a:r>
                        <a:rPr lang="en-US" sz="1200" b="0" baseline="30000" dirty="0" smtClean="0">
                          <a:solidFill>
                            <a:schemeClr val="tx1"/>
                          </a:solidFill>
                          <a:effectLst/>
                          <a:latin typeface="+mn-lt"/>
                        </a:rPr>
                        <a:t>3</a:t>
                      </a:r>
                      <a:endParaRPr lang="en-US" sz="1200" b="0" baseline="30000" dirty="0">
                        <a:solidFill>
                          <a:schemeClr val="tx1"/>
                        </a:solidFill>
                        <a:effectLst/>
                        <a:latin typeface="+mn-lt"/>
                      </a:endParaRPr>
                    </a:p>
                  </a:txBody>
                  <a:tcPr marL="19050" marR="19050"/>
                </a:tc>
              </a:tr>
              <a:tr h="344652">
                <a:tc>
                  <a:txBody>
                    <a:bodyPr/>
                    <a:lstStyle/>
                    <a:p>
                      <a:pPr algn="l"/>
                      <a:r>
                        <a:rPr lang="en-US" sz="1200" b="0" dirty="0" smtClean="0">
                          <a:latin typeface="+mn-lt"/>
                        </a:rPr>
                        <a:t>02</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Water Absorption</a:t>
                      </a:r>
                      <a:endParaRPr lang="en-US" sz="1200" b="0" dirty="0">
                        <a:latin typeface="+mn-lt"/>
                      </a:endParaRPr>
                    </a:p>
                  </a:txBody>
                  <a:tcPr/>
                </a:tc>
                <a:tc>
                  <a:txBody>
                    <a:bodyPr/>
                    <a:lstStyle/>
                    <a:p>
                      <a:pPr algn="l" fontAlgn="t"/>
                      <a:r>
                        <a:rPr lang="en-US" sz="1200" b="0" dirty="0" smtClean="0">
                          <a:solidFill>
                            <a:srgbClr val="000000"/>
                          </a:solidFill>
                          <a:effectLst/>
                          <a:latin typeface="+mn-lt"/>
                        </a:rPr>
                        <a:t>  0.0300 </a:t>
                      </a:r>
                      <a:r>
                        <a:rPr lang="en-US" sz="1200" b="0" dirty="0">
                          <a:solidFill>
                            <a:srgbClr val="000000"/>
                          </a:solidFill>
                          <a:effectLst/>
                          <a:latin typeface="+mn-lt"/>
                        </a:rPr>
                        <a:t>- 1.20 %</a:t>
                      </a:r>
                    </a:p>
                  </a:txBody>
                  <a:tcPr marL="19050" marR="19050"/>
                </a:tc>
              </a:tr>
              <a:tr h="344652">
                <a:tc>
                  <a:txBody>
                    <a:bodyPr/>
                    <a:lstStyle/>
                    <a:p>
                      <a:pPr algn="l"/>
                      <a:r>
                        <a:rPr lang="en-US" sz="1200" b="0" dirty="0" smtClean="0">
                          <a:latin typeface="+mn-lt"/>
                        </a:rPr>
                        <a:t>03. </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Viscosity </a:t>
                      </a:r>
                      <a:endParaRPr lang="en-US" sz="1200" b="0" dirty="0">
                        <a:latin typeface="+mn-lt"/>
                      </a:endParaRPr>
                    </a:p>
                  </a:txBody>
                  <a:tcPr/>
                </a:tc>
                <a:tc>
                  <a:txBody>
                    <a:bodyPr/>
                    <a:lstStyle/>
                    <a:p>
                      <a:pPr algn="l" fontAlgn="t"/>
                      <a:r>
                        <a:rPr lang="en-US" sz="1200" b="0" dirty="0" smtClean="0">
                          <a:effectLst/>
                          <a:latin typeface="+mn-lt"/>
                        </a:rPr>
                        <a:t> 0.001-1200</a:t>
                      </a:r>
                      <a:r>
                        <a:rPr lang="en-US" sz="1200" b="0" baseline="0" dirty="0" smtClean="0">
                          <a:effectLst/>
                          <a:latin typeface="+mn-lt"/>
                        </a:rPr>
                        <a:t> </a:t>
                      </a:r>
                      <a:r>
                        <a:rPr lang="en-US" sz="1200" b="0" dirty="0" smtClean="0">
                          <a:effectLst/>
                          <a:latin typeface="+mn-lt"/>
                        </a:rPr>
                        <a:t>N-s/m²</a:t>
                      </a:r>
                      <a:endParaRPr lang="en-US" sz="1200" b="0" dirty="0">
                        <a:effectLst/>
                        <a:latin typeface="+mn-lt"/>
                      </a:endParaRPr>
                    </a:p>
                  </a:txBody>
                  <a:tcPr/>
                </a:tc>
              </a:tr>
              <a:tr h="344652">
                <a:tc>
                  <a:txBody>
                    <a:bodyPr/>
                    <a:lstStyle/>
                    <a:p>
                      <a:pPr algn="l"/>
                      <a:r>
                        <a:rPr lang="en-US" sz="1200" b="0" dirty="0" smtClean="0">
                          <a:latin typeface="+mn-lt"/>
                        </a:rPr>
                        <a:t>04.</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Tensile Strength, Yield </a:t>
                      </a:r>
                      <a:endParaRPr lang="en-US" sz="12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1.03-2900 MPa</a:t>
                      </a:r>
                    </a:p>
                  </a:txBody>
                  <a:tcPr/>
                </a:tc>
              </a:tr>
              <a:tr h="523827">
                <a:tc>
                  <a:txBody>
                    <a:bodyPr/>
                    <a:lstStyle/>
                    <a:p>
                      <a:pPr algn="l"/>
                      <a:r>
                        <a:rPr lang="en-US" sz="1200" b="0" dirty="0" smtClean="0">
                          <a:latin typeface="+mn-lt"/>
                        </a:rPr>
                        <a:t>05.</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Tensile Strength, Ultimate </a:t>
                      </a:r>
                      <a:endParaRPr lang="en-US" sz="1200" b="0" dirty="0">
                        <a:latin typeface="+mn-lt"/>
                      </a:endParaRPr>
                    </a:p>
                  </a:txBody>
                  <a:tcPr/>
                </a:tc>
                <a:tc>
                  <a:txBody>
                    <a:bodyPr/>
                    <a:lstStyle/>
                    <a:p>
                      <a:pPr algn="l" fontAlgn="t"/>
                      <a:r>
                        <a:rPr lang="en-US" sz="1200" b="0" u="none" strike="noStrike" dirty="0" smtClean="0">
                          <a:solidFill>
                            <a:srgbClr val="000000"/>
                          </a:solidFill>
                          <a:effectLst/>
                          <a:latin typeface="+mn-lt"/>
                        </a:rPr>
                        <a:t>  5.17</a:t>
                      </a:r>
                      <a:r>
                        <a:rPr lang="en-US" sz="1200" b="0" dirty="0">
                          <a:solidFill>
                            <a:srgbClr val="000000"/>
                          </a:solidFill>
                          <a:effectLst/>
                          <a:latin typeface="+mn-lt"/>
                        </a:rPr>
                        <a:t> - </a:t>
                      </a:r>
                      <a:r>
                        <a:rPr lang="en-US" sz="1200" b="0" u="none" strike="noStrike" dirty="0">
                          <a:solidFill>
                            <a:srgbClr val="000000"/>
                          </a:solidFill>
                          <a:effectLst/>
                          <a:latin typeface="+mn-lt"/>
                        </a:rPr>
                        <a:t>97.0</a:t>
                      </a:r>
                      <a:r>
                        <a:rPr lang="en-US" sz="1200" b="0" dirty="0">
                          <a:solidFill>
                            <a:srgbClr val="000000"/>
                          </a:solidFill>
                          <a:effectLst/>
                          <a:latin typeface="+mn-lt"/>
                        </a:rPr>
                        <a:t> MPa</a:t>
                      </a:r>
                    </a:p>
                  </a:txBody>
                  <a:tcPr marL="19050" marR="19050"/>
                </a:tc>
              </a:tr>
              <a:tr h="344652">
                <a:tc>
                  <a:txBody>
                    <a:bodyPr/>
                    <a:lstStyle/>
                    <a:p>
                      <a:pPr algn="l"/>
                      <a:r>
                        <a:rPr lang="en-US" sz="1200" b="0" dirty="0" smtClean="0">
                          <a:latin typeface="+mn-lt"/>
                        </a:rPr>
                        <a:t>06.</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Modulus of Elasticity </a:t>
                      </a:r>
                      <a:endParaRPr lang="en-US" sz="1200" b="0" dirty="0">
                        <a:latin typeface="+mn-l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0.0207-215 MPa</a:t>
                      </a:r>
                    </a:p>
                  </a:txBody>
                  <a:tcPr/>
                </a:tc>
              </a:tr>
              <a:tr h="344652">
                <a:tc>
                  <a:txBody>
                    <a:bodyPr/>
                    <a:lstStyle/>
                    <a:p>
                      <a:pPr algn="l"/>
                      <a:r>
                        <a:rPr lang="en-US" sz="1200" b="0" dirty="0" smtClean="0">
                          <a:latin typeface="+mn-lt"/>
                        </a:rPr>
                        <a:t>07.</a:t>
                      </a:r>
                      <a:endParaRPr lang="en-US" sz="1200" b="0" dirty="0">
                        <a:latin typeface="+mn-lt"/>
                      </a:endParaRPr>
                    </a:p>
                  </a:txBody>
                  <a:tcPr/>
                </a:tc>
                <a:tc>
                  <a:txBody>
                    <a:bodyPr/>
                    <a:lstStyle/>
                    <a:p>
                      <a:pPr algn="l" fontAlgn="t"/>
                      <a:r>
                        <a:rPr lang="en-US" sz="1200" b="0" dirty="0" smtClean="0">
                          <a:effectLst/>
                          <a:latin typeface="+mn-lt"/>
                        </a:rPr>
                        <a:t>  Poisson </a:t>
                      </a:r>
                      <a:r>
                        <a:rPr lang="en-US" sz="1200" b="0" dirty="0">
                          <a:effectLst/>
                          <a:latin typeface="+mn-lt"/>
                        </a:rPr>
                        <a:t>Ratio </a:t>
                      </a:r>
                    </a:p>
                  </a:txBody>
                  <a:tcPr marL="19050" marR="19050"/>
                </a:tc>
                <a:tc>
                  <a:txBody>
                    <a:bodyPr/>
                    <a:lstStyle/>
                    <a:p>
                      <a:pPr algn="l"/>
                      <a:r>
                        <a:rPr lang="en-US" sz="1200" b="0" dirty="0" smtClean="0">
                          <a:latin typeface="+mn-lt"/>
                        </a:rPr>
                        <a:t>0.350-0.420</a:t>
                      </a:r>
                      <a:endParaRPr lang="en-US" sz="1200" b="0" dirty="0">
                        <a:latin typeface="+mn-lt"/>
                      </a:endParaRPr>
                    </a:p>
                  </a:txBody>
                  <a:tcPr/>
                </a:tc>
              </a:tr>
              <a:tr h="523827">
                <a:tc>
                  <a:txBody>
                    <a:bodyPr/>
                    <a:lstStyle/>
                    <a:p>
                      <a:pPr algn="l"/>
                      <a:r>
                        <a:rPr lang="en-US" sz="1200" b="0" dirty="0" smtClean="0">
                          <a:latin typeface="+mn-lt"/>
                        </a:rPr>
                        <a:t>08.</a:t>
                      </a:r>
                      <a:endParaRPr lang="en-US" sz="1200" b="0" dirty="0">
                        <a:latin typeface="+mn-lt"/>
                      </a:endParaRPr>
                    </a:p>
                  </a:txBody>
                  <a:tcPr/>
                </a:tc>
                <a:tc>
                  <a:txBody>
                    <a:bodyPr/>
                    <a:lstStyle/>
                    <a:p>
                      <a:pPr algn="l" fontAlgn="t"/>
                      <a:r>
                        <a:rPr lang="en-US" sz="1200" b="0" dirty="0" smtClean="0">
                          <a:effectLst/>
                          <a:latin typeface="+mn-lt"/>
                        </a:rPr>
                        <a:t>  Thermal Conductivity 	</a:t>
                      </a:r>
                      <a:endParaRPr lang="en-US" sz="1200" b="0" dirty="0">
                        <a:effectLst/>
                        <a:latin typeface="+mn-lt"/>
                      </a:endParaRPr>
                    </a:p>
                  </a:txBody>
                  <a:tcPr marL="19050" marR="19050"/>
                </a:tc>
                <a:tc>
                  <a:txBody>
                    <a:bodyPr/>
                    <a:lstStyle/>
                    <a:p>
                      <a:pPr algn="l" fontAlgn="t"/>
                      <a:r>
                        <a:rPr lang="en-US" sz="1200" b="0" i="0" u="none" strike="noStrike" kern="1200" dirty="0" smtClean="0">
                          <a:solidFill>
                            <a:schemeClr val="dk1"/>
                          </a:solidFill>
                          <a:effectLst/>
                          <a:latin typeface="+mn-lt"/>
                          <a:ea typeface="+mn-ea"/>
                          <a:cs typeface="+mn-cs"/>
                        </a:rPr>
                        <a:t>  0.100</a:t>
                      </a:r>
                      <a:r>
                        <a:rPr lang="en-US" sz="1200" b="0" i="0" kern="1200" dirty="0" smtClean="0">
                          <a:solidFill>
                            <a:schemeClr val="dk1"/>
                          </a:solidFill>
                          <a:effectLst/>
                          <a:latin typeface="+mn-lt"/>
                          <a:ea typeface="+mn-ea"/>
                          <a:cs typeface="+mn-cs"/>
                        </a:rPr>
                        <a:t> - </a:t>
                      </a:r>
                      <a:r>
                        <a:rPr lang="en-US" sz="1200" b="0" i="0" u="none" strike="noStrike" kern="1200" dirty="0" smtClean="0">
                          <a:solidFill>
                            <a:schemeClr val="dk1"/>
                          </a:solidFill>
                          <a:effectLst/>
                          <a:latin typeface="+mn-lt"/>
                          <a:ea typeface="+mn-ea"/>
                          <a:cs typeface="+mn-cs"/>
                        </a:rPr>
                        <a:t>1.20</a:t>
                      </a:r>
                      <a:r>
                        <a:rPr lang="en-US" sz="1200" b="0" i="0" kern="1200" dirty="0" smtClean="0">
                          <a:solidFill>
                            <a:schemeClr val="dk1"/>
                          </a:solidFill>
                          <a:effectLst/>
                          <a:latin typeface="+mn-lt"/>
                          <a:ea typeface="+mn-ea"/>
                          <a:cs typeface="+mn-cs"/>
                        </a:rPr>
                        <a:t> W/m-K</a:t>
                      </a:r>
                      <a:endParaRPr lang="en-US" sz="1200" b="0" dirty="0">
                        <a:solidFill>
                          <a:srgbClr val="000000"/>
                        </a:solidFill>
                        <a:effectLst/>
                        <a:latin typeface="+mn-lt"/>
                      </a:endParaRPr>
                    </a:p>
                  </a:txBody>
                  <a:tcPr marL="19050" marR="19050"/>
                </a:tc>
              </a:tr>
              <a:tr h="344652">
                <a:tc>
                  <a:txBody>
                    <a:bodyPr/>
                    <a:lstStyle/>
                    <a:p>
                      <a:pPr algn="l"/>
                      <a:r>
                        <a:rPr lang="en-US" sz="1200" b="0" dirty="0" smtClean="0">
                          <a:latin typeface="+mn-lt"/>
                        </a:rPr>
                        <a:t>09.</a:t>
                      </a:r>
                      <a:endParaRPr lang="en-US" sz="1200" b="0" dirty="0">
                        <a:latin typeface="+mn-lt"/>
                      </a:endParaRPr>
                    </a:p>
                  </a:txBody>
                  <a:tcPr/>
                </a:tc>
                <a:tc>
                  <a:txBody>
                    <a:bodyPr/>
                    <a:lstStyle/>
                    <a:p>
                      <a:pPr algn="l" fontAlgn="t"/>
                      <a:r>
                        <a:rPr lang="en-US" sz="1200" b="0" dirty="0" smtClean="0">
                          <a:effectLst/>
                          <a:latin typeface="+mn-lt"/>
                        </a:rPr>
                        <a:t>  Processing </a:t>
                      </a:r>
                      <a:r>
                        <a:rPr lang="en-US" sz="1200" b="0" dirty="0">
                          <a:effectLst/>
                          <a:latin typeface="+mn-lt"/>
                        </a:rPr>
                        <a:t>Temperature </a:t>
                      </a:r>
                    </a:p>
                  </a:txBody>
                  <a:tcPr marL="19050" marR="19050"/>
                </a:tc>
                <a:tc>
                  <a:txBody>
                    <a:bodyPr/>
                    <a:lstStyle/>
                    <a:p>
                      <a:pPr algn="l" fontAlgn="t"/>
                      <a:r>
                        <a:rPr lang="en-US" sz="1200" b="0" u="none" strike="noStrike" dirty="0" smtClean="0">
                          <a:solidFill>
                            <a:srgbClr val="000000"/>
                          </a:solidFill>
                          <a:effectLst/>
                          <a:latin typeface="+mn-lt"/>
                        </a:rPr>
                        <a:t>  25.0</a:t>
                      </a:r>
                      <a:r>
                        <a:rPr lang="en-US" sz="1200" b="0" dirty="0">
                          <a:solidFill>
                            <a:srgbClr val="000000"/>
                          </a:solidFill>
                          <a:effectLst/>
                          <a:latin typeface="+mn-lt"/>
                        </a:rPr>
                        <a:t> </a:t>
                      </a:r>
                      <a:r>
                        <a:rPr lang="en-US" sz="1200" b="0" dirty="0" smtClean="0">
                          <a:solidFill>
                            <a:srgbClr val="000000"/>
                          </a:solidFill>
                          <a:effectLst/>
                          <a:latin typeface="+mn-lt"/>
                        </a:rPr>
                        <a:t>-170</a:t>
                      </a:r>
                      <a:r>
                        <a:rPr lang="en-US" sz="1200" b="0" dirty="0">
                          <a:solidFill>
                            <a:srgbClr val="000000"/>
                          </a:solidFill>
                          <a:effectLst/>
                          <a:latin typeface="+mn-lt"/>
                        </a:rPr>
                        <a:t>  °C</a:t>
                      </a:r>
                    </a:p>
                  </a:txBody>
                  <a:tcPr marL="19050" marR="19050"/>
                </a:tc>
              </a:tr>
              <a:tr h="344652">
                <a:tc>
                  <a:txBody>
                    <a:bodyPr/>
                    <a:lstStyle/>
                    <a:p>
                      <a:pPr algn="l"/>
                      <a:r>
                        <a:rPr lang="en-US" sz="1200" b="0" dirty="0" smtClean="0">
                          <a:latin typeface="+mn-lt"/>
                        </a:rPr>
                        <a:t>10.</a:t>
                      </a:r>
                      <a:endParaRPr lang="en-US" sz="1200" b="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effectLst/>
                          <a:latin typeface="+mn-lt"/>
                        </a:rPr>
                        <a:t>Cure Time </a:t>
                      </a:r>
                    </a:p>
                  </a:txBody>
                  <a:tcPr/>
                </a:tc>
                <a:tc>
                  <a:txBody>
                    <a:bodyPr/>
                    <a:lstStyle/>
                    <a:p>
                      <a:pPr algn="l" fontAlgn="t"/>
                      <a:r>
                        <a:rPr lang="en-US" sz="1200" b="0" u="none" strike="noStrike" dirty="0" smtClean="0">
                          <a:solidFill>
                            <a:srgbClr val="000000"/>
                          </a:solidFill>
                          <a:effectLst/>
                          <a:latin typeface="+mn-lt"/>
                        </a:rPr>
                        <a:t>  20</a:t>
                      </a:r>
                      <a:r>
                        <a:rPr lang="en-US" sz="1200" b="0" u="none" strike="noStrike" baseline="0" dirty="0" smtClean="0">
                          <a:solidFill>
                            <a:srgbClr val="000000"/>
                          </a:solidFill>
                          <a:effectLst/>
                          <a:latin typeface="+mn-lt"/>
                        </a:rPr>
                        <a:t> Min. </a:t>
                      </a:r>
                      <a:r>
                        <a:rPr lang="en-US" sz="1200" b="0" dirty="0">
                          <a:solidFill>
                            <a:srgbClr val="000000"/>
                          </a:solidFill>
                          <a:effectLst/>
                          <a:latin typeface="+mn-lt"/>
                        </a:rPr>
                        <a:t> - </a:t>
                      </a:r>
                      <a:r>
                        <a:rPr lang="en-US" sz="1200" b="0" u="none" strike="noStrike" dirty="0">
                          <a:solidFill>
                            <a:srgbClr val="000000"/>
                          </a:solidFill>
                          <a:effectLst/>
                          <a:latin typeface="+mn-lt"/>
                        </a:rPr>
                        <a:t>72.0</a:t>
                      </a:r>
                      <a:r>
                        <a:rPr lang="en-US" sz="1200" b="0" dirty="0">
                          <a:solidFill>
                            <a:srgbClr val="000000"/>
                          </a:solidFill>
                          <a:effectLst/>
                          <a:latin typeface="+mn-lt"/>
                        </a:rPr>
                        <a:t> hour</a:t>
                      </a:r>
                    </a:p>
                  </a:txBody>
                  <a:tcPr marL="19050" marR="19050"/>
                </a:tc>
              </a:tr>
              <a:tr h="344652">
                <a:tc>
                  <a:txBody>
                    <a:bodyPr/>
                    <a:lstStyle/>
                    <a:p>
                      <a:pPr algn="l"/>
                      <a:r>
                        <a:rPr lang="en-US" sz="1200" b="0" dirty="0" smtClean="0">
                          <a:latin typeface="+mn-lt"/>
                        </a:rPr>
                        <a:t>11.</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Moisture Content </a:t>
                      </a:r>
                      <a:endParaRPr lang="en-US" sz="1200" b="0" dirty="0">
                        <a:latin typeface="+mn-lt"/>
                      </a:endParaRPr>
                    </a:p>
                  </a:txBody>
                  <a:tcPr/>
                </a:tc>
                <a:tc>
                  <a:txBody>
                    <a:bodyPr/>
                    <a:lstStyle/>
                    <a:p>
                      <a:pPr algn="l" fontAlgn="t"/>
                      <a:r>
                        <a:rPr lang="en-US" sz="1200" b="0" dirty="0" smtClean="0">
                          <a:solidFill>
                            <a:srgbClr val="000000"/>
                          </a:solidFill>
                          <a:effectLst/>
                          <a:latin typeface="+mn-lt"/>
                        </a:rPr>
                        <a:t>  0.100 </a:t>
                      </a:r>
                      <a:r>
                        <a:rPr lang="en-US" sz="1200" b="0" dirty="0">
                          <a:solidFill>
                            <a:srgbClr val="000000"/>
                          </a:solidFill>
                          <a:effectLst/>
                          <a:latin typeface="+mn-lt"/>
                        </a:rPr>
                        <a:t>- 0.200 %</a:t>
                      </a:r>
                    </a:p>
                  </a:txBody>
                  <a:tcPr marL="19050" marR="19050"/>
                </a:tc>
              </a:tr>
              <a:tr h="344652">
                <a:tc>
                  <a:txBody>
                    <a:bodyPr/>
                    <a:lstStyle/>
                    <a:p>
                      <a:pPr algn="l"/>
                      <a:r>
                        <a:rPr lang="en-US" sz="1200" b="0" dirty="0" smtClean="0">
                          <a:latin typeface="+mn-lt"/>
                        </a:rPr>
                        <a:t>12.</a:t>
                      </a:r>
                      <a:endParaRPr lang="en-US" sz="1200" b="0" dirty="0">
                        <a:latin typeface="+mn-lt"/>
                      </a:endParaRPr>
                    </a:p>
                  </a:txBody>
                  <a:tcPr/>
                </a:tc>
                <a:tc>
                  <a:txBody>
                    <a:bodyPr/>
                    <a:lstStyle/>
                    <a:p>
                      <a:pPr algn="l" fontAlgn="t"/>
                      <a:r>
                        <a:rPr lang="en-US" sz="1200" b="0" dirty="0" smtClean="0">
                          <a:effectLst/>
                          <a:latin typeface="+mn-lt"/>
                        </a:rPr>
                        <a:t> </a:t>
                      </a:r>
                      <a:r>
                        <a:rPr lang="en-US" sz="1200" b="0" baseline="0" dirty="0" smtClean="0">
                          <a:effectLst/>
                          <a:latin typeface="+mn-lt"/>
                        </a:rPr>
                        <a:t> </a:t>
                      </a:r>
                      <a:r>
                        <a:rPr lang="en-US" sz="1200" b="0" dirty="0" smtClean="0">
                          <a:effectLst/>
                          <a:latin typeface="+mn-lt"/>
                        </a:rPr>
                        <a:t>Tack-Free </a:t>
                      </a:r>
                      <a:r>
                        <a:rPr lang="en-US" sz="1200" b="0" dirty="0">
                          <a:effectLst/>
                          <a:latin typeface="+mn-lt"/>
                        </a:rPr>
                        <a:t>Time </a:t>
                      </a:r>
                    </a:p>
                  </a:txBody>
                  <a:tcPr marL="19050" marR="19050"/>
                </a:tc>
                <a:tc>
                  <a:txBody>
                    <a:bodyPr/>
                    <a:lstStyle/>
                    <a:p>
                      <a:pPr algn="l"/>
                      <a:r>
                        <a:rPr lang="en-US" sz="1200" b="0" dirty="0" smtClean="0">
                          <a:latin typeface="+mn-lt"/>
                        </a:rPr>
                        <a:t>180-360 Min</a:t>
                      </a:r>
                      <a:endParaRPr lang="en-US" sz="1200" b="0" dirty="0">
                        <a:latin typeface="+mn-lt"/>
                      </a:endParaRPr>
                    </a:p>
                  </a:txBody>
                  <a:tcPr/>
                </a:tc>
              </a:tr>
              <a:tr h="344652">
                <a:tc>
                  <a:txBody>
                    <a:bodyPr/>
                    <a:lstStyle/>
                    <a:p>
                      <a:pPr algn="l"/>
                      <a:r>
                        <a:rPr lang="en-US" sz="1200" b="0" dirty="0" smtClean="0">
                          <a:latin typeface="+mn-lt"/>
                        </a:rPr>
                        <a:t>13.</a:t>
                      </a:r>
                      <a:endParaRPr lang="en-US" sz="1200" b="0" dirty="0">
                        <a:latin typeface="+mn-lt"/>
                      </a:endParaRPr>
                    </a:p>
                  </a:txBody>
                  <a:tcPr/>
                </a:tc>
                <a:tc>
                  <a:txBody>
                    <a:bodyPr/>
                    <a:lstStyle/>
                    <a:p>
                      <a:pPr algn="l" fontAlgn="t"/>
                      <a:r>
                        <a:rPr lang="en-US" sz="1200" b="0" dirty="0" smtClean="0">
                          <a:effectLst/>
                          <a:latin typeface="+mn-lt"/>
                        </a:rPr>
                        <a:t>  Pot </a:t>
                      </a:r>
                      <a:r>
                        <a:rPr lang="en-US" sz="1200" b="0" dirty="0">
                          <a:effectLst/>
                          <a:latin typeface="+mn-lt"/>
                        </a:rPr>
                        <a:t>Life </a:t>
                      </a:r>
                    </a:p>
                  </a:txBody>
                  <a:tcPr marL="19050" marR="19050"/>
                </a:tc>
                <a:tc>
                  <a:txBody>
                    <a:bodyPr/>
                    <a:lstStyle/>
                    <a:p>
                      <a:pPr algn="l"/>
                      <a:r>
                        <a:rPr lang="en-US" sz="1200" b="0" dirty="0" smtClean="0">
                          <a:latin typeface="+mn-lt"/>
                        </a:rPr>
                        <a:t>4-720</a:t>
                      </a:r>
                      <a:r>
                        <a:rPr lang="en-US" sz="1200" b="0" baseline="0" dirty="0" smtClean="0">
                          <a:latin typeface="+mn-lt"/>
                        </a:rPr>
                        <a:t> Min</a:t>
                      </a:r>
                      <a:endParaRPr lang="en-US" sz="1200" b="0" dirty="0">
                        <a:latin typeface="+mn-lt"/>
                      </a:endParaRPr>
                    </a:p>
                  </a:txBody>
                  <a:tcPr/>
                </a:tc>
              </a:tr>
              <a:tr h="1170907">
                <a:tc>
                  <a:txBody>
                    <a:bodyPr/>
                    <a:lstStyle/>
                    <a:p>
                      <a:pPr algn="l"/>
                      <a:r>
                        <a:rPr lang="en-US" sz="1200" b="0" dirty="0" smtClean="0">
                          <a:latin typeface="+mn-lt"/>
                        </a:rPr>
                        <a:t>15.</a:t>
                      </a:r>
                      <a:endParaRPr lang="en-US" sz="1200" b="0" dirty="0">
                        <a:latin typeface="+mn-lt"/>
                      </a:endParaRPr>
                    </a:p>
                  </a:txBody>
                  <a:tcPr/>
                </a:tc>
                <a:tc>
                  <a:txBody>
                    <a:bodyPr/>
                    <a:lstStyle/>
                    <a:p>
                      <a:pPr algn="l"/>
                      <a:r>
                        <a:rPr lang="en-US" sz="1200" b="0" dirty="0" smtClean="0">
                          <a:latin typeface="+mn-lt"/>
                        </a:rPr>
                        <a:t>Toxicity</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It involve inflammation and therefore irritation of the nose, throat, and lungs.</a:t>
                      </a:r>
                      <a:endParaRPr lang="en-US" sz="1200" b="0" dirty="0">
                        <a:latin typeface="+mn-lt"/>
                      </a:endParaRPr>
                    </a:p>
                  </a:txBody>
                  <a:tcPr/>
                </a:tc>
              </a:tr>
              <a:tr h="344652">
                <a:tc>
                  <a:txBody>
                    <a:bodyPr/>
                    <a:lstStyle/>
                    <a:p>
                      <a:pPr algn="l"/>
                      <a:r>
                        <a:rPr lang="en-US" sz="1200" b="0" smtClean="0">
                          <a:latin typeface="+mn-lt"/>
                        </a:rPr>
                        <a:t>15.</a:t>
                      </a:r>
                      <a:endParaRPr lang="en-US" sz="1200" b="0" dirty="0">
                        <a:latin typeface="+mn-lt"/>
                      </a:endParaRPr>
                    </a:p>
                  </a:txBody>
                  <a:tcPr/>
                </a:tc>
                <a:tc>
                  <a:txBody>
                    <a:bodyPr/>
                    <a:lstStyle/>
                    <a:p>
                      <a:pPr algn="l"/>
                      <a:r>
                        <a:rPr lang="en-US" sz="1200" b="0" dirty="0" smtClean="0">
                          <a:latin typeface="+mn-lt"/>
                        </a:rPr>
                        <a:t>Cost</a:t>
                      </a:r>
                      <a:endParaRPr lang="en-US" sz="1200" b="0" dirty="0">
                        <a:latin typeface="+mn-lt"/>
                      </a:endParaRPr>
                    </a:p>
                  </a:txBody>
                  <a:tcPr/>
                </a:tc>
                <a:tc>
                  <a:txBody>
                    <a:bodyPr/>
                    <a:lstStyle/>
                    <a:p>
                      <a:pPr algn="l"/>
                      <a:r>
                        <a:rPr lang="en-US" sz="1200" b="0" i="0" kern="1200" dirty="0" smtClean="0">
                          <a:solidFill>
                            <a:schemeClr val="dk1"/>
                          </a:solidFill>
                          <a:effectLst/>
                          <a:latin typeface="+mn-lt"/>
                          <a:ea typeface="+mn-ea"/>
                          <a:cs typeface="+mn-cs"/>
                        </a:rPr>
                        <a:t> </a:t>
                      </a:r>
                      <a:r>
                        <a:rPr lang="en-US" sz="1200" b="0" i="0" kern="1200" dirty="0" err="1" smtClean="0">
                          <a:solidFill>
                            <a:schemeClr val="dk1"/>
                          </a:solidFill>
                          <a:effectLst/>
                          <a:latin typeface="+mn-lt"/>
                          <a:ea typeface="+mn-ea"/>
                          <a:cs typeface="+mn-cs"/>
                        </a:rPr>
                        <a:t>Rs</a:t>
                      </a:r>
                      <a:r>
                        <a:rPr lang="en-US" sz="1200" b="0" i="0" kern="1200" dirty="0" smtClean="0">
                          <a:solidFill>
                            <a:schemeClr val="dk1"/>
                          </a:solidFill>
                          <a:effectLst/>
                          <a:latin typeface="+mn-lt"/>
                          <a:ea typeface="+mn-ea"/>
                          <a:cs typeface="+mn-cs"/>
                        </a:rPr>
                        <a:t>. 200-900/Kg</a:t>
                      </a:r>
                      <a:endParaRPr lang="en-US" sz="1200" b="0" dirty="0">
                        <a:latin typeface="+mn-lt"/>
                      </a:endParaRPr>
                    </a:p>
                  </a:txBody>
                  <a:tcPr/>
                </a:tc>
              </a:tr>
            </a:tbl>
          </a:graphicData>
        </a:graphic>
      </p:graphicFrame>
      <p:sp>
        <p:nvSpPr>
          <p:cNvPr id="4" name="Text Placeholder 3"/>
          <p:cNvSpPr>
            <a:spLocks noGrp="1"/>
          </p:cNvSpPr>
          <p:nvPr>
            <p:ph type="body" sz="half" idx="2"/>
          </p:nvPr>
        </p:nvSpPr>
        <p:spPr>
          <a:xfrm>
            <a:off x="457200" y="990600"/>
            <a:ext cx="3008313" cy="5270500"/>
          </a:xfrm>
        </p:spPr>
        <p:txBody>
          <a:bodyPr>
            <a:normAutofit/>
          </a:bodyPr>
          <a:lstStyle/>
          <a:p>
            <a:pPr marL="285750" indent="-285750" algn="just">
              <a:buFont typeface="Arial" panose="020B0604020202020204" pitchFamily="34" charset="0"/>
              <a:buChar char="•"/>
            </a:pPr>
            <a:r>
              <a:rPr lang="en-US" sz="1400" dirty="0" smtClean="0"/>
              <a:t>Epoxy resins are a class of prepolymers and polymers containing more than one epoxide group.</a:t>
            </a:r>
          </a:p>
          <a:p>
            <a:pPr marL="285750" indent="-285750" algn="just">
              <a:buFont typeface="Arial" panose="020B0604020202020204" pitchFamily="34" charset="0"/>
              <a:buChar char="•"/>
            </a:pPr>
            <a:r>
              <a:rPr lang="en-US" sz="1400" dirty="0" smtClean="0"/>
              <a:t>It looks like honey (low-molecular), in a solid state it look like a sugar.</a:t>
            </a:r>
          </a:p>
          <a:p>
            <a:pPr marL="285750" indent="-285750" algn="just">
              <a:buFont typeface="Arial" panose="020B0604020202020204" pitchFamily="34" charset="0"/>
              <a:buChar char="•"/>
            </a:pPr>
            <a:r>
              <a:rPr lang="en-US" sz="1400" dirty="0" smtClean="0"/>
              <a:t>Today, hundreds of resins are available, the most common produced with epichlorohydrin and Bisphenol A.</a:t>
            </a:r>
          </a:p>
          <a:p>
            <a:pPr marL="285750" indent="-285750" algn="just">
              <a:buFont typeface="Arial" panose="020B0604020202020204" pitchFamily="34" charset="0"/>
              <a:buChar char="•"/>
            </a:pPr>
            <a:r>
              <a:rPr lang="en-US" sz="1400" dirty="0" smtClean="0"/>
              <a:t>Epoxy </a:t>
            </a:r>
            <a:r>
              <a:rPr lang="en-US" sz="1400" dirty="0"/>
              <a:t>is one of the few materials that can adhere to carbon </a:t>
            </a:r>
            <a:r>
              <a:rPr lang="en-US" sz="1400" dirty="0" smtClean="0"/>
              <a:t>fiber.</a:t>
            </a:r>
            <a:endParaRPr lang="en-US" sz="1400" dirty="0"/>
          </a:p>
        </p:txBody>
      </p:sp>
    </p:spTree>
    <p:extLst>
      <p:ext uri="{BB962C8B-B14F-4D97-AF65-F5344CB8AC3E}">
        <p14:creationId xmlns:p14="http://schemas.microsoft.com/office/powerpoint/2010/main" val="409417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Matrix chosen:</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990600"/>
            <a:ext cx="7467600" cy="5562600"/>
          </a:xfrm>
        </p:spPr>
        <p:txBody>
          <a:bodyPr>
            <a:normAutofit lnSpcReduction="10000"/>
          </a:bodyPr>
          <a:lstStyle/>
          <a:p>
            <a:r>
              <a:rPr lang="en-US" sz="1600" dirty="0" smtClean="0">
                <a:solidFill>
                  <a:srgbClr val="FF0000"/>
                </a:solidFill>
              </a:rPr>
              <a:t>Epoxy resin </a:t>
            </a:r>
            <a:r>
              <a:rPr lang="en-US" sz="1600" dirty="0" smtClean="0"/>
              <a:t>is used as matrix because of its compatibility with fibers.</a:t>
            </a:r>
          </a:p>
          <a:p>
            <a:r>
              <a:rPr lang="en-US" sz="1600" dirty="0" smtClean="0"/>
              <a:t>It is thermosetting polymer which remain solid until temperature reaches to the point where thermoset begin to degrade.</a:t>
            </a:r>
          </a:p>
          <a:p>
            <a:r>
              <a:rPr lang="en-US" sz="1600" dirty="0" smtClean="0"/>
              <a:t>Properties of epoxy resin:</a:t>
            </a:r>
          </a:p>
          <a:p>
            <a:pPr>
              <a:buFont typeface="Wingdings" panose="05000000000000000000" pitchFamily="2" charset="2"/>
              <a:buChar char="v"/>
            </a:pPr>
            <a:r>
              <a:rPr lang="en-US" sz="1600" dirty="0" smtClean="0"/>
              <a:t>High strength</a:t>
            </a:r>
          </a:p>
          <a:p>
            <a:pPr>
              <a:buFont typeface="Wingdings" panose="05000000000000000000" pitchFamily="2" charset="2"/>
              <a:buChar char="v"/>
            </a:pPr>
            <a:r>
              <a:rPr lang="en-US" sz="1600" dirty="0" smtClean="0"/>
              <a:t>Versatility</a:t>
            </a:r>
          </a:p>
          <a:p>
            <a:pPr>
              <a:buFont typeface="Wingdings" panose="05000000000000000000" pitchFamily="2" charset="2"/>
              <a:buChar char="v"/>
            </a:pPr>
            <a:r>
              <a:rPr lang="en-US" sz="1600" dirty="0" smtClean="0"/>
              <a:t>Excellent adhesion</a:t>
            </a:r>
          </a:p>
          <a:p>
            <a:pPr>
              <a:buFont typeface="Wingdings" panose="05000000000000000000" pitchFamily="2" charset="2"/>
              <a:buChar char="v"/>
            </a:pPr>
            <a:r>
              <a:rPr lang="en-US" sz="1600" dirty="0" smtClean="0"/>
              <a:t>Low shrinkage</a:t>
            </a:r>
          </a:p>
          <a:p>
            <a:pPr>
              <a:buFont typeface="Wingdings" panose="05000000000000000000" pitchFamily="2" charset="2"/>
              <a:buChar char="v"/>
            </a:pPr>
            <a:r>
              <a:rPr lang="en-US" sz="1600" dirty="0" smtClean="0"/>
              <a:t>Electrical insulation</a:t>
            </a:r>
          </a:p>
          <a:p>
            <a:pPr>
              <a:buFont typeface="Wingdings" panose="05000000000000000000" pitchFamily="2" charset="2"/>
              <a:buChar char="v"/>
            </a:pPr>
            <a:r>
              <a:rPr lang="en-US" sz="1600" dirty="0" smtClean="0"/>
              <a:t>Low cost &amp; low toxicity</a:t>
            </a:r>
          </a:p>
          <a:p>
            <a:pPr>
              <a:buFont typeface="Wingdings" panose="05000000000000000000" pitchFamily="2" charset="2"/>
              <a:buChar char="v"/>
            </a:pPr>
            <a:r>
              <a:rPr lang="en-US" sz="1600" dirty="0" smtClean="0"/>
              <a:t>Chemical and solvent resistance</a:t>
            </a:r>
          </a:p>
          <a:p>
            <a:pPr>
              <a:buFont typeface="Wingdings" panose="05000000000000000000" pitchFamily="2" charset="2"/>
              <a:buChar char="v"/>
            </a:pPr>
            <a:endParaRPr lang="en-US" sz="1600" dirty="0" smtClean="0"/>
          </a:p>
          <a:p>
            <a:pPr marL="0" indent="0">
              <a:buNone/>
            </a:pPr>
            <a:r>
              <a:rPr lang="en-US" sz="2000" b="1" dirty="0"/>
              <a:t>Other </a:t>
            </a:r>
            <a:r>
              <a:rPr lang="en-US" sz="2000" b="1" dirty="0" smtClean="0"/>
              <a:t>modifiers:</a:t>
            </a:r>
            <a:endParaRPr lang="en-US" sz="2000" b="1" dirty="0"/>
          </a:p>
          <a:p>
            <a:r>
              <a:rPr lang="en-US" sz="1600" dirty="0"/>
              <a:t>Rubber </a:t>
            </a:r>
            <a:r>
              <a:rPr lang="en-US" sz="1600" dirty="0" smtClean="0"/>
              <a:t>additives- increases </a:t>
            </a:r>
            <a:r>
              <a:rPr lang="en-US" sz="1600" dirty="0"/>
              <a:t>the flexibility, fatigue resistance, crack resistance, toughness in epoxy resin.</a:t>
            </a:r>
          </a:p>
          <a:p>
            <a:r>
              <a:rPr lang="en-US" sz="1600" dirty="0"/>
              <a:t>Thermoplastic additives - increases the fracture toughness of epoxy resin.</a:t>
            </a:r>
          </a:p>
          <a:p>
            <a:r>
              <a:rPr lang="en-US" sz="1600" dirty="0"/>
              <a:t>Flame retardants- Halogens and char forming </a:t>
            </a:r>
            <a:r>
              <a:rPr lang="en-US" sz="1600" dirty="0" smtClean="0"/>
              <a:t>aromatics.</a:t>
            </a:r>
            <a:endParaRPr lang="en-US" sz="1600" dirty="0"/>
          </a:p>
          <a:p>
            <a:r>
              <a:rPr lang="en-US" sz="1600" dirty="0"/>
              <a:t>Colors and dyes</a:t>
            </a:r>
          </a:p>
          <a:p>
            <a:pPr>
              <a:buFont typeface="Wingdings" panose="05000000000000000000" pitchFamily="2" charset="2"/>
              <a:buChar char="v"/>
            </a:pPr>
            <a:endParaRPr lang="en-US" sz="1600" dirty="0"/>
          </a:p>
        </p:txBody>
      </p:sp>
    </p:spTree>
    <p:extLst>
      <p:ext uri="{BB962C8B-B14F-4D97-AF65-F5344CB8AC3E}">
        <p14:creationId xmlns:p14="http://schemas.microsoft.com/office/powerpoint/2010/main" val="352217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cylinder depends on</a:t>
            </a:r>
            <a:endParaRPr lang="en-US" dirty="0"/>
          </a:p>
        </p:txBody>
      </p:sp>
      <p:sp>
        <p:nvSpPr>
          <p:cNvPr id="3" name="Content Placeholder 2"/>
          <p:cNvSpPr>
            <a:spLocks noGrp="1"/>
          </p:cNvSpPr>
          <p:nvPr>
            <p:ph sz="quarter" idx="1"/>
          </p:nvPr>
        </p:nvSpPr>
        <p:spPr/>
        <p:txBody>
          <a:bodyPr>
            <a:normAutofit/>
          </a:bodyPr>
          <a:lstStyle/>
          <a:p>
            <a:r>
              <a:rPr lang="en-US" sz="2000" dirty="0" smtClean="0"/>
              <a:t>Raw material for liner  &amp; composite</a:t>
            </a:r>
          </a:p>
          <a:p>
            <a:r>
              <a:rPr lang="en-US" sz="2000" dirty="0" smtClean="0"/>
              <a:t>Geometry</a:t>
            </a:r>
          </a:p>
          <a:p>
            <a:r>
              <a:rPr lang="en-US" sz="2000" dirty="0" smtClean="0"/>
              <a:t>Thickness of the liner</a:t>
            </a:r>
          </a:p>
          <a:p>
            <a:r>
              <a:rPr lang="en-US" sz="2000" dirty="0" smtClean="0"/>
              <a:t>Winding pattern of the composite</a:t>
            </a:r>
          </a:p>
          <a:p>
            <a:r>
              <a:rPr lang="en-US" sz="2000" dirty="0" smtClean="0"/>
              <a:t>Winding parameter and technique</a:t>
            </a:r>
          </a:p>
          <a:p>
            <a:r>
              <a:rPr lang="en-US" sz="2000" dirty="0" smtClean="0"/>
              <a:t>Curing characteristics</a:t>
            </a:r>
            <a:endParaRPr lang="en-US" sz="2000" dirty="0"/>
          </a:p>
        </p:txBody>
      </p:sp>
    </p:spTree>
    <p:extLst>
      <p:ext uri="{BB962C8B-B14F-4D97-AF65-F5344CB8AC3E}">
        <p14:creationId xmlns:p14="http://schemas.microsoft.com/office/powerpoint/2010/main" val="400692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cylinder</a:t>
            </a:r>
            <a:endParaRPr lang="en-US" dirty="0"/>
          </a:p>
        </p:txBody>
      </p:sp>
      <p:sp>
        <p:nvSpPr>
          <p:cNvPr id="3" name="Content Placeholder 2"/>
          <p:cNvSpPr>
            <a:spLocks noGrp="1"/>
          </p:cNvSpPr>
          <p:nvPr>
            <p:ph sz="quarter" idx="1"/>
          </p:nvPr>
        </p:nvSpPr>
        <p:spPr/>
        <p:txBody>
          <a:bodyPr/>
          <a:lstStyle/>
          <a:p>
            <a:pPr marL="0" indent="0">
              <a:buNone/>
            </a:pPr>
            <a:r>
              <a:rPr lang="en-US" dirty="0" smtClean="0"/>
              <a:t>Materials chosen</a:t>
            </a:r>
          </a:p>
          <a:p>
            <a:r>
              <a:rPr lang="en-US" dirty="0" smtClean="0"/>
              <a:t>Liner: </a:t>
            </a:r>
            <a:r>
              <a:rPr lang="en-IN" dirty="0" smtClean="0"/>
              <a:t>Seamless </a:t>
            </a:r>
            <a:r>
              <a:rPr lang="en-IN" dirty="0"/>
              <a:t>6061-T6 Aluminium </a:t>
            </a:r>
            <a:r>
              <a:rPr lang="en-IN" dirty="0" smtClean="0"/>
              <a:t>Alloy</a:t>
            </a:r>
          </a:p>
          <a:p>
            <a:r>
              <a:rPr lang="en-IN" dirty="0" err="1" smtClean="0"/>
              <a:t>Fiber</a:t>
            </a:r>
            <a:r>
              <a:rPr lang="en-IN" dirty="0" smtClean="0"/>
              <a:t>: Carbon </a:t>
            </a:r>
            <a:r>
              <a:rPr lang="en-IN" dirty="0" err="1" smtClean="0"/>
              <a:t>Fiber</a:t>
            </a:r>
            <a:r>
              <a:rPr lang="en-IN" dirty="0" smtClean="0"/>
              <a:t> </a:t>
            </a:r>
            <a:r>
              <a:rPr lang="en-US" dirty="0" smtClean="0"/>
              <a:t>T800</a:t>
            </a:r>
            <a:endParaRPr lang="en-IN" dirty="0"/>
          </a:p>
          <a:p>
            <a:r>
              <a:rPr lang="en-IN" dirty="0" smtClean="0"/>
              <a:t>Resin: Epoxy</a:t>
            </a:r>
          </a:p>
          <a:p>
            <a:r>
              <a:rPr lang="en-IN" dirty="0" smtClean="0"/>
              <a:t>Head of vessel: </a:t>
            </a:r>
            <a:r>
              <a:rPr lang="en-IN" dirty="0" err="1" smtClean="0"/>
              <a:t>Isotensoidal</a:t>
            </a:r>
            <a:r>
              <a:rPr lang="en-IN" dirty="0" smtClean="0"/>
              <a:t> dome head</a:t>
            </a:r>
            <a:endParaRPr lang="en-IN" dirty="0"/>
          </a:p>
          <a:p>
            <a:endParaRPr lang="en-US" dirty="0"/>
          </a:p>
        </p:txBody>
      </p:sp>
    </p:spTree>
    <p:extLst>
      <p:ext uri="{BB962C8B-B14F-4D97-AF65-F5344CB8AC3E}">
        <p14:creationId xmlns:p14="http://schemas.microsoft.com/office/powerpoint/2010/main" val="1922917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44</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1600200" y="0"/>
            <a:ext cx="7543800" cy="693738"/>
          </a:xfrm>
        </p:spPr>
        <p:txBody>
          <a:bodyPr>
            <a:normAutofit/>
          </a:bodyPr>
          <a:lstStyle/>
          <a:p>
            <a:pPr algn="ctr"/>
            <a:r>
              <a:rPr lang="en-IN" dirty="0"/>
              <a:t>Construction – Mechanical Design</a:t>
            </a:r>
          </a:p>
        </p:txBody>
      </p:sp>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147581" y="621839"/>
            <a:ext cx="8848725" cy="5686425"/>
          </a:xfrm>
        </p:spPr>
        <p:txBody>
          <a:bodyPr>
            <a:normAutofit fontScale="92500" lnSpcReduction="10000"/>
          </a:bodyPr>
          <a:lstStyle/>
          <a:p>
            <a:pPr>
              <a:buFont typeface="Wingdings" panose="05000000000000000000" pitchFamily="2" charset="2"/>
              <a:buChar char="§"/>
            </a:pPr>
            <a:r>
              <a:rPr lang="en-IN" sz="1600" b="1" dirty="0" smtClean="0"/>
              <a:t>Materials</a:t>
            </a:r>
          </a:p>
          <a:p>
            <a:pPr marL="457200" indent="-457200">
              <a:buFont typeface="+mj-lt"/>
              <a:buAutoNum type="alphaLcParenR"/>
            </a:pPr>
            <a:r>
              <a:rPr lang="en-US" sz="1600" dirty="0"/>
              <a:t>Liner </a:t>
            </a:r>
            <a:r>
              <a:rPr lang="en-US" sz="1600" dirty="0" smtClean="0"/>
              <a:t>– </a:t>
            </a:r>
            <a:r>
              <a:rPr lang="en-IN" sz="1600" dirty="0" smtClean="0"/>
              <a:t>Seamless </a:t>
            </a:r>
            <a:r>
              <a:rPr lang="en-IN" sz="1600" dirty="0"/>
              <a:t>6061-T6 Aluminium Alloy</a:t>
            </a:r>
            <a:endParaRPr lang="en-IN" sz="1600" dirty="0" smtClean="0"/>
          </a:p>
          <a:p>
            <a:pPr marL="457200" indent="-457200">
              <a:buFont typeface="+mj-lt"/>
              <a:buAutoNum type="alphaLcParenR"/>
            </a:pPr>
            <a:r>
              <a:rPr lang="en-IN" sz="1600" dirty="0" err="1" smtClean="0"/>
              <a:t>Fiber</a:t>
            </a:r>
            <a:r>
              <a:rPr lang="en-IN" sz="1600" dirty="0" smtClean="0"/>
              <a:t> –Carbon </a:t>
            </a:r>
            <a:r>
              <a:rPr lang="en-IN" sz="1600" dirty="0" err="1" smtClean="0"/>
              <a:t>Fiber</a:t>
            </a:r>
            <a:endParaRPr lang="en-IN" sz="1600" dirty="0" smtClean="0"/>
          </a:p>
          <a:p>
            <a:pPr marL="457200" indent="-457200">
              <a:buFont typeface="+mj-lt"/>
              <a:buAutoNum type="alphaLcParenR"/>
            </a:pPr>
            <a:r>
              <a:rPr lang="en-IN" sz="1600" dirty="0" smtClean="0"/>
              <a:t>Resin – Epoxy</a:t>
            </a:r>
          </a:p>
          <a:p>
            <a:pPr marL="457200" indent="-457200">
              <a:buFont typeface="+mj-lt"/>
              <a:buAutoNum type="alphaLcParenR"/>
            </a:pPr>
            <a:r>
              <a:rPr lang="en-IN" sz="1600" dirty="0" smtClean="0"/>
              <a:t>Dome Shape – </a:t>
            </a:r>
            <a:r>
              <a:rPr lang="en-US" sz="1600" dirty="0"/>
              <a:t>A hemispherical head is designed to bear maximum load [11]; </a:t>
            </a:r>
            <a:r>
              <a:rPr lang="en-US" sz="1600" dirty="0" smtClean="0"/>
              <a:t>an </a:t>
            </a:r>
            <a:r>
              <a:rPr lang="en-US" sz="1600" dirty="0" err="1" smtClean="0"/>
              <a:t>isotensoid</a:t>
            </a:r>
            <a:r>
              <a:rPr lang="en-US" sz="1600" dirty="0" smtClean="0"/>
              <a:t> </a:t>
            </a:r>
            <a:r>
              <a:rPr lang="en-US" sz="1600" dirty="0"/>
              <a:t>dome is designed to avoid fiber </a:t>
            </a:r>
            <a:r>
              <a:rPr lang="en-US" sz="1600" dirty="0" smtClean="0"/>
              <a:t>slippage.</a:t>
            </a:r>
          </a:p>
          <a:p>
            <a:pPr marL="0" indent="0">
              <a:buNone/>
            </a:pPr>
            <a:r>
              <a:rPr lang="en-US" sz="1600" dirty="0"/>
              <a:t>	</a:t>
            </a:r>
            <a:r>
              <a:rPr lang="en-US" sz="1600" dirty="0" smtClean="0"/>
              <a:t>These </a:t>
            </a:r>
            <a:r>
              <a:rPr lang="en-US" sz="1600" dirty="0"/>
              <a:t>coordinates are used to determine the opening radii and </a:t>
            </a:r>
            <a:r>
              <a:rPr lang="en-US" sz="1600" dirty="0" smtClean="0"/>
              <a:t>their corresponding </a:t>
            </a:r>
            <a:r>
              <a:rPr lang="en-US" sz="1600" dirty="0"/>
              <a:t>non-slipping angles using </a:t>
            </a:r>
            <a:r>
              <a:rPr lang="en-US" sz="1600" dirty="0" err="1"/>
              <a:t>Clairault</a:t>
            </a:r>
            <a:r>
              <a:rPr lang="en-US" sz="1600" dirty="0"/>
              <a:t> equation as given </a:t>
            </a:r>
            <a:r>
              <a:rPr lang="en-US" sz="1600" dirty="0" smtClean="0"/>
              <a:t>in Equation </a:t>
            </a:r>
            <a:r>
              <a:rPr lang="en-US" sz="1600" dirty="0"/>
              <a:t>(1</a:t>
            </a:r>
            <a:r>
              <a:rPr lang="en-US" sz="1600" dirty="0" smtClean="0"/>
              <a:t>).</a:t>
            </a:r>
          </a:p>
          <a:p>
            <a:pPr marL="0" lvl="2" indent="0">
              <a:spcBef>
                <a:spcPts val="1200"/>
              </a:spcBef>
              <a:spcAft>
                <a:spcPts val="200"/>
              </a:spcAft>
              <a:buSzPct val="100000"/>
              <a:buNone/>
            </a:pPr>
            <a:r>
              <a:rPr lang="en-US" sz="1600" dirty="0"/>
              <a:t>	</a:t>
            </a:r>
            <a:r>
              <a:rPr lang="en-US" sz="1600" dirty="0" smtClean="0"/>
              <a:t>The </a:t>
            </a:r>
            <a:r>
              <a:rPr lang="en-US" sz="1600" dirty="0"/>
              <a:t>winding </a:t>
            </a:r>
            <a:r>
              <a:rPr lang="en-US" sz="1600" dirty="0" smtClean="0"/>
              <a:t>angles </a:t>
            </a:r>
            <a:r>
              <a:rPr lang="en-US" sz="1600" dirty="0"/>
              <a:t>with a value between the stated range have the least chances </a:t>
            </a:r>
            <a:r>
              <a:rPr lang="en-US" sz="1600" dirty="0" smtClean="0"/>
              <a:t>of slippage </a:t>
            </a:r>
            <a:r>
              <a:rPr lang="en-US" sz="1600" dirty="0"/>
              <a:t>during winding in that region i.e., the composite near </a:t>
            </a:r>
            <a:r>
              <a:rPr lang="en-US" sz="1600" dirty="0" smtClean="0"/>
              <a:t>pole section </a:t>
            </a:r>
            <a:r>
              <a:rPr lang="en-US" sz="1600" dirty="0"/>
              <a:t>is to be wound at an angle of ~10◦. As the opening radii for </a:t>
            </a:r>
            <a:r>
              <a:rPr lang="en-US" sz="1600" dirty="0" smtClean="0"/>
              <a:t>a particular </a:t>
            </a:r>
            <a:r>
              <a:rPr lang="en-US" sz="1600" dirty="0"/>
              <a:t>layer increases, the winding angle needs to be increased. </a:t>
            </a:r>
            <a:r>
              <a:rPr lang="en-US" sz="1600" dirty="0" smtClean="0"/>
              <a:t>The cylindrical </a:t>
            </a:r>
            <a:r>
              <a:rPr lang="en-US" sz="1600" dirty="0"/>
              <a:t>section is wound using hoop layers at an angle of 90◦</a:t>
            </a:r>
            <a:r>
              <a:rPr lang="en-US" sz="1600" dirty="0" smtClean="0"/>
              <a:t>. </a:t>
            </a:r>
            <a:r>
              <a:rPr lang="en-IN" sz="1600" dirty="0">
                <a:cs typeface="Times New Roman" panose="02020603050405020304" pitchFamily="18" charset="0"/>
              </a:rPr>
              <a:t>burst test (ISO 15869</a:t>
            </a:r>
            <a:r>
              <a:rPr lang="en-IN" sz="1600" dirty="0" smtClean="0">
                <a:cs typeface="Times New Roman" panose="02020603050405020304" pitchFamily="18" charset="0"/>
              </a:rPr>
              <a:t>)</a:t>
            </a:r>
            <a:endParaRPr lang="en-IN" sz="1600" dirty="0" smtClean="0"/>
          </a:p>
          <a:p>
            <a:pPr>
              <a:buFont typeface="Wingdings" panose="05000000000000000000" pitchFamily="2" charset="2"/>
              <a:buChar char="§"/>
            </a:pPr>
            <a:r>
              <a:rPr lang="en-IN" sz="1600" b="1" dirty="0" smtClean="0"/>
              <a:t>Minimum </a:t>
            </a:r>
            <a:r>
              <a:rPr lang="en-IN" sz="1600" b="1" dirty="0"/>
              <a:t>winding angle </a:t>
            </a:r>
            <a:r>
              <a:rPr lang="en-IN" sz="1600" b="1" dirty="0" smtClean="0"/>
              <a:t>calculations</a:t>
            </a:r>
          </a:p>
          <a:p>
            <a:pPr marL="0" indent="0">
              <a:buNone/>
            </a:pPr>
            <a:r>
              <a:rPr lang="en-US" sz="1600" dirty="0"/>
              <a:t>Minimum winding angle </a:t>
            </a:r>
            <a:r>
              <a:rPr lang="en-US" sz="1600" dirty="0" smtClean="0"/>
              <a:t>calculations </a:t>
            </a:r>
            <a:r>
              <a:rPr lang="en-US" sz="1600" dirty="0" err="1" smtClean="0"/>
              <a:t>Clairault</a:t>
            </a:r>
            <a:r>
              <a:rPr lang="en-US" sz="1600" dirty="0" smtClean="0"/>
              <a:t> </a:t>
            </a:r>
            <a:r>
              <a:rPr lang="en-US" sz="1600" dirty="0"/>
              <a:t>condition is used to ensure no </a:t>
            </a:r>
            <a:r>
              <a:rPr lang="en-US" sz="1600" dirty="0" err="1"/>
              <a:t>fibre</a:t>
            </a:r>
            <a:r>
              <a:rPr lang="en-US" sz="1600" dirty="0"/>
              <a:t> slippage. </a:t>
            </a:r>
            <a:r>
              <a:rPr lang="en-US" sz="1600" dirty="0" smtClean="0"/>
              <a:t>Using </a:t>
            </a:r>
            <a:r>
              <a:rPr lang="en-US" sz="1600" dirty="0" err="1" smtClean="0"/>
              <a:t>Clairault</a:t>
            </a:r>
            <a:r>
              <a:rPr lang="en-US" sz="1600" dirty="0" smtClean="0"/>
              <a:t> </a:t>
            </a:r>
            <a:r>
              <a:rPr lang="en-US" sz="1600" dirty="0"/>
              <a:t>equation from eq. (1), the value of a is obtained as</a:t>
            </a:r>
            <a:r>
              <a:rPr lang="en-US" sz="1600" dirty="0" smtClean="0"/>
              <a:t>:</a:t>
            </a:r>
          </a:p>
          <a:p>
            <a:pPr marL="0" indent="0">
              <a:buNone/>
            </a:pPr>
            <a:r>
              <a:rPr lang="en-US" sz="1600" dirty="0" smtClean="0"/>
              <a:t>D sin(</a:t>
            </a:r>
            <a:r>
              <a:rPr lang="el-GR" sz="1600" dirty="0" smtClean="0"/>
              <a:t>θ</a:t>
            </a:r>
            <a:r>
              <a:rPr lang="en-US" sz="1600" dirty="0" smtClean="0"/>
              <a:t>) = </a:t>
            </a:r>
            <a:r>
              <a:rPr lang="en-US" sz="1600" dirty="0"/>
              <a:t>d </a:t>
            </a:r>
            <a:r>
              <a:rPr lang="en-US" sz="1600" dirty="0" smtClean="0"/>
              <a:t>sin(90)</a:t>
            </a:r>
          </a:p>
          <a:p>
            <a:pPr marL="0" indent="0">
              <a:buNone/>
            </a:pPr>
            <a:r>
              <a:rPr lang="en-US" sz="1600" dirty="0" smtClean="0"/>
              <a:t>Where </a:t>
            </a:r>
            <a:r>
              <a:rPr lang="en-US" sz="1600" dirty="0"/>
              <a:t>D is the diameter of the cylinder, a is the </a:t>
            </a:r>
            <a:r>
              <a:rPr lang="en-US" sz="1600" dirty="0" smtClean="0"/>
              <a:t>winding angle </a:t>
            </a:r>
            <a:r>
              <a:rPr lang="en-US" sz="1600" dirty="0"/>
              <a:t>and d is the diameter of the open end where </a:t>
            </a:r>
            <a:r>
              <a:rPr lang="en-US" sz="1600" dirty="0" err="1"/>
              <a:t>fibre</a:t>
            </a:r>
            <a:r>
              <a:rPr lang="en-US" sz="1600" dirty="0"/>
              <a:t> </a:t>
            </a:r>
            <a:r>
              <a:rPr lang="en-US" sz="1600" dirty="0" smtClean="0"/>
              <a:t>passes tangentially </a:t>
            </a:r>
            <a:r>
              <a:rPr lang="en-US" sz="1600" dirty="0"/>
              <a:t>to the end (winding angle is </a:t>
            </a:r>
            <a:r>
              <a:rPr lang="en-US" sz="1600" dirty="0" smtClean="0"/>
              <a:t>90).</a:t>
            </a:r>
            <a:endParaRPr lang="en-IN" sz="1600" dirty="0"/>
          </a:p>
          <a:p>
            <a:pPr>
              <a:buFont typeface="Wingdings" panose="05000000000000000000" pitchFamily="2" charset="2"/>
              <a:buChar char="§"/>
            </a:pPr>
            <a:r>
              <a:rPr lang="en-IN" sz="1600" b="1" dirty="0" smtClean="0"/>
              <a:t>Determination </a:t>
            </a:r>
            <a:r>
              <a:rPr lang="en-IN" sz="1600" b="1" dirty="0"/>
              <a:t>of minimum layer </a:t>
            </a:r>
            <a:r>
              <a:rPr lang="en-IN" sz="1600" b="1" dirty="0" smtClean="0"/>
              <a:t>thickness </a:t>
            </a:r>
            <a:r>
              <a:rPr lang="en-IN" sz="1600" dirty="0" smtClean="0"/>
              <a:t>is done by </a:t>
            </a:r>
            <a:r>
              <a:rPr lang="en-US" sz="1600" b="1" dirty="0" smtClean="0"/>
              <a:t>Netting </a:t>
            </a:r>
            <a:r>
              <a:rPr lang="en-US" sz="1600" b="1" dirty="0"/>
              <a:t>Analysis</a:t>
            </a:r>
            <a:endParaRPr lang="en-IN" sz="1600" b="1" dirty="0"/>
          </a:p>
          <a:p>
            <a:pPr>
              <a:buFont typeface="Wingdings" panose="05000000000000000000" pitchFamily="2" charset="2"/>
              <a:buChar char="§"/>
            </a:pPr>
            <a:r>
              <a:rPr lang="en-IN" sz="1600" b="1" dirty="0" smtClean="0"/>
              <a:t>Theoretical </a:t>
            </a:r>
            <a:r>
              <a:rPr lang="en-IN" sz="1600" b="1" dirty="0"/>
              <a:t>model </a:t>
            </a:r>
            <a:r>
              <a:rPr lang="en-IN" sz="1600" b="1" dirty="0" smtClean="0"/>
              <a:t>angles</a:t>
            </a:r>
            <a:endParaRPr lang="en-IN" sz="1600" b="1" dirty="0"/>
          </a:p>
        </p:txBody>
      </p:sp>
    </p:spTree>
    <p:extLst>
      <p:ext uri="{BB962C8B-B14F-4D97-AF65-F5344CB8AC3E}">
        <p14:creationId xmlns:p14="http://schemas.microsoft.com/office/powerpoint/2010/main" val="13909008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 calcmode="lin" valueType="num">
                                      <p:cBhvr additive="base">
                                        <p:cTn id="8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B1001A8-766A-4D7A-9117-F020473A537E}" type="slidenum">
              <a:rPr lang="en-IN" smtClean="0"/>
              <a:t>45</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0" y="334963"/>
            <a:ext cx="5749529" cy="544512"/>
          </a:xfrm>
        </p:spPr>
        <p:txBody>
          <a:bodyPr>
            <a:normAutofit fontScale="90000"/>
          </a:bodyPr>
          <a:lstStyle/>
          <a:p>
            <a:pPr algn="ctr"/>
            <a:r>
              <a:rPr lang="en-US" sz="3600" b="1" dirty="0"/>
              <a:t>Netting Analysis</a:t>
            </a:r>
            <a:endParaRPr lang="en-IN" sz="3600"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135"/>
          <a:stretch/>
        </p:blipFill>
        <p:spPr>
          <a:xfrm>
            <a:off x="399328" y="1218233"/>
            <a:ext cx="4217660" cy="3195437"/>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616988" y="949118"/>
                <a:ext cx="4411267" cy="6053132"/>
              </a:xfrm>
              <a:prstGeom prst="rect">
                <a:avLst/>
              </a:prstGeom>
              <a:noFill/>
            </p:spPr>
            <p:txBody>
              <a:bodyPr wrap="square" rtlCol="0">
                <a:spAutoFit/>
              </a:bodyPr>
              <a:lstStyle/>
              <a:p>
                <a:r>
                  <a:rPr lang="en-US" sz="1400" dirty="0" smtClean="0"/>
                  <a:t>Force on the fiber is </a:t>
                </a:r>
                <a:r>
                  <a:rPr lang="en-US" sz="1400" dirty="0" err="1" smtClean="0"/>
                  <a:t>F</a:t>
                </a:r>
                <a:r>
                  <a:rPr lang="en-US" sz="1400" baseline="-25000" dirty="0" err="1" smtClean="0"/>
                  <a:t>f</a:t>
                </a:r>
                <a:r>
                  <a:rPr lang="en-US" sz="1400" dirty="0" smtClean="0"/>
                  <a:t>  </a:t>
                </a:r>
                <a14:m>
                  <m:oMath xmlns:m="http://schemas.openxmlformats.org/officeDocument/2006/math">
                    <m:r>
                      <a:rPr lang="en-US" sz="1400" i="1">
                        <a:latin typeface="Cambria Math"/>
                      </a:rPr>
                      <m:t>=</m:t>
                    </m:r>
                  </m:oMath>
                </a14:m>
                <a:r>
                  <a:rPr lang="en-US" sz="1400" dirty="0" smtClean="0"/>
                  <a:t> </a:t>
                </a:r>
                <a14:m>
                  <m:oMath xmlns:m="http://schemas.openxmlformats.org/officeDocument/2006/math">
                    <m:sSub>
                      <m:sSubPr>
                        <m:ctrlPr>
                          <a:rPr lang="en-IN" sz="1400" i="1">
                            <a:latin typeface="Cambria Math"/>
                          </a:rPr>
                        </m:ctrlPr>
                      </m:sSubPr>
                      <m:e>
                        <m:r>
                          <a:rPr lang="en-US" sz="1400" b="0" i="1" smtClean="0">
                            <a:latin typeface="Cambria Math"/>
                          </a:rPr>
                          <m:t>𝐴</m:t>
                        </m:r>
                        <m:r>
                          <a:rPr lang="en-US" sz="1400" i="1">
                            <a:latin typeface="Cambria Math" panose="02040503050406030204" pitchFamily="18" charset="0"/>
                          </a:rPr>
                          <m:t>𝜎</m:t>
                        </m:r>
                      </m:e>
                      <m:sub>
                        <m:r>
                          <a:rPr lang="en-US" sz="1400" b="0" i="1" smtClean="0">
                            <a:latin typeface="Cambria Math"/>
                          </a:rPr>
                          <m:t>𝑓</m:t>
                        </m:r>
                      </m:sub>
                    </m:sSub>
                  </m:oMath>
                </a14:m>
                <a:r>
                  <a:rPr lang="en-US" sz="1400" dirty="0" smtClean="0"/>
                  <a:t> </a:t>
                </a:r>
              </a:p>
              <a:p>
                <a:r>
                  <a:rPr lang="en-US" sz="1400" dirty="0"/>
                  <a:t>Force </a:t>
                </a:r>
                <a:r>
                  <a:rPr lang="en-US" sz="1400" dirty="0" smtClean="0"/>
                  <a:t>along the axis </a:t>
                </a:r>
                <a:r>
                  <a:rPr lang="en-US" sz="1400" dirty="0" err="1" smtClean="0"/>
                  <a:t>F</a:t>
                </a:r>
                <a:r>
                  <a:rPr lang="en-US" sz="1400" baseline="-25000" dirty="0" err="1"/>
                  <a:t>x</a:t>
                </a:r>
                <a14:m>
                  <m:oMath xmlns:m="http://schemas.openxmlformats.org/officeDocument/2006/math">
                    <m:r>
                      <a:rPr lang="en-US" sz="1500" b="0" i="0" smtClean="0">
                        <a:latin typeface="Cambria Math"/>
                      </a:rPr>
                      <m:t>  </m:t>
                    </m:r>
                    <m:r>
                      <a:rPr lang="en-US" sz="1500" i="1">
                        <a:latin typeface="Cambria Math"/>
                      </a:rPr>
                      <m:t>=</m:t>
                    </m:r>
                    <m:sSub>
                      <m:sSubPr>
                        <m:ctrlPr>
                          <a:rPr lang="en-IN" sz="1500" i="1">
                            <a:latin typeface="Cambria Math"/>
                          </a:rPr>
                        </m:ctrlPr>
                      </m:sSubPr>
                      <m:e>
                        <m:r>
                          <a:rPr lang="en-US" sz="1500" i="1">
                            <a:latin typeface="Cambria Math"/>
                          </a:rPr>
                          <m:t>𝐴</m:t>
                        </m:r>
                        <m:r>
                          <a:rPr lang="en-US" sz="1500" i="1">
                            <a:latin typeface="Cambria Math" panose="02040503050406030204" pitchFamily="18" charset="0"/>
                          </a:rPr>
                          <m:t>𝜎</m:t>
                        </m:r>
                      </m:e>
                      <m:sub>
                        <m:r>
                          <a:rPr lang="en-US" sz="1500" b="0" i="1" smtClean="0">
                            <a:latin typeface="Cambria Math"/>
                          </a:rPr>
                          <m:t>𝑓</m:t>
                        </m:r>
                      </m:sub>
                    </m:sSub>
                    <m:r>
                      <a:rPr lang="en-US" sz="1500" i="1">
                        <a:latin typeface="Cambria Math"/>
                      </a:rPr>
                      <m:t>𝑐𝑜𝑠</m:t>
                    </m:r>
                    <m:r>
                      <a:rPr lang="en-US" sz="1500" i="1">
                        <a:latin typeface="Cambria Math"/>
                      </a:rPr>
                      <m:t>(</m:t>
                    </m:r>
                    <m:r>
                      <m:rPr>
                        <m:sty m:val="p"/>
                      </m:rPr>
                      <a:rPr lang="el-GR" sz="1500" i="1">
                        <a:latin typeface="Cambria Math"/>
                      </a:rPr>
                      <m:t>α</m:t>
                    </m:r>
                    <m:r>
                      <a:rPr lang="en-US" sz="1500" i="1">
                        <a:latin typeface="Cambria Math"/>
                      </a:rPr>
                      <m:t>)</m:t>
                    </m:r>
                  </m:oMath>
                </a14:m>
                <a:endParaRPr lang="en-US" sz="1500" dirty="0" smtClean="0"/>
              </a:p>
              <a:p>
                <a:endParaRPr lang="en-US" sz="1400" dirty="0" smtClean="0"/>
              </a:p>
              <a:p>
                <a:r>
                  <a:rPr lang="en-US" sz="1400" dirty="0" smtClean="0"/>
                  <a:t>And	 </a:t>
                </a:r>
                <a14:m>
                  <m:oMath xmlns:m="http://schemas.openxmlformats.org/officeDocument/2006/math">
                    <m:r>
                      <m:rPr>
                        <m:nor/>
                      </m:rPr>
                      <a:rPr lang="en-US" sz="1400">
                        <a:latin typeface="Cambria Math"/>
                      </a:rPr>
                      <m:t>A</m:t>
                    </m:r>
                    <m:r>
                      <m:rPr>
                        <m:nor/>
                      </m:rPr>
                      <a:rPr lang="en-US" sz="1400" baseline="-25000" dirty="0"/>
                      <m:t>x</m:t>
                    </m:r>
                    <m:r>
                      <a:rPr lang="en-US" sz="1400" i="1" baseline="-25000" dirty="0">
                        <a:latin typeface="Cambria Math"/>
                      </a:rPr>
                      <m:t> </m:t>
                    </m:r>
                    <m:r>
                      <a:rPr lang="en-US" sz="1400" i="1">
                        <a:latin typeface="Cambria Math"/>
                      </a:rPr>
                      <m:t>=</m:t>
                    </m:r>
                  </m:oMath>
                </a14:m>
                <a:r>
                  <a:rPr lang="en-US" sz="1400" dirty="0" smtClean="0"/>
                  <a:t> </a:t>
                </a:r>
                <a14:m>
                  <m:oMath xmlns:m="http://schemas.openxmlformats.org/officeDocument/2006/math">
                    <m:f>
                      <m:fPr>
                        <m:ctrlPr>
                          <a:rPr lang="en-IN" i="1">
                            <a:latin typeface="Cambria Math"/>
                          </a:rPr>
                        </m:ctrlPr>
                      </m:fPr>
                      <m:num>
                        <m:r>
                          <a:rPr lang="en-US" b="0" i="1" smtClean="0">
                            <a:latin typeface="Cambria Math"/>
                          </a:rPr>
                          <m:t>𝐴</m:t>
                        </m:r>
                      </m:num>
                      <m:den>
                        <m:r>
                          <a:rPr lang="en-US" i="1">
                            <a:latin typeface="Cambria Math"/>
                          </a:rPr>
                          <m:t>𝑐𝑜𝑠</m:t>
                        </m:r>
                        <m:r>
                          <a:rPr lang="en-US" i="1">
                            <a:latin typeface="Cambria Math"/>
                          </a:rPr>
                          <m:t>(</m:t>
                        </m:r>
                        <m:r>
                          <m:rPr>
                            <m:sty m:val="p"/>
                          </m:rPr>
                          <a:rPr lang="el-GR" i="1">
                            <a:latin typeface="Cambria Math"/>
                          </a:rPr>
                          <m:t>α</m:t>
                        </m:r>
                        <m:r>
                          <a:rPr lang="en-US" i="1">
                            <a:latin typeface="Cambria Math"/>
                          </a:rPr>
                          <m:t>)</m:t>
                        </m:r>
                      </m:den>
                    </m:f>
                  </m:oMath>
                </a14:m>
                <a:r>
                  <a:rPr lang="en-US" sz="1400" dirty="0"/>
                  <a:t> </a:t>
                </a:r>
                <a:endParaRPr lang="en-US" sz="1400" dirty="0" smtClean="0"/>
              </a:p>
              <a:p>
                <a:endParaRPr lang="en-US" sz="1400" dirty="0"/>
              </a:p>
              <a:p>
                <a:r>
                  <a:rPr lang="en-US" sz="1400" dirty="0" smtClean="0"/>
                  <a:t>Then	</a:t>
                </a:r>
                <a14:m>
                  <m:oMath xmlns:m="http://schemas.openxmlformats.org/officeDocument/2006/math">
                    <m:sSub>
                      <m:sSubPr>
                        <m:ctrlPr>
                          <a:rPr lang="en-IN" sz="1600" i="1" smtClean="0">
                            <a:latin typeface="Cambria Math"/>
                          </a:rPr>
                        </m:ctrlPr>
                      </m:sSubPr>
                      <m:e>
                        <m:r>
                          <a:rPr lang="en-US" sz="1600" b="0" i="1" smtClean="0">
                            <a:latin typeface="Cambria Math"/>
                          </a:rPr>
                          <m:t> </m:t>
                        </m:r>
                        <m:r>
                          <a:rPr lang="en-US" sz="1600" i="1">
                            <a:latin typeface="Cambria Math" panose="02040503050406030204" pitchFamily="18" charset="0"/>
                          </a:rPr>
                          <m:t>𝜎</m:t>
                        </m:r>
                      </m:e>
                      <m:sub>
                        <m:r>
                          <a:rPr lang="en-US" sz="1600" b="0" i="1" smtClean="0">
                            <a:latin typeface="Cambria Math"/>
                          </a:rPr>
                          <m:t>𝑥</m:t>
                        </m:r>
                        <m:r>
                          <a:rPr lang="en-US" sz="1600" b="0" i="1" smtClean="0">
                            <a:latin typeface="Cambria Math"/>
                          </a:rPr>
                          <m:t> </m:t>
                        </m:r>
                      </m:sub>
                    </m:sSub>
                    <m:r>
                      <a:rPr lang="en-US" sz="1600" b="0" i="1" smtClean="0">
                        <a:latin typeface="Cambria Math"/>
                      </a:rPr>
                      <m:t>= </m:t>
                    </m:r>
                    <m:f>
                      <m:fPr>
                        <m:ctrlPr>
                          <a:rPr lang="en-IN" sz="1600" i="1">
                            <a:latin typeface="Cambria Math"/>
                          </a:rPr>
                        </m:ctrlPr>
                      </m:fPr>
                      <m:num>
                        <m:r>
                          <m:rPr>
                            <m:nor/>
                          </m:rPr>
                          <a:rPr lang="en-US" sz="1600" dirty="0"/>
                          <m:t>F</m:t>
                        </m:r>
                        <m:r>
                          <m:rPr>
                            <m:nor/>
                          </m:rPr>
                          <a:rPr lang="en-US" sz="1600" baseline="-25000" dirty="0"/>
                          <m:t>x</m:t>
                        </m:r>
                      </m:num>
                      <m:den>
                        <m:r>
                          <m:rPr>
                            <m:nor/>
                          </m:rPr>
                          <a:rPr lang="en-US" sz="1600" b="0" i="0" smtClean="0">
                            <a:latin typeface="Cambria Math"/>
                          </a:rPr>
                          <m:t>A</m:t>
                        </m:r>
                        <m:r>
                          <m:rPr>
                            <m:nor/>
                          </m:rPr>
                          <a:rPr lang="en-US" sz="1600" baseline="-25000" dirty="0"/>
                          <m:t>x</m:t>
                        </m:r>
                      </m:den>
                    </m:f>
                  </m:oMath>
                </a14:m>
                <a:r>
                  <a:rPr lang="en-US" sz="1400" dirty="0" smtClean="0"/>
                  <a:t> = </a:t>
                </a:r>
                <a14:m>
                  <m:oMath xmlns:m="http://schemas.openxmlformats.org/officeDocument/2006/math">
                    <m:f>
                      <m:fPr>
                        <m:ctrlPr>
                          <a:rPr lang="en-IN" i="1">
                            <a:latin typeface="Cambria Math"/>
                          </a:rPr>
                        </m:ctrlPr>
                      </m:fPr>
                      <m:num>
                        <m:sSub>
                          <m:sSubPr>
                            <m:ctrlPr>
                              <a:rPr lang="en-IN" i="1">
                                <a:latin typeface="Cambria Math"/>
                              </a:rPr>
                            </m:ctrlPr>
                          </m:sSubPr>
                          <m:e>
                            <m:r>
                              <a:rPr lang="en-US" b="0" i="1" smtClean="0">
                                <a:latin typeface="Cambria Math"/>
                              </a:rPr>
                              <m:t>𝐴</m:t>
                            </m:r>
                            <m:r>
                              <a:rPr lang="en-US" i="1">
                                <a:latin typeface="Cambria Math" panose="02040503050406030204" pitchFamily="18" charset="0"/>
                              </a:rPr>
                              <m:t>𝜎</m:t>
                            </m:r>
                          </m:e>
                          <m:sub>
                            <m:r>
                              <a:rPr lang="en-US" b="0" i="1" smtClean="0">
                                <a:latin typeface="Cambria Math"/>
                              </a:rPr>
                              <m:t>𝑓</m:t>
                            </m:r>
                          </m:sub>
                        </m:sSub>
                        <m:r>
                          <a:rPr lang="en-US" b="0" i="1" smtClean="0">
                            <a:latin typeface="Cambria Math"/>
                          </a:rPr>
                          <m:t>𝑐𝑜𝑠</m:t>
                        </m:r>
                        <m:r>
                          <a:rPr lang="en-US" b="0" i="1" smtClean="0">
                            <a:latin typeface="Cambria Math"/>
                          </a:rPr>
                          <m:t>(</m:t>
                        </m:r>
                        <m:r>
                          <m:rPr>
                            <m:sty m:val="p"/>
                          </m:rPr>
                          <a:rPr lang="el-GR" b="0" i="1" smtClean="0">
                            <a:latin typeface="Cambria Math"/>
                          </a:rPr>
                          <m:t>α</m:t>
                        </m:r>
                        <m:r>
                          <a:rPr lang="en-US" b="0" i="1" smtClean="0">
                            <a:latin typeface="Cambria Math"/>
                          </a:rPr>
                          <m:t>)</m:t>
                        </m:r>
                      </m:num>
                      <m:den>
                        <m:r>
                          <m:rPr>
                            <m:nor/>
                          </m:rPr>
                          <a:rPr lang="en-US">
                            <a:latin typeface="Cambria Math"/>
                          </a:rPr>
                          <m:t>A</m:t>
                        </m:r>
                        <m:r>
                          <a:rPr lang="en-US" b="0" i="1" smtClean="0">
                            <a:latin typeface="Cambria Math"/>
                          </a:rPr>
                          <m:t>/</m:t>
                        </m:r>
                        <m:r>
                          <a:rPr lang="en-US" i="1">
                            <a:latin typeface="Cambria Math"/>
                          </a:rPr>
                          <m:t>𝑐𝑜𝑠</m:t>
                        </m:r>
                        <m:r>
                          <a:rPr lang="en-US" i="1">
                            <a:latin typeface="Cambria Math"/>
                          </a:rPr>
                          <m:t>(</m:t>
                        </m:r>
                        <m:r>
                          <m:rPr>
                            <m:sty m:val="p"/>
                          </m:rPr>
                          <a:rPr lang="el-GR" i="1">
                            <a:latin typeface="Cambria Math"/>
                          </a:rPr>
                          <m:t>α</m:t>
                        </m:r>
                        <m:r>
                          <a:rPr lang="en-US" i="1">
                            <a:latin typeface="Cambria Math"/>
                          </a:rPr>
                          <m:t>)</m:t>
                        </m:r>
                      </m:den>
                    </m:f>
                  </m:oMath>
                </a14:m>
                <a:r>
                  <a:rPr lang="en-US" sz="1400" dirty="0" smtClean="0"/>
                  <a:t> </a:t>
                </a:r>
              </a:p>
              <a:p>
                <a:r>
                  <a:rPr lang="en-US" sz="1400" dirty="0" smtClean="0"/>
                  <a:t>	</a:t>
                </a:r>
              </a:p>
              <a:p>
                <a:r>
                  <a:rPr lang="en-US" sz="1600" i="1" dirty="0" smtClean="0">
                    <a:latin typeface="Cambria Math"/>
                  </a:rPr>
                  <a:t>	</a:t>
                </a:r>
                <a:r>
                  <a:rPr lang="en-IN" sz="1600" dirty="0"/>
                  <a:t> </a:t>
                </a:r>
                <a14:m>
                  <m:oMath xmlns:m="http://schemas.openxmlformats.org/officeDocument/2006/math">
                    <m:sSub>
                      <m:sSubPr>
                        <m:ctrlPr>
                          <a:rPr lang="en-IN" sz="1600" i="1">
                            <a:latin typeface="Cambria Math"/>
                          </a:rPr>
                        </m:ctrlPr>
                      </m:sSubPr>
                      <m:e>
                        <m:r>
                          <a:rPr lang="en-US" sz="1600" i="1">
                            <a:latin typeface="Cambria Math"/>
                          </a:rPr>
                          <m:t> </m:t>
                        </m:r>
                        <m:r>
                          <a:rPr lang="en-US" sz="1600" i="1">
                            <a:latin typeface="Cambria Math" panose="02040503050406030204" pitchFamily="18" charset="0"/>
                          </a:rPr>
                          <m:t>𝜎</m:t>
                        </m:r>
                      </m:e>
                      <m:sub>
                        <m:r>
                          <a:rPr lang="en-US" sz="1600" b="0" i="1" smtClean="0">
                            <a:latin typeface="Cambria Math"/>
                          </a:rPr>
                          <m:t>𝑥</m:t>
                        </m:r>
                      </m:sub>
                    </m:sSub>
                    <m:r>
                      <a:rPr lang="en-US" sz="1600" i="1">
                        <a:latin typeface="Cambria Math"/>
                      </a:rPr>
                      <m:t> =</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sub>
                    </m:sSub>
                    <m:r>
                      <a:rPr lang="en-US" sz="1400" i="1">
                        <a:latin typeface="Cambria Math"/>
                      </a:rPr>
                      <m:t>(</m:t>
                    </m:r>
                    <m:r>
                      <a:rPr lang="en-US" sz="1400" b="0" i="1" smtClean="0">
                        <a:latin typeface="Cambria Math"/>
                      </a:rPr>
                      <m:t>𝑐𝑜𝑠</m:t>
                    </m:r>
                    <m:r>
                      <a:rPr lang="en-US" sz="1400" i="1">
                        <a:latin typeface="Cambria Math"/>
                      </a:rPr>
                      <m:t>(</m:t>
                    </m:r>
                    <m:r>
                      <m:rPr>
                        <m:sty m:val="p"/>
                      </m:rPr>
                      <a:rPr lang="el-GR" sz="1400" i="1">
                        <a:latin typeface="Cambria Math"/>
                      </a:rPr>
                      <m:t>α</m:t>
                    </m:r>
                    <m:r>
                      <a:rPr lang="en-US" sz="1400" i="1">
                        <a:latin typeface="Cambria Math"/>
                      </a:rPr>
                      <m:t>))</m:t>
                    </m:r>
                    <m:r>
                      <a:rPr lang="en-US" sz="1400" i="1" baseline="30000">
                        <a:latin typeface="Cambria Math"/>
                      </a:rPr>
                      <m:t>2</m:t>
                    </m:r>
                  </m:oMath>
                </a14:m>
                <a:r>
                  <a:rPr lang="en-US" sz="1600" dirty="0" smtClean="0"/>
                  <a:t> </a:t>
                </a:r>
                <a:r>
                  <a:rPr lang="en-US" sz="1600" dirty="0"/>
                  <a:t>.  .  .  .  .  .  .  .  .  .  .  </a:t>
                </a:r>
                <a:r>
                  <a:rPr lang="en-US" sz="1600" dirty="0" smtClean="0"/>
                  <a:t>(1)</a:t>
                </a:r>
                <a:endParaRPr lang="en-US" sz="1600" baseline="30000" dirty="0"/>
              </a:p>
              <a:p>
                <a:r>
                  <a:rPr lang="en-US" sz="1400" dirty="0" smtClean="0"/>
                  <a:t>Similarly,	</a:t>
                </a:r>
              </a:p>
              <a:p>
                <a:r>
                  <a:rPr lang="en-US" sz="1400" b="0" dirty="0"/>
                  <a:t>	</a:t>
                </a:r>
                <a14:m>
                  <m:oMath xmlns:m="http://schemas.openxmlformats.org/officeDocument/2006/math">
                    <m:r>
                      <a:rPr lang="en-US" sz="1600" b="0" i="0" smtClean="0">
                        <a:latin typeface="Cambria Math"/>
                      </a:rPr>
                      <m:t> </m:t>
                    </m:r>
                    <m:sSub>
                      <m:sSubPr>
                        <m:ctrlPr>
                          <a:rPr lang="en-IN" sz="1600" i="1">
                            <a:latin typeface="Cambria Math"/>
                          </a:rPr>
                        </m:ctrlPr>
                      </m:sSubPr>
                      <m:e>
                        <m:r>
                          <a:rPr lang="en-US" sz="1600" i="1">
                            <a:latin typeface="Cambria Math"/>
                          </a:rPr>
                          <m:t> </m:t>
                        </m:r>
                        <m:r>
                          <a:rPr lang="en-US" sz="1600" i="1">
                            <a:latin typeface="Cambria Math" panose="02040503050406030204" pitchFamily="18" charset="0"/>
                          </a:rPr>
                          <m:t>𝜎</m:t>
                        </m:r>
                      </m:e>
                      <m:sub>
                        <m:r>
                          <a:rPr lang="en-US" sz="1600" b="0" i="1" smtClean="0">
                            <a:latin typeface="Cambria Math"/>
                          </a:rPr>
                          <m:t>𝑦</m:t>
                        </m:r>
                      </m:sub>
                    </m:sSub>
                    <m:r>
                      <a:rPr lang="en-US" sz="1600" b="0" i="1" smtClean="0">
                        <a:latin typeface="Cambria Math"/>
                      </a:rPr>
                      <m:t> </m:t>
                    </m:r>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sub>
                    </m:sSub>
                    <m:r>
                      <a:rPr lang="en-US" sz="1400" i="1">
                        <a:latin typeface="Cambria Math"/>
                      </a:rPr>
                      <m:t>(</m:t>
                    </m:r>
                    <m:r>
                      <a:rPr lang="en-US" sz="1400" b="0" i="1" smtClean="0">
                        <a:latin typeface="Cambria Math"/>
                      </a:rPr>
                      <m:t>𝑠𝑖𝑛</m:t>
                    </m:r>
                    <m:r>
                      <a:rPr lang="en-US" sz="1400" i="1">
                        <a:latin typeface="Cambria Math"/>
                      </a:rPr>
                      <m:t>(</m:t>
                    </m:r>
                    <m:r>
                      <m:rPr>
                        <m:sty m:val="p"/>
                      </m:rPr>
                      <a:rPr lang="el-GR" sz="1400" i="1">
                        <a:latin typeface="Cambria Math"/>
                      </a:rPr>
                      <m:t>α</m:t>
                    </m:r>
                    <m:r>
                      <a:rPr lang="en-US" sz="1400" i="1">
                        <a:latin typeface="Cambria Math"/>
                      </a:rPr>
                      <m:t>))</m:t>
                    </m:r>
                    <m:r>
                      <a:rPr lang="en-US" sz="1400" i="1" baseline="30000">
                        <a:latin typeface="Cambria Math"/>
                      </a:rPr>
                      <m:t>2</m:t>
                    </m:r>
                  </m:oMath>
                </a14:m>
                <a:r>
                  <a:rPr lang="en-US" sz="1600" dirty="0"/>
                  <a:t> </a:t>
                </a:r>
                <a:r>
                  <a:rPr lang="en-US" sz="1400" dirty="0"/>
                  <a:t>. </a:t>
                </a:r>
                <a:r>
                  <a:rPr lang="en-US" sz="1400" dirty="0" smtClean="0"/>
                  <a:t> .  </a:t>
                </a:r>
                <a:r>
                  <a:rPr lang="en-US" sz="1400" dirty="0"/>
                  <a:t>.  </a:t>
                </a:r>
                <a:r>
                  <a:rPr lang="en-US" sz="1400" dirty="0" smtClean="0"/>
                  <a:t>.  .  .  .  .  .  .  .  .  . </a:t>
                </a:r>
                <a:r>
                  <a:rPr lang="en-US" sz="1400" dirty="0"/>
                  <a:t> </a:t>
                </a:r>
                <a:r>
                  <a:rPr lang="en-US" sz="1400" dirty="0" smtClean="0"/>
                  <a:t>(2)</a:t>
                </a:r>
                <a:endParaRPr lang="en-US" sz="1400" baseline="30000" dirty="0"/>
              </a:p>
              <a:p>
                <a:endParaRPr lang="en-US" sz="1400" dirty="0" smtClean="0"/>
              </a:p>
              <a:p>
                <a:r>
                  <a:rPr lang="en-US" sz="1400" dirty="0" smtClean="0"/>
                  <a:t>So, </a:t>
                </a:r>
                <a14:m>
                  <m:oMath xmlns:m="http://schemas.openxmlformats.org/officeDocument/2006/math">
                    <m:sSub>
                      <m:sSubPr>
                        <m:ctrlPr>
                          <a:rPr lang="en-IN" sz="1600" i="1" smtClean="0">
                            <a:latin typeface="Cambria Math"/>
                          </a:rPr>
                        </m:ctrlPr>
                      </m:sSubPr>
                      <m:e>
                        <m:r>
                          <a:rPr lang="en-US" sz="1600" i="1">
                            <a:latin typeface="Cambria Math" panose="02040503050406030204" pitchFamily="18" charset="0"/>
                          </a:rPr>
                          <m:t>𝜎</m:t>
                        </m:r>
                      </m:e>
                      <m:sub>
                        <m:r>
                          <a:rPr lang="en-US" sz="1600" b="0" i="1" smtClean="0">
                            <a:latin typeface="Cambria Math"/>
                          </a:rPr>
                          <m:t>𝑦</m:t>
                        </m:r>
                      </m:sub>
                    </m:sSub>
                    <m:r>
                      <a:rPr lang="en-US" sz="1600" b="0" i="1" smtClean="0">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IN" sz="1600" i="1">
                            <a:latin typeface="Cambria Math" panose="02040503050406030204" pitchFamily="18" charset="0"/>
                          </a:rPr>
                          <m:t>h</m:t>
                        </m:r>
                      </m:sub>
                    </m:sSub>
                    <m:r>
                      <a:rPr lang="en-US" sz="1600">
                        <a:latin typeface="Cambria Math" panose="02040503050406030204" pitchFamily="18" charset="0"/>
                      </a:rPr>
                      <m:t> </m:t>
                    </m:r>
                    <m:r>
                      <a:rPr lang="en-US" sz="1600" i="1">
                        <a:latin typeface="Cambria Math" panose="02040503050406030204" pitchFamily="18" charset="0"/>
                      </a:rPr>
                      <m:t>=</m:t>
                    </m:r>
                    <m:f>
                      <m:fPr>
                        <m:ctrlPr>
                          <a:rPr lang="en-US" sz="1600" i="1">
                            <a:latin typeface="Cambria Math"/>
                          </a:rPr>
                        </m:ctrlPr>
                      </m:fPr>
                      <m:num>
                        <m:r>
                          <a:rPr lang="en-US" sz="1600" i="1">
                            <a:latin typeface="Cambria Math" panose="02040503050406030204" pitchFamily="18" charset="0"/>
                          </a:rPr>
                          <m:t>𝑃𝑑</m:t>
                        </m:r>
                      </m:num>
                      <m:den>
                        <m:r>
                          <a:rPr lang="en-US" sz="1600" i="1">
                            <a:latin typeface="Cambria Math" panose="02040503050406030204" pitchFamily="18" charset="0"/>
                          </a:rPr>
                          <m:t>2</m:t>
                        </m:r>
                        <m:r>
                          <a:rPr lang="en-US" sz="1600" i="1">
                            <a:latin typeface="Cambria Math" panose="02040503050406030204" pitchFamily="18" charset="0"/>
                          </a:rPr>
                          <m:t>𝑡</m:t>
                        </m:r>
                      </m:den>
                    </m:f>
                    <m:r>
                      <a:rPr lang="en-US" sz="1600" b="0" i="0" smtClean="0">
                        <a:latin typeface="Cambria Math"/>
                      </a:rPr>
                      <m:t>   </m:t>
                    </m:r>
                    <m:r>
                      <m:rPr>
                        <m:sty m:val="p"/>
                      </m:rPr>
                      <a:rPr lang="en-US" sz="1600" b="0" i="0" smtClean="0">
                        <a:latin typeface="Cambria Math"/>
                      </a:rPr>
                      <m:t>and</m:t>
                    </m:r>
                    <m:r>
                      <a:rPr lang="en-US" sz="1600" b="0" i="0" smtClean="0">
                        <a:latin typeface="Cambria Math"/>
                      </a:rPr>
                      <m:t> </m:t>
                    </m:r>
                    <m:sSub>
                      <m:sSubPr>
                        <m:ctrlPr>
                          <a:rPr lang="en-IN" sz="1600" i="1">
                            <a:latin typeface="Cambria Math"/>
                          </a:rPr>
                        </m:ctrlPr>
                      </m:sSubPr>
                      <m:e>
                        <m:r>
                          <a:rPr lang="en-US" sz="1600" i="1">
                            <a:latin typeface="Cambria Math" panose="02040503050406030204" pitchFamily="18" charset="0"/>
                          </a:rPr>
                          <m:t>𝜎</m:t>
                        </m:r>
                      </m:e>
                      <m:sub>
                        <m:r>
                          <a:rPr lang="en-US" sz="1600" b="0" i="1" smtClean="0">
                            <a:latin typeface="Cambria Math"/>
                          </a:rPr>
                          <m:t>𝑥</m:t>
                        </m:r>
                      </m:sub>
                    </m:sSub>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b="0" i="1" smtClean="0">
                            <a:latin typeface="Cambria Math"/>
                          </a:rPr>
                          <m:t>𝑙</m:t>
                        </m:r>
                      </m:sub>
                    </m:sSub>
                    <m:r>
                      <a:rPr lang="en-US" sz="1600">
                        <a:latin typeface="Cambria Math" panose="02040503050406030204" pitchFamily="18" charset="0"/>
                      </a:rPr>
                      <m:t> </m:t>
                    </m:r>
                    <m:r>
                      <a:rPr lang="en-US" sz="1600" i="1">
                        <a:latin typeface="Cambria Math" panose="02040503050406030204" pitchFamily="18" charset="0"/>
                      </a:rPr>
                      <m:t>=</m:t>
                    </m:r>
                    <m:f>
                      <m:fPr>
                        <m:ctrlPr>
                          <a:rPr lang="en-US" sz="1600" i="1" smtClean="0">
                            <a:latin typeface="Cambria Math"/>
                          </a:rPr>
                        </m:ctrlPr>
                      </m:fPr>
                      <m:num>
                        <m:r>
                          <a:rPr lang="en-US" sz="1600" i="1">
                            <a:latin typeface="Cambria Math" panose="02040503050406030204" pitchFamily="18" charset="0"/>
                          </a:rPr>
                          <m:t>𝑃𝑑</m:t>
                        </m:r>
                      </m:num>
                      <m:den>
                        <m:r>
                          <a:rPr lang="en-US" sz="1600" b="0" i="1" smtClean="0">
                            <a:latin typeface="Cambria Math"/>
                          </a:rPr>
                          <m:t>4</m:t>
                        </m:r>
                        <m:r>
                          <a:rPr lang="en-US" sz="1600" i="1">
                            <a:latin typeface="Cambria Math" panose="02040503050406030204" pitchFamily="18" charset="0"/>
                          </a:rPr>
                          <m:t>𝑡</m:t>
                        </m:r>
                      </m:den>
                    </m:f>
                  </m:oMath>
                </a14:m>
                <a:r>
                  <a:rPr lang="en-US" sz="1600" dirty="0" smtClean="0"/>
                  <a:t> </a:t>
                </a:r>
              </a:p>
              <a:p>
                <a:endParaRPr lang="en-US" sz="1600" dirty="0"/>
              </a:p>
              <a:p>
                <a:r>
                  <a:rPr lang="en-US" sz="1400" dirty="0" smtClean="0"/>
                  <a:t>Then</a:t>
                </a:r>
                <a:r>
                  <a:rPr lang="en-US" sz="1600" dirty="0"/>
                  <a:t> </a:t>
                </a:r>
                <a14:m>
                  <m:oMath xmlns:m="http://schemas.openxmlformats.org/officeDocument/2006/math">
                    <m:f>
                      <m:fPr>
                        <m:ctrlPr>
                          <a:rPr lang="en-US" i="1" smtClean="0">
                            <a:latin typeface="Cambria Math"/>
                          </a:rPr>
                        </m:ctrlPr>
                      </m:fPr>
                      <m:num>
                        <m:sSub>
                          <m:sSubPr>
                            <m:ctrlPr>
                              <a:rPr lang="en-IN" i="1">
                                <a:latin typeface="Cambria Math"/>
                              </a:rPr>
                            </m:ctrlPr>
                          </m:sSubPr>
                          <m:e>
                            <m:r>
                              <a:rPr lang="en-US" i="1">
                                <a:latin typeface="Cambria Math" panose="02040503050406030204" pitchFamily="18" charset="0"/>
                              </a:rPr>
                              <m:t>𝜎</m:t>
                            </m:r>
                          </m:e>
                          <m:sub>
                            <m:r>
                              <a:rPr lang="en-US" b="0" i="1" smtClean="0">
                                <a:latin typeface="Cambria Math"/>
                              </a:rPr>
                              <m:t>𝑦</m:t>
                            </m:r>
                          </m:sub>
                        </m:sSub>
                      </m:num>
                      <m:den>
                        <m:sSub>
                          <m:sSubPr>
                            <m:ctrlPr>
                              <a:rPr lang="en-IN" i="1">
                                <a:latin typeface="Cambria Math"/>
                              </a:rPr>
                            </m:ctrlPr>
                          </m:sSubPr>
                          <m:e>
                            <m:r>
                              <a:rPr lang="en-US" i="1">
                                <a:latin typeface="Cambria Math" panose="02040503050406030204" pitchFamily="18" charset="0"/>
                              </a:rPr>
                              <m:t>𝜎</m:t>
                            </m:r>
                          </m:e>
                          <m:sub>
                            <m:r>
                              <a:rPr lang="en-US" b="0" i="1" smtClean="0">
                                <a:latin typeface="Cambria Math"/>
                              </a:rPr>
                              <m:t>𝑥</m:t>
                            </m:r>
                          </m:sub>
                        </m:sSub>
                      </m:den>
                    </m:f>
                  </m:oMath>
                </a14:m>
                <a:r>
                  <a:rPr lang="en-US" sz="1400" dirty="0" smtClean="0"/>
                  <a:t> </a:t>
                </a:r>
                <a14:m>
                  <m:oMath xmlns:m="http://schemas.openxmlformats.org/officeDocument/2006/math">
                    <m:r>
                      <a:rPr lang="en-US" sz="1400" i="1">
                        <a:latin typeface="Cambria Math"/>
                      </a:rPr>
                      <m:t>=</m:t>
                    </m:r>
                  </m:oMath>
                </a14:m>
                <a:r>
                  <a:rPr lang="en-US" sz="1400" dirty="0" smtClean="0"/>
                  <a:t> 2</a:t>
                </a:r>
              </a:p>
              <a:p>
                <a:endParaRPr lang="en-US" sz="1400" dirty="0"/>
              </a:p>
              <a:p>
                <a:r>
                  <a:rPr lang="en-US" sz="1400" dirty="0" smtClean="0"/>
                  <a:t>From equation (1) and (2) we have </a:t>
                </a:r>
                <a14:m>
                  <m:oMath xmlns:m="http://schemas.openxmlformats.org/officeDocument/2006/math">
                    <m:f>
                      <m:fPr>
                        <m:ctrlPr>
                          <a:rPr lang="en-US" i="1">
                            <a:latin typeface="Cambria Math"/>
                          </a:rPr>
                        </m:ctrlPr>
                      </m:fPr>
                      <m:num>
                        <m:sSub>
                          <m:sSubPr>
                            <m:ctrlPr>
                              <a:rPr lang="en-IN" i="1">
                                <a:latin typeface="Cambria Math"/>
                              </a:rPr>
                            </m:ctrlPr>
                          </m:sSubPr>
                          <m:e>
                            <m:r>
                              <a:rPr lang="en-US" i="1">
                                <a:latin typeface="Cambria Math" panose="02040503050406030204" pitchFamily="18" charset="0"/>
                              </a:rPr>
                              <m:t>𝜎</m:t>
                            </m:r>
                          </m:e>
                          <m:sub>
                            <m:r>
                              <a:rPr lang="en-US" i="1">
                                <a:latin typeface="Cambria Math"/>
                              </a:rPr>
                              <m:t>𝑦</m:t>
                            </m:r>
                          </m:sub>
                        </m:sSub>
                      </m:num>
                      <m:den>
                        <m:sSub>
                          <m:sSubPr>
                            <m:ctrlPr>
                              <a:rPr lang="en-IN" i="1">
                                <a:latin typeface="Cambria Math"/>
                              </a:rPr>
                            </m:ctrlPr>
                          </m:sSubPr>
                          <m:e>
                            <m:r>
                              <a:rPr lang="en-US" i="1">
                                <a:latin typeface="Cambria Math" panose="02040503050406030204" pitchFamily="18" charset="0"/>
                              </a:rPr>
                              <m:t>𝜎</m:t>
                            </m:r>
                          </m:e>
                          <m:sub>
                            <m:r>
                              <a:rPr lang="en-US" i="1">
                                <a:latin typeface="Cambria Math"/>
                              </a:rPr>
                              <m:t>𝑥</m:t>
                            </m:r>
                          </m:sub>
                        </m:sSub>
                      </m:den>
                    </m:f>
                  </m:oMath>
                </a14:m>
                <a:r>
                  <a:rPr lang="en-US" dirty="0"/>
                  <a:t> </a:t>
                </a:r>
                <a14:m>
                  <m:oMath xmlns:m="http://schemas.openxmlformats.org/officeDocument/2006/math">
                    <m:r>
                      <a:rPr lang="en-US" sz="1400" i="1" smtClean="0">
                        <a:latin typeface="Cambria Math"/>
                      </a:rPr>
                      <m:t>=</m:t>
                    </m:r>
                    <m:r>
                      <a:rPr lang="en-IN" sz="1400" i="1" smtClean="0">
                        <a:latin typeface="Cambria Math"/>
                      </a:rPr>
                      <m:t> </m:t>
                    </m:r>
                    <m:r>
                      <a:rPr lang="en-US" sz="1400" i="1">
                        <a:latin typeface="Cambria Math"/>
                      </a:rPr>
                      <m:t>(</m:t>
                    </m:r>
                    <m:r>
                      <a:rPr lang="en-US" sz="1400" b="0" i="1" smtClean="0">
                        <a:latin typeface="Cambria Math"/>
                      </a:rPr>
                      <m:t>𝑡𝑎𝑛</m:t>
                    </m:r>
                    <m:r>
                      <a:rPr lang="en-US" sz="1400" i="1">
                        <a:latin typeface="Cambria Math"/>
                      </a:rPr>
                      <m:t>(</m:t>
                    </m:r>
                    <m:r>
                      <m:rPr>
                        <m:sty m:val="p"/>
                      </m:rPr>
                      <a:rPr lang="el-GR" sz="1400" i="1">
                        <a:latin typeface="Cambria Math"/>
                      </a:rPr>
                      <m:t>α</m:t>
                    </m:r>
                    <m:r>
                      <a:rPr lang="en-US" sz="1400" i="1">
                        <a:latin typeface="Cambria Math"/>
                      </a:rPr>
                      <m:t>))</m:t>
                    </m:r>
                    <m:r>
                      <a:rPr lang="en-US" sz="1400" i="1" baseline="30000">
                        <a:latin typeface="Cambria Math"/>
                      </a:rPr>
                      <m:t>2</m:t>
                    </m:r>
                  </m:oMath>
                </a14:m>
                <a:endParaRPr lang="en-US" sz="1400" dirty="0"/>
              </a:p>
              <a:p>
                <a:endParaRPr lang="en-US" sz="1400" dirty="0" smtClean="0"/>
              </a:p>
              <a:p>
                <a:r>
                  <a:rPr lang="en-US" sz="1400" dirty="0" smtClean="0"/>
                  <a:t>Then </a:t>
                </a:r>
                <a:r>
                  <a:rPr lang="el-GR" sz="1400" dirty="0" smtClean="0"/>
                  <a:t>α</a:t>
                </a:r>
                <a:r>
                  <a:rPr lang="en-US" sz="1400" dirty="0" smtClean="0"/>
                  <a:t> = 54.7</a:t>
                </a:r>
                <a:r>
                  <a:rPr lang="en-US" sz="1400" baseline="30000" dirty="0" smtClean="0"/>
                  <a:t>0</a:t>
                </a:r>
                <a:r>
                  <a:rPr lang="en-US" sz="1400" dirty="0" smtClean="0"/>
                  <a:t> (at this winding angle the vessel will </a:t>
                </a:r>
                <a:r>
                  <a:rPr lang="en-US" sz="1400" dirty="0"/>
                  <a:t>fail both along </a:t>
                </a:r>
                <a:r>
                  <a:rPr lang="en-US" sz="1400" dirty="0" smtClean="0"/>
                  <a:t>the longitudinal </a:t>
                </a:r>
                <a:r>
                  <a:rPr lang="en-US" sz="1400" dirty="0"/>
                  <a:t>and hoop directions at the </a:t>
                </a:r>
                <a:r>
                  <a:rPr lang="en-US" sz="1400" dirty="0" smtClean="0"/>
                  <a:t>same time)</a:t>
                </a:r>
                <a:endParaRPr lang="en-US" sz="1400" dirty="0"/>
              </a:p>
            </p:txBody>
          </p:sp>
        </mc:Choice>
        <mc:Fallback xmlns="">
          <p:sp>
            <p:nvSpPr>
              <p:cNvPr id="9" name="TextBox 8"/>
              <p:cNvSpPr txBox="1">
                <a:spLocks noRot="1" noChangeAspect="1" noMove="1" noResize="1" noEditPoints="1" noAdjustHandles="1" noChangeArrowheads="1" noChangeShapeType="1" noTextEdit="1"/>
              </p:cNvSpPr>
              <p:nvPr/>
            </p:nvSpPr>
            <p:spPr>
              <a:xfrm>
                <a:off x="6155984" y="949117"/>
                <a:ext cx="5881689" cy="5376023"/>
              </a:xfrm>
              <a:prstGeom prst="rect">
                <a:avLst/>
              </a:prstGeom>
              <a:blipFill rotWithShape="1">
                <a:blip r:embed="rId3"/>
                <a:stretch>
                  <a:fillRect l="-311" b="-227"/>
                </a:stretch>
              </a:blipFill>
            </p:spPr>
            <p:txBody>
              <a:bodyPr/>
              <a:lstStyle/>
              <a:p>
                <a:r>
                  <a:rPr lang="en-US">
                    <a:noFill/>
                  </a:rPr>
                  <a:t> </a:t>
                </a:r>
              </a:p>
            </p:txBody>
          </p:sp>
        </mc:Fallback>
      </mc:AlternateContent>
    </p:spTree>
    <p:extLst>
      <p:ext uri="{BB962C8B-B14F-4D97-AF65-F5344CB8AC3E}">
        <p14:creationId xmlns:p14="http://schemas.microsoft.com/office/powerpoint/2010/main" val="4115394765"/>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B1001A8-766A-4D7A-9117-F020473A537E}" type="slidenum">
              <a:rPr lang="en-IN" smtClean="0"/>
              <a:t>46</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0" y="334963"/>
            <a:ext cx="5749529" cy="544512"/>
          </a:xfrm>
        </p:spPr>
        <p:txBody>
          <a:bodyPr>
            <a:normAutofit fontScale="90000"/>
          </a:bodyPr>
          <a:lstStyle/>
          <a:p>
            <a:pPr algn="ctr"/>
            <a:endParaRPr lang="en-IN" sz="3600" b="1" dirty="0"/>
          </a:p>
        </p:txBody>
      </p:sp>
      <mc:AlternateContent xmlns:mc="http://schemas.openxmlformats.org/markup-compatibility/2006" xmlns:a14="http://schemas.microsoft.com/office/drawing/2010/main">
        <mc:Choice Requires="a14">
          <p:sp>
            <p:nvSpPr>
              <p:cNvPr id="9" name="TextBox 8"/>
              <p:cNvSpPr txBox="1"/>
              <p:nvPr/>
            </p:nvSpPr>
            <p:spPr>
              <a:xfrm>
                <a:off x="425371" y="1180617"/>
                <a:ext cx="8437945" cy="5279843"/>
              </a:xfrm>
              <a:prstGeom prst="rect">
                <a:avLst/>
              </a:prstGeom>
              <a:noFill/>
            </p:spPr>
            <p:txBody>
              <a:bodyPr wrap="square" rtlCol="0">
                <a:spAutoFit/>
              </a:bodyPr>
              <a:lstStyle/>
              <a:p>
                <a:r>
                  <a:rPr lang="en-US" sz="1400" dirty="0" smtClean="0"/>
                  <a:t>For multiple layers and </a:t>
                </a:r>
                <a:r>
                  <a:rPr lang="en-US" sz="1400" dirty="0"/>
                  <a:t>different angles (From equation (1) and (2</a:t>
                </a:r>
                <a:r>
                  <a:rPr lang="en-US" sz="1400" dirty="0" smtClean="0"/>
                  <a:t>))</a:t>
                </a:r>
              </a:p>
              <a:p>
                <a:r>
                  <a:rPr lang="en-US" sz="1400" dirty="0" smtClean="0"/>
                  <a:t>	</a:t>
                </a:r>
              </a:p>
              <a:p>
                <a:r>
                  <a:rPr lang="en-US" sz="1400" dirty="0" smtClean="0"/>
                  <a:t>We have, 	</a:t>
                </a:r>
                <a14:m>
                  <m:oMath xmlns:m="http://schemas.openxmlformats.org/officeDocument/2006/math">
                    <m:sSub>
                      <m:sSubPr>
                        <m:ctrlPr>
                          <a:rPr lang="en-IN" sz="1600" i="1">
                            <a:latin typeface="Cambria Math"/>
                          </a:rPr>
                        </m:ctrlPr>
                      </m:sSubPr>
                      <m:e>
                        <m:r>
                          <a:rPr lang="en-US" sz="1600" i="1">
                            <a:latin typeface="Cambria Math"/>
                          </a:rPr>
                          <m:t> </m:t>
                        </m:r>
                        <m:r>
                          <a:rPr lang="en-US" sz="1600" i="1">
                            <a:latin typeface="Cambria Math" panose="02040503050406030204" pitchFamily="18" charset="0"/>
                          </a:rPr>
                          <m:t>𝜎</m:t>
                        </m:r>
                      </m:e>
                      <m:sub>
                        <m:r>
                          <a:rPr lang="en-US" sz="1600" b="0" i="1" smtClean="0">
                            <a:latin typeface="Cambria Math"/>
                          </a:rPr>
                          <m:t>𝑥</m:t>
                        </m:r>
                      </m:sub>
                    </m:sSub>
                    <m:r>
                      <a:rPr lang="en-US" sz="1600" b="0" i="1" smtClean="0">
                        <a:latin typeface="Cambria Math"/>
                      </a:rPr>
                      <m:t>(</m:t>
                    </m:r>
                    <m:r>
                      <a:rPr lang="en-US" sz="1600" b="0" i="1" smtClean="0">
                        <a:latin typeface="Cambria Math"/>
                      </a:rPr>
                      <m:t>𝑡</m:t>
                    </m:r>
                    <m:r>
                      <a:rPr lang="en-US" sz="1600" b="0" i="1" baseline="-25000" smtClean="0">
                        <a:latin typeface="Cambria Math"/>
                      </a:rPr>
                      <m:t>1</m:t>
                    </m:r>
                    <m:r>
                      <a:rPr lang="en-US" sz="1600" b="0" i="1" smtClean="0">
                        <a:latin typeface="Cambria Math"/>
                      </a:rPr>
                      <m:t>+</m:t>
                    </m:r>
                    <m:r>
                      <a:rPr lang="en-US" sz="1600" i="1">
                        <a:latin typeface="Cambria Math"/>
                      </a:rPr>
                      <m:t>𝑡</m:t>
                    </m:r>
                    <m:r>
                      <a:rPr lang="en-US" sz="1600" b="0" i="1" baseline="-25000" smtClean="0">
                        <a:latin typeface="Cambria Math"/>
                      </a:rPr>
                      <m:t>2</m:t>
                    </m:r>
                    <m:r>
                      <a:rPr lang="en-US" sz="1600" b="0" i="1" smtClean="0">
                        <a:latin typeface="Cambria Math"/>
                      </a:rPr>
                      <m:t>+</m:t>
                    </m:r>
                    <m:r>
                      <a:rPr lang="en-US" sz="1600" i="1">
                        <a:latin typeface="Cambria Math"/>
                      </a:rPr>
                      <m:t>𝑡</m:t>
                    </m:r>
                    <m:r>
                      <a:rPr lang="en-US" sz="1600" b="0" i="1" baseline="-25000" smtClean="0">
                        <a:latin typeface="Cambria Math"/>
                      </a:rPr>
                      <m:t>3 </m:t>
                    </m:r>
                    <m:r>
                      <m:rPr>
                        <m:nor/>
                      </m:rPr>
                      <a:rPr lang="en-US" sz="1600" dirty="0"/>
                      <m:t>.  .  .  . </m:t>
                    </m:r>
                    <m:r>
                      <m:rPr>
                        <m:nor/>
                      </m:rPr>
                      <a:rPr lang="en-US" sz="1600" b="0" i="0" dirty="0" smtClean="0"/>
                      <m:t> </m:t>
                    </m:r>
                    <m:r>
                      <m:rPr>
                        <m:nor/>
                      </m:rPr>
                      <a:rPr lang="en-US" sz="1600" dirty="0"/>
                      <m:t>.</m:t>
                    </m:r>
                    <m:r>
                      <a:rPr lang="en-US" sz="1600" b="0" i="1" smtClean="0">
                        <a:latin typeface="Cambria Math"/>
                      </a:rPr>
                      <m:t>+</m:t>
                    </m:r>
                    <m:r>
                      <a:rPr lang="en-US" sz="1600" i="1">
                        <a:latin typeface="Cambria Math"/>
                      </a:rPr>
                      <m:t>𝑡</m:t>
                    </m:r>
                    <m:r>
                      <a:rPr lang="en-US" sz="1600" b="0" i="1" baseline="-25000" smtClean="0">
                        <a:latin typeface="Cambria Math"/>
                      </a:rPr>
                      <m:t>𝑛</m:t>
                    </m:r>
                    <m:r>
                      <a:rPr lang="en-US" sz="1600" b="0" i="1" smtClean="0">
                        <a:latin typeface="Cambria Math"/>
                      </a:rPr>
                      <m:t>) =</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1</m:t>
                        </m:r>
                      </m:sub>
                    </m:sSub>
                    <m:r>
                      <a:rPr lang="en-US" sz="1600" i="1">
                        <a:latin typeface="Cambria Math"/>
                      </a:rPr>
                      <m:t>𝑡</m:t>
                    </m:r>
                    <m:r>
                      <a:rPr lang="en-US" sz="1600" i="1" baseline="-25000">
                        <a:latin typeface="Cambria Math"/>
                      </a:rPr>
                      <m:t>1</m:t>
                    </m:r>
                    <m:r>
                      <a:rPr lang="en-US" sz="1600" i="1">
                        <a:latin typeface="Cambria Math"/>
                      </a:rPr>
                      <m:t>(</m:t>
                    </m:r>
                    <m:r>
                      <a:rPr lang="en-US" sz="1600" i="1">
                        <a:latin typeface="Cambria Math"/>
                      </a:rPr>
                      <m:t>𝑐𝑜𝑠</m:t>
                    </m:r>
                    <m:r>
                      <a:rPr lang="en-US" sz="1600" i="1">
                        <a:latin typeface="Cambria Math"/>
                      </a:rPr>
                      <m:t>(</m:t>
                    </m:r>
                    <m:r>
                      <m:rPr>
                        <m:sty m:val="p"/>
                      </m:rPr>
                      <a:rPr lang="el-GR" sz="1600" i="1">
                        <a:latin typeface="Cambria Math"/>
                      </a:rPr>
                      <m:t>α</m:t>
                    </m:r>
                    <m:r>
                      <a:rPr lang="en-US" sz="1600" b="0" i="1" baseline="-25000" smtClean="0">
                        <a:latin typeface="Cambria Math"/>
                      </a:rPr>
                      <m:t>1</m:t>
                    </m:r>
                    <m:r>
                      <a:rPr lang="en-US" sz="1600" i="1">
                        <a:latin typeface="Cambria Math"/>
                      </a:rPr>
                      <m:t>))</m:t>
                    </m:r>
                    <m:r>
                      <a:rPr lang="en-US" sz="1600" i="1" baseline="30000">
                        <a:latin typeface="Cambria Math"/>
                      </a:rPr>
                      <m:t>2</m:t>
                    </m:r>
                  </m:oMath>
                </a14:m>
                <a:r>
                  <a:rPr lang="en-US" sz="1600" dirty="0"/>
                  <a:t> </a:t>
                </a:r>
                <a14:m>
                  <m:oMath xmlns:m="http://schemas.openxmlformats.org/officeDocument/2006/math">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2</m:t>
                        </m:r>
                      </m:sub>
                    </m:sSub>
                    <m:r>
                      <a:rPr lang="en-US" sz="1600" i="1">
                        <a:latin typeface="Cambria Math"/>
                      </a:rPr>
                      <m:t>𝑡</m:t>
                    </m:r>
                    <m:r>
                      <a:rPr lang="en-US" sz="1600" b="0" i="1" baseline="-25000" smtClean="0">
                        <a:latin typeface="Cambria Math"/>
                      </a:rPr>
                      <m:t>2</m:t>
                    </m:r>
                    <m:r>
                      <a:rPr lang="en-US" sz="1600" i="1">
                        <a:latin typeface="Cambria Math"/>
                      </a:rPr>
                      <m:t>(</m:t>
                    </m:r>
                    <m:r>
                      <a:rPr lang="en-US" sz="1600" i="1">
                        <a:latin typeface="Cambria Math"/>
                      </a:rPr>
                      <m:t>𝑐𝑜𝑠</m:t>
                    </m:r>
                    <m:r>
                      <a:rPr lang="en-US" sz="1600" i="1">
                        <a:latin typeface="Cambria Math"/>
                      </a:rPr>
                      <m:t>(</m:t>
                    </m:r>
                    <m:r>
                      <m:rPr>
                        <m:sty m:val="p"/>
                      </m:rPr>
                      <a:rPr lang="el-GR" sz="1600" i="1">
                        <a:latin typeface="Cambria Math"/>
                      </a:rPr>
                      <m:t>α</m:t>
                    </m:r>
                    <m:r>
                      <a:rPr lang="en-US" sz="1600" b="0" i="1" baseline="-25000" smtClean="0">
                        <a:latin typeface="Cambria Math"/>
                      </a:rPr>
                      <m:t>2</m:t>
                    </m:r>
                    <m:r>
                      <a:rPr lang="en-US" sz="1600" i="1">
                        <a:latin typeface="Cambria Math"/>
                      </a:rPr>
                      <m:t>))</m:t>
                    </m:r>
                    <m:r>
                      <a:rPr lang="en-US" sz="1600" i="1" baseline="30000">
                        <a:latin typeface="Cambria Math"/>
                      </a:rPr>
                      <m:t>2</m:t>
                    </m:r>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3</m:t>
                        </m:r>
                      </m:sub>
                    </m:sSub>
                    <m:r>
                      <a:rPr lang="en-US" sz="1600" i="1">
                        <a:latin typeface="Cambria Math"/>
                      </a:rPr>
                      <m:t>𝑡</m:t>
                    </m:r>
                    <m:r>
                      <a:rPr lang="en-US" sz="1600" b="0" i="1" baseline="-25000" smtClean="0">
                        <a:latin typeface="Cambria Math"/>
                      </a:rPr>
                      <m:t>3</m:t>
                    </m:r>
                    <m:r>
                      <a:rPr lang="en-US" sz="1600" i="1">
                        <a:latin typeface="Cambria Math"/>
                      </a:rPr>
                      <m:t>(</m:t>
                    </m:r>
                    <m:r>
                      <a:rPr lang="en-US" sz="1600" i="1">
                        <a:latin typeface="Cambria Math"/>
                      </a:rPr>
                      <m:t>𝑐𝑜𝑠</m:t>
                    </m:r>
                    <m:r>
                      <a:rPr lang="en-US" sz="1600" i="1">
                        <a:latin typeface="Cambria Math"/>
                      </a:rPr>
                      <m:t>(</m:t>
                    </m:r>
                    <m:r>
                      <m:rPr>
                        <m:sty m:val="p"/>
                      </m:rPr>
                      <a:rPr lang="el-GR" sz="1600" i="1">
                        <a:latin typeface="Cambria Math"/>
                      </a:rPr>
                      <m:t>α</m:t>
                    </m:r>
                    <m:r>
                      <a:rPr lang="en-US" sz="1600" b="0" i="1" baseline="-25000" smtClean="0">
                        <a:latin typeface="Cambria Math"/>
                      </a:rPr>
                      <m:t>3</m:t>
                    </m:r>
                    <m:r>
                      <a:rPr lang="en-US" sz="1600" i="1">
                        <a:latin typeface="Cambria Math"/>
                      </a:rPr>
                      <m:t>))</m:t>
                    </m:r>
                    <m:r>
                      <a:rPr lang="en-US" sz="1600" i="1" baseline="30000">
                        <a:latin typeface="Cambria Math"/>
                      </a:rPr>
                      <m:t>2</m:t>
                    </m:r>
                    <m:r>
                      <m:rPr>
                        <m:nor/>
                      </m:rPr>
                      <a:rPr lang="en-US" sz="1600" dirty="0"/>
                      <m:t>.  .  .  .  .</m:t>
                    </m:r>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𝑛</m:t>
                        </m:r>
                      </m:sub>
                    </m:sSub>
                    <m:r>
                      <a:rPr lang="en-US" sz="1600" i="1">
                        <a:latin typeface="Cambria Math"/>
                      </a:rPr>
                      <m:t>𝑡</m:t>
                    </m:r>
                    <m:r>
                      <a:rPr lang="en-US" sz="1600" b="0" i="1" baseline="-25000" smtClean="0">
                        <a:latin typeface="Cambria Math"/>
                      </a:rPr>
                      <m:t>𝑛</m:t>
                    </m:r>
                    <m:r>
                      <a:rPr lang="en-US" sz="1600" i="1">
                        <a:latin typeface="Cambria Math"/>
                      </a:rPr>
                      <m:t>(</m:t>
                    </m:r>
                    <m:r>
                      <a:rPr lang="en-US" sz="1600" i="1">
                        <a:latin typeface="Cambria Math"/>
                      </a:rPr>
                      <m:t>𝑐𝑜𝑠</m:t>
                    </m:r>
                    <m:r>
                      <a:rPr lang="en-US" sz="1600" i="1">
                        <a:latin typeface="Cambria Math"/>
                      </a:rPr>
                      <m:t>(</m:t>
                    </m:r>
                    <m:r>
                      <m:rPr>
                        <m:sty m:val="p"/>
                      </m:rPr>
                      <a:rPr lang="el-GR" sz="1600" i="1">
                        <a:latin typeface="Cambria Math"/>
                      </a:rPr>
                      <m:t>α</m:t>
                    </m:r>
                    <m:r>
                      <a:rPr lang="en-US" sz="1600" b="0" i="1" baseline="-25000" smtClean="0">
                        <a:latin typeface="Cambria Math"/>
                      </a:rPr>
                      <m:t>𝑛</m:t>
                    </m:r>
                    <m:r>
                      <a:rPr lang="en-US" sz="1600" i="1">
                        <a:latin typeface="Cambria Math"/>
                      </a:rPr>
                      <m:t>))</m:t>
                    </m:r>
                    <m:r>
                      <a:rPr lang="en-US" sz="1600" i="1" baseline="30000">
                        <a:latin typeface="Cambria Math"/>
                      </a:rPr>
                      <m:t>2</m:t>
                    </m:r>
                  </m:oMath>
                </a14:m>
                <a:endParaRPr lang="en-US" sz="1400" dirty="0" smtClean="0"/>
              </a:p>
              <a:p>
                <a:endParaRPr lang="en-US" sz="1400" dirty="0"/>
              </a:p>
              <a:p>
                <a:r>
                  <a:rPr lang="en-US" sz="1400" dirty="0" smtClean="0"/>
                  <a:t>Similarly,	</a:t>
                </a:r>
                <a14:m>
                  <m:oMath xmlns:m="http://schemas.openxmlformats.org/officeDocument/2006/math">
                    <m:sSub>
                      <m:sSubPr>
                        <m:ctrlPr>
                          <a:rPr lang="en-IN" sz="1600" i="1" smtClean="0">
                            <a:latin typeface="Cambria Math"/>
                          </a:rPr>
                        </m:ctrlPr>
                      </m:sSubPr>
                      <m:e>
                        <m:r>
                          <a:rPr lang="en-US" sz="1600" i="1">
                            <a:latin typeface="Cambria Math"/>
                          </a:rPr>
                          <m:t> </m:t>
                        </m:r>
                        <m:r>
                          <a:rPr lang="en-US" sz="1600" i="1">
                            <a:latin typeface="Cambria Math" panose="02040503050406030204" pitchFamily="18" charset="0"/>
                          </a:rPr>
                          <m:t>𝜎</m:t>
                        </m:r>
                      </m:e>
                      <m:sub>
                        <m:r>
                          <a:rPr lang="en-US" sz="1600" b="0" i="1" smtClean="0">
                            <a:latin typeface="Cambria Math"/>
                          </a:rPr>
                          <m:t>𝑦</m:t>
                        </m:r>
                      </m:sub>
                    </m:sSub>
                    <m:r>
                      <a:rPr lang="en-US" sz="1600" i="1">
                        <a:latin typeface="Cambria Math"/>
                      </a:rPr>
                      <m:t>(</m:t>
                    </m:r>
                    <m:r>
                      <a:rPr lang="en-US" sz="1600" i="1">
                        <a:latin typeface="Cambria Math"/>
                      </a:rPr>
                      <m:t>𝑡</m:t>
                    </m:r>
                    <m:r>
                      <a:rPr lang="en-US" sz="1600" i="1" baseline="-25000">
                        <a:latin typeface="Cambria Math"/>
                      </a:rPr>
                      <m:t>1</m:t>
                    </m:r>
                    <m:r>
                      <a:rPr lang="en-US" sz="1600" i="1">
                        <a:latin typeface="Cambria Math"/>
                      </a:rPr>
                      <m:t>+</m:t>
                    </m:r>
                    <m:r>
                      <a:rPr lang="en-US" sz="1600" i="1">
                        <a:latin typeface="Cambria Math"/>
                      </a:rPr>
                      <m:t>𝑡</m:t>
                    </m:r>
                    <m:r>
                      <a:rPr lang="en-US" sz="1600" i="1" baseline="-25000">
                        <a:latin typeface="Cambria Math"/>
                      </a:rPr>
                      <m:t>2</m:t>
                    </m:r>
                    <m:r>
                      <a:rPr lang="en-US" sz="1600" i="1">
                        <a:latin typeface="Cambria Math"/>
                      </a:rPr>
                      <m:t>+</m:t>
                    </m:r>
                    <m:r>
                      <a:rPr lang="en-US" sz="1600" i="1">
                        <a:latin typeface="Cambria Math"/>
                      </a:rPr>
                      <m:t>𝑡</m:t>
                    </m:r>
                    <m:r>
                      <a:rPr lang="en-US" sz="1600" i="1" baseline="-25000">
                        <a:latin typeface="Cambria Math"/>
                      </a:rPr>
                      <m:t>3 </m:t>
                    </m:r>
                    <m:r>
                      <m:rPr>
                        <m:nor/>
                      </m:rPr>
                      <a:rPr lang="en-US" sz="1600" dirty="0"/>
                      <m:t>.  .  .  .  .</m:t>
                    </m:r>
                    <m:r>
                      <a:rPr lang="en-US" sz="1600" i="1">
                        <a:latin typeface="Cambria Math"/>
                      </a:rPr>
                      <m:t>+</m:t>
                    </m:r>
                    <m:r>
                      <a:rPr lang="en-US" sz="1600" i="1">
                        <a:latin typeface="Cambria Math"/>
                      </a:rPr>
                      <m:t>𝑡𝑛</m:t>
                    </m:r>
                    <m:r>
                      <a:rPr lang="en-US" sz="1600" i="1">
                        <a:latin typeface="Cambria Math"/>
                      </a:rPr>
                      <m:t>) =</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1</m:t>
                        </m:r>
                      </m:sub>
                    </m:sSub>
                    <m:r>
                      <a:rPr lang="en-US" sz="1600" i="1">
                        <a:latin typeface="Cambria Math"/>
                      </a:rPr>
                      <m:t>𝑡</m:t>
                    </m:r>
                    <m:r>
                      <a:rPr lang="en-US" sz="1600" i="1" baseline="-25000">
                        <a:latin typeface="Cambria Math"/>
                      </a:rPr>
                      <m:t>1</m:t>
                    </m:r>
                    <m:r>
                      <a:rPr lang="en-US" sz="1600" i="1">
                        <a:latin typeface="Cambria Math"/>
                      </a:rPr>
                      <m:t>(</m:t>
                    </m:r>
                    <m:r>
                      <a:rPr lang="en-US" sz="1600" b="0" i="1" smtClean="0">
                        <a:latin typeface="Cambria Math"/>
                      </a:rPr>
                      <m:t>𝑠𝑖𝑛</m:t>
                    </m:r>
                    <m:r>
                      <a:rPr lang="en-US" sz="1600" i="1">
                        <a:latin typeface="Cambria Math"/>
                      </a:rPr>
                      <m:t>(</m:t>
                    </m:r>
                    <m:r>
                      <m:rPr>
                        <m:sty m:val="p"/>
                      </m:rPr>
                      <a:rPr lang="el-GR" sz="1600" i="1">
                        <a:latin typeface="Cambria Math"/>
                      </a:rPr>
                      <m:t>α</m:t>
                    </m:r>
                    <m:r>
                      <a:rPr lang="en-US" sz="1600" i="1" baseline="-25000">
                        <a:latin typeface="Cambria Math"/>
                      </a:rPr>
                      <m:t>1</m:t>
                    </m:r>
                    <m:r>
                      <a:rPr lang="en-US" sz="1600" i="1">
                        <a:latin typeface="Cambria Math"/>
                      </a:rPr>
                      <m:t>))</m:t>
                    </m:r>
                    <m:r>
                      <a:rPr lang="en-US" sz="1600" i="1" baseline="30000">
                        <a:latin typeface="Cambria Math"/>
                      </a:rPr>
                      <m:t>2</m:t>
                    </m:r>
                    <m:r>
                      <m:rPr>
                        <m:nor/>
                      </m:rPr>
                      <a:rPr lang="en-US" sz="1600" dirty="0"/>
                      <m:t> </m:t>
                    </m:r>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2</m:t>
                        </m:r>
                      </m:sub>
                    </m:sSub>
                    <m:r>
                      <a:rPr lang="en-US" sz="1600" i="1">
                        <a:latin typeface="Cambria Math"/>
                      </a:rPr>
                      <m:t>𝑡</m:t>
                    </m:r>
                    <m:r>
                      <a:rPr lang="en-US" sz="1600" i="1" baseline="-25000">
                        <a:latin typeface="Cambria Math"/>
                      </a:rPr>
                      <m:t>2</m:t>
                    </m:r>
                    <m:r>
                      <a:rPr lang="en-US" sz="1600" i="1">
                        <a:latin typeface="Cambria Math"/>
                      </a:rPr>
                      <m:t>(</m:t>
                    </m:r>
                    <m:r>
                      <m:rPr>
                        <m:sty m:val="p"/>
                      </m:rPr>
                      <a:rPr lang="en-US" sz="1600" b="0" i="0" smtClean="0">
                        <a:latin typeface="Cambria Math"/>
                      </a:rPr>
                      <m:t>sin</m:t>
                    </m:r>
                    <m:r>
                      <a:rPr lang="en-US" sz="1600" b="0" i="1" smtClean="0">
                        <a:latin typeface="Cambria Math"/>
                      </a:rPr>
                      <m:t>⁡(</m:t>
                    </m:r>
                    <m:r>
                      <m:rPr>
                        <m:sty m:val="p"/>
                      </m:rPr>
                      <a:rPr lang="el-GR" sz="1600" i="1">
                        <a:latin typeface="Cambria Math"/>
                      </a:rPr>
                      <m:t>α</m:t>
                    </m:r>
                    <m:r>
                      <a:rPr lang="en-US" sz="1600" i="1" baseline="-25000">
                        <a:latin typeface="Cambria Math"/>
                      </a:rPr>
                      <m:t>2</m:t>
                    </m:r>
                    <m:r>
                      <a:rPr lang="en-US" sz="1600" i="1">
                        <a:latin typeface="Cambria Math"/>
                      </a:rPr>
                      <m:t>))</m:t>
                    </m:r>
                    <m:r>
                      <a:rPr lang="en-US" sz="1600" i="1" baseline="30000">
                        <a:latin typeface="Cambria Math"/>
                      </a:rPr>
                      <m:t>2</m:t>
                    </m:r>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3</m:t>
                        </m:r>
                      </m:sub>
                    </m:sSub>
                    <m:r>
                      <a:rPr lang="en-US" sz="1600" i="1">
                        <a:latin typeface="Cambria Math"/>
                      </a:rPr>
                      <m:t>𝑡</m:t>
                    </m:r>
                    <m:r>
                      <a:rPr lang="en-US" sz="1600" i="1" baseline="-25000">
                        <a:latin typeface="Cambria Math"/>
                      </a:rPr>
                      <m:t>3</m:t>
                    </m:r>
                    <m:r>
                      <a:rPr lang="en-US" sz="1600" i="1" smtClean="0">
                        <a:latin typeface="Cambria Math"/>
                      </a:rPr>
                      <m:t>(</m:t>
                    </m:r>
                    <m:r>
                      <a:rPr lang="en-US" sz="1600" b="0" i="1" smtClean="0">
                        <a:latin typeface="Cambria Math"/>
                      </a:rPr>
                      <m:t>𝑠𝑖𝑛</m:t>
                    </m:r>
                    <m:r>
                      <a:rPr lang="en-US" sz="1600" i="1">
                        <a:latin typeface="Cambria Math"/>
                      </a:rPr>
                      <m:t>(</m:t>
                    </m:r>
                    <m:r>
                      <m:rPr>
                        <m:sty m:val="p"/>
                      </m:rPr>
                      <a:rPr lang="el-GR" sz="1600" i="1">
                        <a:latin typeface="Cambria Math"/>
                      </a:rPr>
                      <m:t>α</m:t>
                    </m:r>
                    <m:r>
                      <a:rPr lang="en-US" sz="1600" i="1" baseline="-25000">
                        <a:latin typeface="Cambria Math"/>
                      </a:rPr>
                      <m:t>3</m:t>
                    </m:r>
                    <m:r>
                      <a:rPr lang="en-US" sz="1600" i="1">
                        <a:latin typeface="Cambria Math"/>
                      </a:rPr>
                      <m:t>))</m:t>
                    </m:r>
                    <m:r>
                      <a:rPr lang="en-US" sz="1600" i="1" baseline="30000">
                        <a:latin typeface="Cambria Math"/>
                      </a:rPr>
                      <m:t>2</m:t>
                    </m:r>
                    <m:r>
                      <m:rPr>
                        <m:nor/>
                      </m:rPr>
                      <a:rPr lang="en-US" sz="1600" dirty="0"/>
                      <m:t>.  .  .  .  .</m:t>
                    </m:r>
                    <m:r>
                      <a:rPr lang="en-US" sz="1600" i="1">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𝑓</m:t>
                        </m:r>
                        <m:r>
                          <a:rPr lang="en-US" sz="1600" b="0" i="1" smtClean="0">
                            <a:latin typeface="Cambria Math"/>
                          </a:rPr>
                          <m:t>𝑛</m:t>
                        </m:r>
                      </m:sub>
                    </m:sSub>
                    <m:r>
                      <a:rPr lang="en-US" sz="1600" i="1">
                        <a:latin typeface="Cambria Math"/>
                      </a:rPr>
                      <m:t>𝑡</m:t>
                    </m:r>
                    <m:r>
                      <a:rPr lang="en-US" sz="1600" i="1" baseline="-25000">
                        <a:latin typeface="Cambria Math"/>
                      </a:rPr>
                      <m:t>𝑛</m:t>
                    </m:r>
                    <m:r>
                      <a:rPr lang="en-US" sz="1600" i="1">
                        <a:latin typeface="Cambria Math"/>
                      </a:rPr>
                      <m:t>(</m:t>
                    </m:r>
                    <m:r>
                      <a:rPr lang="en-US" sz="1600" b="0" i="1" smtClean="0">
                        <a:latin typeface="Cambria Math"/>
                      </a:rPr>
                      <m:t>𝑠𝑖𝑛</m:t>
                    </m:r>
                    <m:r>
                      <a:rPr lang="en-US" sz="1600" i="1">
                        <a:latin typeface="Cambria Math"/>
                      </a:rPr>
                      <m:t>(</m:t>
                    </m:r>
                    <m:r>
                      <m:rPr>
                        <m:sty m:val="p"/>
                      </m:rPr>
                      <a:rPr lang="el-GR" sz="1600" i="1">
                        <a:latin typeface="Cambria Math"/>
                      </a:rPr>
                      <m:t>α</m:t>
                    </m:r>
                    <m:r>
                      <a:rPr lang="en-US" sz="1600" i="1" baseline="-25000">
                        <a:latin typeface="Cambria Math"/>
                      </a:rPr>
                      <m:t>𝑛</m:t>
                    </m:r>
                    <m:r>
                      <a:rPr lang="en-US" sz="1600" i="1">
                        <a:latin typeface="Cambria Math"/>
                      </a:rPr>
                      <m:t>))</m:t>
                    </m:r>
                    <m:r>
                      <a:rPr lang="en-US" sz="1600" i="1" baseline="30000">
                        <a:latin typeface="Cambria Math"/>
                      </a:rPr>
                      <m:t>2</m:t>
                    </m:r>
                  </m:oMath>
                </a14:m>
                <a:endParaRPr lang="en-US" sz="1400" dirty="0"/>
              </a:p>
              <a:p>
                <a:endParaRPr lang="en-US" sz="1400" dirty="0" smtClean="0"/>
              </a:p>
              <a:p>
                <a:endParaRPr lang="en-US" sz="1400" dirty="0" smtClean="0"/>
              </a:p>
              <a:p>
                <a:r>
                  <a:rPr lang="en-US" sz="1400" dirty="0" smtClean="0"/>
                  <a:t>The above equations are valid for same and different materials for example carbon/epoxy </a:t>
                </a:r>
                <a:r>
                  <a:rPr lang="en-US" sz="1400" dirty="0"/>
                  <a:t>(with fiber strength </a:t>
                </a:r>
                <a14:m>
                  <m:oMath xmlns:m="http://schemas.openxmlformats.org/officeDocument/2006/math">
                    <m:sSub>
                      <m:sSubPr>
                        <m:ctrlPr>
                          <a:rPr lang="en-IN" sz="1400" i="1">
                            <a:latin typeface="Cambria Math"/>
                          </a:rPr>
                        </m:ctrlPr>
                      </m:sSubPr>
                      <m:e>
                        <m:r>
                          <a:rPr lang="en-US" sz="1400" i="1">
                            <a:latin typeface="Cambria Math" panose="02040503050406030204" pitchFamily="18" charset="0"/>
                          </a:rPr>
                          <m:t>𝜎</m:t>
                        </m:r>
                      </m:e>
                      <m:sub>
                        <m:r>
                          <a:rPr lang="en-US" sz="1400" i="1">
                            <a:latin typeface="Cambria Math"/>
                          </a:rPr>
                          <m:t>𝑓</m:t>
                        </m:r>
                        <m:r>
                          <a:rPr lang="en-US" sz="1400" i="1">
                            <a:latin typeface="Cambria Math"/>
                          </a:rPr>
                          <m:t>1</m:t>
                        </m:r>
                      </m:sub>
                    </m:sSub>
                    <m:r>
                      <a:rPr lang="en-US" sz="1400" b="0" i="1" smtClean="0">
                        <a:latin typeface="Cambria Math"/>
                      </a:rPr>
                      <m:t>,</m:t>
                    </m:r>
                    <m:r>
                      <m:rPr>
                        <m:nor/>
                      </m:rPr>
                      <a:rPr lang="en-US" sz="1400" dirty="0"/>
                      <m:t>layer</m:t>
                    </m:r>
                    <m:r>
                      <m:rPr>
                        <m:nor/>
                      </m:rPr>
                      <a:rPr lang="en-US" sz="1400" b="0" i="0" dirty="0" smtClean="0"/>
                      <m:t> </m:t>
                    </m:r>
                    <m:r>
                      <m:rPr>
                        <m:nor/>
                      </m:rPr>
                      <a:rPr lang="en-US" sz="1400" b="0" i="0" dirty="0" smtClean="0"/>
                      <m:t>thikness</m:t>
                    </m:r>
                    <m:r>
                      <a:rPr lang="en-US" sz="1400" b="0" i="1" dirty="0" smtClean="0">
                        <a:latin typeface="Cambria Math"/>
                      </a:rPr>
                      <m:t> </m:t>
                    </m:r>
                    <m:r>
                      <a:rPr lang="en-US" sz="1400" i="1">
                        <a:latin typeface="Cambria Math"/>
                      </a:rPr>
                      <m:t>𝑡</m:t>
                    </m:r>
                    <m:r>
                      <a:rPr lang="en-US" sz="1400" i="1" baseline="-25000">
                        <a:latin typeface="Cambria Math"/>
                      </a:rPr>
                      <m:t>1</m:t>
                    </m:r>
                    <m:r>
                      <a:rPr lang="en-US" sz="1400" b="0" i="0" baseline="-25000" smtClean="0">
                        <a:latin typeface="Cambria Math"/>
                      </a:rPr>
                      <m:t> </m:t>
                    </m:r>
                    <m:r>
                      <a:rPr lang="en-US" sz="1400" b="0" i="0" smtClean="0">
                        <a:latin typeface="Cambria Math"/>
                      </a:rPr>
                      <m:t>, </m:t>
                    </m:r>
                    <m:r>
                      <m:rPr>
                        <m:sty m:val="p"/>
                      </m:rPr>
                      <a:rPr lang="en-US" sz="1400" b="0" i="0" smtClean="0">
                        <a:latin typeface="Cambria Math"/>
                      </a:rPr>
                      <m:t>winding</m:t>
                    </m:r>
                    <m:r>
                      <a:rPr lang="en-US" sz="1400" b="0" i="0" smtClean="0">
                        <a:latin typeface="Cambria Math"/>
                      </a:rPr>
                      <m:t> </m:t>
                    </m:r>
                    <m:r>
                      <m:rPr>
                        <m:sty m:val="p"/>
                      </m:rPr>
                      <a:rPr lang="en-US" sz="1400" b="0" i="0" smtClean="0">
                        <a:latin typeface="Cambria Math"/>
                      </a:rPr>
                      <m:t>angle</m:t>
                    </m:r>
                    <m:r>
                      <m:rPr>
                        <m:sty m:val="p"/>
                      </m:rPr>
                      <a:rPr lang="el-GR" sz="1400" i="1">
                        <a:latin typeface="Cambria Math"/>
                      </a:rPr>
                      <m:t>α</m:t>
                    </m:r>
                    <m:r>
                      <a:rPr lang="en-US" sz="1400" i="1" baseline="-25000">
                        <a:latin typeface="Cambria Math"/>
                      </a:rPr>
                      <m:t>1</m:t>
                    </m:r>
                  </m:oMath>
                </a14:m>
                <a:r>
                  <a:rPr lang="en-US" sz="1400" dirty="0" smtClean="0"/>
                  <a:t>), the </a:t>
                </a:r>
                <a:r>
                  <a:rPr lang="en-US" sz="1400" dirty="0"/>
                  <a:t>other layer can be </a:t>
                </a:r>
                <a:r>
                  <a:rPr lang="en-US" sz="1400" dirty="0" smtClean="0"/>
                  <a:t>made of glass/epoxy (with </a:t>
                </a:r>
                <a:r>
                  <a:rPr lang="en-US" sz="1400" dirty="0"/>
                  <a:t>fiber strength </a:t>
                </a:r>
                <a14:m>
                  <m:oMath xmlns:m="http://schemas.openxmlformats.org/officeDocument/2006/math">
                    <m:sSub>
                      <m:sSubPr>
                        <m:ctrlPr>
                          <a:rPr lang="en-IN" sz="1400" i="1">
                            <a:latin typeface="Cambria Math"/>
                          </a:rPr>
                        </m:ctrlPr>
                      </m:sSubPr>
                      <m:e>
                        <m:r>
                          <a:rPr lang="en-US" sz="1400" i="1">
                            <a:latin typeface="Cambria Math" panose="02040503050406030204" pitchFamily="18" charset="0"/>
                          </a:rPr>
                          <m:t>𝜎</m:t>
                        </m:r>
                      </m:e>
                      <m:sub>
                        <m:r>
                          <a:rPr lang="en-US" sz="1400" i="1">
                            <a:latin typeface="Cambria Math"/>
                          </a:rPr>
                          <m:t>𝑓</m:t>
                        </m:r>
                        <m:r>
                          <a:rPr lang="en-US" sz="1400" b="0" i="1" smtClean="0">
                            <a:latin typeface="Cambria Math"/>
                          </a:rPr>
                          <m:t>2</m:t>
                        </m:r>
                      </m:sub>
                    </m:sSub>
                    <m:r>
                      <a:rPr lang="en-US" sz="1400" i="1">
                        <a:latin typeface="Cambria Math"/>
                      </a:rPr>
                      <m:t>,</m:t>
                    </m:r>
                    <m:r>
                      <m:rPr>
                        <m:nor/>
                      </m:rPr>
                      <a:rPr lang="en-US" sz="1400" dirty="0"/>
                      <m:t>layer</m:t>
                    </m:r>
                    <m:r>
                      <m:rPr>
                        <m:nor/>
                      </m:rPr>
                      <a:rPr lang="en-US" sz="1400" dirty="0"/>
                      <m:t> </m:t>
                    </m:r>
                    <m:r>
                      <m:rPr>
                        <m:nor/>
                      </m:rPr>
                      <a:rPr lang="en-US" sz="1400" dirty="0"/>
                      <m:t>thikness</m:t>
                    </m:r>
                    <m:r>
                      <a:rPr lang="en-US" sz="1400" i="1" dirty="0">
                        <a:latin typeface="Cambria Math"/>
                      </a:rPr>
                      <m:t> </m:t>
                    </m:r>
                    <m:r>
                      <a:rPr lang="en-US" sz="1400" i="1">
                        <a:latin typeface="Cambria Math"/>
                      </a:rPr>
                      <m:t>𝑡</m:t>
                    </m:r>
                    <m:r>
                      <a:rPr lang="en-US" sz="1400" b="0" i="1" baseline="-25000" smtClean="0">
                        <a:latin typeface="Cambria Math"/>
                      </a:rPr>
                      <m:t>2</m:t>
                    </m:r>
                    <m:r>
                      <a:rPr lang="en-US" sz="1400" baseline="-25000">
                        <a:latin typeface="Cambria Math"/>
                      </a:rPr>
                      <m:t> </m:t>
                    </m:r>
                    <m:r>
                      <a:rPr lang="en-US" sz="1400">
                        <a:latin typeface="Cambria Math"/>
                      </a:rPr>
                      <m:t>, </m:t>
                    </m:r>
                    <m:r>
                      <m:rPr>
                        <m:sty m:val="p"/>
                      </m:rPr>
                      <a:rPr lang="en-US" sz="1400">
                        <a:latin typeface="Cambria Math"/>
                      </a:rPr>
                      <m:t>winding</m:t>
                    </m:r>
                    <m:r>
                      <a:rPr lang="en-US" sz="1400">
                        <a:latin typeface="Cambria Math"/>
                      </a:rPr>
                      <m:t> </m:t>
                    </m:r>
                    <m:r>
                      <m:rPr>
                        <m:sty m:val="p"/>
                      </m:rPr>
                      <a:rPr lang="en-US" sz="1400">
                        <a:latin typeface="Cambria Math"/>
                      </a:rPr>
                      <m:t>angle</m:t>
                    </m:r>
                    <m:r>
                      <m:rPr>
                        <m:sty m:val="p"/>
                      </m:rPr>
                      <a:rPr lang="el-GR" sz="1400" i="1">
                        <a:latin typeface="Cambria Math"/>
                      </a:rPr>
                      <m:t>α</m:t>
                    </m:r>
                    <m:r>
                      <a:rPr lang="en-US" sz="1400" b="0" i="1" baseline="-25000" smtClean="0">
                        <a:latin typeface="Cambria Math"/>
                      </a:rPr>
                      <m:t>2</m:t>
                    </m:r>
                  </m:oMath>
                </a14:m>
                <a:r>
                  <a:rPr lang="en-US" sz="1400" dirty="0" smtClean="0"/>
                  <a:t>) etc.</a:t>
                </a:r>
              </a:p>
              <a:p>
                <a:endParaRPr lang="en-US" sz="1400" dirty="0"/>
              </a:p>
              <a:p>
                <a:r>
                  <a:rPr lang="en-US" sz="1400" dirty="0" smtClean="0"/>
                  <a:t>Number of helical layer  	</a:t>
                </a:r>
                <a:r>
                  <a:rPr lang="en-US" sz="1100" dirty="0"/>
                  <a:t> </a:t>
                </a:r>
                <a14:m>
                  <m:oMath xmlns:m="http://schemas.openxmlformats.org/officeDocument/2006/math">
                    <m:r>
                      <a:rPr lang="en-US" sz="1100" i="1">
                        <a:latin typeface="Cambria Math"/>
                      </a:rPr>
                      <m:t>=</m:t>
                    </m:r>
                  </m:oMath>
                </a14:m>
                <a:r>
                  <a:rPr lang="en-US" sz="1100" dirty="0"/>
                  <a:t> </a:t>
                </a:r>
                <a14:m>
                  <m:oMath xmlns:m="http://schemas.openxmlformats.org/officeDocument/2006/math">
                    <m:f>
                      <m:fPr>
                        <m:ctrlPr>
                          <a:rPr lang="en-IN" i="1">
                            <a:latin typeface="Cambria Math"/>
                          </a:rPr>
                        </m:ctrlPr>
                      </m:fPr>
                      <m:num>
                        <m:r>
                          <a:rPr lang="en-US" b="0" i="1" smtClean="0">
                            <a:latin typeface="Cambria Math"/>
                          </a:rPr>
                          <m:t>2</m:t>
                        </m:r>
                        <m:r>
                          <a:rPr lang="en-US" i="1">
                            <a:latin typeface="Cambria Math"/>
                          </a:rPr>
                          <m:t>𝑡</m:t>
                        </m:r>
                        <m:r>
                          <m:rPr>
                            <m:sty m:val="p"/>
                          </m:rPr>
                          <a:rPr lang="el-GR" i="1" baseline="-25000" smtClean="0">
                            <a:latin typeface="Cambria Math"/>
                          </a:rPr>
                          <m:t>α</m:t>
                        </m:r>
                        <m:r>
                          <a:rPr lang="en-US" b="0" i="1" baseline="-25000" smtClean="0">
                            <a:latin typeface="Cambria Math"/>
                          </a:rPr>
                          <m:t>𝑓</m:t>
                        </m:r>
                      </m:num>
                      <m:den>
                        <m:r>
                          <a:rPr lang="en-US" b="0" i="1" smtClean="0">
                            <a:latin typeface="Cambria Math"/>
                          </a:rPr>
                          <m:t>𝑉</m:t>
                        </m:r>
                        <m:r>
                          <a:rPr lang="en-US" b="0" i="1" baseline="-25000" smtClean="0">
                            <a:latin typeface="Cambria Math"/>
                          </a:rPr>
                          <m:t>𝑓</m:t>
                        </m:r>
                      </m:den>
                    </m:f>
                  </m:oMath>
                </a14:m>
                <a:r>
                  <a:rPr lang="en-US" i="1" dirty="0" smtClean="0"/>
                  <a:t>   </a:t>
                </a:r>
                <a:r>
                  <a:rPr lang="en-US" sz="1400" dirty="0" smtClean="0"/>
                  <a:t>(where </a:t>
                </a:r>
                <a14:m>
                  <m:oMath xmlns:m="http://schemas.openxmlformats.org/officeDocument/2006/math">
                    <m:r>
                      <a:rPr lang="en-US" sz="1400" i="1">
                        <a:latin typeface="Cambria Math"/>
                      </a:rPr>
                      <m:t>𝑉</m:t>
                    </m:r>
                    <m:r>
                      <a:rPr lang="en-US" sz="1400" i="1" baseline="-25000">
                        <a:latin typeface="Cambria Math"/>
                      </a:rPr>
                      <m:t>𝑓</m:t>
                    </m:r>
                  </m:oMath>
                </a14:m>
                <a:r>
                  <a:rPr lang="en-US" sz="1400" dirty="0" smtClean="0"/>
                  <a:t> is fiber volume fraction)</a:t>
                </a:r>
                <a:endParaRPr lang="en-US" i="1" dirty="0" smtClean="0"/>
              </a:p>
              <a:p>
                <a:endParaRPr lang="en-US" i="1" dirty="0"/>
              </a:p>
              <a:p>
                <a:r>
                  <a:rPr lang="en-US" sz="1400" dirty="0"/>
                  <a:t>Number of hoop </a:t>
                </a:r>
                <a:r>
                  <a:rPr lang="en-US" sz="1400" dirty="0" smtClean="0"/>
                  <a:t>layer  </a:t>
                </a:r>
                <a:r>
                  <a:rPr lang="en-US" dirty="0"/>
                  <a:t>	</a:t>
                </a:r>
                <a14:m>
                  <m:oMath xmlns:m="http://schemas.openxmlformats.org/officeDocument/2006/math">
                    <m:r>
                      <a:rPr lang="en-US" sz="1000" i="1">
                        <a:latin typeface="Cambria Math"/>
                      </a:rPr>
                      <m:t>=</m:t>
                    </m:r>
                  </m:oMath>
                </a14:m>
                <a:r>
                  <a:rPr lang="en-US" sz="1000" dirty="0"/>
                  <a:t> </a:t>
                </a:r>
                <a14:m>
                  <m:oMath xmlns:m="http://schemas.openxmlformats.org/officeDocument/2006/math">
                    <m:f>
                      <m:fPr>
                        <m:ctrlPr>
                          <a:rPr lang="en-IN" i="1">
                            <a:latin typeface="Cambria Math"/>
                          </a:rPr>
                        </m:ctrlPr>
                      </m:fPr>
                      <m:num>
                        <m:r>
                          <a:rPr lang="en-US" i="1">
                            <a:latin typeface="Cambria Math"/>
                          </a:rPr>
                          <m:t>2</m:t>
                        </m:r>
                        <m:r>
                          <a:rPr lang="en-US" i="1">
                            <a:latin typeface="Cambria Math"/>
                          </a:rPr>
                          <m:t>𝑡</m:t>
                        </m:r>
                        <m:r>
                          <a:rPr lang="en-US" b="0" i="1" baseline="-25000" smtClean="0">
                            <a:latin typeface="Cambria Math"/>
                          </a:rPr>
                          <m:t>90</m:t>
                        </m:r>
                        <m:r>
                          <a:rPr lang="en-US" b="0" i="1" baseline="-25000" smtClean="0">
                            <a:latin typeface="Cambria Math"/>
                          </a:rPr>
                          <m:t>𝑓</m:t>
                        </m:r>
                      </m:num>
                      <m:den>
                        <m:r>
                          <a:rPr lang="en-US" i="1">
                            <a:latin typeface="Cambria Math"/>
                          </a:rPr>
                          <m:t>𝑉</m:t>
                        </m:r>
                        <m:r>
                          <a:rPr lang="en-US" i="1" baseline="-25000">
                            <a:latin typeface="Cambria Math"/>
                          </a:rPr>
                          <m:t>𝑓</m:t>
                        </m:r>
                      </m:den>
                    </m:f>
                  </m:oMath>
                </a14:m>
                <a:endParaRPr lang="en-US" i="1" dirty="0" smtClean="0"/>
              </a:p>
              <a:p>
                <a:endParaRPr lang="en-US" i="1" dirty="0"/>
              </a:p>
              <a:p>
                <a:endParaRPr lang="en-US" i="1" dirty="0"/>
              </a:p>
              <a:p>
                <a:endParaRPr lang="en-US" i="1" dirty="0"/>
              </a:p>
            </p:txBody>
          </p:sp>
        </mc:Choice>
        <mc:Fallback xmlns="">
          <p:sp>
            <p:nvSpPr>
              <p:cNvPr id="9" name="TextBox 8"/>
              <p:cNvSpPr txBox="1">
                <a:spLocks noRot="1" noChangeAspect="1" noMove="1" noResize="1" noEditPoints="1" noAdjustHandles="1" noChangeArrowheads="1" noChangeShapeType="1" noTextEdit="1"/>
              </p:cNvSpPr>
              <p:nvPr/>
            </p:nvSpPr>
            <p:spPr>
              <a:xfrm>
                <a:off x="567159" y="1180617"/>
                <a:ext cx="11250593" cy="4317336"/>
              </a:xfrm>
              <a:prstGeom prst="rect">
                <a:avLst/>
              </a:prstGeom>
              <a:blipFill rotWithShape="1">
                <a:blip r:embed="rId2"/>
                <a:stretch>
                  <a:fillRect l="-108" t="-141"/>
                </a:stretch>
              </a:blipFill>
            </p:spPr>
            <p:txBody>
              <a:bodyPr/>
              <a:lstStyle/>
              <a:p>
                <a:r>
                  <a:rPr lang="en-US">
                    <a:noFill/>
                  </a:rPr>
                  <a:t> </a:t>
                </a:r>
              </a:p>
            </p:txBody>
          </p:sp>
        </mc:Fallback>
      </mc:AlternateContent>
    </p:spTree>
    <p:extLst>
      <p:ext uri="{BB962C8B-B14F-4D97-AF65-F5344CB8AC3E}">
        <p14:creationId xmlns:p14="http://schemas.microsoft.com/office/powerpoint/2010/main" val="253028891"/>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47</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1600200" y="350839"/>
            <a:ext cx="7543800" cy="579437"/>
          </a:xfrm>
        </p:spPr>
        <p:txBody>
          <a:bodyPr>
            <a:noAutofit/>
          </a:bodyPr>
          <a:lstStyle/>
          <a:p>
            <a:r>
              <a:rPr lang="en-IN" sz="2800" b="1" dirty="0"/>
              <a:t>References:</a:t>
            </a:r>
          </a:p>
        </p:txBody>
      </p:sp>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1600200" y="1039814"/>
            <a:ext cx="7543800" cy="4859337"/>
          </a:xfrm>
        </p:spPr>
        <p:txBody>
          <a:bodyPr>
            <a:normAutofit/>
          </a:bodyPr>
          <a:lstStyle/>
          <a:p>
            <a:pPr marL="342900" indent="-342900">
              <a:buFont typeface="+mj-lt"/>
              <a:buAutoNum type="arabicPeriod"/>
            </a:pPr>
            <a:r>
              <a:rPr lang="en-US" sz="1400" dirty="0" smtClean="0"/>
              <a:t>“Principles </a:t>
            </a:r>
            <a:r>
              <a:rPr lang="en-US" sz="1400" dirty="0"/>
              <a:t>of the Manufacturing of Composite </a:t>
            </a:r>
            <a:r>
              <a:rPr lang="en-US" sz="1400" dirty="0" smtClean="0"/>
              <a:t>Materials” Book </a:t>
            </a:r>
            <a:r>
              <a:rPr lang="en-US" sz="1400" dirty="0"/>
              <a:t>by </a:t>
            </a:r>
            <a:r>
              <a:rPr lang="en-US" sz="1400" dirty="0" err="1"/>
              <a:t>Suong</a:t>
            </a:r>
            <a:r>
              <a:rPr lang="en-US" sz="1400" dirty="0"/>
              <a:t> V </a:t>
            </a:r>
            <a:r>
              <a:rPr lang="en-US" sz="1400" dirty="0" err="1" smtClean="0"/>
              <a:t>Hoa</a:t>
            </a:r>
            <a:r>
              <a:rPr lang="en-US" sz="1400" dirty="0" smtClean="0"/>
              <a:t>, </a:t>
            </a:r>
            <a:r>
              <a:rPr lang="en-US" sz="1400" dirty="0" err="1"/>
              <a:t>DEStech</a:t>
            </a:r>
            <a:r>
              <a:rPr lang="en-US" sz="1400" dirty="0"/>
              <a:t> Publications, Inc.</a:t>
            </a:r>
            <a:endParaRPr lang="en-IN" sz="1400" dirty="0"/>
          </a:p>
        </p:txBody>
      </p:sp>
    </p:spTree>
    <p:extLst>
      <p:ext uri="{BB962C8B-B14F-4D97-AF65-F5344CB8AC3E}">
        <p14:creationId xmlns:p14="http://schemas.microsoft.com/office/powerpoint/2010/main" val="3430591064"/>
      </p:ext>
    </p:extLst>
  </p:cSld>
  <p:clrMapOvr>
    <a:masterClrMapping/>
  </p:clrMapOvr>
  <p:transition spd="med">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48</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810225" y="0"/>
            <a:ext cx="7543800" cy="439838"/>
          </a:xfrm>
        </p:spPr>
        <p:txBody>
          <a:bodyPr>
            <a:noAutofit/>
          </a:bodyPr>
          <a:lstStyle/>
          <a:p>
            <a:pPr algn="ctr"/>
            <a:r>
              <a:rPr lang="en-IN" sz="2800" b="1" dirty="0" smtClean="0"/>
              <a:t>Design :</a:t>
            </a:r>
            <a:endParaRPr lang="en-IN" sz="2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8681" y="437928"/>
                <a:ext cx="9144000" cy="4859337"/>
              </a:xfrm>
            </p:spPr>
            <p:txBody>
              <a:bodyPr>
                <a:normAutofit/>
              </a:bodyPr>
              <a:lstStyle/>
              <a:p>
                <a:pPr marL="342900" indent="-342900">
                  <a:buFont typeface="+mj-lt"/>
                  <a:buAutoNum type="arabicPeriod"/>
                </a:pPr>
                <a:r>
                  <a:rPr lang="en-US" sz="1400" dirty="0" smtClean="0"/>
                  <a:t>Barlow’s equation – Given By Peter Barlow in 1914.</a:t>
                </a:r>
                <a14:m>
                  <m:oMath xmlns:m="http://schemas.openxmlformats.org/officeDocument/2006/math">
                    <m:r>
                      <m:rPr>
                        <m:nor/>
                      </m:rPr>
                      <a:rPr lang="en-US" sz="1400" dirty="0">
                        <a:latin typeface="Cambria Math"/>
                      </a:rPr>
                      <m:t>Busting</m:t>
                    </m:r>
                    <m:r>
                      <m:rPr>
                        <m:nor/>
                      </m:rPr>
                      <a:rPr lang="en-US" sz="1400" dirty="0">
                        <a:latin typeface="Cambria Math"/>
                      </a:rPr>
                      <m:t> </m:t>
                    </m:r>
                    <m:r>
                      <a:rPr lang="en-US" sz="1400" i="1" dirty="0">
                        <a:latin typeface="Cambria Math"/>
                      </a:rPr>
                      <m:t>𝑃𝑟𝑒𝑠𝑠𝑢𝑟𝑒</m:t>
                    </m:r>
                    <m:r>
                      <a:rPr lang="en-US" sz="1400" i="1" smtClean="0">
                        <a:latin typeface="Cambria Math" panose="02040503050406030204" pitchFamily="18" charset="0"/>
                      </a:rPr>
                      <m:t>=</m:t>
                    </m:r>
                    <m:f>
                      <m:fPr>
                        <m:ctrlPr>
                          <a:rPr lang="en-US" sz="1400" i="1" smtClean="0">
                            <a:latin typeface="Cambria Math"/>
                          </a:rPr>
                        </m:ctrlPr>
                      </m:fPr>
                      <m:num>
                        <m:r>
                          <m:rPr>
                            <m:nor/>
                          </m:rPr>
                          <a:rPr lang="en-US" sz="1400" b="0" i="0" smtClean="0">
                            <a:latin typeface="Cambria Math"/>
                          </a:rPr>
                          <m:t>2 </m:t>
                        </m:r>
                        <m:r>
                          <m:rPr>
                            <m:nor/>
                          </m:rPr>
                          <a:rPr lang="en-US" sz="1400" b="0" i="0" smtClean="0">
                            <a:latin typeface="Cambria Math"/>
                          </a:rPr>
                          <m:t>X</m:t>
                        </m:r>
                        <m:r>
                          <m:rPr>
                            <m:nor/>
                          </m:rPr>
                          <a:rPr lang="en-US" sz="1400" b="0" i="0" smtClean="0">
                            <a:latin typeface="Cambria Math"/>
                          </a:rPr>
                          <m:t> </m:t>
                        </m:r>
                        <m:r>
                          <m:rPr>
                            <m:nor/>
                          </m:rPr>
                          <a:rPr lang="en-US" sz="1400"/>
                          <m:t>allowable</m:t>
                        </m:r>
                        <m:r>
                          <m:rPr>
                            <m:nor/>
                          </m:rPr>
                          <a:rPr lang="en-US" sz="1400"/>
                          <m:t> </m:t>
                        </m:r>
                        <m:r>
                          <m:rPr>
                            <m:nor/>
                          </m:rPr>
                          <a:rPr lang="en-US" sz="1400"/>
                          <m:t>stress</m:t>
                        </m:r>
                        <m:r>
                          <m:rPr>
                            <m:nor/>
                          </m:rPr>
                          <a:rPr lang="en-US" sz="1400" b="0" i="0" smtClean="0"/>
                          <m:t> </m:t>
                        </m:r>
                        <m:r>
                          <m:rPr>
                            <m:nor/>
                          </m:rPr>
                          <a:rPr lang="en-US" sz="1400" b="0" i="0" smtClean="0">
                            <a:latin typeface="Cambria Math"/>
                          </a:rPr>
                          <m:t>X</m:t>
                        </m:r>
                        <m:r>
                          <m:rPr>
                            <m:nor/>
                          </m:rPr>
                          <a:rPr lang="en-US" sz="1400" b="0" i="0" smtClean="0">
                            <a:latin typeface="Cambria Math"/>
                          </a:rPr>
                          <m:t> </m:t>
                        </m:r>
                        <m:r>
                          <m:rPr>
                            <m:nor/>
                          </m:rPr>
                          <a:rPr lang="en-US" sz="1400" b="0" i="0" smtClean="0">
                            <a:latin typeface="Cambria Math"/>
                          </a:rPr>
                          <m:t>Wall</m:t>
                        </m:r>
                        <m:r>
                          <m:rPr>
                            <m:nor/>
                          </m:rPr>
                          <a:rPr lang="en-US" sz="1400" b="0" i="0" smtClean="0">
                            <a:latin typeface="Cambria Math"/>
                          </a:rPr>
                          <m:t> </m:t>
                        </m:r>
                        <m:r>
                          <m:rPr>
                            <m:nor/>
                          </m:rPr>
                          <a:rPr lang="en-US" sz="1400" b="0" i="0" smtClean="0">
                            <a:latin typeface="Cambria Math"/>
                          </a:rPr>
                          <m:t>thikness</m:t>
                        </m:r>
                      </m:num>
                      <m:den>
                        <m:r>
                          <m:rPr>
                            <m:nor/>
                          </m:rPr>
                          <a:rPr lang="en-US" sz="1400" b="0" i="0" dirty="0" smtClean="0">
                            <a:latin typeface="Cambria Math"/>
                          </a:rPr>
                          <m:t>Outer</m:t>
                        </m:r>
                        <m:r>
                          <m:rPr>
                            <m:nor/>
                          </m:rPr>
                          <a:rPr lang="en-US" sz="1400" b="0" i="0" dirty="0" smtClean="0">
                            <a:latin typeface="Cambria Math"/>
                          </a:rPr>
                          <m:t> </m:t>
                        </m:r>
                        <m:r>
                          <m:rPr>
                            <m:nor/>
                          </m:rPr>
                          <a:rPr lang="en-US" sz="1400" b="0" i="0" dirty="0" smtClean="0">
                            <a:latin typeface="Cambria Math"/>
                          </a:rPr>
                          <m:t>Diameter</m:t>
                        </m:r>
                      </m:den>
                    </m:f>
                    <m:r>
                      <a:rPr lang="en-US" sz="1400" b="0" i="1" dirty="0" smtClean="0">
                        <a:latin typeface="Cambria Math"/>
                      </a:rPr>
                      <m:t>=</m:t>
                    </m:r>
                    <m:r>
                      <a:rPr lang="en-US" sz="1400" b="0" i="1" smtClean="0">
                        <a:latin typeface="Cambria Math"/>
                      </a:rPr>
                      <m:t>𝑃</m:t>
                    </m:r>
                    <m:r>
                      <m:rPr>
                        <m:nor/>
                      </m:rPr>
                      <a:rPr lang="en-IN" sz="1400" dirty="0"/>
                      <m:t> </m:t>
                    </m:r>
                    <m:r>
                      <a:rPr lang="en-US" sz="1400" i="1">
                        <a:latin typeface="Cambria Math" panose="02040503050406030204" pitchFamily="18" charset="0"/>
                      </a:rPr>
                      <m:t>=</m:t>
                    </m:r>
                    <m:f>
                      <m:fPr>
                        <m:ctrlPr>
                          <a:rPr lang="en-US" sz="1400" i="1">
                            <a:latin typeface="Cambria Math"/>
                          </a:rPr>
                        </m:ctrlPr>
                      </m:fPr>
                      <m:num>
                        <m:r>
                          <a:rPr lang="en-US" sz="1400" b="0" i="1" smtClean="0">
                            <a:latin typeface="Cambria Math"/>
                          </a:rPr>
                          <m:t>2</m:t>
                        </m:r>
                        <m:r>
                          <a:rPr lang="en-US" sz="1400" b="0" i="1" smtClean="0">
                            <a:latin typeface="Cambria Math"/>
                          </a:rPr>
                          <m:t>𝑆𝑇</m:t>
                        </m:r>
                      </m:num>
                      <m:den>
                        <m:r>
                          <m:rPr>
                            <m:nor/>
                          </m:rPr>
                          <a:rPr lang="en-US" sz="1400" b="0" i="0" dirty="0" smtClean="0">
                            <a:latin typeface="Cambria Math"/>
                          </a:rPr>
                          <m:t>D</m:t>
                        </m:r>
                        <m:r>
                          <m:rPr>
                            <m:nor/>
                          </m:rPr>
                          <a:rPr lang="en-IN" sz="1400" dirty="0"/>
                          <m:t> </m:t>
                        </m:r>
                      </m:den>
                    </m:f>
                  </m:oMath>
                </a14:m>
                <a:r>
                  <a:rPr lang="en-US" sz="1400" dirty="0" smtClean="0"/>
                  <a:t> (To estimate the thickness of </a:t>
                </a:r>
                <a:r>
                  <a:rPr lang="en-US" sz="1400" smtClean="0"/>
                  <a:t>the cylinder)</a:t>
                </a:r>
                <a:endParaRPr lang="en-US" sz="1400" dirty="0" smtClean="0"/>
              </a:p>
              <a:p>
                <a:pPr marL="0" indent="0">
                  <a:buNone/>
                </a:pPr>
                <a:endParaRPr lang="en-IN" sz="1400" dirty="0"/>
              </a:p>
            </p:txBody>
          </p:sp>
        </mc:Choice>
        <mc:Fallback xmlns="">
          <p:sp>
            <p:nvSpPr>
              <p:cNvPr id="3" name="Content Placeholder 2">
                <a:extLst>
                  <a:ext uri="{FF2B5EF4-FFF2-40B4-BE49-F238E27FC236}">
                    <a16:creationId xmlns:a16="http://schemas.microsoft.com/office/drawing/2014/main" xmlns=""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11575" y="437927"/>
                <a:ext cx="12192000" cy="4859337"/>
              </a:xfrm>
              <a:blipFill rotWithShape="1">
                <a:blip r:embed="rId3"/>
                <a:stretch>
                  <a:fillRect l="-900" r="-650"/>
                </a:stretch>
              </a:blipFill>
            </p:spPr>
            <p:txBody>
              <a:bodyPr/>
              <a:lstStyle/>
              <a:p>
                <a:r>
                  <a:rPr lang="en-US">
                    <a:noFill/>
                  </a:rPr>
                  <a:t> </a:t>
                </a:r>
              </a:p>
            </p:txBody>
          </p:sp>
        </mc:Fallback>
      </mc:AlternateContent>
    </p:spTree>
    <p:extLst>
      <p:ext uri="{BB962C8B-B14F-4D97-AF65-F5344CB8AC3E}">
        <p14:creationId xmlns:p14="http://schemas.microsoft.com/office/powerpoint/2010/main" val="1709281333"/>
      </p:ext>
    </p:extLst>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smtClean="0"/>
              <a:t>Winding pattern</a:t>
            </a:r>
            <a:endParaRPr lang="en-US" dirty="0"/>
          </a:p>
        </p:txBody>
      </p:sp>
      <p:sp>
        <p:nvSpPr>
          <p:cNvPr id="3" name="Content Placeholder 2"/>
          <p:cNvSpPr>
            <a:spLocks noGrp="1"/>
          </p:cNvSpPr>
          <p:nvPr>
            <p:ph sz="quarter" idx="1"/>
          </p:nvPr>
        </p:nvSpPr>
        <p:spPr>
          <a:xfrm>
            <a:off x="457200" y="1295400"/>
            <a:ext cx="7467600" cy="5178552"/>
          </a:xfrm>
        </p:spPr>
        <p:txBody>
          <a:bodyPr>
            <a:normAutofit/>
          </a:bodyPr>
          <a:lstStyle/>
          <a:p>
            <a:pPr marL="0" indent="0">
              <a:buNone/>
            </a:pPr>
            <a:r>
              <a:rPr lang="en-US" sz="2000" b="1" dirty="0" smtClean="0"/>
              <a:t>Filament winding</a:t>
            </a:r>
            <a:r>
              <a:rPr lang="en-US" sz="2000" dirty="0" smtClean="0"/>
              <a:t> is an expensive and automated method for positioning fibers in a precise pattern that adapts to the path of stress by allowing the efficient use of high strength fibers for enhanced structural efficiency.</a:t>
            </a:r>
          </a:p>
          <a:p>
            <a:pPr marL="0" indent="0">
              <a:buNone/>
            </a:pPr>
            <a:r>
              <a:rPr lang="en-US" sz="2000" dirty="0" smtClean="0"/>
              <a:t>It depends on four factors:</a:t>
            </a:r>
          </a:p>
          <a:p>
            <a:pPr marL="457200" indent="-457200">
              <a:buAutoNum type="arabicPeriod"/>
            </a:pPr>
            <a:r>
              <a:rPr lang="en-US" sz="2000" dirty="0" smtClean="0"/>
              <a:t>Mandrel</a:t>
            </a:r>
          </a:p>
          <a:p>
            <a:pPr marL="457200" indent="-457200">
              <a:buAutoNum type="arabicPeriod"/>
            </a:pPr>
            <a:r>
              <a:rPr lang="en-US" sz="2000" dirty="0" smtClean="0"/>
              <a:t>Fiber overwrapping and winding pattern</a:t>
            </a:r>
          </a:p>
          <a:p>
            <a:pPr marL="457200" indent="-457200">
              <a:buAutoNum type="arabicPeriod"/>
            </a:pPr>
            <a:r>
              <a:rPr lang="en-US" sz="2000" dirty="0" smtClean="0"/>
              <a:t>Fiber tension</a:t>
            </a:r>
          </a:p>
          <a:p>
            <a:pPr marL="457200" indent="-457200">
              <a:buAutoNum type="arabicPeriod"/>
            </a:pPr>
            <a:r>
              <a:rPr lang="en-US" sz="2000" dirty="0" smtClean="0"/>
              <a:t>Winding speed</a:t>
            </a:r>
          </a:p>
          <a:p>
            <a:pPr marL="0" indent="0">
              <a:buNone/>
            </a:pPr>
            <a:endParaRPr lang="en-US" sz="2800" dirty="0" smtClean="0"/>
          </a:p>
          <a:p>
            <a:endParaRPr lang="en-US" sz="2800" dirty="0"/>
          </a:p>
        </p:txBody>
      </p:sp>
    </p:spTree>
    <p:extLst>
      <p:ext uri="{BB962C8B-B14F-4D97-AF65-F5344CB8AC3E}">
        <p14:creationId xmlns:p14="http://schemas.microsoft.com/office/powerpoint/2010/main" val="174160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endParaRPr lang="en-US" sz="1800" dirty="0" smtClean="0"/>
          </a:p>
          <a:p>
            <a:r>
              <a:rPr lang="en-IN" sz="1800" dirty="0" smtClean="0"/>
              <a:t> Thickness </a:t>
            </a:r>
            <a:r>
              <a:rPr lang="en-IN" sz="1800" dirty="0"/>
              <a:t>of the </a:t>
            </a:r>
            <a:r>
              <a:rPr lang="en-IN" sz="1800" dirty="0" smtClean="0"/>
              <a:t>liner:</a:t>
            </a:r>
            <a:endParaRPr lang="en-IN" sz="1800" dirty="0"/>
          </a:p>
          <a:p>
            <a:r>
              <a:rPr lang="en-IN" sz="1800" dirty="0"/>
              <a:t> Minimum winding </a:t>
            </a:r>
            <a:r>
              <a:rPr lang="en-IN" sz="1800" dirty="0" smtClean="0"/>
              <a:t>angle calculations: 15.2165</a:t>
            </a:r>
            <a:r>
              <a:rPr lang="en-IN" sz="1800" baseline="30000" dirty="0" smtClean="0"/>
              <a:t>0</a:t>
            </a:r>
            <a:endParaRPr lang="en-IN" sz="1800" dirty="0"/>
          </a:p>
          <a:p>
            <a:r>
              <a:rPr lang="en-IN" sz="1800" dirty="0"/>
              <a:t> Determination of minimum layer </a:t>
            </a:r>
            <a:r>
              <a:rPr lang="en-IN" sz="1800" dirty="0" smtClean="0"/>
              <a:t>thickness:</a:t>
            </a:r>
            <a:endParaRPr lang="en-IN" sz="1800" dirty="0"/>
          </a:p>
          <a:p>
            <a:r>
              <a:rPr lang="en-IN" sz="1800" dirty="0"/>
              <a:t> Theoretical model </a:t>
            </a:r>
            <a:r>
              <a:rPr lang="en-IN" sz="1800" dirty="0" smtClean="0"/>
              <a:t>angles:(90/15.2165/….)</a:t>
            </a:r>
            <a:r>
              <a:rPr lang="en-IN" sz="1800" baseline="-25000" dirty="0" smtClean="0"/>
              <a:t>s</a:t>
            </a:r>
            <a:endParaRPr lang="en-IN" sz="1800" dirty="0"/>
          </a:p>
          <a:p>
            <a:endParaRPr lang="en-US" sz="1800" dirty="0" smtClean="0"/>
          </a:p>
          <a:p>
            <a:endParaRPr lang="en-US" sz="1800" dirty="0"/>
          </a:p>
        </p:txBody>
      </p:sp>
      <p:sp>
        <p:nvSpPr>
          <p:cNvPr id="4" name="Title 3"/>
          <p:cNvSpPr>
            <a:spLocks noGrp="1"/>
          </p:cNvSpPr>
          <p:nvPr>
            <p:ph type="title"/>
          </p:nvPr>
        </p:nvSpPr>
        <p:spPr/>
        <p:txBody>
          <a:bodyPr/>
          <a:lstStyle/>
          <a:p>
            <a:r>
              <a:rPr lang="en-US" dirty="0" smtClean="0"/>
              <a:t>construction</a:t>
            </a:r>
            <a:endParaRPr lang="en-US" dirty="0"/>
          </a:p>
        </p:txBody>
      </p:sp>
    </p:spTree>
    <p:extLst>
      <p:ext uri="{BB962C8B-B14F-4D97-AF65-F5344CB8AC3E}">
        <p14:creationId xmlns:p14="http://schemas.microsoft.com/office/powerpoint/2010/main" val="11004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27424646"/>
              </p:ext>
            </p:extLst>
          </p:nvPr>
        </p:nvGraphicFramePr>
        <p:xfrm>
          <a:off x="762000" y="3198876"/>
          <a:ext cx="7086600" cy="2881884"/>
        </p:xfrm>
        <a:graphic>
          <a:graphicData uri="http://schemas.openxmlformats.org/drawingml/2006/table">
            <a:tbl>
              <a:tblPr firstRow="1" bandRow="1">
                <a:tableStyleId>{5C22544A-7EE6-4342-B048-85BDC9FD1C3A}</a:tableStyleId>
              </a:tblPr>
              <a:tblGrid>
                <a:gridCol w="3429000"/>
                <a:gridCol w="3657600"/>
              </a:tblGrid>
              <a:tr h="364376">
                <a:tc>
                  <a:txBody>
                    <a:bodyPr/>
                    <a:lstStyle/>
                    <a:p>
                      <a:r>
                        <a:rPr lang="en-US" sz="1600" dirty="0" smtClean="0"/>
                        <a:t>Geodesic</a:t>
                      </a:r>
                      <a:r>
                        <a:rPr lang="en-US" sz="1600" baseline="0" dirty="0" smtClean="0"/>
                        <a:t>  winding</a:t>
                      </a:r>
                      <a:endParaRPr lang="en-US" sz="1600" dirty="0"/>
                    </a:p>
                  </a:txBody>
                  <a:tcPr/>
                </a:tc>
                <a:tc>
                  <a:txBody>
                    <a:bodyPr/>
                    <a:lstStyle/>
                    <a:p>
                      <a:r>
                        <a:rPr lang="en-US" sz="1600" dirty="0" smtClean="0"/>
                        <a:t>Non- geodesic winding</a:t>
                      </a:r>
                      <a:endParaRPr lang="en-US" sz="1600" dirty="0"/>
                    </a:p>
                  </a:txBody>
                  <a:tcPr/>
                </a:tc>
              </a:tr>
              <a:tr h="629377">
                <a:tc>
                  <a:txBody>
                    <a:bodyPr/>
                    <a:lstStyle/>
                    <a:p>
                      <a:r>
                        <a:rPr lang="en-US" sz="1600" dirty="0" smtClean="0"/>
                        <a:t>Shortest part between 2 arbitrary</a:t>
                      </a:r>
                      <a:r>
                        <a:rPr lang="en-US" sz="1600" baseline="0" dirty="0" smtClean="0"/>
                        <a:t> points on the surface</a:t>
                      </a:r>
                      <a:endParaRPr lang="en-US" sz="1600" dirty="0"/>
                    </a:p>
                  </a:txBody>
                  <a:tcPr/>
                </a:tc>
                <a:tc>
                  <a:txBody>
                    <a:bodyPr/>
                    <a:lstStyle/>
                    <a:p>
                      <a:r>
                        <a:rPr lang="en-US" sz="1600" dirty="0" smtClean="0"/>
                        <a:t>Non geodesic</a:t>
                      </a:r>
                      <a:r>
                        <a:rPr lang="en-US" sz="1600" baseline="0" dirty="0" smtClean="0"/>
                        <a:t> are employed to </a:t>
                      </a:r>
                      <a:r>
                        <a:rPr lang="en-US" sz="1600" baseline="0" dirty="0" smtClean="0">
                          <a:solidFill>
                            <a:srgbClr val="FF0000"/>
                          </a:solidFill>
                        </a:rPr>
                        <a:t>increase design flexibility</a:t>
                      </a:r>
                      <a:endParaRPr lang="en-US" sz="1600" dirty="0">
                        <a:solidFill>
                          <a:srgbClr val="FF0000"/>
                        </a:solidFill>
                      </a:endParaRPr>
                    </a:p>
                  </a:txBody>
                  <a:tcPr/>
                </a:tc>
              </a:tr>
              <a:tr h="629377">
                <a:tc>
                  <a:txBody>
                    <a:bodyPr/>
                    <a:lstStyle/>
                    <a:p>
                      <a:r>
                        <a:rPr lang="en-US" sz="1600" dirty="0" smtClean="0"/>
                        <a:t>Stable and non slip</a:t>
                      </a:r>
                      <a:endParaRPr lang="en-US" sz="1600" dirty="0"/>
                    </a:p>
                  </a:txBody>
                  <a:tcPr/>
                </a:tc>
                <a:tc>
                  <a:txBody>
                    <a:bodyPr/>
                    <a:lstStyle/>
                    <a:p>
                      <a:r>
                        <a:rPr lang="en-US" sz="1600" dirty="0" smtClean="0"/>
                        <a:t>Non stable and require frictional force to keep them from slipping</a:t>
                      </a:r>
                      <a:endParaRPr lang="en-US" sz="1600" dirty="0"/>
                    </a:p>
                  </a:txBody>
                  <a:tcPr/>
                </a:tc>
              </a:tr>
              <a:tr h="629377">
                <a:tc>
                  <a:txBody>
                    <a:bodyPr/>
                    <a:lstStyle/>
                    <a:p>
                      <a:r>
                        <a:rPr lang="en-US" sz="1600" dirty="0" smtClean="0"/>
                        <a:t>Used widely in symmetric and asymmetric</a:t>
                      </a:r>
                      <a:r>
                        <a:rPr lang="en-US" sz="1600" baseline="0" dirty="0" smtClean="0"/>
                        <a:t> as well</a:t>
                      </a:r>
                      <a:endParaRPr lang="en-US" sz="1600" dirty="0"/>
                    </a:p>
                  </a:txBody>
                  <a:tcPr/>
                </a:tc>
                <a:tc>
                  <a:txBody>
                    <a:bodyPr/>
                    <a:lstStyle/>
                    <a:p>
                      <a:r>
                        <a:rPr lang="en-US" sz="1600" dirty="0" smtClean="0"/>
                        <a:t>Used</a:t>
                      </a:r>
                      <a:r>
                        <a:rPr lang="en-US" sz="1600" baseline="0" dirty="0" smtClean="0"/>
                        <a:t> more on complex design</a:t>
                      </a:r>
                      <a:endParaRPr lang="en-US" sz="1600" dirty="0"/>
                    </a:p>
                  </a:txBody>
                  <a:tcPr/>
                </a:tc>
              </a:tr>
              <a:tr h="629377">
                <a:tc>
                  <a:txBody>
                    <a:bodyPr/>
                    <a:lstStyle/>
                    <a:p>
                      <a:r>
                        <a:rPr lang="en-US" sz="1600" dirty="0" smtClean="0"/>
                        <a:t>In plane, lateral force is zero</a:t>
                      </a:r>
                      <a:endParaRPr lang="en-US" sz="1600" dirty="0"/>
                    </a:p>
                  </a:txBody>
                  <a:tcPr/>
                </a:tc>
                <a:tc>
                  <a:txBody>
                    <a:bodyPr/>
                    <a:lstStyle/>
                    <a:p>
                      <a:r>
                        <a:rPr lang="en-US" sz="1600" dirty="0" smtClean="0"/>
                        <a:t>In plane,</a:t>
                      </a:r>
                      <a:r>
                        <a:rPr lang="en-US" sz="1600" baseline="0" dirty="0" smtClean="0"/>
                        <a:t> </a:t>
                      </a:r>
                      <a:r>
                        <a:rPr lang="en-US" sz="1600" dirty="0" smtClean="0"/>
                        <a:t>opposite case occurs that of geodesic</a:t>
                      </a:r>
                      <a:endParaRPr lang="en-US" sz="1600" dirty="0"/>
                    </a:p>
                  </a:txBody>
                  <a:tcPr/>
                </a:tc>
              </a:tr>
            </a:tbl>
          </a:graphicData>
        </a:graphic>
      </p:graphicFrame>
      <p:sp>
        <p:nvSpPr>
          <p:cNvPr id="5" name="Title 1"/>
          <p:cNvSpPr txBox="1">
            <a:spLocks/>
          </p:cNvSpPr>
          <p:nvPr/>
        </p:nvSpPr>
        <p:spPr>
          <a:xfrm>
            <a:off x="457200" y="-255714"/>
            <a:ext cx="7467600" cy="101771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smtClean="0"/>
              <a:t>1. mandrel</a:t>
            </a:r>
            <a:endParaRPr lang="en-US" dirty="0"/>
          </a:p>
        </p:txBody>
      </p:sp>
      <p:sp>
        <p:nvSpPr>
          <p:cNvPr id="6" name="Content Placeholder 2"/>
          <p:cNvSpPr txBox="1">
            <a:spLocks/>
          </p:cNvSpPr>
          <p:nvPr/>
        </p:nvSpPr>
        <p:spPr>
          <a:xfrm>
            <a:off x="457200" y="762000"/>
            <a:ext cx="74676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sz="1800" dirty="0" smtClean="0"/>
              <a:t>Mandrel serves as rotating surface on which the fibers are wound. These are removable and non removable type</a:t>
            </a:r>
          </a:p>
          <a:p>
            <a:pPr algn="just"/>
            <a:r>
              <a:rPr lang="en-US" sz="1800" dirty="0" smtClean="0"/>
              <a:t>For composite pressure vessels, an internal liner serves as a mandrel for winding and prevents leakage.</a:t>
            </a:r>
          </a:p>
          <a:p>
            <a:pPr algn="just"/>
            <a:r>
              <a:rPr lang="en-US" sz="1800" b="1" dirty="0" smtClean="0"/>
              <a:t>Geometrical parameters</a:t>
            </a:r>
            <a:r>
              <a:rPr lang="en-US" sz="1800" dirty="0" smtClean="0"/>
              <a:t>: When winding filament on mandrel surface, two types of trajectories are commonly used: geodesic and non- geodesic</a:t>
            </a:r>
          </a:p>
          <a:p>
            <a:pPr marL="0" indent="0" algn="just">
              <a:buFont typeface="Wingdings"/>
              <a:buNone/>
            </a:pPr>
            <a:endParaRPr lang="en-US" sz="1800" dirty="0" smtClean="0"/>
          </a:p>
        </p:txBody>
      </p:sp>
    </p:spTree>
    <p:extLst>
      <p:ext uri="{BB962C8B-B14F-4D97-AF65-F5344CB8AC3E}">
        <p14:creationId xmlns:p14="http://schemas.microsoft.com/office/powerpoint/2010/main" val="30129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Fiber overwrapping and winding pattern</a:t>
            </a:r>
            <a:endParaRPr lang="en-US" dirty="0"/>
          </a:p>
        </p:txBody>
      </p:sp>
      <p:sp>
        <p:nvSpPr>
          <p:cNvPr id="3" name="Content Placeholder 2"/>
          <p:cNvSpPr>
            <a:spLocks noGrp="1"/>
          </p:cNvSpPr>
          <p:nvPr>
            <p:ph sz="quarter" idx="1"/>
          </p:nvPr>
        </p:nvSpPr>
        <p:spPr/>
        <p:txBody>
          <a:bodyPr/>
          <a:lstStyle/>
          <a:p>
            <a:r>
              <a:rPr lang="en-US" sz="2000" dirty="0" smtClean="0"/>
              <a:t>Wet and dry winding are the two types of winding methods</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27750909"/>
              </p:ext>
            </p:extLst>
          </p:nvPr>
        </p:nvGraphicFramePr>
        <p:xfrm>
          <a:off x="304800" y="2362200"/>
          <a:ext cx="8458200" cy="1341120"/>
        </p:xfrm>
        <a:graphic>
          <a:graphicData uri="http://schemas.openxmlformats.org/drawingml/2006/table">
            <a:tbl>
              <a:tblPr firstRow="1" bandRow="1">
                <a:tableStyleId>{5C22544A-7EE6-4342-B048-85BDC9FD1C3A}</a:tableStyleId>
              </a:tblPr>
              <a:tblGrid>
                <a:gridCol w="4229100"/>
                <a:gridCol w="4229100"/>
              </a:tblGrid>
              <a:tr h="221377">
                <a:tc>
                  <a:txBody>
                    <a:bodyPr/>
                    <a:lstStyle/>
                    <a:p>
                      <a:r>
                        <a:rPr lang="en-US" sz="1400" dirty="0" smtClean="0"/>
                        <a:t>Wet winding</a:t>
                      </a:r>
                      <a:endParaRPr lang="en-US" sz="1400" dirty="0"/>
                    </a:p>
                  </a:txBody>
                  <a:tcPr/>
                </a:tc>
                <a:tc>
                  <a:txBody>
                    <a:bodyPr/>
                    <a:lstStyle/>
                    <a:p>
                      <a:r>
                        <a:rPr lang="en-US" sz="1400" dirty="0" smtClean="0"/>
                        <a:t>Dry winding</a:t>
                      </a:r>
                      <a:endParaRPr lang="en-US" sz="1400" dirty="0"/>
                    </a:p>
                  </a:txBody>
                  <a:tcPr/>
                </a:tc>
              </a:tr>
              <a:tr h="315244">
                <a:tc>
                  <a:txBody>
                    <a:bodyPr/>
                    <a:lstStyle/>
                    <a:p>
                      <a:r>
                        <a:rPr lang="en-US" sz="1400" dirty="0" smtClean="0"/>
                        <a:t>The fibers are soaked in resin and wrapped around a rotating mandrel</a:t>
                      </a:r>
                      <a:endParaRPr lang="en-US" sz="1400" dirty="0"/>
                    </a:p>
                  </a:txBody>
                  <a:tcPr/>
                </a:tc>
                <a:tc>
                  <a:txBody>
                    <a:bodyPr/>
                    <a:lstStyle/>
                    <a:p>
                      <a:r>
                        <a:rPr lang="en-US" sz="1400" dirty="0" smtClean="0"/>
                        <a:t>The</a:t>
                      </a:r>
                      <a:r>
                        <a:rPr lang="en-US" sz="1400" baseline="0" dirty="0" smtClean="0"/>
                        <a:t> pre-impregnated fiber tows are wound on the mandrel</a:t>
                      </a:r>
                      <a:endParaRPr lang="en-US" sz="1400" dirty="0"/>
                    </a:p>
                  </a:txBody>
                  <a:tcPr/>
                </a:tc>
              </a:tr>
              <a:tr h="225380">
                <a:tc>
                  <a:txBody>
                    <a:bodyPr/>
                    <a:lstStyle/>
                    <a:p>
                      <a:r>
                        <a:rPr lang="en-US" sz="1400" dirty="0" smtClean="0"/>
                        <a:t>Lower material cost, shorter</a:t>
                      </a:r>
                      <a:r>
                        <a:rPr lang="en-US" sz="1400" baseline="0" dirty="0" smtClean="0"/>
                        <a:t> winding periods, provides  fiber volume control</a:t>
                      </a:r>
                      <a:endParaRPr lang="en-US" sz="1400" dirty="0"/>
                    </a:p>
                  </a:txBody>
                  <a:tcPr/>
                </a:tc>
                <a:tc>
                  <a:txBody>
                    <a:bodyPr/>
                    <a:lstStyle/>
                    <a:p>
                      <a:r>
                        <a:rPr lang="en-US" sz="1400" dirty="0" smtClean="0"/>
                        <a:t> Costlier as compared</a:t>
                      </a:r>
                      <a:r>
                        <a:rPr lang="en-US" sz="1400" baseline="0" dirty="0" smtClean="0"/>
                        <a:t> to wet winding</a:t>
                      </a:r>
                      <a:endParaRPr lang="en-US" sz="1400" dirty="0"/>
                    </a:p>
                  </a:txBody>
                  <a:tcPr/>
                </a:tc>
              </a:tr>
            </a:tbl>
          </a:graphicData>
        </a:graphic>
      </p:graphicFrame>
      <p:graphicFrame>
        <p:nvGraphicFramePr>
          <p:cNvPr id="5" name="Diagram 4"/>
          <p:cNvGraphicFramePr/>
          <p:nvPr>
            <p:extLst>
              <p:ext uri="{D42A27DB-BD31-4B8C-83A1-F6EECF244321}">
                <p14:modId xmlns:p14="http://schemas.microsoft.com/office/powerpoint/2010/main" val="1787279171"/>
              </p:ext>
            </p:extLst>
          </p:nvPr>
        </p:nvGraphicFramePr>
        <p:xfrm>
          <a:off x="228600" y="2895600"/>
          <a:ext cx="86106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endParaRPr lang="en-US" dirty="0"/>
          </a:p>
        </p:txBody>
      </p:sp>
      <p:sp>
        <p:nvSpPr>
          <p:cNvPr id="3" name="Content Placeholder 2"/>
          <p:cNvSpPr>
            <a:spLocks noGrp="1"/>
          </p:cNvSpPr>
          <p:nvPr>
            <p:ph sz="quarter" idx="1"/>
          </p:nvPr>
        </p:nvSpPr>
        <p:spPr>
          <a:xfrm>
            <a:off x="457200" y="1371600"/>
            <a:ext cx="7467600" cy="5102352"/>
          </a:xfrm>
        </p:spPr>
        <p:txBody>
          <a:bodyPr>
            <a:normAutofit/>
          </a:bodyPr>
          <a:lstStyle/>
          <a:p>
            <a:r>
              <a:rPr lang="en-US" sz="2000" dirty="0" smtClean="0"/>
              <a:t>Winding angle: formed by the fiber path on the mandrel’s surface and rotational axis.</a:t>
            </a:r>
          </a:p>
          <a:p>
            <a:pPr marL="457200" indent="-457200">
              <a:buFont typeface="+mj-lt"/>
              <a:buAutoNum type="arabicPeriod"/>
            </a:pPr>
            <a:r>
              <a:rPr lang="en-US" sz="2000" b="1" dirty="0" smtClean="0"/>
              <a:t>Hoop winding</a:t>
            </a:r>
            <a:r>
              <a:rPr lang="en-US" sz="2000" dirty="0" smtClean="0"/>
              <a:t>: angle is</a:t>
            </a:r>
            <a:r>
              <a:rPr lang="en-US" sz="2000" dirty="0" smtClean="0">
                <a:solidFill>
                  <a:srgbClr val="FF0000"/>
                </a:solidFill>
              </a:rPr>
              <a:t> 90</a:t>
            </a:r>
            <a:r>
              <a:rPr lang="en-US" sz="2000" baseline="30000" dirty="0" smtClean="0">
                <a:solidFill>
                  <a:srgbClr val="FF0000"/>
                </a:solidFill>
              </a:rPr>
              <a:t>0</a:t>
            </a:r>
            <a:r>
              <a:rPr lang="en-US" sz="2000" dirty="0" smtClean="0">
                <a:solidFill>
                  <a:srgbClr val="FF0000"/>
                </a:solidFill>
              </a:rPr>
              <a:t> </a:t>
            </a:r>
            <a:r>
              <a:rPr lang="en-US" sz="2000" dirty="0" smtClean="0"/>
              <a:t>or slightly less than 90</a:t>
            </a:r>
            <a:r>
              <a:rPr lang="en-US" sz="2000" baseline="30000" dirty="0" smtClean="0"/>
              <a:t>0</a:t>
            </a:r>
            <a:r>
              <a:rPr lang="en-US" sz="2000" dirty="0" smtClean="0"/>
              <a:t> to allow the fiber winding next to the current circuit. It offers radial strength to the structure.</a:t>
            </a:r>
          </a:p>
          <a:p>
            <a:pPr marL="457200" indent="-457200">
              <a:buFont typeface="+mj-lt"/>
              <a:buAutoNum type="arabicPeriod"/>
            </a:pPr>
            <a:r>
              <a:rPr lang="en-US" sz="2000" b="1" dirty="0" smtClean="0"/>
              <a:t>Helical winding</a:t>
            </a:r>
            <a:r>
              <a:rPr lang="en-US" sz="2000" dirty="0" smtClean="0"/>
              <a:t>: the angle lies in the range of </a:t>
            </a:r>
            <a:r>
              <a:rPr lang="en-US" sz="2000" dirty="0" smtClean="0">
                <a:solidFill>
                  <a:srgbClr val="FF0000"/>
                </a:solidFill>
              </a:rPr>
              <a:t>0</a:t>
            </a:r>
            <a:r>
              <a:rPr lang="en-US" sz="2000" baseline="30000" dirty="0" smtClean="0">
                <a:solidFill>
                  <a:srgbClr val="FF0000"/>
                </a:solidFill>
              </a:rPr>
              <a:t>0</a:t>
            </a:r>
            <a:r>
              <a:rPr lang="en-US" sz="2000" dirty="0" smtClean="0">
                <a:solidFill>
                  <a:srgbClr val="FF0000"/>
                </a:solidFill>
              </a:rPr>
              <a:t> to less than 90</a:t>
            </a:r>
            <a:r>
              <a:rPr lang="en-US" sz="2000" baseline="30000" dirty="0" smtClean="0">
                <a:solidFill>
                  <a:srgbClr val="FF0000"/>
                </a:solidFill>
              </a:rPr>
              <a:t>0</a:t>
            </a:r>
            <a:r>
              <a:rPr lang="en-US" sz="2000" dirty="0" smtClean="0">
                <a:solidFill>
                  <a:srgbClr val="FF0000"/>
                </a:solidFill>
              </a:rPr>
              <a:t> or between 5</a:t>
            </a:r>
            <a:r>
              <a:rPr lang="en-US" sz="2000" baseline="30000" dirty="0" smtClean="0">
                <a:solidFill>
                  <a:srgbClr val="FF0000"/>
                </a:solidFill>
              </a:rPr>
              <a:t>0</a:t>
            </a:r>
            <a:r>
              <a:rPr lang="en-US" sz="2000" dirty="0" smtClean="0">
                <a:solidFill>
                  <a:srgbClr val="FF0000"/>
                </a:solidFill>
              </a:rPr>
              <a:t> to 85</a:t>
            </a:r>
            <a:r>
              <a:rPr lang="en-US" sz="2000" baseline="30000" dirty="0" smtClean="0">
                <a:solidFill>
                  <a:srgbClr val="FF0000"/>
                </a:solidFill>
              </a:rPr>
              <a:t>0</a:t>
            </a:r>
            <a:r>
              <a:rPr lang="en-US" sz="2000" baseline="30000" dirty="0" smtClean="0"/>
              <a:t>.</a:t>
            </a:r>
            <a:r>
              <a:rPr lang="en-US" sz="2000" dirty="0" smtClean="0"/>
              <a:t>. It is often used to make composite tubes and pressure vessels.</a:t>
            </a:r>
          </a:p>
          <a:p>
            <a:pPr marL="457200" indent="-457200">
              <a:buFont typeface="+mj-lt"/>
              <a:buAutoNum type="arabicPeriod"/>
            </a:pPr>
            <a:r>
              <a:rPr lang="en-US" sz="2000" b="1" dirty="0" smtClean="0"/>
              <a:t>Polar winding</a:t>
            </a:r>
            <a:r>
              <a:rPr lang="en-US" sz="2000" dirty="0" smtClean="0"/>
              <a:t>: fibers are wound from </a:t>
            </a:r>
            <a:r>
              <a:rPr lang="en-US" sz="2000" dirty="0" smtClean="0">
                <a:solidFill>
                  <a:srgbClr val="FF0000"/>
                </a:solidFill>
              </a:rPr>
              <a:t>pole to pole</a:t>
            </a:r>
            <a:r>
              <a:rPr lang="en-US" sz="2000" dirty="0" smtClean="0"/>
              <a:t>, angle is not constant and depends on mandrel’s length.</a:t>
            </a:r>
          </a:p>
          <a:p>
            <a:pPr marL="457200" indent="-457200">
              <a:buFont typeface="+mj-lt"/>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802" y="4800600"/>
            <a:ext cx="4445452" cy="1676400"/>
          </a:xfrm>
          <a:prstGeom prst="rect">
            <a:avLst/>
          </a:prstGeom>
        </p:spPr>
      </p:pic>
    </p:spTree>
    <p:extLst>
      <p:ext uri="{BB962C8B-B14F-4D97-AF65-F5344CB8AC3E}">
        <p14:creationId xmlns:p14="http://schemas.microsoft.com/office/powerpoint/2010/main" val="9608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10000"/>
              </a:bodyPr>
              <a:lstStyle/>
              <a:p>
                <a:r>
                  <a:rPr lang="en-US" dirty="0" smtClean="0"/>
                  <a:t>Generally,1</a:t>
                </a:r>
                <a:r>
                  <a:rPr lang="en-US" baseline="30000" dirty="0" smtClean="0"/>
                  <a:t>st</a:t>
                </a:r>
                <a:r>
                  <a:rPr lang="en-US" dirty="0" smtClean="0"/>
                  <a:t> and last layer is hoop winding</a:t>
                </a:r>
              </a:p>
              <a:p>
                <a:r>
                  <a:rPr lang="en-US" dirty="0" smtClean="0"/>
                  <a:t>Layer begins by using </a:t>
                </a:r>
                <a:r>
                  <a:rPr lang="en-US" dirty="0" err="1"/>
                  <a:t>C</a:t>
                </a:r>
                <a:r>
                  <a:rPr lang="en-US" dirty="0" err="1" smtClean="0"/>
                  <a:t>lairault</a:t>
                </a:r>
                <a:r>
                  <a:rPr lang="en-US" dirty="0" smtClean="0"/>
                  <a:t> equation</a:t>
                </a:r>
              </a:p>
              <a:p>
                <a:pPr marL="0" indent="0">
                  <a:buNone/>
                </a:pPr>
                <a:r>
                  <a:rPr lang="en-US" b="0" i="1" dirty="0" smtClean="0"/>
                  <a:t>         </a:t>
                </a:r>
                <a14:m>
                  <m:oMath xmlns:m="http://schemas.openxmlformats.org/officeDocument/2006/math">
                    <m:r>
                      <a:rPr lang="en-US" b="0" i="1" smtClean="0">
                        <a:latin typeface="Cambria Math"/>
                      </a:rPr>
                      <m:t>𝐷</m:t>
                    </m:r>
                    <m:func>
                      <m:funcPr>
                        <m:ctrlPr>
                          <a:rPr lang="en-US" b="0" i="1" smtClean="0">
                            <a:latin typeface="Cambria Math"/>
                          </a:rPr>
                        </m:ctrlPr>
                      </m:funcPr>
                      <m:fName>
                        <m:r>
                          <a:rPr lang="en-US" b="0" i="1" smtClean="0">
                            <a:latin typeface="Cambria Math"/>
                          </a:rPr>
                          <m:t>𝑠𝑖𝑛</m:t>
                        </m:r>
                      </m:fName>
                      <m:e>
                        <m:r>
                          <a:rPr lang="en-US" b="0" i="1" smtClean="0">
                            <a:latin typeface="Cambria Math"/>
                          </a:rPr>
                          <m:t>(</m:t>
                        </m:r>
                        <m:r>
                          <a:rPr lang="en-US" b="0" i="1" smtClean="0">
                            <a:latin typeface="Cambria Math"/>
                            <a:ea typeface="Cambria Math"/>
                          </a:rPr>
                          <m:t>∝)</m:t>
                        </m:r>
                      </m:e>
                    </m:func>
                    <m:r>
                      <a:rPr lang="en-US" b="0" i="1" smtClean="0">
                        <a:latin typeface="Cambria Math"/>
                      </a:rPr>
                      <m:t>=</m:t>
                    </m:r>
                    <m:r>
                      <a:rPr lang="en-US" b="0" i="1" smtClean="0">
                        <a:latin typeface="Cambria Math"/>
                      </a:rPr>
                      <m:t>𝑑</m:t>
                    </m:r>
                    <m:func>
                      <m:funcPr>
                        <m:ctrlPr>
                          <a:rPr lang="en-US" b="0" i="1" smtClean="0">
                            <a:latin typeface="Cambria Math"/>
                          </a:rPr>
                        </m:ctrlPr>
                      </m:funcPr>
                      <m:fName>
                        <m:r>
                          <a:rPr lang="en-US" b="0" i="1" smtClean="0">
                            <a:latin typeface="Cambria Math"/>
                          </a:rPr>
                          <m:t>𝑠𝑖𝑛</m:t>
                        </m:r>
                      </m:fName>
                      <m:e>
                        <m:r>
                          <a:rPr lang="en-US" b="0" i="1" smtClean="0">
                            <a:latin typeface="Cambria Math"/>
                          </a:rPr>
                          <m:t>(90</m:t>
                        </m:r>
                      </m:e>
                    </m:func>
                  </m:oMath>
                </a14:m>
                <a:r>
                  <a:rPr lang="en-US" i="1" baseline="30000" dirty="0" smtClean="0"/>
                  <a:t>0</a:t>
                </a:r>
                <a:r>
                  <a:rPr lang="en-US" i="1" dirty="0"/>
                  <a:t>)</a:t>
                </a:r>
                <a:endParaRPr lang="en-US" i="1" dirty="0" smtClean="0"/>
              </a:p>
              <a:p>
                <a:pPr marL="0" indent="0">
                  <a:buNone/>
                </a:pPr>
                <a:r>
                  <a:rPr lang="en-US" dirty="0" smtClean="0"/>
                  <a:t>Where, </a:t>
                </a:r>
                <a:r>
                  <a:rPr lang="en-US" dirty="0"/>
                  <a:t>D is the diameter of the cylinder, a is the </a:t>
                </a:r>
                <a:r>
                  <a:rPr lang="en-US" dirty="0" smtClean="0"/>
                  <a:t>winding angle </a:t>
                </a:r>
                <a:r>
                  <a:rPr lang="en-US" dirty="0"/>
                  <a:t>and d is the diameter of the open end where </a:t>
                </a:r>
                <a:r>
                  <a:rPr lang="en-US" dirty="0" smtClean="0"/>
                  <a:t>fiber passes tangentially </a:t>
                </a:r>
                <a:r>
                  <a:rPr lang="en-US" dirty="0"/>
                  <a:t>to the end (winding angle is </a:t>
                </a:r>
                <a:r>
                  <a:rPr lang="en-US" dirty="0" smtClean="0"/>
                  <a:t>90</a:t>
                </a:r>
                <a:r>
                  <a:rPr lang="en-US" baseline="30000" dirty="0" smtClean="0"/>
                  <a:t>0</a:t>
                </a:r>
                <a:r>
                  <a:rPr lang="en-US" dirty="0" smtClean="0"/>
                  <a:t>).</a:t>
                </a:r>
              </a:p>
              <a:p>
                <a:r>
                  <a:rPr lang="en-US" dirty="0"/>
                  <a:t>I</a:t>
                </a:r>
                <a:r>
                  <a:rPr lang="en-US" dirty="0" smtClean="0"/>
                  <a:t>f </a:t>
                </a:r>
                <a:r>
                  <a:rPr lang="en-US" dirty="0"/>
                  <a:t>the winding is done at 54.7°, the </a:t>
                </a:r>
                <a:r>
                  <a:rPr lang="en-US" dirty="0" smtClean="0"/>
                  <a:t>vessel will </a:t>
                </a:r>
                <a:r>
                  <a:rPr lang="en-US" dirty="0"/>
                  <a:t>fail both along the longitudinal and hoop directions at the </a:t>
                </a:r>
                <a:r>
                  <a:rPr lang="en-US" dirty="0" smtClean="0"/>
                  <a:t>same time.</a:t>
                </a:r>
              </a:p>
              <a:p>
                <a:r>
                  <a:rPr lang="en-US" dirty="0"/>
                  <a:t>When the angle is </a:t>
                </a:r>
                <a:r>
                  <a:rPr lang="en-US" dirty="0" smtClean="0"/>
                  <a:t>±60</a:t>
                </a:r>
                <a:r>
                  <a:rPr lang="en-US" dirty="0"/>
                  <a:t>°, the </a:t>
                </a:r>
                <a:r>
                  <a:rPr lang="en-US" dirty="0" smtClean="0"/>
                  <a:t>fibers move </a:t>
                </a:r>
                <a:r>
                  <a:rPr lang="en-US" dirty="0"/>
                  <a:t>toward </a:t>
                </a:r>
                <a:r>
                  <a:rPr lang="en-US" dirty="0" smtClean="0"/>
                  <a:t>towards </a:t>
                </a:r>
                <a:r>
                  <a:rPr lang="en-US" dirty="0"/>
                  <a:t>a </a:t>
                </a:r>
                <a:r>
                  <a:rPr lang="en-US" dirty="0" smtClean="0"/>
                  <a:t>±54.75</a:t>
                </a:r>
                <a:r>
                  <a:rPr lang="en-US" dirty="0"/>
                  <a:t>° angle. This </a:t>
                </a:r>
                <a:r>
                  <a:rPr lang="en-US" dirty="0" smtClean="0"/>
                  <a:t>movement decreases </a:t>
                </a:r>
                <a:r>
                  <a:rPr lang="en-US" dirty="0"/>
                  <a:t>the diameter and increases the </a:t>
                </a:r>
                <a:r>
                  <a:rPr lang="en-US" dirty="0" smtClean="0"/>
                  <a:t>length of </a:t>
                </a:r>
                <a:r>
                  <a:rPr lang="en-US" dirty="0"/>
                  <a:t>the </a:t>
                </a:r>
                <a:r>
                  <a:rPr lang="en-US" dirty="0" smtClean="0"/>
                  <a:t>vessel.</a:t>
                </a:r>
              </a:p>
              <a:p>
                <a:r>
                  <a:rPr lang="en-US" dirty="0" err="1"/>
                  <a:t>Autofrettage</a:t>
                </a:r>
                <a:r>
                  <a:rPr lang="en-US" dirty="0"/>
                  <a:t> with ±85° </a:t>
                </a:r>
                <a:r>
                  <a:rPr lang="en-US" dirty="0" smtClean="0"/>
                  <a:t>Fibers</a:t>
                </a:r>
              </a:p>
              <a:p>
                <a:r>
                  <a:rPr lang="en-US" dirty="0" smtClean="0"/>
                  <a:t>Composite near the pole section is to be wound at an angle of </a:t>
                </a:r>
                <a:r>
                  <a:rPr lang="en-US" dirty="0" smtClean="0">
                    <a:latin typeface="Calibri"/>
                    <a:cs typeface="Calibri"/>
                  </a:rPr>
                  <a:t>≈</a:t>
                </a:r>
                <a:r>
                  <a:rPr lang="en-US" dirty="0" smtClean="0"/>
                  <a:t>10</a:t>
                </a:r>
                <a:r>
                  <a:rPr lang="en-US" baseline="30000" dirty="0" smtClean="0"/>
                  <a:t>0</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816" t="-1252"/>
                </a:stretch>
              </a:blipFill>
            </p:spPr>
            <p:txBody>
              <a:bodyPr/>
              <a:lstStyle/>
              <a:p>
                <a:r>
                  <a:rPr lang="en-US">
                    <a:noFill/>
                  </a:rPr>
                  <a:t> </a:t>
                </a:r>
              </a:p>
            </p:txBody>
          </p:sp>
        </mc:Fallback>
      </mc:AlternateContent>
    </p:spTree>
    <p:extLst>
      <p:ext uri="{BB962C8B-B14F-4D97-AF65-F5344CB8AC3E}">
        <p14:creationId xmlns:p14="http://schemas.microsoft.com/office/powerpoint/2010/main" val="2273804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Fiber tension</a:t>
            </a:r>
            <a:endParaRPr lang="en-US" dirty="0"/>
          </a:p>
        </p:txBody>
      </p:sp>
      <p:sp>
        <p:nvSpPr>
          <p:cNvPr id="3" name="Content Placeholder 2"/>
          <p:cNvSpPr>
            <a:spLocks noGrp="1"/>
          </p:cNvSpPr>
          <p:nvPr>
            <p:ph sz="quarter" idx="1"/>
          </p:nvPr>
        </p:nvSpPr>
        <p:spPr/>
        <p:txBody>
          <a:bodyPr>
            <a:normAutofit/>
          </a:bodyPr>
          <a:lstStyle/>
          <a:p>
            <a:r>
              <a:rPr lang="en-US" sz="1800" dirty="0" smtClean="0"/>
              <a:t>It directly affects fiber volume fraction, void content and strength of the part.</a:t>
            </a:r>
          </a:p>
          <a:p>
            <a:r>
              <a:rPr lang="en-US" sz="1800" dirty="0" smtClean="0"/>
              <a:t>Filament wound compound pressure vessels are designed to stack fibers in composite overwrapping at high stress levels for high performance application.</a:t>
            </a:r>
          </a:p>
          <a:p>
            <a:endParaRPr lang="en-US" sz="1800" dirty="0" smtClean="0"/>
          </a:p>
          <a:p>
            <a:pPr marL="0" indent="0">
              <a:buNone/>
            </a:pPr>
            <a:r>
              <a:rPr lang="en-US" dirty="0">
                <a:solidFill>
                  <a:schemeClr val="accent6">
                    <a:lumMod val="50000"/>
                  </a:schemeClr>
                </a:solidFill>
              </a:rPr>
              <a:t>4. </a:t>
            </a:r>
            <a:r>
              <a:rPr lang="en-US" dirty="0" smtClean="0">
                <a:solidFill>
                  <a:schemeClr val="accent6">
                    <a:lumMod val="50000"/>
                  </a:schemeClr>
                </a:solidFill>
              </a:rPr>
              <a:t>WINDING SPEED</a:t>
            </a:r>
            <a:endParaRPr lang="en-US" dirty="0">
              <a:solidFill>
                <a:schemeClr val="accent6">
                  <a:lumMod val="50000"/>
                </a:schemeClr>
              </a:solidFill>
            </a:endParaRPr>
          </a:p>
          <a:p>
            <a:r>
              <a:rPr lang="en-US" sz="1800" dirty="0"/>
              <a:t>Winding speed is an influencing parameter and is limited until the quality of impregnated tows (carbon fiber strand) must remain unaffected.</a:t>
            </a:r>
          </a:p>
          <a:p>
            <a:r>
              <a:rPr lang="en-US" sz="1800" dirty="0"/>
              <a:t>Winding speed influences the fiber tension. Fiber volume content and product quality.</a:t>
            </a:r>
          </a:p>
          <a:p>
            <a:endParaRPr lang="en-US" sz="1800" dirty="0"/>
          </a:p>
        </p:txBody>
      </p:sp>
    </p:spTree>
    <p:extLst>
      <p:ext uri="{BB962C8B-B14F-4D97-AF65-F5344CB8AC3E}">
        <p14:creationId xmlns:p14="http://schemas.microsoft.com/office/powerpoint/2010/main" val="10947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350" y="3071039"/>
            <a:ext cx="3405362" cy="3271819"/>
          </a:xfrm>
          <a:prstGeom prst="rect">
            <a:avLst/>
          </a:prstGeom>
        </p:spPr>
      </p:pic>
      <p:sp>
        <p:nvSpPr>
          <p:cNvPr id="4" name="TextBox 3"/>
          <p:cNvSpPr txBox="1"/>
          <p:nvPr/>
        </p:nvSpPr>
        <p:spPr>
          <a:xfrm>
            <a:off x="1112520" y="6142803"/>
            <a:ext cx="6781800" cy="400110"/>
          </a:xfrm>
          <a:prstGeom prst="rect">
            <a:avLst/>
          </a:prstGeom>
          <a:noFill/>
        </p:spPr>
        <p:txBody>
          <a:bodyPr wrap="square" rtlCol="0">
            <a:spAutoFit/>
          </a:bodyPr>
          <a:lstStyle/>
          <a:p>
            <a:r>
              <a:rPr lang="en-US" sz="2000" b="1" dirty="0"/>
              <a:t>S</a:t>
            </a:r>
            <a:r>
              <a:rPr lang="en-US" sz="2000" b="1" dirty="0" smtClean="0"/>
              <a:t>imulation of type 3 composite cylinders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304800"/>
            <a:ext cx="7010401" cy="2895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24" y="3352800"/>
            <a:ext cx="4461388" cy="2514600"/>
          </a:xfrm>
          <a:prstGeom prst="rect">
            <a:avLst/>
          </a:prstGeom>
        </p:spPr>
      </p:pic>
    </p:spTree>
    <p:extLst>
      <p:ext uri="{BB962C8B-B14F-4D97-AF65-F5344CB8AC3E}">
        <p14:creationId xmlns:p14="http://schemas.microsoft.com/office/powerpoint/2010/main" val="38936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TESTING AS PER </a:t>
            </a:r>
            <a:r>
              <a:rPr lang="pt-BR" dirty="0">
                <a:solidFill>
                  <a:schemeClr val="accent2">
                    <a:lumMod val="75000"/>
                  </a:schemeClr>
                </a:solidFill>
              </a:rPr>
              <a:t>ISO 11119-2:2020[E]</a:t>
            </a:r>
            <a:r>
              <a:rPr lang="en-US" dirty="0" smtClean="0"/>
              <a:t>:</a:t>
            </a:r>
            <a:endParaRPr lang="en-US" dirty="0"/>
          </a:p>
        </p:txBody>
      </p:sp>
      <p:sp>
        <p:nvSpPr>
          <p:cNvPr id="3" name="Content Placeholder 2"/>
          <p:cNvSpPr>
            <a:spLocks noGrp="1"/>
          </p:cNvSpPr>
          <p:nvPr>
            <p:ph sz="quarter" idx="1"/>
          </p:nvPr>
        </p:nvSpPr>
        <p:spPr/>
        <p:txBody>
          <a:bodyPr>
            <a:noAutofit/>
          </a:bodyPr>
          <a:lstStyle/>
          <a:p>
            <a:r>
              <a:rPr lang="en-US" sz="1600" dirty="0" smtClean="0"/>
              <a:t> </a:t>
            </a:r>
            <a:r>
              <a:rPr lang="en-US" sz="1600" dirty="0"/>
              <a:t>Hydraulic Proof Pressure Test </a:t>
            </a:r>
            <a:endParaRPr lang="en-US" sz="1600" dirty="0" smtClean="0"/>
          </a:p>
          <a:p>
            <a:r>
              <a:rPr lang="en-US" sz="1600" dirty="0" smtClean="0"/>
              <a:t> </a:t>
            </a:r>
            <a:r>
              <a:rPr lang="en-US" sz="1600" dirty="0"/>
              <a:t>Hydraulic Volumetric Expansion Test </a:t>
            </a:r>
            <a:endParaRPr lang="en-US" sz="1600" dirty="0" smtClean="0"/>
          </a:p>
          <a:p>
            <a:r>
              <a:rPr lang="en-US" sz="1600" dirty="0" smtClean="0"/>
              <a:t> </a:t>
            </a:r>
            <a:r>
              <a:rPr lang="en-US" sz="1600" dirty="0"/>
              <a:t>Liner Burst Test </a:t>
            </a:r>
            <a:endParaRPr lang="en-US" sz="1600" dirty="0" smtClean="0"/>
          </a:p>
          <a:p>
            <a:r>
              <a:rPr lang="en-US" sz="1600" dirty="0" smtClean="0"/>
              <a:t> </a:t>
            </a:r>
            <a:r>
              <a:rPr lang="en-US" sz="1600" dirty="0"/>
              <a:t>Cylinder Burst Test</a:t>
            </a:r>
          </a:p>
          <a:p>
            <a:r>
              <a:rPr lang="en-US" sz="1600" dirty="0" smtClean="0"/>
              <a:t> </a:t>
            </a:r>
            <a:r>
              <a:rPr lang="en-US" sz="1600" dirty="0"/>
              <a:t>Ambient Cycle Test</a:t>
            </a:r>
          </a:p>
          <a:p>
            <a:r>
              <a:rPr lang="en-US" sz="1600" dirty="0" smtClean="0"/>
              <a:t> </a:t>
            </a:r>
            <a:r>
              <a:rPr lang="en-US" sz="1600" dirty="0"/>
              <a:t>Environmental Cycle Test</a:t>
            </a:r>
          </a:p>
          <a:p>
            <a:r>
              <a:rPr lang="en-US" sz="1600" dirty="0" smtClean="0"/>
              <a:t> </a:t>
            </a:r>
            <a:r>
              <a:rPr lang="en-US" sz="1600" dirty="0"/>
              <a:t>Flaw Test</a:t>
            </a:r>
          </a:p>
          <a:p>
            <a:r>
              <a:rPr lang="en-US" sz="1600" dirty="0" smtClean="0"/>
              <a:t> </a:t>
            </a:r>
            <a:r>
              <a:rPr lang="en-US" sz="1600" dirty="0"/>
              <a:t>Drop / Impact Test</a:t>
            </a:r>
          </a:p>
          <a:p>
            <a:r>
              <a:rPr lang="en-US" sz="1600" dirty="0" smtClean="0"/>
              <a:t> </a:t>
            </a:r>
            <a:r>
              <a:rPr lang="en-US" sz="1600" dirty="0"/>
              <a:t>High velocity Impact (Gunfire) Test</a:t>
            </a:r>
          </a:p>
          <a:p>
            <a:r>
              <a:rPr lang="en-US" sz="1600" dirty="0" smtClean="0"/>
              <a:t> </a:t>
            </a:r>
            <a:r>
              <a:rPr lang="en-US" sz="1600" dirty="0"/>
              <a:t>Fire Resistance (Bonfire) Test</a:t>
            </a:r>
          </a:p>
          <a:p>
            <a:r>
              <a:rPr lang="en-US" sz="1600" dirty="0" smtClean="0"/>
              <a:t> </a:t>
            </a:r>
            <a:r>
              <a:rPr lang="en-US" sz="1600" dirty="0"/>
              <a:t>Salt water Immersion Test (For Underwater application)</a:t>
            </a:r>
          </a:p>
          <a:p>
            <a:r>
              <a:rPr lang="en-US" sz="1600" dirty="0" smtClean="0"/>
              <a:t> </a:t>
            </a:r>
            <a:r>
              <a:rPr lang="en-US" sz="1600" dirty="0"/>
              <a:t>Torque Test (For Taper threads</a:t>
            </a:r>
            <a:r>
              <a:rPr lang="en-US" sz="1600" dirty="0" smtClean="0"/>
              <a:t>)</a:t>
            </a:r>
          </a:p>
          <a:p>
            <a:r>
              <a:rPr lang="en-US" sz="1600" dirty="0" smtClean="0"/>
              <a:t> </a:t>
            </a:r>
            <a:r>
              <a:rPr lang="en-US" sz="1600" dirty="0"/>
              <a:t>Environmentally Assisted Stress Rupture </a:t>
            </a:r>
            <a:r>
              <a:rPr lang="en-US" sz="1600" dirty="0" smtClean="0"/>
              <a:t>Test</a:t>
            </a:r>
          </a:p>
          <a:p>
            <a:r>
              <a:rPr lang="en-US" sz="1600" dirty="0" smtClean="0"/>
              <a:t> </a:t>
            </a:r>
            <a:r>
              <a:rPr lang="en-US" sz="1600" dirty="0"/>
              <a:t>Resin Shear </a:t>
            </a:r>
            <a:r>
              <a:rPr lang="en-US" sz="1600" dirty="0" smtClean="0"/>
              <a:t>Strength</a:t>
            </a:r>
          </a:p>
          <a:p>
            <a:r>
              <a:rPr lang="en-US" sz="1600" dirty="0" smtClean="0"/>
              <a:t> </a:t>
            </a:r>
            <a:r>
              <a:rPr lang="en-US" sz="1600" dirty="0"/>
              <a:t>Glass Transition Test</a:t>
            </a:r>
          </a:p>
          <a:p>
            <a:endParaRPr lang="en-US" sz="1600" dirty="0"/>
          </a:p>
          <a:p>
            <a:endParaRPr lang="en-US" sz="1600" dirty="0"/>
          </a:p>
          <a:p>
            <a:endParaRPr lang="en-US" sz="1600" dirty="0" smtClean="0"/>
          </a:p>
          <a:p>
            <a:endParaRPr lang="en-US" sz="1600" dirty="0"/>
          </a:p>
        </p:txBody>
      </p:sp>
    </p:spTree>
    <p:extLst>
      <p:ext uri="{BB962C8B-B14F-4D97-AF65-F5344CB8AC3E}">
        <p14:creationId xmlns:p14="http://schemas.microsoft.com/office/powerpoint/2010/main" val="63711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153400" cy="5483352"/>
          </a:xfrm>
        </p:spPr>
        <p:txBody>
          <a:bodyPr>
            <a:normAutofit/>
          </a:bodyPr>
          <a:lstStyle/>
          <a:p>
            <a:pPr>
              <a:buFont typeface="Wingdings" panose="05000000000000000000" pitchFamily="2" charset="2"/>
              <a:buChar char="Ø"/>
            </a:pPr>
            <a:r>
              <a:rPr lang="en-US" sz="1800" dirty="0" smtClean="0"/>
              <a:t>Burst testing is conducted by introducing gas into the package </a:t>
            </a:r>
            <a:r>
              <a:rPr lang="en-US" sz="1800" dirty="0"/>
              <a:t>at a controlled rate, maintaining the internal pressure for specific length of time, and inspecting for material failure which reveals weakest point. </a:t>
            </a:r>
          </a:p>
          <a:p>
            <a:pPr>
              <a:buFont typeface="Wingdings" panose="05000000000000000000" pitchFamily="2" charset="2"/>
              <a:buChar char="Ø"/>
            </a:pPr>
            <a:r>
              <a:rPr lang="en-US" sz="1800" dirty="0"/>
              <a:t>It </a:t>
            </a:r>
            <a:r>
              <a:rPr lang="en-US" sz="1800" dirty="0" smtClean="0"/>
              <a:t>provides </a:t>
            </a:r>
            <a:r>
              <a:rPr lang="en-US" sz="1800" dirty="0"/>
              <a:t>indication of the ability of a package to withstand internal pressure and the maximum internal pressure required to cause failure of the package seal</a:t>
            </a:r>
            <a:r>
              <a:rPr lang="en-US" sz="1800" dirty="0" smtClean="0"/>
              <a:t>.</a:t>
            </a:r>
          </a:p>
          <a:p>
            <a:pPr>
              <a:buFont typeface="Wingdings" panose="05000000000000000000" pitchFamily="2" charset="2"/>
              <a:buChar char="Ø"/>
            </a:pPr>
            <a:r>
              <a:rPr lang="en-US" sz="1800" dirty="0" smtClean="0"/>
              <a:t>For liner burst test:</a:t>
            </a:r>
          </a:p>
          <a:p>
            <a:pPr algn="just">
              <a:buFont typeface="Arial" panose="020B0604020202020204" pitchFamily="34" charset="0"/>
              <a:buChar char="•"/>
            </a:pPr>
            <a:r>
              <a:rPr lang="en-US" sz="1800" dirty="0"/>
              <a:t>One liner shall be tested hydraulically to destruction by pressurizing at a rate of not more than 5 bar/s. The </a:t>
            </a:r>
            <a:r>
              <a:rPr lang="en-US" sz="1800" dirty="0" smtClean="0"/>
              <a:t>test shall </a:t>
            </a:r>
            <a:r>
              <a:rPr lang="en-US" sz="1800" dirty="0"/>
              <a:t>be carried out under ambient </a:t>
            </a:r>
            <a:r>
              <a:rPr lang="en-US" sz="1800" dirty="0" smtClean="0"/>
              <a:t>conditions</a:t>
            </a:r>
            <a:r>
              <a:rPr lang="en-US" sz="1800" dirty="0"/>
              <a:t>.</a:t>
            </a:r>
          </a:p>
          <a:p>
            <a:pPr>
              <a:buFont typeface="Arial" panose="020B0604020202020204" pitchFamily="34" charset="0"/>
              <a:buChar char="•"/>
            </a:pPr>
            <a:r>
              <a:rPr lang="en-US" sz="1800" dirty="0" smtClean="0"/>
              <a:t> </a:t>
            </a:r>
            <a:r>
              <a:rPr lang="en-US" sz="1800" dirty="0"/>
              <a:t>Liner has a burst pressure greater </a:t>
            </a:r>
            <a:endParaRPr lang="en-US" sz="1800" dirty="0" smtClean="0"/>
          </a:p>
          <a:p>
            <a:pPr marL="0" indent="0">
              <a:buNone/>
            </a:pPr>
            <a:r>
              <a:rPr lang="en-US" sz="1800" dirty="0" smtClean="0"/>
              <a:t>     than or </a:t>
            </a:r>
            <a:r>
              <a:rPr lang="en-US" sz="1800" dirty="0"/>
              <a:t>equal to 5% of Nominal burst </a:t>
            </a:r>
            <a:endParaRPr lang="en-US" sz="1800" dirty="0" smtClean="0"/>
          </a:p>
          <a:p>
            <a:pPr marL="0" indent="0">
              <a:buNone/>
            </a:pPr>
            <a:r>
              <a:rPr lang="en-US" sz="1800" dirty="0" smtClean="0"/>
              <a:t>     pressure of the finished composite</a:t>
            </a:r>
          </a:p>
          <a:p>
            <a:pPr marL="0" indent="0">
              <a:buNone/>
            </a:pPr>
            <a:r>
              <a:rPr lang="en-US" sz="1800" dirty="0"/>
              <a:t> </a:t>
            </a:r>
            <a:r>
              <a:rPr lang="en-US" sz="1800" dirty="0" smtClean="0"/>
              <a:t>    cylinder(</a:t>
            </a:r>
            <a:r>
              <a:rPr lang="en-US" sz="1800" dirty="0"/>
              <a:t>≥ 53bar</a:t>
            </a:r>
            <a:r>
              <a:rPr lang="en-US" sz="1800" dirty="0" smtClean="0"/>
              <a:t>).</a:t>
            </a:r>
            <a:endParaRPr lang="en-US" sz="1800" dirty="0"/>
          </a:p>
          <a:p>
            <a:endParaRPr lang="en-US" sz="2000" dirty="0" smtClean="0"/>
          </a:p>
          <a:p>
            <a:endParaRPr lang="en-US" sz="1800" dirty="0"/>
          </a:p>
          <a:p>
            <a:endParaRPr lang="en-US" sz="1800" dirty="0"/>
          </a:p>
          <a:p>
            <a:endParaRPr lang="en-US" sz="1800" dirty="0"/>
          </a:p>
        </p:txBody>
      </p:sp>
      <p:sp>
        <p:nvSpPr>
          <p:cNvPr id="2" name="Title 1"/>
          <p:cNvSpPr>
            <a:spLocks noGrp="1"/>
          </p:cNvSpPr>
          <p:nvPr>
            <p:ph type="title"/>
          </p:nvPr>
        </p:nvSpPr>
        <p:spPr>
          <a:xfrm>
            <a:off x="457200" y="274638"/>
            <a:ext cx="6400800" cy="944562"/>
          </a:xfrm>
        </p:spPr>
        <p:txBody>
          <a:bodyPr>
            <a:normAutofit fontScale="90000"/>
          </a:bodyPr>
          <a:lstStyle/>
          <a:p>
            <a:r>
              <a:rPr lang="en-US" sz="2400" b="1" dirty="0">
                <a:solidFill>
                  <a:schemeClr val="bg1">
                    <a:lumMod val="65000"/>
                  </a:schemeClr>
                </a:solidFill>
              </a:rPr>
              <a:t>Pressure burst test</a:t>
            </a:r>
            <a:r>
              <a:rPr lang="en-US" sz="3200" dirty="0"/>
              <a:t>:</a:t>
            </a:r>
            <a:br>
              <a:rPr lang="en-US" sz="3200"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3939988"/>
            <a:ext cx="3733800" cy="2286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832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2000" dirty="0">
                <a:solidFill>
                  <a:schemeClr val="bg1">
                    <a:lumMod val="65000"/>
                  </a:schemeClr>
                </a:solidFill>
              </a:rPr>
              <a:t>DROP / IMPACT TEST</a:t>
            </a:r>
          </a:p>
        </p:txBody>
      </p:sp>
      <p:sp>
        <p:nvSpPr>
          <p:cNvPr id="3" name="Content Placeholder 2"/>
          <p:cNvSpPr>
            <a:spLocks noGrp="1"/>
          </p:cNvSpPr>
          <p:nvPr>
            <p:ph sz="quarter" idx="1"/>
          </p:nvPr>
        </p:nvSpPr>
        <p:spPr>
          <a:xfrm>
            <a:off x="457200" y="1143000"/>
            <a:ext cx="7467600" cy="5715000"/>
          </a:xfrm>
        </p:spPr>
        <p:txBody>
          <a:bodyPr>
            <a:noAutofit/>
          </a:bodyPr>
          <a:lstStyle/>
          <a:p>
            <a:r>
              <a:rPr lang="en-US" sz="1600" dirty="0"/>
              <a:t>For tubes over 150L water capacity:</a:t>
            </a:r>
          </a:p>
          <a:p>
            <a:pPr marL="0" indent="0">
              <a:buNone/>
            </a:pPr>
            <a:r>
              <a:rPr lang="en-US" sz="1600" dirty="0"/>
              <a:t>• One or more empty tubes, with sealing device to protect threads and sealing surfaces, shall be impact tested at </a:t>
            </a:r>
            <a:r>
              <a:rPr lang="en-US" sz="1600" dirty="0" smtClean="0"/>
              <a:t>ambient temperature</a:t>
            </a:r>
            <a:r>
              <a:rPr lang="en-US" sz="1600" dirty="0"/>
              <a:t>.</a:t>
            </a:r>
          </a:p>
          <a:p>
            <a:pPr marL="0" indent="0">
              <a:buNone/>
            </a:pPr>
            <a:r>
              <a:rPr lang="en-US" sz="1600" dirty="0"/>
              <a:t>• One or two empty tubes shall be subjected to two impacts:</a:t>
            </a:r>
          </a:p>
          <a:p>
            <a:pPr marL="0" indent="0">
              <a:buNone/>
            </a:pPr>
            <a:r>
              <a:rPr lang="en-US" sz="1600" dirty="0"/>
              <a:t>a) one to strike the tube on one end</a:t>
            </a:r>
          </a:p>
          <a:p>
            <a:pPr marL="0" indent="0">
              <a:buNone/>
            </a:pPr>
            <a:r>
              <a:rPr lang="en-US" sz="1600" dirty="0"/>
              <a:t>b) one at an angle of 45° to strike the shoulder of the tube (mid arc length at the dome).</a:t>
            </a:r>
          </a:p>
          <a:p>
            <a:pPr marL="0" indent="0">
              <a:buNone/>
            </a:pPr>
            <a:r>
              <a:rPr lang="en-US" sz="1600" dirty="0"/>
              <a:t>• The impact can be conducted by dropping a suitable weight or by a pendulum impact.</a:t>
            </a:r>
          </a:p>
          <a:p>
            <a:pPr marL="0" indent="0">
              <a:buNone/>
            </a:pPr>
            <a:r>
              <a:rPr lang="en-US" sz="1600" dirty="0"/>
              <a:t>• The impactor shall be made from a steel bar and have a diameter of between 110 and 120 mm.</a:t>
            </a:r>
          </a:p>
          <a:p>
            <a:pPr marL="0" indent="0">
              <a:buNone/>
            </a:pPr>
            <a:r>
              <a:rPr lang="en-US" sz="1600" dirty="0"/>
              <a:t>• Two levels of impact are permitted.</a:t>
            </a:r>
          </a:p>
          <a:p>
            <a:pPr marL="0" indent="0">
              <a:buNone/>
            </a:pPr>
            <a:r>
              <a:rPr lang="en-US" sz="1600" dirty="0"/>
              <a:t>• Test one - an impactor with a potential energy of 1200J shall strike the</a:t>
            </a:r>
          </a:p>
          <a:p>
            <a:pPr marL="0" indent="0">
              <a:buNone/>
            </a:pPr>
            <a:r>
              <a:rPr lang="en-US" sz="1600" dirty="0"/>
              <a:t>tube at the positions </a:t>
            </a:r>
            <a:endParaRPr lang="en-US" sz="1600" dirty="0" smtClean="0"/>
          </a:p>
          <a:p>
            <a:pPr marL="0" indent="0">
              <a:buNone/>
            </a:pPr>
            <a:r>
              <a:rPr lang="en-US" sz="1600" dirty="0" smtClean="0"/>
              <a:t>• </a:t>
            </a:r>
            <a:r>
              <a:rPr lang="en-US" sz="1600" dirty="0"/>
              <a:t>Test two - (if necessary) an impactor with a potential energy of </a:t>
            </a:r>
            <a:r>
              <a:rPr lang="en-US" sz="1600" dirty="0" smtClean="0"/>
              <a:t>488J shall </a:t>
            </a:r>
            <a:r>
              <a:rPr lang="en-US" sz="1600" dirty="0"/>
              <a:t>strike the tube at the positions </a:t>
            </a:r>
            <a:endParaRPr lang="en-US" sz="1600" dirty="0" smtClean="0"/>
          </a:p>
          <a:p>
            <a:pPr marL="0" indent="0">
              <a:buNone/>
            </a:pPr>
            <a:r>
              <a:rPr lang="en-US" sz="1600" dirty="0" smtClean="0"/>
              <a:t>• </a:t>
            </a:r>
            <a:r>
              <a:rPr lang="en-US" sz="1600" dirty="0"/>
              <a:t>After completion of the drop the tube(s) shall be subjected to </a:t>
            </a:r>
            <a:r>
              <a:rPr lang="en-US" sz="1600" dirty="0" smtClean="0"/>
              <a:t>cycle testing </a:t>
            </a:r>
            <a:r>
              <a:rPr lang="en-US" sz="1600" dirty="0"/>
              <a:t>at 2/3 of the test pressure (</a:t>
            </a:r>
            <a:r>
              <a:rPr lang="en-US" sz="1600" dirty="0" smtClean="0"/>
              <a:t>P=350bar</a:t>
            </a:r>
            <a:r>
              <a:rPr lang="en-US" sz="1600" dirty="0"/>
              <a:t>) for 12000 cycles.</a:t>
            </a:r>
          </a:p>
        </p:txBody>
      </p:sp>
    </p:spTree>
    <p:extLst>
      <p:ext uri="{BB962C8B-B14F-4D97-AF65-F5344CB8AC3E}">
        <p14:creationId xmlns:p14="http://schemas.microsoft.com/office/powerpoint/2010/main" val="7650145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59</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1" y="244475"/>
            <a:ext cx="6299597" cy="833438"/>
          </a:xfrm>
        </p:spPr>
        <p:txBody>
          <a:bodyPr>
            <a:normAutofit/>
          </a:bodyPr>
          <a:lstStyle/>
          <a:p>
            <a:pPr algn="ctr"/>
            <a:r>
              <a:rPr lang="en-US" sz="4000" b="1" dirty="0"/>
              <a:t>Theories of Failure </a:t>
            </a:r>
            <a:endParaRPr lang="en-IN"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697707" y="1095375"/>
                <a:ext cx="8446294" cy="5248275"/>
              </a:xfrm>
            </p:spPr>
            <p:txBody>
              <a:bodyPr>
                <a:noAutofit/>
              </a:bodyPr>
              <a:lstStyle/>
              <a:p>
                <a:pPr marL="0" indent="0">
                  <a:buNone/>
                </a:pPr>
                <a:r>
                  <a:rPr lang="en-IN" dirty="0" smtClean="0"/>
                  <a:t>Factor of Safety (FOS)</a:t>
                </a:r>
              </a:p>
              <a:p>
                <a:pPr marL="0" indent="0">
                  <a:buNone/>
                </a:pPr>
                <a:r>
                  <a:rPr lang="en-IN" sz="1600" dirty="0" smtClean="0"/>
                  <a:t>	FOS </a:t>
                </a:r>
                <a14:m>
                  <m:oMath xmlns:m="http://schemas.openxmlformats.org/officeDocument/2006/math">
                    <m:r>
                      <a:rPr lang="en-US" sz="1600" i="1">
                        <a:latin typeface="Cambria Math" panose="02040503050406030204" pitchFamily="18" charset="0"/>
                      </a:rPr>
                      <m:t>=</m:t>
                    </m:r>
                    <m:f>
                      <m:fPr>
                        <m:ctrlPr>
                          <a:rPr lang="en-US" sz="1600" i="1">
                            <a:latin typeface="Cambria Math"/>
                          </a:rPr>
                        </m:ctrlPr>
                      </m:fPr>
                      <m:num>
                        <m:r>
                          <m:rPr>
                            <m:nor/>
                          </m:rPr>
                          <a:rPr lang="en-US" sz="1600" b="0" i="0" dirty="0" smtClean="0"/>
                          <m:t>Yield</m:t>
                        </m:r>
                        <m:r>
                          <m:rPr>
                            <m:nor/>
                          </m:rPr>
                          <a:rPr lang="en-US" sz="1600" b="0" i="0" dirty="0" smtClean="0"/>
                          <m:t> </m:t>
                        </m:r>
                        <m:r>
                          <m:rPr>
                            <m:nor/>
                          </m:rPr>
                          <a:rPr lang="en-US" sz="1600" dirty="0"/>
                          <m:t>stress</m:t>
                        </m:r>
                        <m:r>
                          <a:rPr lang="en-US" sz="1600" b="0" i="1" dirty="0" smtClean="0">
                            <a:latin typeface="Cambria Math"/>
                          </a:rPr>
                          <m:t> (</m:t>
                        </m:r>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panose="02040503050406030204" pitchFamily="18" charset="0"/>
                              </a:rPr>
                              <m:t>𝑦𝑡</m:t>
                            </m:r>
                          </m:sub>
                        </m:sSub>
                        <m:r>
                          <a:rPr lang="en-US" sz="1600" b="0" i="1" dirty="0" smtClean="0">
                            <a:latin typeface="Cambria Math"/>
                          </a:rPr>
                          <m:t>)</m:t>
                        </m:r>
                      </m:num>
                      <m:den>
                        <m:r>
                          <m:rPr>
                            <m:nor/>
                          </m:rPr>
                          <a:rPr lang="en-US" sz="1600" dirty="0"/>
                          <m:t>Permissible</m:t>
                        </m:r>
                        <m:r>
                          <m:rPr>
                            <m:nor/>
                          </m:rPr>
                          <a:rPr lang="en-US" sz="1600" dirty="0"/>
                          <m:t> </m:t>
                        </m:r>
                        <m:r>
                          <m:rPr>
                            <m:nor/>
                          </m:rPr>
                          <a:rPr lang="en-US" sz="1600" dirty="0"/>
                          <m:t>stress</m:t>
                        </m:r>
                        <m:r>
                          <m:rPr>
                            <m:nor/>
                          </m:rPr>
                          <a:rPr lang="en-US" sz="1600" b="0" i="0" dirty="0" smtClean="0"/>
                          <m:t> (</m:t>
                        </m:r>
                        <m:sSub>
                          <m:sSubPr>
                            <m:ctrlPr>
                              <a:rPr lang="en-IN" sz="1600" i="1">
                                <a:latin typeface="Cambria Math"/>
                              </a:rPr>
                            </m:ctrlPr>
                          </m:sSubPr>
                          <m:e>
                            <m:r>
                              <a:rPr lang="en-US" sz="1600" i="1">
                                <a:latin typeface="Cambria Math" panose="02040503050406030204" pitchFamily="18" charset="0"/>
                              </a:rPr>
                              <m:t>𝜎</m:t>
                            </m:r>
                          </m:e>
                          <m:sub>
                            <m:r>
                              <a:rPr lang="en-US" sz="1600" b="0" i="1" smtClean="0">
                                <a:latin typeface="Cambria Math"/>
                              </a:rPr>
                              <m:t>𝑝</m:t>
                            </m:r>
                            <m:r>
                              <a:rPr lang="en-US" sz="1600" i="1">
                                <a:latin typeface="Cambria Math" panose="02040503050406030204" pitchFamily="18" charset="0"/>
                              </a:rPr>
                              <m:t>𝑡</m:t>
                            </m:r>
                          </m:sub>
                        </m:sSub>
                        <m:r>
                          <m:rPr>
                            <m:nor/>
                          </m:rPr>
                          <a:rPr lang="en-US" sz="1600" b="0" i="0" dirty="0" smtClean="0"/>
                          <m:t>)</m:t>
                        </m:r>
                        <m:r>
                          <m:rPr>
                            <m:nor/>
                          </m:rPr>
                          <a:rPr lang="en-IN" sz="1600" dirty="0"/>
                          <m:t> </m:t>
                        </m:r>
                      </m:den>
                    </m:f>
                  </m:oMath>
                </a14:m>
                <a:r>
                  <a:rPr lang="en-IN" sz="1600" dirty="0" smtClean="0"/>
                  <a:t>  </a:t>
                </a:r>
                <a:r>
                  <a:rPr lang="en-IN" sz="1600" dirty="0"/>
                  <a:t>	(For ductile material )	</a:t>
                </a:r>
                <a:endParaRPr lang="en-IN" sz="1600" dirty="0" smtClean="0"/>
              </a:p>
              <a:p>
                <a:pPr marL="0" indent="0">
                  <a:buNone/>
                </a:pPr>
                <a:r>
                  <a:rPr lang="en-IN" sz="1600" dirty="0" smtClean="0"/>
                  <a:t>	FOS </a:t>
                </a:r>
                <a14:m>
                  <m:oMath xmlns:m="http://schemas.openxmlformats.org/officeDocument/2006/math">
                    <m:r>
                      <a:rPr lang="en-US" sz="1600" i="1">
                        <a:latin typeface="Cambria Math" panose="02040503050406030204" pitchFamily="18" charset="0"/>
                      </a:rPr>
                      <m:t>=</m:t>
                    </m:r>
                    <m:f>
                      <m:fPr>
                        <m:ctrlPr>
                          <a:rPr lang="en-US" sz="1600" i="1">
                            <a:latin typeface="Cambria Math"/>
                          </a:rPr>
                        </m:ctrlPr>
                      </m:fPr>
                      <m:num>
                        <m:r>
                          <m:rPr>
                            <m:nor/>
                          </m:rPr>
                          <a:rPr lang="en-US" sz="1600" b="0" i="0" dirty="0" smtClean="0"/>
                          <m:t>Ultimate</m:t>
                        </m:r>
                        <m:r>
                          <m:rPr>
                            <m:nor/>
                          </m:rPr>
                          <a:rPr lang="en-US" sz="1600" b="0" i="0" dirty="0" smtClean="0"/>
                          <m:t> </m:t>
                        </m:r>
                        <m:r>
                          <m:rPr>
                            <m:nor/>
                          </m:rPr>
                          <a:rPr lang="en-US" sz="1600" dirty="0"/>
                          <m:t>stress</m:t>
                        </m:r>
                        <m:r>
                          <a:rPr lang="en-US" sz="1600" b="0" i="1" dirty="0" smtClean="0">
                            <a:latin typeface="Cambria Math"/>
                          </a:rPr>
                          <m:t> (</m:t>
                        </m:r>
                        <m:sSub>
                          <m:sSubPr>
                            <m:ctrlPr>
                              <a:rPr lang="en-IN" sz="1600" i="1">
                                <a:latin typeface="Cambria Math"/>
                              </a:rPr>
                            </m:ctrlPr>
                          </m:sSubPr>
                          <m:e>
                            <m:r>
                              <a:rPr lang="en-US" sz="1600" i="1">
                                <a:latin typeface="Cambria Math" panose="02040503050406030204" pitchFamily="18" charset="0"/>
                              </a:rPr>
                              <m:t>𝜎</m:t>
                            </m:r>
                          </m:e>
                          <m:sub>
                            <m:r>
                              <a:rPr lang="en-US" sz="1600" b="0" i="1" smtClean="0">
                                <a:latin typeface="Cambria Math"/>
                              </a:rPr>
                              <m:t>𝑢</m:t>
                            </m:r>
                            <m:r>
                              <a:rPr lang="en-US" sz="1600" i="1">
                                <a:latin typeface="Cambria Math" panose="02040503050406030204" pitchFamily="18" charset="0"/>
                              </a:rPr>
                              <m:t>𝑡</m:t>
                            </m:r>
                          </m:sub>
                        </m:sSub>
                        <m:r>
                          <a:rPr lang="en-US" sz="1600" b="0" i="1" dirty="0" smtClean="0">
                            <a:latin typeface="Cambria Math"/>
                          </a:rPr>
                          <m:t>)</m:t>
                        </m:r>
                      </m:num>
                      <m:den>
                        <m:r>
                          <m:rPr>
                            <m:nor/>
                          </m:rPr>
                          <a:rPr lang="en-US" sz="1600" dirty="0"/>
                          <m:t>Permissible</m:t>
                        </m:r>
                        <m:r>
                          <m:rPr>
                            <m:nor/>
                          </m:rPr>
                          <a:rPr lang="en-US" sz="1600" dirty="0"/>
                          <m:t> </m:t>
                        </m:r>
                        <m:r>
                          <m:rPr>
                            <m:nor/>
                          </m:rPr>
                          <a:rPr lang="en-US" sz="1600" dirty="0"/>
                          <m:t>stress</m:t>
                        </m:r>
                        <m:r>
                          <m:rPr>
                            <m:nor/>
                          </m:rPr>
                          <a:rPr lang="en-IN" sz="1600" dirty="0"/>
                          <m:t> </m:t>
                        </m:r>
                        <m:r>
                          <a:rPr lang="en-US" sz="1600" b="0" i="1" dirty="0" smtClean="0">
                            <a:latin typeface="Cambria Math"/>
                          </a:rPr>
                          <m:t>(</m:t>
                        </m:r>
                        <m:sSub>
                          <m:sSubPr>
                            <m:ctrlPr>
                              <a:rPr lang="en-IN" sz="1600" i="1">
                                <a:latin typeface="Cambria Math"/>
                              </a:rPr>
                            </m:ctrlPr>
                          </m:sSubPr>
                          <m:e>
                            <m:r>
                              <a:rPr lang="en-US" sz="1600" i="1">
                                <a:latin typeface="Cambria Math" panose="02040503050406030204" pitchFamily="18" charset="0"/>
                              </a:rPr>
                              <m:t>𝜎</m:t>
                            </m:r>
                          </m:e>
                          <m:sub>
                            <m:r>
                              <a:rPr lang="en-US" sz="1600" b="0" i="1" smtClean="0">
                                <a:latin typeface="Cambria Math"/>
                              </a:rPr>
                              <m:t>𝑝</m:t>
                            </m:r>
                            <m:r>
                              <a:rPr lang="en-US" sz="1600" i="1">
                                <a:latin typeface="Cambria Math" panose="02040503050406030204" pitchFamily="18" charset="0"/>
                              </a:rPr>
                              <m:t>𝑡</m:t>
                            </m:r>
                          </m:sub>
                        </m:sSub>
                        <m:r>
                          <a:rPr lang="en-US" sz="1600" b="0" i="1" dirty="0" smtClean="0">
                            <a:latin typeface="Cambria Math"/>
                          </a:rPr>
                          <m:t>)</m:t>
                        </m:r>
                      </m:den>
                    </m:f>
                  </m:oMath>
                </a14:m>
                <a:r>
                  <a:rPr lang="en-IN" sz="1600" dirty="0" smtClean="0"/>
                  <a:t>	(</a:t>
                </a:r>
                <a:r>
                  <a:rPr lang="en-IN" sz="1600" dirty="0"/>
                  <a:t>For brittle material</a:t>
                </a:r>
                <a:r>
                  <a:rPr lang="en-IN" sz="1600" dirty="0" smtClean="0"/>
                  <a:t>)</a:t>
                </a:r>
              </a:p>
              <a:p>
                <a:pPr marL="0" indent="0">
                  <a:buNone/>
                </a:pPr>
                <a:r>
                  <a:rPr lang="en-IN" dirty="0" smtClean="0"/>
                  <a:t>Stresses acting on cylinder- </a:t>
                </a:r>
              </a:p>
              <a:p>
                <a:pPr marL="0" indent="0">
                  <a:buNone/>
                </a:pPr>
                <a:r>
                  <a:rPr lang="en-IN" sz="1600" dirty="0"/>
                  <a:t>  	Hoop Stress (</a:t>
                </a:r>
                <a14:m>
                  <m:oMath xmlns:m="http://schemas.openxmlformats.org/officeDocument/2006/math">
                    <m:sSub>
                      <m:sSubPr>
                        <m:ctrlPr>
                          <a:rPr lang="en-IN" sz="1600" i="1">
                            <a:latin typeface="Cambria Math"/>
                          </a:rPr>
                        </m:ctrlPr>
                      </m:sSubPr>
                      <m:e>
                        <m:r>
                          <a:rPr lang="en-US" sz="1600" b="0" i="1">
                            <a:latin typeface="Cambria Math" panose="02040503050406030204" pitchFamily="18" charset="0"/>
                          </a:rPr>
                          <m:t>𝜎</m:t>
                        </m:r>
                      </m:e>
                      <m:sub>
                        <m:r>
                          <a:rPr lang="en-IN" sz="1600" b="0" i="1" smtClean="0">
                            <a:latin typeface="Cambria Math" panose="02040503050406030204" pitchFamily="18" charset="0"/>
                          </a:rPr>
                          <m:t>h</m:t>
                        </m:r>
                      </m:sub>
                    </m:sSub>
                  </m:oMath>
                </a14:m>
                <a:r>
                  <a:rPr lang="en-US" sz="1600" dirty="0"/>
                  <a:t>)</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m:t>
                    </m:r>
                    <m:f>
                      <m:fPr>
                        <m:ctrlPr>
                          <a:rPr lang="en-US" sz="1800" i="1" smtClean="0">
                            <a:latin typeface="Cambria Math"/>
                          </a:rPr>
                        </m:ctrlPr>
                      </m:fPr>
                      <m:num>
                        <m:r>
                          <a:rPr lang="en-US" sz="1800" b="0" i="1" smtClean="0">
                            <a:latin typeface="Cambria Math" panose="02040503050406030204" pitchFamily="18" charset="0"/>
                          </a:rPr>
                          <m:t>𝑃𝑑</m:t>
                        </m:r>
                        <m:r>
                          <a:rPr lang="en-US" sz="1800" b="0" i="1" baseline="-25000" smtClean="0">
                            <a:latin typeface="Cambria Math"/>
                          </a:rPr>
                          <m:t>𝑖</m:t>
                        </m:r>
                      </m:num>
                      <m:den>
                        <m:r>
                          <a:rPr lang="en-US" sz="1800" b="0" i="1" smtClean="0">
                            <a:latin typeface="Cambria Math" panose="02040503050406030204" pitchFamily="18" charset="0"/>
                          </a:rPr>
                          <m:t>2</m:t>
                        </m:r>
                        <m:r>
                          <a:rPr lang="en-US" sz="1800" b="0" i="1" smtClean="0">
                            <a:latin typeface="Cambria Math" panose="02040503050406030204" pitchFamily="18" charset="0"/>
                          </a:rPr>
                          <m:t>𝑡</m:t>
                        </m:r>
                      </m:den>
                    </m:f>
                  </m:oMath>
                </a14:m>
                <a:r>
                  <a:rPr lang="en-IN" sz="1600" dirty="0"/>
                  <a:t>  </a:t>
                </a:r>
                <a:r>
                  <a:rPr lang="en-IN" sz="1600" dirty="0" smtClean="0"/>
                  <a:t>= </a:t>
                </a:r>
                <a14:m>
                  <m:oMath xmlns:m="http://schemas.openxmlformats.org/officeDocument/2006/math">
                    <m:sSub>
                      <m:sSubPr>
                        <m:ctrlPr>
                          <a:rPr lang="en-IN" sz="1600" i="1">
                            <a:latin typeface="Cambria Math"/>
                          </a:rPr>
                        </m:ctrlPr>
                      </m:sSubPr>
                      <m:e>
                        <m:r>
                          <a:rPr lang="en-US" sz="1600" b="0" i="1">
                            <a:latin typeface="Cambria Math" panose="02040503050406030204" pitchFamily="18" charset="0"/>
                          </a:rPr>
                          <m:t>𝜎</m:t>
                        </m:r>
                      </m:e>
                      <m:sub>
                        <m:r>
                          <a:rPr lang="en-US" sz="1600" b="0" i="1" smtClean="0">
                            <a:latin typeface="Cambria Math"/>
                          </a:rPr>
                          <m:t>1</m:t>
                        </m:r>
                      </m:sub>
                    </m:sSub>
                  </m:oMath>
                </a14:m>
                <a:endParaRPr lang="en-IN" sz="1600" baseline="-25000" dirty="0"/>
              </a:p>
              <a:p>
                <a:pPr marL="0" indent="0">
                  <a:buNone/>
                </a:pPr>
                <a:r>
                  <a:rPr lang="en-IN" sz="1600" dirty="0"/>
                  <a:t>	Axial Stress (</a:t>
                </a:r>
                <a14:m>
                  <m:oMath xmlns:m="http://schemas.openxmlformats.org/officeDocument/2006/math">
                    <m:sSub>
                      <m:sSubPr>
                        <m:ctrlPr>
                          <a:rPr lang="en-IN" sz="1600" i="1">
                            <a:latin typeface="Cambria Math"/>
                          </a:rPr>
                        </m:ctrlPr>
                      </m:sSubPr>
                      <m:e>
                        <m:r>
                          <a:rPr lang="en-US" sz="1600" b="0" i="1">
                            <a:latin typeface="Cambria Math" panose="02040503050406030204" pitchFamily="18" charset="0"/>
                          </a:rPr>
                          <m:t>𝜎</m:t>
                        </m:r>
                      </m:e>
                      <m:sub>
                        <m:r>
                          <a:rPr lang="en-IN" sz="1600" b="0" i="1" smtClean="0">
                            <a:latin typeface="Cambria Math" panose="02040503050406030204" pitchFamily="18" charset="0"/>
                          </a:rPr>
                          <m:t>𝑎</m:t>
                        </m:r>
                      </m:sub>
                    </m:sSub>
                  </m:oMath>
                </a14:m>
                <a:r>
                  <a:rPr lang="en-US" sz="1600" dirty="0"/>
                  <a:t>)</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m:t>
                    </m:r>
                    <m:f>
                      <m:fPr>
                        <m:ctrlPr>
                          <a:rPr lang="en-US" sz="1800" i="1" smtClean="0">
                            <a:latin typeface="Cambria Math"/>
                          </a:rPr>
                        </m:ctrlPr>
                      </m:fPr>
                      <m:num>
                        <m:r>
                          <a:rPr lang="en-US" sz="1800" b="0" i="1" smtClean="0">
                            <a:latin typeface="Cambria Math" panose="02040503050406030204" pitchFamily="18" charset="0"/>
                          </a:rPr>
                          <m:t>𝑃𝑑</m:t>
                        </m:r>
                        <m:r>
                          <a:rPr lang="en-US" sz="1800" b="0" i="1" baseline="-25000" smtClean="0">
                            <a:latin typeface="Cambria Math"/>
                          </a:rPr>
                          <m:t>𝑖</m:t>
                        </m:r>
                      </m:num>
                      <m:den>
                        <m:r>
                          <a:rPr lang="en-US" sz="1800" b="0" i="1" smtClean="0">
                            <a:latin typeface="Cambria Math" panose="02040503050406030204" pitchFamily="18" charset="0"/>
                          </a:rPr>
                          <m:t>4</m:t>
                        </m:r>
                        <m:r>
                          <a:rPr lang="en-US" sz="1800" b="0" i="1" smtClean="0">
                            <a:latin typeface="Cambria Math" panose="02040503050406030204" pitchFamily="18" charset="0"/>
                          </a:rPr>
                          <m:t>𝑡</m:t>
                        </m:r>
                      </m:den>
                    </m:f>
                  </m:oMath>
                </a14:m>
                <a:r>
                  <a:rPr lang="en-IN" sz="1600" dirty="0"/>
                  <a:t>  </a:t>
                </a:r>
                <a:r>
                  <a:rPr lang="en-IN" sz="1600" dirty="0" smtClean="0"/>
                  <a:t>= </a:t>
                </a:r>
                <a14:m>
                  <m:oMath xmlns:m="http://schemas.openxmlformats.org/officeDocument/2006/math">
                    <m:sSub>
                      <m:sSubPr>
                        <m:ctrlPr>
                          <a:rPr lang="en-IN" sz="1600" i="1">
                            <a:latin typeface="Cambria Math"/>
                          </a:rPr>
                        </m:ctrlPr>
                      </m:sSubPr>
                      <m:e>
                        <m:r>
                          <a:rPr lang="en-US" sz="1600" b="0" i="1">
                            <a:latin typeface="Cambria Math" panose="02040503050406030204" pitchFamily="18" charset="0"/>
                          </a:rPr>
                          <m:t>𝜎</m:t>
                        </m:r>
                      </m:e>
                      <m:sub>
                        <m:r>
                          <a:rPr lang="en-US" sz="1600" b="0" i="1" smtClean="0">
                            <a:latin typeface="Cambria Math"/>
                          </a:rPr>
                          <m:t>2</m:t>
                        </m:r>
                      </m:sub>
                    </m:sSub>
                  </m:oMath>
                </a14:m>
                <a:endParaRPr lang="en-IN" sz="1600" baseline="-25000" dirty="0" smtClean="0"/>
              </a:p>
              <a:p>
                <a:pPr marL="0" indent="0">
                  <a:buNone/>
                </a:pPr>
                <a:r>
                  <a:rPr lang="en-IN" sz="1600" dirty="0" smtClean="0"/>
                  <a:t>	Radial Stress (</a:t>
                </a:r>
                <a14:m>
                  <m:oMath xmlns:m="http://schemas.openxmlformats.org/officeDocument/2006/math">
                    <m:sSub>
                      <m:sSubPr>
                        <m:ctrlPr>
                          <a:rPr lang="en-IN" sz="1600" i="1">
                            <a:latin typeface="Cambria Math"/>
                          </a:rPr>
                        </m:ctrlPr>
                      </m:sSubPr>
                      <m:e>
                        <m:r>
                          <a:rPr lang="en-US" sz="1600" i="1">
                            <a:latin typeface="Cambria Math" panose="02040503050406030204" pitchFamily="18" charset="0"/>
                          </a:rPr>
                          <m:t>𝜎</m:t>
                        </m:r>
                      </m:e>
                      <m:sub>
                        <m:r>
                          <a:rPr lang="en-US" sz="1600" b="0" i="1" smtClean="0">
                            <a:latin typeface="Cambria Math"/>
                          </a:rPr>
                          <m:t>3</m:t>
                        </m:r>
                      </m:sub>
                    </m:sSub>
                    <m:r>
                      <a:rPr lang="en-US" sz="1600" b="0" i="1" smtClean="0">
                        <a:latin typeface="Cambria Math"/>
                      </a:rPr>
                      <m:t>)=</m:t>
                    </m:r>
                    <m:r>
                      <a:rPr lang="en-US" sz="1600" b="0" i="0" smtClean="0">
                        <a:latin typeface="Cambria Math"/>
                      </a:rPr>
                      <m:t>0</m:t>
                    </m:r>
                  </m:oMath>
                </a14:m>
                <a:r>
                  <a:rPr lang="en-US" sz="1600" b="0" dirty="0" smtClean="0"/>
                  <a:t> (For thin pressure vessel)</a:t>
                </a:r>
              </a:p>
              <a:p>
                <a:pPr marL="0" indent="0">
                  <a:buNone/>
                </a:pPr>
                <a:r>
                  <a:rPr lang="en-US" sz="1600" dirty="0"/>
                  <a:t>	</a:t>
                </a:r>
                <a:r>
                  <a:rPr lang="en-US" sz="1600" dirty="0" smtClean="0"/>
                  <a:t>where,</a:t>
                </a:r>
              </a:p>
              <a:p>
                <a:pPr marL="0" indent="0">
                  <a:buNone/>
                </a:pPr>
                <a:r>
                  <a:rPr lang="en-US" sz="1600" b="0" dirty="0"/>
                  <a:t>	</a:t>
                </a:r>
                <a:r>
                  <a:rPr lang="en-US" sz="1600" b="0" dirty="0" smtClean="0"/>
                  <a:t>	p = internal pressure</a:t>
                </a:r>
              </a:p>
              <a:p>
                <a:pPr marL="0" indent="0">
                  <a:buNone/>
                </a:pPr>
                <a:r>
                  <a:rPr lang="en-US" sz="1600" dirty="0"/>
                  <a:t>	</a:t>
                </a:r>
                <a:r>
                  <a:rPr lang="en-US" sz="1600" dirty="0" smtClean="0"/>
                  <a:t>	d</a:t>
                </a:r>
                <a:r>
                  <a:rPr lang="en-US" sz="1600" baseline="-25000" dirty="0" smtClean="0"/>
                  <a:t>i</a:t>
                </a:r>
                <a:r>
                  <a:rPr lang="en-US" sz="1600" dirty="0" smtClean="0"/>
                  <a:t> = internal diameter of cylinder</a:t>
                </a:r>
              </a:p>
              <a:p>
                <a:pPr marL="0" indent="0">
                  <a:buNone/>
                </a:pPr>
                <a:r>
                  <a:rPr lang="en-US" sz="1600" b="0" dirty="0"/>
                  <a:t>	</a:t>
                </a:r>
                <a:r>
                  <a:rPr lang="en-US" sz="1600" b="0" dirty="0" smtClean="0"/>
                  <a:t>	t = thickness of cylinder</a:t>
                </a:r>
              </a:p>
            </p:txBody>
          </p:sp>
        </mc:Choice>
        <mc:Fallback xmlns="">
          <p:sp>
            <p:nvSpPr>
              <p:cNvPr id="3" name="Content Placeholder 2">
                <a:extLst>
                  <a:ext uri="{FF2B5EF4-FFF2-40B4-BE49-F238E27FC236}">
                    <a16:creationId xmlns="" xmlns:a16="http://schemas.microsoft.com/office/drawing/2014/main"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474563" y="1095375"/>
                <a:ext cx="11262166" cy="5247552"/>
              </a:xfrm>
              <a:blipFill rotWithShape="1">
                <a:blip r:embed="rId3"/>
                <a:stretch>
                  <a:fillRect l="-1408" t="-1161"/>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533400"/>
            <a:ext cx="2700338" cy="2571750"/>
          </a:xfrm>
          <a:prstGeom prst="rect">
            <a:avLst/>
          </a:prstGeom>
        </p:spPr>
      </p:pic>
      <p:sp>
        <p:nvSpPr>
          <p:cNvPr id="7" name="Rectangle 6">
            <a:extLst>
              <a:ext uri="{FF2B5EF4-FFF2-40B4-BE49-F238E27FC236}">
                <a16:creationId xmlns="" xmlns:a16="http://schemas.microsoft.com/office/drawing/2014/main" id="{010E4A99-A0BE-96B2-C8CD-9743186653A2}"/>
              </a:ext>
            </a:extLst>
          </p:cNvPr>
          <p:cNvSpPr/>
          <p:nvPr/>
        </p:nvSpPr>
        <p:spPr>
          <a:xfrm>
            <a:off x="6299297" y="4257706"/>
            <a:ext cx="2042547" cy="307777"/>
          </a:xfrm>
          <a:prstGeom prst="rect">
            <a:avLst/>
          </a:prstGeom>
          <a:noFill/>
        </p:spPr>
        <p:txBody>
          <a:bodyPr wrap="none" lIns="91440" tIns="45720" rIns="91440" bIns="45720">
            <a:spAutoFit/>
          </a:bodyPr>
          <a:lstStyle/>
          <a:p>
            <a:pPr algn="ctr"/>
            <a:r>
              <a:rPr lang="en-US" sz="1400" cap="none" spc="0" dirty="0" smtClean="0">
                <a:ln w="0"/>
                <a:solidFill>
                  <a:schemeClr val="tx1"/>
                </a:solidFill>
              </a:rPr>
              <a:t>Fig. 1 </a:t>
            </a:r>
            <a:r>
              <a:rPr lang="en-IN" sz="1400" dirty="0"/>
              <a:t>Type-3 </a:t>
            </a:r>
            <a:r>
              <a:rPr lang="en-IN" sz="1400" dirty="0" smtClean="0"/>
              <a:t>Cylinder</a:t>
            </a:r>
            <a:endParaRPr lang="en-US" sz="1600" dirty="0"/>
          </a:p>
        </p:txBody>
      </p:sp>
    </p:spTree>
    <p:extLst>
      <p:ext uri="{BB962C8B-B14F-4D97-AF65-F5344CB8AC3E}">
        <p14:creationId xmlns:p14="http://schemas.microsoft.com/office/powerpoint/2010/main" val="10366575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a:buFont typeface="Wingdings" panose="05000000000000000000" pitchFamily="2" charset="2"/>
                  <a:buChar char="q"/>
                </a:pPr>
                <a:r>
                  <a:rPr lang="en-US" sz="1800" dirty="0" smtClean="0"/>
                  <a:t>Theories of failure:</a:t>
                </a:r>
              </a:p>
              <a:p>
                <a:pPr marL="0" indent="0">
                  <a:buNone/>
                </a:pPr>
                <a:r>
                  <a:rPr lang="en-US" sz="1800" dirty="0"/>
                  <a:t> </a:t>
                </a:r>
                <a:r>
                  <a:rPr lang="en-US" sz="1800" dirty="0" smtClean="0"/>
                  <a:t>     	hoop stress</a:t>
                </a:r>
                <a14:m>
                  <m:oMath xmlns:m="http://schemas.openxmlformats.org/officeDocument/2006/math">
                    <m:r>
                      <m:rPr>
                        <m:nor/>
                      </m:rPr>
                      <a:rPr lang="en-US" sz="1800" dirty="0"/>
                      <m:t>(</m:t>
                    </m:r>
                    <m:r>
                      <m:rPr>
                        <m:nor/>
                      </m:rPr>
                      <a:rPr lang="el-GR" altLang="ja-JP" sz="1800" dirty="0" smtClean="0">
                        <a:latin typeface="SimSun"/>
                        <a:ea typeface="SimSun"/>
                      </a:rPr>
                      <m:t>σ</m:t>
                    </m:r>
                    <m:r>
                      <m:rPr>
                        <m:nor/>
                      </m:rPr>
                      <a:rPr lang="en-US" altLang="ja-JP" sz="1800" b="0" i="0" baseline="-25000" dirty="0" smtClean="0">
                        <a:latin typeface="SimSun"/>
                        <a:ea typeface="SimSun"/>
                      </a:rPr>
                      <m:t>h</m:t>
                    </m:r>
                    <m:r>
                      <m:rPr>
                        <m:nor/>
                      </m:rPr>
                      <a:rPr lang="en-US" altLang="ja-JP" sz="1800" dirty="0">
                        <a:latin typeface="SimSun"/>
                        <a:ea typeface="SimSun"/>
                      </a:rPr>
                      <m:t>)</m:t>
                    </m:r>
                    <m:r>
                      <a:rPr lang="en-US" altLang="ja-JP" sz="1800" b="0" i="1" smtClean="0">
                        <a:latin typeface="Cambria Math"/>
                        <a:ea typeface="SimSun"/>
                      </a:rPr>
                      <m:t>=</m:t>
                    </m:r>
                    <m:f>
                      <m:fPr>
                        <m:ctrlPr>
                          <a:rPr lang="en-US" altLang="ja-JP" sz="1800" b="0" i="1" smtClean="0">
                            <a:latin typeface="Cambria Math"/>
                            <a:ea typeface="SimSun"/>
                          </a:rPr>
                        </m:ctrlPr>
                      </m:fPr>
                      <m:num>
                        <m:r>
                          <a:rPr lang="en-US" altLang="ja-JP" sz="1800" b="0" i="1" smtClean="0">
                            <a:latin typeface="Cambria Math"/>
                            <a:ea typeface="SimSun"/>
                          </a:rPr>
                          <m:t>𝑃𝑑</m:t>
                        </m:r>
                      </m:num>
                      <m:den>
                        <m:r>
                          <a:rPr lang="en-US" altLang="ja-JP" sz="1800" b="0" i="1" smtClean="0">
                            <a:latin typeface="Cambria Math"/>
                            <a:ea typeface="SimSun"/>
                          </a:rPr>
                          <m:t>2</m:t>
                        </m:r>
                        <m:r>
                          <a:rPr lang="en-US" altLang="ja-JP" sz="1800" b="0" i="1" smtClean="0">
                            <a:latin typeface="Cambria Math"/>
                            <a:ea typeface="SimSun"/>
                          </a:rPr>
                          <m:t>𝑡</m:t>
                        </m:r>
                      </m:den>
                    </m:f>
                  </m:oMath>
                </a14:m>
                <a:endParaRPr lang="en-US" sz="1800" u="sng" dirty="0" smtClean="0"/>
              </a:p>
              <a:p>
                <a:pPr marL="0" indent="0">
                  <a:buNone/>
                </a:pPr>
                <a:r>
                  <a:rPr lang="en-US" sz="1800" dirty="0"/>
                  <a:t>	</a:t>
                </a:r>
                <a:r>
                  <a:rPr lang="en-US" sz="1800" dirty="0" smtClean="0"/>
                  <a:t>axial </a:t>
                </a:r>
                <a:r>
                  <a:rPr lang="en-US" sz="1800" dirty="0"/>
                  <a:t>stress</a:t>
                </a:r>
                <a14:m>
                  <m:oMath xmlns:m="http://schemas.openxmlformats.org/officeDocument/2006/math">
                    <m:r>
                      <m:rPr>
                        <m:nor/>
                      </m:rPr>
                      <a:rPr lang="en-US" sz="1800" dirty="0"/>
                      <m:t>(</m:t>
                    </m:r>
                    <m:r>
                      <m:rPr>
                        <m:nor/>
                      </m:rPr>
                      <a:rPr lang="el-GR" altLang="ja-JP" sz="1800" dirty="0">
                        <a:latin typeface="SimSun"/>
                        <a:ea typeface="SimSun"/>
                      </a:rPr>
                      <m:t>σ</m:t>
                    </m:r>
                    <m:r>
                      <m:rPr>
                        <m:nor/>
                      </m:rPr>
                      <a:rPr lang="en-US" altLang="ja-JP" sz="1800" b="0" i="0" baseline="-25000" dirty="0" smtClean="0">
                        <a:latin typeface="SimSun"/>
                        <a:ea typeface="SimSun"/>
                      </a:rPr>
                      <m:t>a</m:t>
                    </m:r>
                    <m:r>
                      <m:rPr>
                        <m:nor/>
                      </m:rPr>
                      <a:rPr lang="en-US" altLang="ja-JP" sz="1800" dirty="0">
                        <a:latin typeface="SimSun"/>
                        <a:ea typeface="SimSun"/>
                      </a:rPr>
                      <m:t>)</m:t>
                    </m:r>
                    <m:r>
                      <a:rPr lang="en-US" altLang="ja-JP" sz="1800" i="1">
                        <a:latin typeface="Cambria Math"/>
                        <a:ea typeface="SimSun"/>
                      </a:rPr>
                      <m:t>=</m:t>
                    </m:r>
                    <m:f>
                      <m:fPr>
                        <m:ctrlPr>
                          <a:rPr lang="en-US" altLang="ja-JP" sz="1800" i="1">
                            <a:latin typeface="Cambria Math"/>
                            <a:ea typeface="SimSun"/>
                          </a:rPr>
                        </m:ctrlPr>
                      </m:fPr>
                      <m:num>
                        <m:r>
                          <a:rPr lang="en-US" altLang="ja-JP" sz="1800" i="1">
                            <a:latin typeface="Cambria Math"/>
                            <a:ea typeface="SimSun"/>
                          </a:rPr>
                          <m:t>𝑃𝑑</m:t>
                        </m:r>
                      </m:num>
                      <m:den>
                        <m:r>
                          <a:rPr lang="en-US" altLang="ja-JP" sz="1800" b="0" i="1" smtClean="0">
                            <a:latin typeface="Cambria Math"/>
                            <a:ea typeface="SimSun"/>
                          </a:rPr>
                          <m:t>4</m:t>
                        </m:r>
                        <m:r>
                          <a:rPr lang="en-US" altLang="ja-JP" sz="1800" i="1">
                            <a:latin typeface="Cambria Math"/>
                            <a:ea typeface="SimSun"/>
                          </a:rPr>
                          <m:t>𝑡</m:t>
                        </m:r>
                      </m:den>
                    </m:f>
                  </m:oMath>
                </a14:m>
                <a:endParaRPr lang="en-US" sz="1800" dirty="0" smtClean="0"/>
              </a:p>
              <a:p>
                <a:pPr>
                  <a:buFont typeface="Wingdings" panose="05000000000000000000" pitchFamily="2" charset="2"/>
                  <a:buChar char="Ø"/>
                </a:pPr>
                <a:r>
                  <a:rPr lang="en-US" sz="1800" dirty="0" smtClean="0"/>
                  <a:t>Maximum principal stress theory-</a:t>
                </a:r>
              </a:p>
              <a:p>
                <a:pPr marL="0" indent="0">
                  <a:buNone/>
                </a:pPr>
                <a14:m>
                  <m:oMathPara xmlns:m="http://schemas.openxmlformats.org/officeDocument/2006/math">
                    <m:oMathParaPr>
                      <m:jc m:val="centerGroup"/>
                    </m:oMathParaPr>
                    <m:oMath xmlns:m="http://schemas.openxmlformats.org/officeDocument/2006/math">
                      <m:f>
                        <m:fPr>
                          <m:ctrlPr>
                            <a:rPr lang="en-IN" sz="1200" i="1">
                              <a:latin typeface="Cambria Math"/>
                            </a:rPr>
                          </m:ctrlPr>
                        </m:fPr>
                        <m:num>
                          <m:sSub>
                            <m:sSubPr>
                              <m:ctrlPr>
                                <a:rPr lang="en-IN" sz="1200" i="1">
                                  <a:latin typeface="Cambria Math"/>
                                </a:rPr>
                              </m:ctrlPr>
                            </m:sSubPr>
                            <m:e>
                              <m:r>
                                <a:rPr lang="en-US" sz="1200" i="1">
                                  <a:latin typeface="Cambria Math" panose="02040503050406030204" pitchFamily="18" charset="0"/>
                                </a:rPr>
                                <m:t>𝜎</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IN" sz="1200" i="1">
                                  <a:latin typeface="Cambria Math"/>
                                </a:rPr>
                              </m:ctrlPr>
                            </m:sSubPr>
                            <m:e>
                              <m:r>
                                <a:rPr lang="en-US" sz="1200" i="1">
                                  <a:latin typeface="Cambria Math" panose="02040503050406030204" pitchFamily="18" charset="0"/>
                                </a:rPr>
                                <m:t>𝜎</m:t>
                              </m:r>
                            </m:e>
                            <m:sub>
                              <m:r>
                                <a:rPr lang="en-US" sz="1200" i="1">
                                  <a:latin typeface="Cambria Math" panose="02040503050406030204" pitchFamily="18" charset="0"/>
                                </a:rPr>
                                <m:t>3</m:t>
                              </m:r>
                            </m:sub>
                          </m:sSub>
                        </m:num>
                        <m:den>
                          <m:r>
                            <a:rPr lang="en-US" sz="1200" i="1">
                              <a:latin typeface="Cambria Math" panose="02040503050406030204" pitchFamily="18" charset="0"/>
                            </a:rPr>
                            <m:t>2</m:t>
                          </m:r>
                        </m:den>
                      </m:f>
                      <m:r>
                        <a:rPr lang="en-US" sz="1200" i="1">
                          <a:latin typeface="Cambria Math" panose="02040503050406030204" pitchFamily="18" charset="0"/>
                        </a:rPr>
                        <m:t>≤</m:t>
                      </m:r>
                      <m:f>
                        <m:fPr>
                          <m:ctrlPr>
                            <a:rPr lang="en-IN" sz="1200" i="1">
                              <a:latin typeface="Cambria Math"/>
                            </a:rPr>
                          </m:ctrlPr>
                        </m:fPr>
                        <m:num>
                          <m:sSub>
                            <m:sSubPr>
                              <m:ctrlPr>
                                <a:rPr lang="en-IN" sz="1200" i="1">
                                  <a:latin typeface="Cambria Math"/>
                                </a:rPr>
                              </m:ctrlPr>
                            </m:sSubPr>
                            <m:e>
                              <m:r>
                                <a:rPr lang="en-US" sz="1200" i="1">
                                  <a:latin typeface="Cambria Math" panose="02040503050406030204" pitchFamily="18" charset="0"/>
                                </a:rPr>
                                <m:t>𝜎</m:t>
                              </m:r>
                            </m:e>
                            <m:sub>
                              <m:r>
                                <a:rPr lang="en-US" sz="1200" i="1">
                                  <a:latin typeface="Cambria Math" panose="02040503050406030204" pitchFamily="18" charset="0"/>
                                </a:rPr>
                                <m:t>𝑦𝑡</m:t>
                              </m:r>
                            </m:sub>
                          </m:sSub>
                        </m:num>
                        <m:den>
                          <m:r>
                            <a:rPr lang="en-US" sz="1200" i="1">
                              <a:latin typeface="Cambria Math" panose="02040503050406030204" pitchFamily="18" charset="0"/>
                            </a:rPr>
                            <m:t>2</m:t>
                          </m:r>
                        </m:den>
                      </m:f>
                    </m:oMath>
                  </m:oMathPara>
                </a14:m>
                <a:endParaRPr lang="en-US" sz="1800" dirty="0" smtClean="0"/>
              </a:p>
              <a:p>
                <a:pPr>
                  <a:buFont typeface="Wingdings" panose="05000000000000000000" pitchFamily="2" charset="2"/>
                  <a:buChar char="Ø"/>
                </a:pPr>
                <a:r>
                  <a:rPr lang="en-US" sz="1800" dirty="0" smtClean="0"/>
                  <a:t>Maximum shear stress theory-</a:t>
                </a:r>
              </a:p>
              <a:p>
                <a:pPr marL="0" indent="0">
                  <a:buNone/>
                </a:pPr>
                <a14:m>
                  <m:oMathPara xmlns:m="http://schemas.openxmlformats.org/officeDocument/2006/math">
                    <m:oMathParaPr>
                      <m:jc m:val="centerGroup"/>
                    </m:oMathParaPr>
                    <m:oMath xmlns:m="http://schemas.openxmlformats.org/officeDocument/2006/math">
                      <m:rad>
                        <m:radPr>
                          <m:degHide m:val="on"/>
                          <m:ctrlPr>
                            <a:rPr lang="en-IN" sz="1400" i="1">
                              <a:latin typeface="Cambria Math"/>
                            </a:rPr>
                          </m:ctrlPr>
                        </m:radPr>
                        <m:deg/>
                        <m:e>
                          <m:sSubSup>
                            <m:sSubSupPr>
                              <m:ctrlPr>
                                <a:rPr lang="en-IN" sz="1400" i="1">
                                  <a:latin typeface="Cambria Math"/>
                                </a:rPr>
                              </m:ctrlPr>
                            </m:sSubSupPr>
                            <m:e>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1</m:t>
                              </m:r>
                            </m:sub>
                            <m:sup>
                              <m:r>
                                <a:rPr lang="en-US" sz="14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400" i="1">
                              <a:latin typeface="Cambria Math" panose="02040503050406030204" pitchFamily="18" charset="0"/>
                              <a:ea typeface="SimSun" panose="02010600030101010101" pitchFamily="2" charset="-122"/>
                              <a:cs typeface="Times New Roman" panose="02020603050405020304" pitchFamily="18" charset="0"/>
                            </a:rPr>
                            <m:t>+</m:t>
                          </m:r>
                          <m:sSubSup>
                            <m:sSubSupPr>
                              <m:ctrlPr>
                                <a:rPr lang="en-IN" sz="1400" i="1">
                                  <a:latin typeface="Cambria Math"/>
                                </a:rPr>
                              </m:ctrlPr>
                            </m:sSubSupPr>
                            <m:e>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2</m:t>
                              </m:r>
                            </m:sub>
                            <m:sup>
                              <m:r>
                                <a:rPr lang="en-US" sz="1400" i="1">
                                  <a:latin typeface="Cambria Math" panose="02040503050406030204" pitchFamily="18" charset="0"/>
                                  <a:ea typeface="SimSun" panose="02010600030101010101" pitchFamily="2" charset="-122"/>
                                  <a:cs typeface="Times New Roman" panose="02020603050405020304" pitchFamily="18" charset="0"/>
                                </a:rPr>
                                <m:t>2</m:t>
                              </m:r>
                            </m:sup>
                          </m:sSubSup>
                          <m:sSubSup>
                            <m:sSubSupPr>
                              <m:ctrlPr>
                                <a:rPr lang="en-IN" sz="1400" i="1">
                                  <a:latin typeface="Cambria Math"/>
                                </a:rPr>
                              </m:ctrlPr>
                            </m:sSubSupPr>
                            <m:e>
                              <m:r>
                                <a:rPr lang="en-US" sz="1400" i="1">
                                  <a:latin typeface="Cambria Math" panose="02040503050406030204" pitchFamily="18" charset="0"/>
                                  <a:ea typeface="SimSun" panose="02010600030101010101" pitchFamily="2" charset="-122"/>
                                  <a:cs typeface="Times New Roman" panose="02020603050405020304" pitchFamily="18" charset="0"/>
                                </a:rPr>
                                <m:t>+</m:t>
                              </m:r>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3</m:t>
                              </m:r>
                            </m:sub>
                            <m:sup>
                              <m:r>
                                <a:rPr lang="en-US" sz="14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4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latin typeface="Cambria Math"/>
                                </a:rPr>
                              </m:ctrlPr>
                            </m:sSubPr>
                            <m:e>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IN" sz="1400" i="1">
                                  <a:latin typeface="Cambria Math"/>
                                </a:rPr>
                              </m:ctrlPr>
                            </m:sSubPr>
                            <m:e>
                              <m:r>
                                <a:rPr lang="en-US" sz="1400" i="1">
                                  <a:latin typeface="Cambria Math" panose="02040503050406030204" pitchFamily="18" charset="0"/>
                                  <a:ea typeface="SimSun" panose="02010600030101010101" pitchFamily="2" charset="-122"/>
                                  <a:cs typeface="Times New Roman" panose="02020603050405020304" pitchFamily="18" charset="0"/>
                                </a:rPr>
                                <m:t>×</m:t>
                              </m:r>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latin typeface="Cambria Math"/>
                                </a:rPr>
                              </m:ctrlPr>
                            </m:sSubPr>
                            <m:e>
                              <m:r>
                                <a:rPr lang="en-US" sz="1400" i="1">
                                  <a:latin typeface="Cambria Math" panose="02040503050406030204" pitchFamily="18" charset="0"/>
                                  <a:ea typeface="SimSun" panose="02010600030101010101" pitchFamily="2" charset="-122"/>
                                  <a:cs typeface="Times New Roman" panose="02020603050405020304" pitchFamily="18" charset="0"/>
                                </a:rPr>
                                <m:t>(</m:t>
                              </m:r>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IN" sz="1400" i="1">
                                  <a:latin typeface="Cambria Math"/>
                                </a:rPr>
                              </m:ctrlPr>
                            </m:sSubPr>
                            <m:e>
                              <m:r>
                                <a:rPr lang="en-US" sz="1400" i="1">
                                  <a:latin typeface="Cambria Math" panose="02040503050406030204" pitchFamily="18" charset="0"/>
                                  <a:ea typeface="SimSun" panose="02010600030101010101" pitchFamily="2" charset="-122"/>
                                  <a:cs typeface="Times New Roman" panose="02020603050405020304" pitchFamily="18" charset="0"/>
                                </a:rPr>
                                <m:t>×</m:t>
                              </m:r>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3</m:t>
                              </m:r>
                            </m:sub>
                          </m:sSub>
                          <m:r>
                            <a:rPr lang="en-US" sz="14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latin typeface="Cambria Math"/>
                                </a:rPr>
                              </m:ctrlPr>
                            </m:sSubPr>
                            <m:e>
                              <m:r>
                                <a:rPr lang="en-US" sz="1400" i="1">
                                  <a:latin typeface="Cambria Math" panose="02040503050406030204" pitchFamily="18" charset="0"/>
                                  <a:ea typeface="SimSun" panose="02010600030101010101" pitchFamily="2" charset="-122"/>
                                  <a:cs typeface="Times New Roman" panose="02020603050405020304" pitchFamily="18" charset="0"/>
                                </a:rPr>
                                <m:t>(</m:t>
                              </m:r>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3</m:t>
                              </m:r>
                            </m:sub>
                          </m:sSub>
                          <m:r>
                            <a:rPr lang="en-US" sz="14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latin typeface="Cambria Math"/>
                                </a:rPr>
                              </m:ctrlPr>
                            </m:sSubPr>
                            <m:e>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latin typeface="Cambria Math" panose="02040503050406030204" pitchFamily="18" charset="0"/>
                              <a:ea typeface="SimSun" panose="02010600030101010101" pitchFamily="2" charset="-122"/>
                              <a:cs typeface="Times New Roman" panose="02020603050405020304" pitchFamily="18" charset="0"/>
                            </a:rPr>
                            <m:t>)</m:t>
                          </m:r>
                        </m:e>
                      </m:rad>
                      <m:r>
                        <a:rPr lang="en-US" sz="14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400" i="1">
                              <a:latin typeface="Cambria Math"/>
                            </a:rPr>
                          </m:ctrlPr>
                        </m:sSubPr>
                        <m:e>
                          <m:r>
                            <a:rPr lang="en-US" sz="1400" i="1">
                              <a:latin typeface="Cambria Math" panose="02040503050406030204" pitchFamily="18" charset="0"/>
                              <a:ea typeface="SimSun" panose="02010600030101010101" pitchFamily="2" charset="-122"/>
                              <a:cs typeface="Times New Roman" panose="02020603050405020304" pitchFamily="18" charset="0"/>
                            </a:rPr>
                            <m:t>𝜎</m:t>
                          </m:r>
                        </m:e>
                        <m:sub>
                          <m:r>
                            <a:rPr lang="en-US" sz="1400" i="1">
                              <a:latin typeface="Cambria Math" panose="02040503050406030204" pitchFamily="18" charset="0"/>
                              <a:ea typeface="SimSun" panose="02010600030101010101" pitchFamily="2" charset="-122"/>
                              <a:cs typeface="Times New Roman" panose="02020603050405020304" pitchFamily="18" charset="0"/>
                            </a:rPr>
                            <m:t>𝑦𝑡</m:t>
                          </m:r>
                        </m:sub>
                      </m:sSub>
                    </m:oMath>
                  </m:oMathPara>
                </a14:m>
                <a:endParaRPr lang="en-US" sz="1400" dirty="0" smtClean="0"/>
              </a:p>
              <a:p>
                <a:pPr>
                  <a:buFont typeface="Wingdings" panose="05000000000000000000" pitchFamily="2" charset="2"/>
                  <a:buChar char="Ø"/>
                </a:pPr>
                <a:endParaRPr lang="en-US" sz="1800" dirty="0" smtClean="0"/>
              </a:p>
              <a:p>
                <a:pPr>
                  <a:buFont typeface="Wingdings" panose="05000000000000000000" pitchFamily="2" charset="2"/>
                  <a:buChar char="q"/>
                </a:pPr>
                <a:r>
                  <a:rPr lang="en-US" sz="1800" dirty="0" smtClean="0"/>
                  <a:t>It does not burst but plastically deform in circumference.</a:t>
                </a:r>
              </a:p>
              <a:p>
                <a:pPr>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626"/>
                </a:stretch>
              </a:blipFill>
            </p:spPr>
            <p:txBody>
              <a:bodyPr/>
              <a:lstStyle/>
              <a:p>
                <a:r>
                  <a:rPr lang="en-US">
                    <a:noFill/>
                  </a:rPr>
                  <a:t> </a:t>
                </a:r>
              </a:p>
            </p:txBody>
          </p:sp>
        </mc:Fallback>
      </mc:AlternateContent>
    </p:spTree>
    <p:extLst>
      <p:ext uri="{BB962C8B-B14F-4D97-AF65-F5344CB8AC3E}">
        <p14:creationId xmlns:p14="http://schemas.microsoft.com/office/powerpoint/2010/main" val="340794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60</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0" y="163514"/>
            <a:ext cx="7378304" cy="833437"/>
          </a:xfrm>
        </p:spPr>
        <p:txBody>
          <a:bodyPr>
            <a:normAutofit fontScale="90000"/>
          </a:bodyPr>
          <a:lstStyle/>
          <a:p>
            <a:pPr marL="514350" indent="-514350"/>
            <a:r>
              <a:rPr lang="en-US" sz="4000" b="1" dirty="0" smtClean="0"/>
              <a:t>1. Maximum Principal Stress theory </a:t>
            </a:r>
            <a:r>
              <a:rPr lang="en-US" sz="4000" b="1" dirty="0"/>
              <a:t>or Rankine’s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392907" y="1095375"/>
                <a:ext cx="8751094" cy="5084763"/>
              </a:xfrm>
            </p:spPr>
            <p:txBody>
              <a:bodyPr>
                <a:normAutofit/>
              </a:bodyPr>
              <a:lstStyle/>
              <a:p>
                <a:pPr>
                  <a:buFont typeface="Wingdings" panose="05000000000000000000" pitchFamily="2" charset="2"/>
                  <a:buChar char="§"/>
                </a:pPr>
                <a:r>
                  <a:rPr lang="en-US" sz="1800" dirty="0" smtClean="0"/>
                  <a:t> Maximum Principal </a:t>
                </a:r>
                <a:r>
                  <a:rPr lang="en-US" sz="1800" dirty="0"/>
                  <a:t>Stress theory </a:t>
                </a:r>
                <a:r>
                  <a:rPr lang="en-US" sz="1800" dirty="0" smtClean="0"/>
                  <a:t>is given by Rankine.</a:t>
                </a:r>
              </a:p>
              <a:p>
                <a:pPr>
                  <a:buFont typeface="Wingdings" panose="05000000000000000000" pitchFamily="2" charset="2"/>
                  <a:buChar char="§"/>
                </a:pPr>
                <a:r>
                  <a:rPr lang="en-IN" sz="1800" dirty="0" smtClean="0"/>
                  <a:t> This theory states that </a:t>
                </a:r>
                <a:r>
                  <a:rPr lang="en-US" sz="1800" dirty="0" smtClean="0"/>
                  <a:t>maximum principal stress  of a material should be smaller or equal to </a:t>
                </a:r>
                <a14:m>
                  <m:oMath xmlns:m="http://schemas.openxmlformats.org/officeDocument/2006/math">
                    <m:r>
                      <m:rPr>
                        <m:nor/>
                      </m:rPr>
                      <a:rPr lang="en-US" sz="1800" b="0" i="0" dirty="0" smtClean="0">
                        <a:latin typeface="Cambria Math"/>
                      </a:rPr>
                      <m:t>yield</m:t>
                    </m:r>
                    <m:r>
                      <m:rPr>
                        <m:nor/>
                      </m:rPr>
                      <a:rPr lang="en-US" sz="1800" b="0" i="0" dirty="0" smtClean="0">
                        <a:latin typeface="Cambria Math"/>
                      </a:rPr>
                      <m:t> </m:t>
                    </m:r>
                    <m:r>
                      <m:rPr>
                        <m:nor/>
                      </m:rPr>
                      <a:rPr lang="en-US" sz="1800" dirty="0"/>
                      <m:t>stress</m:t>
                    </m:r>
                    <m:r>
                      <m:rPr>
                        <m:nor/>
                      </m:rPr>
                      <a:rPr lang="en-US" sz="1800" b="0" i="0" dirty="0" smtClean="0"/>
                      <m:t> (</m:t>
                    </m:r>
                    <m:r>
                      <m:rPr>
                        <m:nor/>
                      </m:rPr>
                      <a:rPr lang="en-US" sz="1800" b="0" i="0" dirty="0" smtClean="0"/>
                      <m:t>for</m:t>
                    </m:r>
                    <m:r>
                      <m:rPr>
                        <m:nor/>
                      </m:rPr>
                      <a:rPr lang="en-US" sz="1800" b="0" i="0" dirty="0" smtClean="0"/>
                      <m:t> </m:t>
                    </m:r>
                    <m:r>
                      <m:rPr>
                        <m:nor/>
                      </m:rPr>
                      <a:rPr lang="en-US" sz="1800" b="0" i="0" dirty="0" smtClean="0"/>
                      <m:t>ductile</m:t>
                    </m:r>
                    <m:r>
                      <m:rPr>
                        <m:nor/>
                      </m:rPr>
                      <a:rPr lang="en-US" sz="1800" b="0" i="0" dirty="0" smtClean="0"/>
                      <m:t> </m:t>
                    </m:r>
                    <m:r>
                      <m:rPr>
                        <m:nor/>
                      </m:rPr>
                      <a:rPr lang="en-US" sz="1800" b="0" i="0" dirty="0" smtClean="0"/>
                      <m:t>material</m:t>
                    </m:r>
                    <m:r>
                      <m:rPr>
                        <m:nor/>
                      </m:rPr>
                      <a:rPr lang="en-US" sz="1800" b="0" i="0" dirty="0" smtClean="0"/>
                      <m:t>), </m:t>
                    </m:r>
                    <m:r>
                      <m:rPr>
                        <m:nor/>
                      </m:rPr>
                      <a:rPr lang="en-US" sz="1800" b="0" i="0" dirty="0" smtClean="0"/>
                      <m:t>ultimate</m:t>
                    </m:r>
                    <m:r>
                      <m:rPr>
                        <m:nor/>
                      </m:rPr>
                      <a:rPr lang="en-US" sz="1800" b="0" i="0" dirty="0" smtClean="0"/>
                      <m:t> </m:t>
                    </m:r>
                    <m:r>
                      <m:rPr>
                        <m:nor/>
                      </m:rPr>
                      <a:rPr lang="en-US" sz="1800" b="0" i="0" dirty="0" smtClean="0"/>
                      <m:t>stress</m:t>
                    </m:r>
                    <m:r>
                      <m:rPr>
                        <m:nor/>
                      </m:rPr>
                      <a:rPr lang="en-US" sz="1800" b="0" i="0" dirty="0" smtClean="0"/>
                      <m:t> (</m:t>
                    </m:r>
                    <m:r>
                      <m:rPr>
                        <m:nor/>
                      </m:rPr>
                      <a:rPr lang="en-US" sz="1800" b="0" i="0" dirty="0" smtClean="0"/>
                      <m:t>for</m:t>
                    </m:r>
                    <m:r>
                      <m:rPr>
                        <m:nor/>
                      </m:rPr>
                      <a:rPr lang="en-US" sz="1800" b="0" i="0" dirty="0" smtClean="0"/>
                      <m:t> </m:t>
                    </m:r>
                    <m:r>
                      <m:rPr>
                        <m:nor/>
                      </m:rPr>
                      <a:rPr lang="en-US" sz="1800" b="0" i="0" dirty="0" smtClean="0"/>
                      <m:t>brittle</m:t>
                    </m:r>
                    <m:r>
                      <m:rPr>
                        <m:nor/>
                      </m:rPr>
                      <a:rPr lang="en-US" sz="1800" b="0" i="0" dirty="0" smtClean="0"/>
                      <m:t> </m:t>
                    </m:r>
                    <m:r>
                      <m:rPr>
                        <m:nor/>
                      </m:rPr>
                      <a:rPr lang="en-US" sz="1800" b="0" i="0" dirty="0" smtClean="0"/>
                      <m:t>material</m:t>
                    </m:r>
                    <m:r>
                      <m:rPr>
                        <m:nor/>
                      </m:rPr>
                      <a:rPr lang="en-US" sz="1800" b="0" i="0" dirty="0" smtClean="0"/>
                      <m:t>) </m:t>
                    </m:r>
                  </m:oMath>
                </a14:m>
                <a:r>
                  <a:rPr lang="en-US" sz="1800" dirty="0" smtClean="0"/>
                  <a:t> for the safe design.</a:t>
                </a:r>
              </a:p>
              <a:p>
                <a:pPr marL="0" indent="0">
                  <a:buNone/>
                </a:pPr>
                <a:r>
                  <a:rPr lang="en-US" sz="1800" dirty="0" smtClean="0"/>
                  <a:t>	i.e.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1</m:t>
                        </m:r>
                      </m:sub>
                    </m:sSub>
                    <m:r>
                      <m:rPr>
                        <m:sty m:val="p"/>
                      </m:rPr>
                      <a:rPr lang="en-US" sz="1800" b="0" i="0" smtClean="0">
                        <a:latin typeface="Cambria Math"/>
                      </a:rPr>
                      <m:t>or</m:t>
                    </m:r>
                    <m:sSub>
                      <m:sSubPr>
                        <m:ctrlPr>
                          <a:rPr lang="en-IN" sz="1800" i="1">
                            <a:latin typeface="Cambria Math"/>
                          </a:rPr>
                        </m:ctrlPr>
                      </m:sSubPr>
                      <m:e>
                        <m:r>
                          <a:rPr lang="en-US" sz="1800" b="0" i="1" smtClean="0">
                            <a:latin typeface="Cambria Math"/>
                          </a:rPr>
                          <m:t> </m:t>
                        </m:r>
                        <m:r>
                          <a:rPr lang="en-US" sz="1800" i="1">
                            <a:latin typeface="Cambria Math" panose="02040503050406030204" pitchFamily="18" charset="0"/>
                          </a:rPr>
                          <m:t>𝜎</m:t>
                        </m:r>
                      </m:e>
                      <m:sub>
                        <m:r>
                          <a:rPr lang="en-US" sz="1800" b="0" i="1" smtClean="0">
                            <a:latin typeface="Cambria Math"/>
                          </a:rPr>
                          <m:t>2</m:t>
                        </m:r>
                      </m:sub>
                    </m:sSub>
                    <m:r>
                      <a:rPr lang="en-US" sz="1800" i="1">
                        <a:latin typeface="Cambria Math" panose="02040503050406030204" pitchFamily="18" charset="0"/>
                      </a:rPr>
                      <m:t>≤</m:t>
                    </m:r>
                    <m:sSub>
                      <m:sSubPr>
                        <m:ctrlPr>
                          <a:rPr lang="en-IN" sz="1800" i="1">
                            <a:latin typeface="Cambria Math"/>
                          </a:rPr>
                        </m:ctrlPr>
                      </m:sSubPr>
                      <m:e>
                        <m:r>
                          <a:rPr lang="en-US" sz="1800" i="1">
                            <a:latin typeface="Cambria Math" panose="02040503050406030204" pitchFamily="18" charset="0"/>
                          </a:rPr>
                          <m:t>𝜎</m:t>
                        </m:r>
                      </m:e>
                      <m:sub>
                        <m:r>
                          <a:rPr lang="en-US" sz="1800" b="0" i="1" smtClean="0">
                            <a:latin typeface="Cambria Math"/>
                          </a:rPr>
                          <m:t>𝑢</m:t>
                        </m:r>
                        <m:r>
                          <a:rPr lang="en-US" sz="1800" i="1">
                            <a:latin typeface="Cambria Math" panose="02040503050406030204" pitchFamily="18" charset="0"/>
                          </a:rPr>
                          <m:t>𝑡</m:t>
                        </m:r>
                      </m:sub>
                    </m:sSub>
                  </m:oMath>
                </a14:m>
                <a:r>
                  <a:rPr lang="en-IN" sz="1800" dirty="0" smtClean="0"/>
                  <a:t>	</a:t>
                </a:r>
              </a:p>
              <a:p>
                <a:pPr marL="0" indent="0">
                  <a:buNone/>
                </a:pPr>
                <a:r>
                  <a:rPr lang="en-IN" sz="1800" dirty="0" smtClean="0"/>
                  <a:t> where,</a:t>
                </a:r>
                <a:r>
                  <a:rPr lang="en-IN" sz="1800" dirty="0"/>
                  <a:t> </a:t>
                </a:r>
                <a:endParaRPr lang="en-IN" sz="1800" dirty="0" smtClean="0"/>
              </a:p>
              <a:p>
                <a:pPr marL="0" indent="0">
                  <a:buNone/>
                </a:pPr>
                <a:r>
                  <a:rPr lang="en-IN" sz="1800" dirty="0"/>
                  <a:t>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1</m:t>
                        </m:r>
                      </m:sub>
                    </m:sSub>
                    <m:r>
                      <m:rPr>
                        <m:sty m:val="p"/>
                      </m:rPr>
                      <a:rPr lang="en-US" sz="1800" i="0">
                        <a:latin typeface="Cambria Math"/>
                      </a:rPr>
                      <m:t>or</m:t>
                    </m:r>
                    <m:r>
                      <a:rPr lang="en-US" sz="1800" b="0" i="0" smtClean="0">
                        <a:latin typeface="Cambria Math"/>
                      </a:rPr>
                      <m:t> </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2</m:t>
                        </m:r>
                      </m:sub>
                    </m:sSub>
                    <m:r>
                      <a:rPr lang="en-US" sz="1800" i="1">
                        <a:latin typeface="Cambria Math"/>
                      </a:rPr>
                      <m:t> </m:t>
                    </m:r>
                  </m:oMath>
                </a14:m>
                <a:r>
                  <a:rPr lang="en-IN" sz="1800" dirty="0" smtClean="0"/>
                  <a:t>= </a:t>
                </a:r>
                <a:r>
                  <a:rPr lang="en-US" sz="1800" dirty="0" smtClean="0"/>
                  <a:t>maximum principal stress</a:t>
                </a:r>
              </a:p>
              <a:p>
                <a:pPr marL="0" indent="0">
                  <a:buNone/>
                </a:pPr>
                <a:r>
                  <a:rPr lang="en-US" sz="1800" dirty="0" smtClean="0"/>
                  <a:t>	</a:t>
                </a:r>
                <a14:m>
                  <m:oMath xmlns:m="http://schemas.openxmlformats.org/officeDocument/2006/math">
                    <m:sSub>
                      <m:sSubPr>
                        <m:ctrlPr>
                          <a:rPr lang="en-IN" sz="1800" i="1">
                            <a:latin typeface="Cambria Math"/>
                          </a:rPr>
                        </m:ctrlPr>
                      </m:sSubPr>
                      <m:e>
                        <m:r>
                          <m:rPr>
                            <m:nor/>
                          </m:rPr>
                          <a:rPr lang="en-US" sz="1800" dirty="0"/>
                          <m:t>	</m:t>
                        </m:r>
                        <m:r>
                          <m:rPr>
                            <m:nor/>
                          </m:rPr>
                          <a:rPr lang="en-US" sz="1800" dirty="0">
                            <a:latin typeface="Cambria Math"/>
                          </a:rPr>
                          <m:t>p</m:t>
                        </m:r>
                        <m:r>
                          <m:rPr>
                            <m:nor/>
                          </m:rPr>
                          <a:rPr lang="en-US" sz="1800" dirty="0"/>
                          <m:t>ermissible</m:t>
                        </m:r>
                        <m:r>
                          <m:rPr>
                            <m:nor/>
                          </m:rPr>
                          <a:rPr lang="en-US" sz="1800" dirty="0"/>
                          <m:t> </m:t>
                        </m:r>
                        <m:r>
                          <m:rPr>
                            <m:nor/>
                          </m:rPr>
                          <a:rPr lang="en-US" sz="1800" dirty="0"/>
                          <m:t>stress</m:t>
                        </m:r>
                        <m:r>
                          <m:rPr>
                            <m:nor/>
                          </m:rPr>
                          <a:rPr lang="en-US" sz="1800" dirty="0"/>
                          <m:t> </m:t>
                        </m:r>
                        <m:r>
                          <a:rPr lang="en-US" sz="1800" b="0" i="1" dirty="0" smtClean="0">
                            <a:latin typeface="Cambria Math"/>
                          </a:rPr>
                          <m:t>(</m:t>
                        </m:r>
                        <m:r>
                          <a:rPr lang="en-US" sz="1800" i="1">
                            <a:latin typeface="Cambria Math" panose="02040503050406030204" pitchFamily="18" charset="0"/>
                          </a:rPr>
                          <m:t>𝜎</m:t>
                        </m:r>
                      </m:e>
                      <m:sub>
                        <m:r>
                          <a:rPr lang="en-US" sz="1800" i="1">
                            <a:latin typeface="Cambria Math"/>
                          </a:rPr>
                          <m:t>𝑝</m:t>
                        </m:r>
                        <m:r>
                          <a:rPr lang="en-US" sz="1800" i="1">
                            <a:latin typeface="Cambria Math" panose="02040503050406030204" pitchFamily="18" charset="0"/>
                          </a:rPr>
                          <m:t>𝑡</m:t>
                        </m:r>
                      </m:sub>
                    </m:sSub>
                  </m:oMath>
                </a14:m>
                <a:r>
                  <a:rPr lang="en-IN" sz="1800" dirty="0" smtClean="0"/>
                  <a:t>)</a:t>
                </a:r>
                <a:r>
                  <a:rPr lang="en-IN" sz="1800" dirty="0"/>
                  <a:t> </a:t>
                </a:r>
                <a14:m>
                  <m:oMath xmlns:m="http://schemas.openxmlformats.org/officeDocument/2006/math">
                    <m:r>
                      <a:rPr lang="en-US" sz="1800" i="1">
                        <a:latin typeface="Cambria Math" panose="02040503050406030204" pitchFamily="18" charset="0"/>
                      </a:rPr>
                      <m:t>=</m:t>
                    </m:r>
                    <m:f>
                      <m:fPr>
                        <m:ctrlPr>
                          <a:rPr lang="en-US" sz="1800" i="1">
                            <a:latin typeface="Cambria Math"/>
                          </a:rPr>
                        </m:ctrlPr>
                      </m:fPr>
                      <m:num>
                        <m:r>
                          <m:rPr>
                            <m:nor/>
                          </m:rPr>
                          <a:rPr lang="en-US" sz="1800" b="0" i="0" dirty="0" smtClean="0"/>
                          <m:t>Ultimate</m:t>
                        </m:r>
                        <m:r>
                          <m:rPr>
                            <m:nor/>
                          </m:rPr>
                          <a:rPr lang="en-US" sz="1800" b="0" i="0" dirty="0" smtClean="0"/>
                          <m:t> </m:t>
                        </m:r>
                        <m:r>
                          <m:rPr>
                            <m:nor/>
                          </m:rPr>
                          <a:rPr lang="en-US" sz="1800" dirty="0"/>
                          <m:t>stress</m:t>
                        </m:r>
                        <m:r>
                          <a:rPr lang="en-US" sz="1800" i="1" dirty="0">
                            <a:latin typeface="Cambria Math"/>
                          </a:rPr>
                          <m:t> (</m:t>
                        </m:r>
                        <m:sSub>
                          <m:sSubPr>
                            <m:ctrlPr>
                              <a:rPr lang="en-IN" sz="1800" i="1">
                                <a:latin typeface="Cambria Math"/>
                              </a:rPr>
                            </m:ctrlPr>
                          </m:sSubPr>
                          <m:e>
                            <m:r>
                              <a:rPr lang="en-US" sz="1800" i="1">
                                <a:latin typeface="Cambria Math" panose="02040503050406030204" pitchFamily="18" charset="0"/>
                              </a:rPr>
                              <m:t>𝜎</m:t>
                            </m:r>
                          </m:e>
                          <m:sub>
                            <m:r>
                              <a:rPr lang="en-US" sz="1800" b="0" i="1" smtClean="0">
                                <a:latin typeface="Cambria Math"/>
                              </a:rPr>
                              <m:t>𝑢</m:t>
                            </m:r>
                            <m:r>
                              <a:rPr lang="en-US" sz="1800" i="1">
                                <a:latin typeface="Cambria Math" panose="02040503050406030204" pitchFamily="18" charset="0"/>
                              </a:rPr>
                              <m:t>𝑡</m:t>
                            </m:r>
                          </m:sub>
                        </m:sSub>
                        <m:r>
                          <a:rPr lang="en-US" sz="1800" i="1" dirty="0">
                            <a:latin typeface="Cambria Math"/>
                          </a:rPr>
                          <m:t>)</m:t>
                        </m:r>
                      </m:num>
                      <m:den>
                        <m:r>
                          <m:rPr>
                            <m:nor/>
                          </m:rPr>
                          <a:rPr lang="en-US" sz="1800" b="0" i="0" dirty="0" smtClean="0"/>
                          <m:t>Factor</m:t>
                        </m:r>
                        <m:r>
                          <m:rPr>
                            <m:nor/>
                          </m:rPr>
                          <a:rPr lang="en-US" sz="1800" b="0" i="0" dirty="0" smtClean="0"/>
                          <m:t> </m:t>
                        </m:r>
                        <m:r>
                          <m:rPr>
                            <m:nor/>
                          </m:rPr>
                          <a:rPr lang="en-US" sz="1800" b="0" i="0" dirty="0" smtClean="0"/>
                          <m:t>of</m:t>
                        </m:r>
                        <m:r>
                          <m:rPr>
                            <m:nor/>
                          </m:rPr>
                          <a:rPr lang="en-US" sz="1800" b="0" i="0" dirty="0" smtClean="0"/>
                          <m:t> </m:t>
                        </m:r>
                        <m:r>
                          <m:rPr>
                            <m:nor/>
                          </m:rPr>
                          <a:rPr lang="en-US" sz="1800" b="0" i="0" dirty="0" smtClean="0"/>
                          <m:t>safety</m:t>
                        </m:r>
                        <m:r>
                          <m:rPr>
                            <m:nor/>
                          </m:rPr>
                          <a:rPr lang="en-US" sz="1800" b="0" i="0" dirty="0" smtClean="0"/>
                          <m:t> (</m:t>
                        </m:r>
                        <m:r>
                          <m:rPr>
                            <m:nor/>
                          </m:rPr>
                          <a:rPr lang="en-US" sz="1800" b="0" i="0" dirty="0" smtClean="0"/>
                          <m:t>FOS</m:t>
                        </m:r>
                        <m:r>
                          <m:rPr>
                            <m:nor/>
                          </m:rPr>
                          <a:rPr lang="en-US" sz="1800" dirty="0"/>
                          <m:t>)</m:t>
                        </m:r>
                        <m:r>
                          <m:rPr>
                            <m:nor/>
                          </m:rPr>
                          <a:rPr lang="en-IN" sz="1800" dirty="0"/>
                          <m:t> </m:t>
                        </m:r>
                      </m:den>
                    </m:f>
                  </m:oMath>
                </a14:m>
                <a:endParaRPr lang="en-US" sz="1800" dirty="0" smtClean="0"/>
              </a:p>
              <a:p>
                <a:pPr lvl="0">
                  <a:buFont typeface="Wingdings" panose="05000000000000000000" pitchFamily="2" charset="2"/>
                  <a:buChar char="§"/>
                </a:pPr>
                <a:r>
                  <a:rPr lang="en-US" sz="1800" dirty="0" smtClean="0"/>
                  <a:t> </a:t>
                </a:r>
                <a:r>
                  <a:rPr lang="en-US" sz="1800" dirty="0"/>
                  <a:t>It is </a:t>
                </a:r>
                <a:r>
                  <a:rPr lang="en-US" sz="1800" dirty="0" smtClean="0"/>
                  <a:t>used </a:t>
                </a:r>
                <a:r>
                  <a:rPr lang="en-US" sz="1800" dirty="0"/>
                  <a:t>for b</a:t>
                </a:r>
                <a:r>
                  <a:rPr lang="en-IN" sz="1800" dirty="0" err="1"/>
                  <a:t>rittle</a:t>
                </a:r>
                <a:r>
                  <a:rPr lang="en-IN" sz="1800" dirty="0"/>
                  <a:t> material. </a:t>
                </a:r>
                <a:endParaRPr lang="en-IN" sz="1800" dirty="0" smtClean="0"/>
              </a:p>
              <a:p>
                <a:pPr lvl="0">
                  <a:buFont typeface="Wingdings" panose="05000000000000000000" pitchFamily="2" charset="2"/>
                  <a:buChar char="§"/>
                </a:pPr>
                <a:r>
                  <a:rPr lang="en-IN" sz="1800" dirty="0" smtClean="0"/>
                  <a:t> If we put the value of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m:rPr>
                            <m:sty m:val="p"/>
                          </m:rPr>
                          <a:rPr lang="en-US" sz="1800" b="0" i="0" smtClean="0">
                            <a:latin typeface="Cambria Math"/>
                          </a:rPr>
                          <m:t>or</m:t>
                        </m:r>
                        <m:r>
                          <a:rPr lang="en-US" sz="1800" b="0" i="1" smtClean="0">
                            <a:latin typeface="Cambria Math"/>
                          </a:rPr>
                          <m:t> </m:t>
                        </m:r>
                        <m:r>
                          <a:rPr lang="en-US" sz="1800" i="1">
                            <a:latin typeface="Cambria Math" panose="02040503050406030204" pitchFamily="18" charset="0"/>
                          </a:rPr>
                          <m:t>𝜎</m:t>
                        </m:r>
                      </m:e>
                      <m:sub>
                        <m:r>
                          <a:rPr lang="en-US" sz="1800" i="1">
                            <a:latin typeface="Cambria Math"/>
                          </a:rPr>
                          <m:t>2</m:t>
                        </m:r>
                      </m:sub>
                    </m:sSub>
                  </m:oMath>
                </a14:m>
                <a:r>
                  <a:rPr lang="en-IN" sz="1800" dirty="0" smtClean="0"/>
                  <a:t> then </a:t>
                </a:r>
                <a:r>
                  <a:rPr lang="en-IN" sz="1800" dirty="0"/>
                  <a:t>finally we have</a:t>
                </a:r>
                <a:endParaRPr lang="en-IN" sz="1800" dirty="0" smtClean="0"/>
              </a:p>
              <a:p>
                <a:pPr marL="0" indent="0">
                  <a:buNone/>
                </a:pPr>
                <a:r>
                  <a:rPr lang="en-IN" sz="1800" dirty="0" smtClean="0"/>
                  <a:t> 	</a:t>
                </a:r>
                <a14:m>
                  <m:oMath xmlns:m="http://schemas.openxmlformats.org/officeDocument/2006/math">
                    <m:f>
                      <m:fPr>
                        <m:ctrlPr>
                          <a:rPr lang="en-US" sz="1800" i="1">
                            <a:latin typeface="Cambria Math"/>
                          </a:rPr>
                        </m:ctrlPr>
                      </m:fPr>
                      <m:num>
                        <m:r>
                          <a:rPr lang="en-US" sz="1800" i="1">
                            <a:latin typeface="Cambria Math" panose="02040503050406030204" pitchFamily="18" charset="0"/>
                          </a:rPr>
                          <m:t>𝑃𝑑</m:t>
                        </m:r>
                        <m:r>
                          <a:rPr lang="en-US" sz="1800" i="1" baseline="-25000">
                            <a:latin typeface="Cambria Math"/>
                          </a:rPr>
                          <m:t>𝑖</m:t>
                        </m:r>
                      </m:num>
                      <m:den>
                        <m:r>
                          <a:rPr lang="en-US" sz="1800" i="1">
                            <a:latin typeface="Cambria Math" panose="02040503050406030204" pitchFamily="18" charset="0"/>
                          </a:rPr>
                          <m:t>2</m:t>
                        </m:r>
                        <m:r>
                          <a:rPr lang="en-US" sz="1800" i="1">
                            <a:latin typeface="Cambria Math" panose="02040503050406030204" pitchFamily="18" charset="0"/>
                          </a:rPr>
                          <m:t>𝑡</m:t>
                        </m:r>
                      </m:den>
                    </m:f>
                  </m:oMath>
                </a14:m>
                <a:r>
                  <a:rPr lang="en-IN" sz="1800" dirty="0"/>
                  <a:t> </a:t>
                </a:r>
                <a14:m>
                  <m:oMath xmlns:m="http://schemas.openxmlformats.org/officeDocument/2006/math">
                    <m:r>
                      <a:rPr lang="en-US" sz="1600" i="1">
                        <a:latin typeface="Cambria Math" panose="02040503050406030204" pitchFamily="18" charset="0"/>
                      </a:rPr>
                      <m:t>≤</m:t>
                    </m:r>
                    <m:f>
                      <m:fPr>
                        <m:ctrlPr>
                          <a:rPr lang="en-US" sz="1600" i="1" smtClean="0">
                            <a:latin typeface="Cambria Math"/>
                          </a:rPr>
                        </m:ctrlPr>
                      </m:fPr>
                      <m:num>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𝑢</m:t>
                            </m:r>
                            <m:r>
                              <a:rPr lang="en-US" sz="1800" i="1">
                                <a:latin typeface="Cambria Math" panose="02040503050406030204" pitchFamily="18" charset="0"/>
                              </a:rPr>
                              <m:t>𝑡</m:t>
                            </m:r>
                          </m:sub>
                        </m:sSub>
                        <m:r>
                          <m:rPr>
                            <m:nor/>
                          </m:rPr>
                          <a:rPr lang="en-IN" sz="1600" dirty="0"/>
                          <m:t>	 </m:t>
                        </m:r>
                      </m:num>
                      <m:den>
                        <m:r>
                          <a:rPr lang="en-US" sz="1600" i="1" dirty="0" smtClean="0">
                            <a:latin typeface="Cambria Math"/>
                          </a:rPr>
                          <m:t> </m:t>
                        </m:r>
                        <m:r>
                          <m:rPr>
                            <m:nor/>
                          </m:rPr>
                          <a:rPr lang="en-US" sz="1600" dirty="0"/>
                          <m:t>FOS</m:t>
                        </m:r>
                        <m:r>
                          <m:rPr>
                            <m:nor/>
                          </m:rPr>
                          <a:rPr lang="en-IN" sz="1600" dirty="0"/>
                          <m:t> </m:t>
                        </m:r>
                      </m:den>
                    </m:f>
                  </m:oMath>
                </a14:m>
                <a:endParaRPr lang="en-IN" sz="1600" baseline="-25000" dirty="0" smtClean="0"/>
              </a:p>
              <a:p>
                <a:pPr marL="0" lvl="0" indent="0">
                  <a:buNone/>
                </a:pPr>
                <a:endParaRPr lang="en-IN" sz="1800" dirty="0"/>
              </a:p>
            </p:txBody>
          </p:sp>
        </mc:Choice>
        <mc:Fallback xmlns="">
          <p:sp>
            <p:nvSpPr>
              <p:cNvPr id="3" name="Content Placeholder 2">
                <a:extLst>
                  <a:ext uri="{FF2B5EF4-FFF2-40B4-BE49-F238E27FC236}">
                    <a16:creationId xmlns="" xmlns:a16="http://schemas.microsoft.com/office/drawing/2014/main"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277792" y="1095375"/>
                <a:ext cx="11668160" cy="5085516"/>
              </a:xfrm>
              <a:blipFill rotWithShape="1">
                <a:blip r:embed="rId3"/>
                <a:stretch>
                  <a:fillRect l="-1149" t="-1079"/>
                </a:stretch>
              </a:blipFill>
            </p:spPr>
            <p:txBody>
              <a:bodyPr/>
              <a:lstStyle/>
              <a:p>
                <a:r>
                  <a:rPr lang="en-US">
                    <a:noFill/>
                  </a:rPr>
                  <a:t> </a:t>
                </a:r>
              </a:p>
            </p:txBody>
          </p:sp>
        </mc:Fallback>
      </mc:AlternateContent>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5460357" y="2144617"/>
            <a:ext cx="3117143" cy="3943666"/>
          </a:xfrm>
          <a:prstGeom prst="rect">
            <a:avLst/>
          </a:prstGeom>
        </p:spPr>
      </p:pic>
      <p:grpSp>
        <p:nvGrpSpPr>
          <p:cNvPr id="6" name="Group 5"/>
          <p:cNvGrpSpPr/>
          <p:nvPr/>
        </p:nvGrpSpPr>
        <p:grpSpPr>
          <a:xfrm>
            <a:off x="5598173" y="2640957"/>
            <a:ext cx="2753145" cy="2842456"/>
            <a:chOff x="7464230" y="2640957"/>
            <a:chExt cx="3670860" cy="2842456"/>
          </a:xfrm>
        </p:grpSpPr>
        <mc:AlternateContent xmlns:mc="http://schemas.openxmlformats.org/markup-compatibility/2006" xmlns:a14="http://schemas.microsoft.com/office/drawing/2010/main">
          <mc:Choice Requires="a14">
            <p:sp>
              <p:nvSpPr>
                <p:cNvPr id="4" name="TextBox 3"/>
                <p:cNvSpPr txBox="1"/>
                <p:nvPr/>
              </p:nvSpPr>
              <p:spPr>
                <a:xfrm>
                  <a:off x="10382490" y="3541853"/>
                  <a:ext cx="7526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𝑢</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0382490" y="3541853"/>
                  <a:ext cx="553228"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129058" y="2640957"/>
                  <a:ext cx="7526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𝑢</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9129058" y="2640957"/>
                  <a:ext cx="553228"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464230" y="3541853"/>
                  <a:ext cx="9834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𝑢</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464230" y="3541853"/>
                  <a:ext cx="726353"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082758" y="5114081"/>
                  <a:ext cx="9834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𝑢</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082758" y="5114081"/>
                  <a:ext cx="726353" cy="369332"/>
                </a:xfrm>
                <a:prstGeom prst="rect">
                  <a:avLst/>
                </a:prstGeom>
                <a:blipFill rotWithShape="1">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8007245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61</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878682" y="92075"/>
            <a:ext cx="8265319" cy="660400"/>
          </a:xfrm>
        </p:spPr>
        <p:txBody>
          <a:bodyPr>
            <a:normAutofit fontScale="90000"/>
          </a:bodyPr>
          <a:lstStyle/>
          <a:p>
            <a:pPr marL="514350" indent="-514350"/>
            <a:r>
              <a:rPr lang="en-US" sz="4000" b="1" dirty="0"/>
              <a:t>2</a:t>
            </a:r>
            <a:r>
              <a:rPr lang="en-US" sz="4000" b="1" dirty="0" smtClean="0"/>
              <a:t>. </a:t>
            </a:r>
            <a:r>
              <a:rPr lang="en-US" sz="4000" b="1" dirty="0"/>
              <a:t>Maximum Shear </a:t>
            </a:r>
            <a:r>
              <a:rPr lang="en-US" sz="4000" b="1" dirty="0" smtClean="0"/>
              <a:t>Stress theory or </a:t>
            </a:r>
            <a:r>
              <a:rPr lang="en-US" sz="4000" b="1" dirty="0"/>
              <a:t>Guest and </a:t>
            </a:r>
            <a:r>
              <a:rPr lang="en-US" sz="4000" b="1" dirty="0" err="1"/>
              <a:t>Tresca’s</a:t>
            </a:r>
            <a:r>
              <a:rPr lang="en-US" sz="4000" b="1" dirty="0"/>
              <a:t>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392907" y="868363"/>
                <a:ext cx="8751094" cy="5440362"/>
              </a:xfrm>
            </p:spPr>
            <p:txBody>
              <a:bodyPr>
                <a:noAutofit/>
              </a:bodyPr>
              <a:lstStyle/>
              <a:p>
                <a:pPr>
                  <a:buFont typeface="Wingdings" panose="05000000000000000000" pitchFamily="2" charset="2"/>
                  <a:buChar char="§"/>
                </a:pPr>
                <a:r>
                  <a:rPr lang="en-US" sz="1700" dirty="0" smtClean="0"/>
                  <a:t> Maximum Shear </a:t>
                </a:r>
                <a:r>
                  <a:rPr lang="en-US" sz="1700" dirty="0"/>
                  <a:t>Stress theory </a:t>
                </a:r>
                <a:r>
                  <a:rPr lang="en-US" sz="1700" dirty="0" smtClean="0"/>
                  <a:t>is given by </a:t>
                </a:r>
                <a:r>
                  <a:rPr lang="en-US" sz="1700" dirty="0"/>
                  <a:t>Guest and </a:t>
                </a:r>
                <a:r>
                  <a:rPr lang="en-US" sz="1700" dirty="0" err="1"/>
                  <a:t>Tresca</a:t>
                </a:r>
                <a:r>
                  <a:rPr lang="en-US" sz="1700" dirty="0" smtClean="0"/>
                  <a:t>.</a:t>
                </a:r>
              </a:p>
              <a:p>
                <a:pPr>
                  <a:buFont typeface="Wingdings" panose="05000000000000000000" pitchFamily="2" charset="2"/>
                  <a:buChar char="§"/>
                </a:pPr>
                <a:r>
                  <a:rPr lang="en-IN" sz="1700" dirty="0" smtClean="0"/>
                  <a:t> This theory states that ma</a:t>
                </a:r>
                <a:r>
                  <a:rPr lang="en-US" sz="1700" dirty="0" err="1" smtClean="0"/>
                  <a:t>ximum</a:t>
                </a:r>
                <a:r>
                  <a:rPr lang="en-US" sz="1700" dirty="0" smtClean="0"/>
                  <a:t> </a:t>
                </a:r>
                <a:r>
                  <a:rPr lang="en-US" sz="1700" dirty="0"/>
                  <a:t>s</a:t>
                </a:r>
                <a:r>
                  <a:rPr lang="en-US" sz="1700" dirty="0" smtClean="0"/>
                  <a:t>hear stress  of a material should be smaller or equal to </a:t>
                </a:r>
                <a:r>
                  <a:rPr lang="en-US" sz="1600" dirty="0" smtClean="0"/>
                  <a:t>yield shear stress </a:t>
                </a:r>
                <a:r>
                  <a:rPr lang="en-US" sz="1700" dirty="0" smtClean="0"/>
                  <a:t>for the safe design</a:t>
                </a:r>
                <a:r>
                  <a:rPr lang="en-US" sz="1700" dirty="0"/>
                  <a:t>. It is </a:t>
                </a:r>
                <a:r>
                  <a:rPr lang="en-US" sz="1700" dirty="0" smtClean="0"/>
                  <a:t>used </a:t>
                </a:r>
                <a:r>
                  <a:rPr lang="en-US" sz="1700" dirty="0"/>
                  <a:t>for ductile </a:t>
                </a:r>
                <a:r>
                  <a:rPr lang="en-IN" sz="1700" dirty="0"/>
                  <a:t>material. </a:t>
                </a:r>
                <a:endParaRPr lang="en-US" sz="1700" dirty="0" smtClean="0"/>
              </a:p>
              <a:p>
                <a:pPr marL="0" indent="0">
                  <a:buNone/>
                </a:pPr>
                <a:r>
                  <a:rPr lang="en-US" sz="1700" dirty="0" smtClean="0"/>
                  <a:t>i.e.</a:t>
                </a:r>
                <a:r>
                  <a:rPr lang="en-US" sz="1700" dirty="0"/>
                  <a:t>	</a:t>
                </a:r>
                <a:r>
                  <a:rPr lang="en-US" sz="1700" dirty="0" smtClean="0"/>
                  <a:t> </a:t>
                </a:r>
                <a14:m>
                  <m:oMath xmlns:m="http://schemas.openxmlformats.org/officeDocument/2006/math">
                    <m:r>
                      <m:rPr>
                        <m:nor/>
                      </m:rPr>
                      <a:rPr lang="el-GR" sz="1700"/>
                      <m:t>τ</m:t>
                    </m:r>
                    <m:r>
                      <m:rPr>
                        <m:nor/>
                      </m:rPr>
                      <a:rPr lang="en-US" sz="1700" b="0" i="0" baseline="-25000" smtClean="0"/>
                      <m:t>max</m:t>
                    </m:r>
                    <m:r>
                      <a:rPr lang="en-US" sz="1700" i="1">
                        <a:latin typeface="Cambria Math" panose="02040503050406030204" pitchFamily="18" charset="0"/>
                      </a:rPr>
                      <m:t>≤</m:t>
                    </m:r>
                    <m:r>
                      <m:rPr>
                        <m:nor/>
                      </m:rPr>
                      <a:rPr lang="el-GR" sz="1700"/>
                      <m:t>τ</m:t>
                    </m:r>
                    <m:r>
                      <m:rPr>
                        <m:nor/>
                      </m:rPr>
                      <a:rPr lang="en-US" sz="1700" b="0" i="0" baseline="-25000" smtClean="0"/>
                      <m:t>yt</m:t>
                    </m:r>
                  </m:oMath>
                </a14:m>
                <a:endParaRPr lang="en-IN" sz="1700" dirty="0" smtClean="0"/>
              </a:p>
              <a:p>
                <a:pPr marL="0" indent="0">
                  <a:buNone/>
                </a:pPr>
                <a:r>
                  <a:rPr lang="en-IN" sz="1700" dirty="0" smtClean="0"/>
                  <a:t>Where,</a:t>
                </a:r>
              </a:p>
              <a:p>
                <a:pPr marL="0" indent="0">
                  <a:buNone/>
                </a:pPr>
                <a:r>
                  <a:rPr lang="en-IN" sz="1700" dirty="0"/>
                  <a:t>	</a:t>
                </a:r>
                <a:r>
                  <a:rPr lang="el-GR" sz="1700" dirty="0"/>
                  <a:t> </a:t>
                </a:r>
                <a14:m>
                  <m:oMath xmlns:m="http://schemas.openxmlformats.org/officeDocument/2006/math">
                    <m:r>
                      <m:rPr>
                        <m:nor/>
                      </m:rPr>
                      <a:rPr lang="el-GR" sz="1700"/>
                      <m:t>τ</m:t>
                    </m:r>
                    <m:r>
                      <m:rPr>
                        <m:nor/>
                      </m:rPr>
                      <a:rPr lang="en-US" sz="1700" baseline="-25000"/>
                      <m:t>max</m:t>
                    </m:r>
                  </m:oMath>
                </a14:m>
                <a:r>
                  <a:rPr lang="en-IN" sz="1700" dirty="0" smtClean="0"/>
                  <a:t> </a:t>
                </a:r>
                <a14:m>
                  <m:oMath xmlns:m="http://schemas.openxmlformats.org/officeDocument/2006/math">
                    <m:r>
                      <a:rPr lang="en-US" sz="1700" i="1">
                        <a:latin typeface="Cambria Math"/>
                      </a:rPr>
                      <m:t>= </m:t>
                    </m:r>
                  </m:oMath>
                </a14:m>
                <a:r>
                  <a:rPr lang="en-US" sz="1700" dirty="0"/>
                  <a:t>maximum Shear stress </a:t>
                </a:r>
                <a:r>
                  <a:rPr lang="en-IN" sz="1700" dirty="0" smtClean="0"/>
                  <a:t>	</a:t>
                </a:r>
              </a:p>
              <a:p>
                <a:pPr marL="0" indent="0">
                  <a:buNone/>
                </a:pPr>
                <a:r>
                  <a:rPr lang="en-IN" sz="1700" dirty="0"/>
                  <a:t>	</a:t>
                </a:r>
                <a:r>
                  <a:rPr lang="el-GR" sz="1700" dirty="0"/>
                  <a:t> </a:t>
                </a:r>
                <a14:m>
                  <m:oMath xmlns:m="http://schemas.openxmlformats.org/officeDocument/2006/math">
                    <m:r>
                      <m:rPr>
                        <m:nor/>
                      </m:rPr>
                      <a:rPr lang="el-GR" sz="1700"/>
                      <m:t>τ</m:t>
                    </m:r>
                    <m:r>
                      <m:rPr>
                        <m:nor/>
                      </m:rPr>
                      <a:rPr lang="en-US" sz="1700" baseline="-25000"/>
                      <m:t>max</m:t>
                    </m:r>
                    <m:r>
                      <a:rPr lang="en-US" sz="1700" b="0" i="1" smtClean="0">
                        <a:latin typeface="Cambria Math"/>
                      </a:rPr>
                      <m:t>=</m:t>
                    </m:r>
                    <m:f>
                      <m:fPr>
                        <m:ctrlPr>
                          <a:rPr lang="en-IN" sz="1700" i="1">
                            <a:latin typeface="Cambria Math"/>
                          </a:rPr>
                        </m:ctrlPr>
                      </m:fPr>
                      <m:num>
                        <m:sSub>
                          <m:sSubPr>
                            <m:ctrlPr>
                              <a:rPr lang="en-IN" sz="1700" i="1">
                                <a:latin typeface="Cambria Math"/>
                              </a:rPr>
                            </m:ctrlPr>
                          </m:sSubPr>
                          <m:e>
                            <m:r>
                              <a:rPr lang="en-US" sz="1700" i="1">
                                <a:latin typeface="Cambria Math" panose="02040503050406030204" pitchFamily="18" charset="0"/>
                              </a:rPr>
                              <m:t>𝜎</m:t>
                            </m:r>
                          </m:e>
                          <m:sub>
                            <m:r>
                              <a:rPr lang="en-US" sz="1700" i="1">
                                <a:latin typeface="Cambria Math" panose="02040503050406030204" pitchFamily="18" charset="0"/>
                              </a:rPr>
                              <m:t>1</m:t>
                            </m:r>
                          </m:sub>
                        </m:sSub>
                        <m:r>
                          <a:rPr lang="en-US" sz="1700" i="1">
                            <a:latin typeface="Cambria Math" panose="02040503050406030204" pitchFamily="18" charset="0"/>
                          </a:rPr>
                          <m:t>−</m:t>
                        </m:r>
                        <m:sSub>
                          <m:sSubPr>
                            <m:ctrlPr>
                              <a:rPr lang="en-IN" sz="1700" i="1">
                                <a:latin typeface="Cambria Math"/>
                              </a:rPr>
                            </m:ctrlPr>
                          </m:sSubPr>
                          <m:e>
                            <m:r>
                              <a:rPr lang="en-US" sz="1700" i="1">
                                <a:latin typeface="Cambria Math" panose="02040503050406030204" pitchFamily="18" charset="0"/>
                              </a:rPr>
                              <m:t>𝜎</m:t>
                            </m:r>
                          </m:e>
                          <m:sub>
                            <m:r>
                              <a:rPr lang="en-US" sz="1700" i="1">
                                <a:latin typeface="Cambria Math" panose="02040503050406030204" pitchFamily="18" charset="0"/>
                              </a:rPr>
                              <m:t>3</m:t>
                            </m:r>
                          </m:sub>
                        </m:sSub>
                      </m:num>
                      <m:den>
                        <m:r>
                          <a:rPr lang="en-US" sz="1700" i="1">
                            <a:latin typeface="Cambria Math" panose="02040503050406030204" pitchFamily="18" charset="0"/>
                          </a:rPr>
                          <m:t>2</m:t>
                        </m:r>
                      </m:den>
                    </m:f>
                  </m:oMath>
                </a14:m>
                <a:endParaRPr lang="en-IN" sz="1700" dirty="0" smtClean="0"/>
              </a:p>
              <a:p>
                <a:pPr marL="0" indent="0">
                  <a:buNone/>
                </a:pPr>
                <a:r>
                  <a:rPr lang="en-IN" sz="1700" dirty="0" smtClean="0"/>
                  <a:t>Then</a:t>
                </a:r>
                <a:r>
                  <a:rPr lang="en-IN" sz="1700" dirty="0"/>
                  <a:t>	</a:t>
                </a:r>
                <a14:m>
                  <m:oMath xmlns:m="http://schemas.openxmlformats.org/officeDocument/2006/math">
                    <m:f>
                      <m:fPr>
                        <m:ctrlPr>
                          <a:rPr lang="en-IN" sz="1700" i="1">
                            <a:latin typeface="Cambria Math"/>
                          </a:rPr>
                        </m:ctrlPr>
                      </m:fPr>
                      <m:num>
                        <m:sSub>
                          <m:sSubPr>
                            <m:ctrlPr>
                              <a:rPr lang="en-IN" sz="1700" i="1">
                                <a:latin typeface="Cambria Math"/>
                              </a:rPr>
                            </m:ctrlPr>
                          </m:sSubPr>
                          <m:e>
                            <m:r>
                              <a:rPr lang="en-US" sz="1700" i="1">
                                <a:latin typeface="Cambria Math" panose="02040503050406030204" pitchFamily="18" charset="0"/>
                              </a:rPr>
                              <m:t>𝜎</m:t>
                            </m:r>
                          </m:e>
                          <m:sub>
                            <m:r>
                              <a:rPr lang="en-US" sz="1700" i="1">
                                <a:latin typeface="Cambria Math" panose="02040503050406030204" pitchFamily="18" charset="0"/>
                              </a:rPr>
                              <m:t>1</m:t>
                            </m:r>
                          </m:sub>
                        </m:sSub>
                        <m:r>
                          <a:rPr lang="en-US" sz="1700" i="1">
                            <a:latin typeface="Cambria Math" panose="02040503050406030204" pitchFamily="18" charset="0"/>
                          </a:rPr>
                          <m:t>−</m:t>
                        </m:r>
                        <m:sSub>
                          <m:sSubPr>
                            <m:ctrlPr>
                              <a:rPr lang="en-IN" sz="1700" i="1">
                                <a:latin typeface="Cambria Math"/>
                              </a:rPr>
                            </m:ctrlPr>
                          </m:sSubPr>
                          <m:e>
                            <m:r>
                              <a:rPr lang="en-US" sz="1700" i="1">
                                <a:latin typeface="Cambria Math" panose="02040503050406030204" pitchFamily="18" charset="0"/>
                              </a:rPr>
                              <m:t>𝜎</m:t>
                            </m:r>
                          </m:e>
                          <m:sub>
                            <m:r>
                              <a:rPr lang="en-US" sz="1700" i="1">
                                <a:latin typeface="Cambria Math" panose="02040503050406030204" pitchFamily="18" charset="0"/>
                              </a:rPr>
                              <m:t>3</m:t>
                            </m:r>
                          </m:sub>
                        </m:sSub>
                      </m:num>
                      <m:den>
                        <m:r>
                          <a:rPr lang="en-US" sz="1700" i="1">
                            <a:latin typeface="Cambria Math" panose="02040503050406030204" pitchFamily="18" charset="0"/>
                          </a:rPr>
                          <m:t>2</m:t>
                        </m:r>
                      </m:den>
                    </m:f>
                    <m:r>
                      <a:rPr lang="en-US" sz="1700" i="1">
                        <a:latin typeface="Cambria Math" panose="02040503050406030204" pitchFamily="18" charset="0"/>
                      </a:rPr>
                      <m:t>≤</m:t>
                    </m:r>
                    <m:f>
                      <m:fPr>
                        <m:ctrlPr>
                          <a:rPr lang="en-IN" sz="1700" i="1">
                            <a:latin typeface="Cambria Math"/>
                          </a:rPr>
                        </m:ctrlPr>
                      </m:fPr>
                      <m:num>
                        <m:sSub>
                          <m:sSubPr>
                            <m:ctrlPr>
                              <a:rPr lang="en-IN" sz="1700" i="1">
                                <a:latin typeface="Cambria Math"/>
                              </a:rPr>
                            </m:ctrlPr>
                          </m:sSubPr>
                          <m:e>
                            <m:r>
                              <a:rPr lang="en-US" sz="1700" i="1">
                                <a:latin typeface="Cambria Math" panose="02040503050406030204" pitchFamily="18" charset="0"/>
                              </a:rPr>
                              <m:t>𝜎</m:t>
                            </m:r>
                          </m:e>
                          <m:sub>
                            <m:r>
                              <a:rPr lang="en-US" sz="1700" b="0" i="1" smtClean="0">
                                <a:latin typeface="Cambria Math"/>
                              </a:rPr>
                              <m:t>𝑦𝑡</m:t>
                            </m:r>
                          </m:sub>
                        </m:sSub>
                      </m:num>
                      <m:den>
                        <m:r>
                          <a:rPr lang="en-US" sz="1700" i="1">
                            <a:latin typeface="Cambria Math" panose="02040503050406030204" pitchFamily="18" charset="0"/>
                          </a:rPr>
                          <m:t>2</m:t>
                        </m:r>
                      </m:den>
                    </m:f>
                    <m:r>
                      <a:rPr lang="en-US" sz="1700" i="1">
                        <a:latin typeface="Cambria Math"/>
                      </a:rPr>
                      <m:t> </m:t>
                    </m:r>
                  </m:oMath>
                </a14:m>
                <a:endParaRPr lang="en-US" sz="1700" dirty="0" smtClean="0"/>
              </a:p>
              <a:p>
                <a:pPr marL="0" indent="0">
                  <a:buNone/>
                </a:pPr>
                <a:r>
                  <a:rPr lang="en-IN" sz="1700" dirty="0"/>
                  <a:t> </a:t>
                </a:r>
                <a14:m>
                  <m:oMath xmlns:m="http://schemas.openxmlformats.org/officeDocument/2006/math">
                    <m:r>
                      <m:rPr>
                        <m:nor/>
                      </m:rPr>
                      <a:rPr lang="en-US" sz="1700" dirty="0">
                        <a:latin typeface="Cambria Math"/>
                      </a:rPr>
                      <m:t>p</m:t>
                    </m:r>
                    <m:r>
                      <m:rPr>
                        <m:nor/>
                      </m:rPr>
                      <a:rPr lang="en-US" sz="1700" dirty="0"/>
                      <m:t>ermissible</m:t>
                    </m:r>
                    <m:r>
                      <m:rPr>
                        <m:nor/>
                      </m:rPr>
                      <a:rPr lang="en-US" sz="1700" dirty="0"/>
                      <m:t> </m:t>
                    </m:r>
                    <m:r>
                      <m:rPr>
                        <m:nor/>
                      </m:rPr>
                      <a:rPr lang="en-US" sz="1700" dirty="0"/>
                      <m:t>stress</m:t>
                    </m:r>
                    <m:r>
                      <m:rPr>
                        <m:nor/>
                      </m:rPr>
                      <a:rPr lang="en-US" sz="1700" dirty="0"/>
                      <m:t> </m:t>
                    </m:r>
                    <m:r>
                      <a:rPr lang="en-US" sz="1700" i="1" dirty="0">
                        <a:latin typeface="Cambria Math"/>
                      </a:rPr>
                      <m:t> (</m:t>
                    </m:r>
                    <m:sSub>
                      <m:sSubPr>
                        <m:ctrlPr>
                          <a:rPr lang="en-IN" sz="1700" i="1">
                            <a:latin typeface="Cambria Math"/>
                          </a:rPr>
                        </m:ctrlPr>
                      </m:sSubPr>
                      <m:e>
                        <m:r>
                          <a:rPr lang="en-US" sz="1700" i="1">
                            <a:latin typeface="Cambria Math" panose="02040503050406030204" pitchFamily="18" charset="0"/>
                          </a:rPr>
                          <m:t>𝜎</m:t>
                        </m:r>
                      </m:e>
                      <m:sub>
                        <m:r>
                          <a:rPr lang="en-US" sz="1700" i="1">
                            <a:latin typeface="Cambria Math"/>
                          </a:rPr>
                          <m:t>𝑝</m:t>
                        </m:r>
                        <m:r>
                          <a:rPr lang="en-US" sz="1700" i="1">
                            <a:latin typeface="Cambria Math" panose="02040503050406030204" pitchFamily="18" charset="0"/>
                          </a:rPr>
                          <m:t>𝑡</m:t>
                        </m:r>
                      </m:sub>
                    </m:sSub>
                  </m:oMath>
                </a14:m>
                <a:r>
                  <a:rPr lang="en-IN" sz="1700" dirty="0"/>
                  <a:t>) </a:t>
                </a:r>
                <a14:m>
                  <m:oMath xmlns:m="http://schemas.openxmlformats.org/officeDocument/2006/math">
                    <m:r>
                      <a:rPr lang="en-US" sz="1700" i="1">
                        <a:latin typeface="Cambria Math" panose="02040503050406030204" pitchFamily="18" charset="0"/>
                      </a:rPr>
                      <m:t>=</m:t>
                    </m:r>
                    <m:f>
                      <m:fPr>
                        <m:ctrlPr>
                          <a:rPr lang="en-US" sz="1700" i="1">
                            <a:latin typeface="Cambria Math"/>
                          </a:rPr>
                        </m:ctrlPr>
                      </m:fPr>
                      <m:num>
                        <m:r>
                          <m:rPr>
                            <m:nor/>
                          </m:rPr>
                          <a:rPr lang="en-US" sz="1700" dirty="0"/>
                          <m:t>Yield</m:t>
                        </m:r>
                        <m:r>
                          <m:rPr>
                            <m:nor/>
                          </m:rPr>
                          <a:rPr lang="en-US" sz="1700" dirty="0"/>
                          <m:t> </m:t>
                        </m:r>
                        <m:r>
                          <m:rPr>
                            <m:nor/>
                          </m:rPr>
                          <a:rPr lang="en-US" sz="1700" dirty="0"/>
                          <m:t>stress</m:t>
                        </m:r>
                        <m:r>
                          <a:rPr lang="en-US" sz="1700" i="1" dirty="0">
                            <a:latin typeface="Cambria Math"/>
                          </a:rPr>
                          <m:t> (</m:t>
                        </m:r>
                        <m:sSub>
                          <m:sSubPr>
                            <m:ctrlPr>
                              <a:rPr lang="en-IN" sz="1700" i="1">
                                <a:latin typeface="Cambria Math"/>
                              </a:rPr>
                            </m:ctrlPr>
                          </m:sSubPr>
                          <m:e>
                            <m:r>
                              <a:rPr lang="en-US" sz="1700" i="1">
                                <a:latin typeface="Cambria Math" panose="02040503050406030204" pitchFamily="18" charset="0"/>
                              </a:rPr>
                              <m:t>𝜎</m:t>
                            </m:r>
                          </m:e>
                          <m:sub>
                            <m:r>
                              <a:rPr lang="en-US" sz="1700" i="1">
                                <a:latin typeface="Cambria Math" panose="02040503050406030204" pitchFamily="18" charset="0"/>
                              </a:rPr>
                              <m:t>𝑦𝑡</m:t>
                            </m:r>
                          </m:sub>
                        </m:sSub>
                        <m:r>
                          <a:rPr lang="en-US" sz="1700" i="1" dirty="0">
                            <a:latin typeface="Cambria Math"/>
                          </a:rPr>
                          <m:t>)</m:t>
                        </m:r>
                      </m:num>
                      <m:den>
                        <m:r>
                          <m:rPr>
                            <m:nor/>
                          </m:rPr>
                          <a:rPr lang="en-US" sz="1700" dirty="0"/>
                          <m:t>Factor</m:t>
                        </m:r>
                        <m:r>
                          <m:rPr>
                            <m:nor/>
                          </m:rPr>
                          <a:rPr lang="en-US" sz="1700" dirty="0"/>
                          <m:t> </m:t>
                        </m:r>
                        <m:r>
                          <m:rPr>
                            <m:nor/>
                          </m:rPr>
                          <a:rPr lang="en-US" sz="1700" dirty="0"/>
                          <m:t>of</m:t>
                        </m:r>
                        <m:r>
                          <m:rPr>
                            <m:nor/>
                          </m:rPr>
                          <a:rPr lang="en-US" sz="1700" dirty="0"/>
                          <m:t> </m:t>
                        </m:r>
                        <m:r>
                          <m:rPr>
                            <m:nor/>
                          </m:rPr>
                          <a:rPr lang="en-US" sz="1700" dirty="0"/>
                          <m:t>safety</m:t>
                        </m:r>
                        <m:r>
                          <m:rPr>
                            <m:nor/>
                          </m:rPr>
                          <a:rPr lang="en-US" sz="1700" dirty="0"/>
                          <m:t> (</m:t>
                        </m:r>
                        <m:r>
                          <m:rPr>
                            <m:nor/>
                          </m:rPr>
                          <a:rPr lang="en-US" sz="1700" dirty="0"/>
                          <m:t>FOS</m:t>
                        </m:r>
                        <m:r>
                          <m:rPr>
                            <m:nor/>
                          </m:rPr>
                          <a:rPr lang="en-US" sz="1700" dirty="0"/>
                          <m:t>)</m:t>
                        </m:r>
                        <m:r>
                          <m:rPr>
                            <m:nor/>
                          </m:rPr>
                          <a:rPr lang="en-IN" sz="1700" dirty="0"/>
                          <m:t> </m:t>
                        </m:r>
                      </m:den>
                    </m:f>
                  </m:oMath>
                </a14:m>
                <a:r>
                  <a:rPr lang="en-IN" sz="1700" dirty="0" smtClean="0"/>
                  <a:t>	</a:t>
                </a:r>
              </a:p>
              <a:p>
                <a:pPr>
                  <a:buFont typeface="Wingdings" panose="05000000000000000000" pitchFamily="2" charset="2"/>
                  <a:buChar char="§"/>
                </a:pPr>
                <a:r>
                  <a:rPr lang="en-IN" sz="1600" dirty="0" smtClean="0"/>
                  <a:t>If </a:t>
                </a:r>
                <a:r>
                  <a:rPr lang="en-IN" sz="1600" dirty="0"/>
                  <a:t>we put the value of </a:t>
                </a:r>
                <a14:m>
                  <m:oMath xmlns:m="http://schemas.openxmlformats.org/officeDocument/2006/math">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panose="02040503050406030204" pitchFamily="18" charset="0"/>
                          </a:rPr>
                          <m:t>1</m:t>
                        </m:r>
                      </m:sub>
                    </m:sSub>
                  </m:oMath>
                </a14:m>
                <a:r>
                  <a:rPr lang="en-IN" sz="1600" dirty="0"/>
                  <a:t> and </a:t>
                </a:r>
                <a14:m>
                  <m:oMath xmlns:m="http://schemas.openxmlformats.org/officeDocument/2006/math">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a:rPr>
                          <m:t>3</m:t>
                        </m:r>
                      </m:sub>
                    </m:sSub>
                  </m:oMath>
                </a14:m>
                <a:r>
                  <a:rPr lang="en-IN" sz="1600" dirty="0"/>
                  <a:t> , then finally we </a:t>
                </a:r>
                <a:r>
                  <a:rPr lang="en-IN" sz="1600" dirty="0" smtClean="0"/>
                  <a:t>have,</a:t>
                </a:r>
                <a:endParaRPr lang="en-IN" sz="1600" dirty="0"/>
              </a:p>
              <a:p>
                <a:pPr marL="0" lvl="0" indent="0">
                  <a:buNone/>
                </a:pPr>
                <a:r>
                  <a:rPr lang="en-IN" sz="1700" dirty="0"/>
                  <a:t>	</a:t>
                </a:r>
                <a14:m>
                  <m:oMath xmlns:m="http://schemas.openxmlformats.org/officeDocument/2006/math">
                    <m:f>
                      <m:fPr>
                        <m:ctrlPr>
                          <a:rPr lang="en-US" sz="1700" i="1">
                            <a:latin typeface="Cambria Math"/>
                          </a:rPr>
                        </m:ctrlPr>
                      </m:fPr>
                      <m:num>
                        <m:r>
                          <a:rPr lang="en-US" sz="1700" i="1">
                            <a:latin typeface="Cambria Math" panose="02040503050406030204" pitchFamily="18" charset="0"/>
                          </a:rPr>
                          <m:t>𝑃𝑑</m:t>
                        </m:r>
                        <m:r>
                          <a:rPr lang="en-US" sz="1700" i="1" baseline="-25000">
                            <a:latin typeface="Cambria Math"/>
                          </a:rPr>
                          <m:t>𝑖</m:t>
                        </m:r>
                      </m:num>
                      <m:den>
                        <m:r>
                          <a:rPr lang="en-US" sz="1700" i="1">
                            <a:latin typeface="Cambria Math" panose="02040503050406030204" pitchFamily="18" charset="0"/>
                          </a:rPr>
                          <m:t>2</m:t>
                        </m:r>
                        <m:r>
                          <a:rPr lang="en-US" sz="1700" i="1">
                            <a:latin typeface="Cambria Math" panose="02040503050406030204" pitchFamily="18" charset="0"/>
                          </a:rPr>
                          <m:t>𝑡</m:t>
                        </m:r>
                      </m:den>
                    </m:f>
                  </m:oMath>
                </a14:m>
                <a:r>
                  <a:rPr lang="en-IN" sz="1700" dirty="0"/>
                  <a:t> </a:t>
                </a:r>
                <a14:m>
                  <m:oMath xmlns:m="http://schemas.openxmlformats.org/officeDocument/2006/math">
                    <m:r>
                      <a:rPr lang="en-US" sz="1700" i="1">
                        <a:latin typeface="Cambria Math" panose="02040503050406030204" pitchFamily="18" charset="0"/>
                      </a:rPr>
                      <m:t>≤</m:t>
                    </m:r>
                    <m:f>
                      <m:fPr>
                        <m:ctrlPr>
                          <a:rPr lang="en-US" sz="1700" i="1">
                            <a:latin typeface="Cambria Math"/>
                          </a:rPr>
                        </m:ctrlPr>
                      </m:fPr>
                      <m:num>
                        <m:sSub>
                          <m:sSubPr>
                            <m:ctrlPr>
                              <a:rPr lang="en-IN" sz="1700" i="1">
                                <a:latin typeface="Cambria Math"/>
                              </a:rPr>
                            </m:ctrlPr>
                          </m:sSubPr>
                          <m:e>
                            <m:r>
                              <a:rPr lang="en-US" sz="1700" i="1">
                                <a:latin typeface="Cambria Math" panose="02040503050406030204" pitchFamily="18" charset="0"/>
                              </a:rPr>
                              <m:t>𝜎</m:t>
                            </m:r>
                          </m:e>
                          <m:sub>
                            <m:r>
                              <a:rPr lang="en-US" sz="1700" i="1">
                                <a:latin typeface="Cambria Math" panose="02040503050406030204" pitchFamily="18" charset="0"/>
                              </a:rPr>
                              <m:t>𝑦𝑡</m:t>
                            </m:r>
                          </m:sub>
                        </m:sSub>
                      </m:num>
                      <m:den>
                        <m:r>
                          <a:rPr lang="en-US" sz="1700" i="1" dirty="0">
                            <a:latin typeface="Cambria Math"/>
                          </a:rPr>
                          <m:t> </m:t>
                        </m:r>
                        <m:r>
                          <m:rPr>
                            <m:nor/>
                          </m:rPr>
                          <a:rPr lang="en-US" sz="1700" dirty="0"/>
                          <m:t>FOS</m:t>
                        </m:r>
                        <m:r>
                          <m:rPr>
                            <m:nor/>
                          </m:rPr>
                          <a:rPr lang="en-IN" sz="1700" dirty="0"/>
                          <m:t> </m:t>
                        </m:r>
                      </m:den>
                    </m:f>
                  </m:oMath>
                </a14:m>
                <a:endParaRPr lang="en-IN" sz="1700" dirty="0"/>
              </a:p>
            </p:txBody>
          </p:sp>
        </mc:Choice>
        <mc:Fallback xmlns="">
          <p:sp>
            <p:nvSpPr>
              <p:cNvPr id="3" name="Content Placeholder 2">
                <a:extLst>
                  <a:ext uri="{FF2B5EF4-FFF2-40B4-BE49-F238E27FC236}">
                    <a16:creationId xmlns="" xmlns:a16="http://schemas.microsoft.com/office/drawing/2014/main"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277792" y="868106"/>
                <a:ext cx="11668160" cy="5440101"/>
              </a:xfrm>
              <a:blipFill rotWithShape="1">
                <a:blip r:embed="rId3"/>
                <a:stretch>
                  <a:fillRect l="-1149" t="-784"/>
                </a:stretch>
              </a:blipFill>
            </p:spPr>
            <p:txBody>
              <a:bodyPr/>
              <a:lstStyle/>
              <a:p>
                <a:r>
                  <a:rPr lang="en-US">
                    <a:noFill/>
                  </a:rPr>
                  <a:t> </a:t>
                </a:r>
              </a:p>
            </p:txBody>
          </p:sp>
        </mc:Fallback>
      </mc:AlternateContent>
      <p:pic>
        <p:nvPicPr>
          <p:cNvPr id="6" name="Picture 5"/>
          <p:cNvPicPr>
            <a:picLocks/>
          </p:cNvPicPr>
          <p:nvPr/>
        </p:nvPicPr>
        <p:blipFill>
          <a:blip r:embed="rId4">
            <a:extLst>
              <a:ext uri="{28A0092B-C50C-407E-A947-70E740481C1C}">
                <a14:useLocalDpi xmlns:a14="http://schemas.microsoft.com/office/drawing/2010/main" val="0"/>
              </a:ext>
            </a:extLst>
          </a:blip>
          <a:stretch>
            <a:fillRect/>
          </a:stretch>
        </p:blipFill>
        <p:spPr>
          <a:xfrm>
            <a:off x="5694744" y="2216860"/>
            <a:ext cx="3104168" cy="3836702"/>
          </a:xfrm>
          <a:prstGeom prst="rect">
            <a:avLst/>
          </a:prstGeom>
        </p:spPr>
      </p:pic>
      <p:grpSp>
        <p:nvGrpSpPr>
          <p:cNvPr id="7" name="Group 6"/>
          <p:cNvGrpSpPr/>
          <p:nvPr/>
        </p:nvGrpSpPr>
        <p:grpSpPr>
          <a:xfrm>
            <a:off x="5884655" y="2640958"/>
            <a:ext cx="2751541" cy="2864385"/>
            <a:chOff x="7464230" y="2640957"/>
            <a:chExt cx="3668720" cy="2864385"/>
          </a:xfrm>
        </p:grpSpPr>
        <mc:AlternateContent xmlns:mc="http://schemas.openxmlformats.org/markup-compatibility/2006" xmlns:a14="http://schemas.microsoft.com/office/drawing/2010/main">
          <mc:Choice Requires="a14">
            <p:sp>
              <p:nvSpPr>
                <p:cNvPr id="8" name="TextBox 7"/>
                <p:cNvSpPr txBox="1"/>
                <p:nvPr/>
              </p:nvSpPr>
              <p:spPr>
                <a:xfrm>
                  <a:off x="10382489" y="3541853"/>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82490" y="3541853"/>
                  <a:ext cx="551626" cy="391261"/>
                </a:xfrm>
                <a:prstGeom prst="rect">
                  <a:avLst/>
                </a:prstGeom>
                <a:blipFill rotWithShape="1">
                  <a:blip r:embed="rId5"/>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129057" y="2640957"/>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129058" y="2640957"/>
                  <a:ext cx="551626" cy="391261"/>
                </a:xfrm>
                <a:prstGeom prst="rect">
                  <a:avLst/>
                </a:prstGeom>
                <a:blipFill rotWithShape="1">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464230" y="3541853"/>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464230" y="3541853"/>
                  <a:ext cx="724750" cy="391261"/>
                </a:xfrm>
                <a:prstGeom prst="rect">
                  <a:avLst/>
                </a:prstGeom>
                <a:blipFill rotWithShape="1">
                  <a:blip r:embed="rId7"/>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082757" y="5114081"/>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082758" y="5114081"/>
                  <a:ext cx="724750" cy="391261"/>
                </a:xfrm>
                <a:prstGeom prst="rect">
                  <a:avLst/>
                </a:prstGeom>
                <a:blipFill rotWithShape="1">
                  <a:blip r:embed="rId8"/>
                  <a:stretch>
                    <a:fillRect b="-312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p:cNvSpPr txBox="1"/>
              <p:nvPr/>
            </p:nvSpPr>
            <p:spPr>
              <a:xfrm rot="19121434">
                <a:off x="6133674" y="2765928"/>
                <a:ext cx="1302152" cy="668260"/>
              </a:xfrm>
              <a:prstGeom prst="rect">
                <a:avLst/>
              </a:prstGeom>
              <a:noFill/>
            </p:spPr>
            <p:txBody>
              <a:bodyPr wrap="square" rtlCol="0">
                <a:spAutoFit/>
              </a:bodyPr>
              <a:lstStyle/>
              <a:p>
                <a14:m>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2</m:t>
                        </m:r>
                      </m:sub>
                    </m:sSub>
                    <m:r>
                      <a:rPr lang="en-US" i="1">
                        <a:solidFill>
                          <a:schemeClr val="accent2">
                            <a:lumMod val="75000"/>
                          </a:schemeClr>
                        </a:solidFill>
                        <a:latin typeface="Cambria Math" panose="02040503050406030204" pitchFamily="18" charset="0"/>
                      </a:rPr>
                      <m:t>−</m:t>
                    </m:r>
                    <m:sSub>
                      <m:sSubPr>
                        <m:ctrlPr>
                          <a:rPr lang="en-IN" i="1">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1</m:t>
                        </m:r>
                      </m:sub>
                    </m:sSub>
                  </m:oMath>
                </a14:m>
                <a:r>
                  <a:rPr lang="en-US" dirty="0" smtClean="0">
                    <a:solidFill>
                      <a:schemeClr val="accent2">
                        <a:lumMod val="75000"/>
                      </a:schemeClr>
                    </a:solidFill>
                  </a:rPr>
                  <a:t> = </a:t>
                </a:r>
                <a14:m>
                  <m:oMath xmlns:m="http://schemas.openxmlformats.org/officeDocument/2006/math">
                    <m:sSub>
                      <m:sSubPr>
                        <m:ctrlPr>
                          <a:rPr lang="en-IN" i="1">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panose="02040503050406030204" pitchFamily="18" charset="0"/>
                          </a:rPr>
                          <m:t>𝑦𝑡</m:t>
                        </m:r>
                      </m:sub>
                    </m:sSub>
                  </m:oMath>
                </a14:m>
                <a:r>
                  <a:rPr lang="en-US" dirty="0" smtClean="0">
                    <a:solidFill>
                      <a:schemeClr val="accent2">
                        <a:lumMod val="75000"/>
                      </a:schemeClr>
                    </a:solidFill>
                  </a:rPr>
                  <a:t> </a:t>
                </a:r>
                <a:endParaRPr lang="en-US" dirty="0">
                  <a:solidFill>
                    <a:schemeClr val="accent2">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rot="19121434">
                <a:off x="8178232" y="2904426"/>
                <a:ext cx="1736202" cy="391261"/>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rot="19159504">
                <a:off x="7175792" y="4092878"/>
                <a:ext cx="1302152" cy="668260"/>
              </a:xfrm>
              <a:prstGeom prst="rect">
                <a:avLst/>
              </a:prstGeom>
              <a:noFill/>
            </p:spPr>
            <p:txBody>
              <a:bodyPr wrap="square" rtlCol="0">
                <a:spAutoFit/>
              </a:bodyPr>
              <a:lstStyle/>
              <a:p>
                <a14:m>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1</m:t>
                        </m:r>
                      </m:sub>
                    </m:sSub>
                    <m:r>
                      <a:rPr lang="en-US" i="1">
                        <a:solidFill>
                          <a:schemeClr val="accent2">
                            <a:lumMod val="75000"/>
                          </a:schemeClr>
                        </a:solidFill>
                        <a:latin typeface="Cambria Math" panose="02040503050406030204" pitchFamily="18" charset="0"/>
                      </a:rPr>
                      <m:t>−</m:t>
                    </m:r>
                    <m:sSub>
                      <m:sSubPr>
                        <m:ctrlPr>
                          <a:rPr lang="en-IN" i="1">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b="0" i="1" smtClean="0">
                            <a:solidFill>
                              <a:schemeClr val="accent2">
                                <a:lumMod val="75000"/>
                              </a:schemeClr>
                            </a:solidFill>
                            <a:latin typeface="Cambria Math"/>
                          </a:rPr>
                          <m:t>2</m:t>
                        </m:r>
                      </m:sub>
                    </m:sSub>
                  </m:oMath>
                </a14:m>
                <a:r>
                  <a:rPr lang="en-US" dirty="0" smtClean="0">
                    <a:solidFill>
                      <a:schemeClr val="accent2">
                        <a:lumMod val="75000"/>
                      </a:schemeClr>
                    </a:solidFill>
                  </a:rPr>
                  <a:t> = </a:t>
                </a:r>
                <a14:m>
                  <m:oMath xmlns:m="http://schemas.openxmlformats.org/officeDocument/2006/math">
                    <m:sSub>
                      <m:sSubPr>
                        <m:ctrlPr>
                          <a:rPr lang="en-IN" i="1">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panose="02040503050406030204" pitchFamily="18" charset="0"/>
                          </a:rPr>
                          <m:t>𝑦𝑡</m:t>
                        </m:r>
                      </m:sub>
                    </m:sSub>
                  </m:oMath>
                </a14:m>
                <a:r>
                  <a:rPr lang="en-US" dirty="0" smtClean="0">
                    <a:solidFill>
                      <a:schemeClr val="accent2">
                        <a:lumMod val="75000"/>
                      </a:schemeClr>
                    </a:solidFill>
                  </a:rPr>
                  <a:t> </a:t>
                </a:r>
                <a:endParaRPr lang="en-US" dirty="0">
                  <a:solidFill>
                    <a:schemeClr val="accent2">
                      <a:lumMod val="7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rot="19159504">
                <a:off x="9567723" y="4231376"/>
                <a:ext cx="1736202" cy="391261"/>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279371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62</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619125" y="23814"/>
            <a:ext cx="8524875" cy="833437"/>
          </a:xfrm>
        </p:spPr>
        <p:txBody>
          <a:bodyPr>
            <a:normAutofit fontScale="90000"/>
          </a:bodyPr>
          <a:lstStyle/>
          <a:p>
            <a:pPr marL="514350" indent="-514350"/>
            <a:r>
              <a:rPr lang="en-US" sz="4000" b="1" dirty="0"/>
              <a:t>3</a:t>
            </a:r>
            <a:r>
              <a:rPr lang="en-US" sz="4000" b="1" dirty="0" smtClean="0"/>
              <a:t>. Maximum Principal Strain  theory or </a:t>
            </a:r>
            <a:r>
              <a:rPr lang="en-US" sz="4000" b="1" dirty="0"/>
              <a:t>Saint </a:t>
            </a:r>
            <a:r>
              <a:rPr lang="en-US" sz="4000" b="1" dirty="0" err="1"/>
              <a:t>Venant’s</a:t>
            </a:r>
            <a:r>
              <a:rPr lang="en-US" sz="4000" b="1" dirty="0"/>
              <a:t>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392907" y="1095375"/>
                <a:ext cx="8751094" cy="5084763"/>
              </a:xfrm>
            </p:spPr>
            <p:txBody>
              <a:bodyPr>
                <a:noAutofit/>
              </a:bodyPr>
              <a:lstStyle/>
              <a:p>
                <a:pPr>
                  <a:buFont typeface="Wingdings" panose="05000000000000000000" pitchFamily="2" charset="2"/>
                  <a:buChar char="§"/>
                </a:pPr>
                <a:r>
                  <a:rPr lang="en-US" sz="1800" dirty="0" smtClean="0"/>
                  <a:t> Maximum principal strain  </a:t>
                </a:r>
                <a:r>
                  <a:rPr lang="en-US" sz="1800" dirty="0"/>
                  <a:t>theory </a:t>
                </a:r>
                <a:r>
                  <a:rPr lang="en-US" sz="1800" dirty="0" smtClean="0"/>
                  <a:t>is given by Saint </a:t>
                </a:r>
                <a:r>
                  <a:rPr lang="en-US" sz="1800" dirty="0" err="1" smtClean="0"/>
                  <a:t>Venant</a:t>
                </a:r>
                <a:r>
                  <a:rPr lang="en-US" sz="1800" dirty="0" smtClean="0"/>
                  <a:t>.</a:t>
                </a:r>
              </a:p>
              <a:p>
                <a:pPr>
                  <a:buFont typeface="Wingdings" panose="05000000000000000000" pitchFamily="2" charset="2"/>
                  <a:buChar char="§"/>
                </a:pPr>
                <a:r>
                  <a:rPr lang="en-IN" sz="1800" dirty="0" smtClean="0"/>
                  <a:t> This theory states that </a:t>
                </a:r>
                <a:r>
                  <a:rPr lang="en-US" sz="1800" dirty="0" smtClean="0"/>
                  <a:t>maximum  principal strain of a material should be smaller or equal to </a:t>
                </a:r>
                <a14:m>
                  <m:oMath xmlns:m="http://schemas.openxmlformats.org/officeDocument/2006/math">
                    <m:r>
                      <m:rPr>
                        <m:sty m:val="p"/>
                      </m:rPr>
                      <a:rPr lang="en-US" sz="1800" b="0" i="0" smtClean="0">
                        <a:latin typeface="Cambria Math"/>
                      </a:rPr>
                      <m:t>yield</m:t>
                    </m:r>
                    <m:r>
                      <a:rPr lang="en-US" sz="1800" b="0" i="0" smtClean="0">
                        <a:latin typeface="Cambria Math"/>
                      </a:rPr>
                      <m:t> </m:t>
                    </m:r>
                    <m:r>
                      <m:rPr>
                        <m:nor/>
                      </m:rPr>
                      <a:rPr lang="en-US" sz="1800"/>
                      <m:t>strain</m:t>
                    </m:r>
                  </m:oMath>
                </a14:m>
                <a:r>
                  <a:rPr lang="en-US" sz="1800" dirty="0" smtClean="0"/>
                  <a:t> for the safe design</a:t>
                </a:r>
                <a:r>
                  <a:rPr lang="en-US" sz="1800" dirty="0"/>
                  <a:t>. It is use for ductile </a:t>
                </a:r>
                <a:r>
                  <a:rPr lang="en-IN" sz="1800" dirty="0"/>
                  <a:t>material. </a:t>
                </a:r>
                <a:endParaRPr lang="en-US" sz="1800" dirty="0" smtClean="0"/>
              </a:p>
              <a:p>
                <a:pPr marL="0" indent="0">
                  <a:buNone/>
                </a:pPr>
                <a:r>
                  <a:rPr lang="en-US" sz="1800" dirty="0" smtClean="0"/>
                  <a:t>i.e.	</a:t>
                </a:r>
                <a:r>
                  <a:rPr lang="el-GR" sz="1800" dirty="0"/>
                  <a:t> ε</a:t>
                </a:r>
                <a:r>
                  <a:rPr lang="en-US" sz="1800" baseline="-25000" dirty="0"/>
                  <a:t>1 </a:t>
                </a:r>
                <a14:m>
                  <m:oMath xmlns:m="http://schemas.openxmlformats.org/officeDocument/2006/math">
                    <m:r>
                      <a:rPr lang="en-US" sz="1800" i="1">
                        <a:latin typeface="Cambria Math" panose="02040503050406030204" pitchFamily="18" charset="0"/>
                      </a:rPr>
                      <m:t>≤</m:t>
                    </m:r>
                    <m:r>
                      <m:rPr>
                        <m:nor/>
                      </m:rPr>
                      <a:rPr lang="el-GR" sz="1800" dirty="0"/>
                      <m:t>ε</m:t>
                    </m:r>
                    <m:r>
                      <m:rPr>
                        <m:nor/>
                      </m:rPr>
                      <a:rPr lang="en-US" sz="1800" b="0" i="0" baseline="-25000" dirty="0" smtClean="0"/>
                      <m:t>y</m:t>
                    </m:r>
                    <m:r>
                      <m:rPr>
                        <m:nor/>
                      </m:rPr>
                      <a:rPr lang="en-US" sz="1800" baseline="-25000" dirty="0"/>
                      <m:t>t</m:t>
                    </m:r>
                  </m:oMath>
                </a14:m>
                <a:r>
                  <a:rPr lang="en-US" sz="1800" dirty="0" smtClean="0"/>
                  <a:t>	</a:t>
                </a:r>
              </a:p>
              <a:p>
                <a:pPr marL="0" indent="0">
                  <a:buNone/>
                </a:pPr>
                <a:r>
                  <a:rPr lang="en-US" sz="1800" dirty="0" smtClean="0"/>
                  <a:t> </a:t>
                </a:r>
                <a14:m>
                  <m:oMath xmlns:m="http://schemas.openxmlformats.org/officeDocument/2006/math">
                    <m:f>
                      <m:fPr>
                        <m:ctrlPr>
                          <a:rPr lang="en-US" sz="1800" i="1">
                            <a:latin typeface="Cambria Math"/>
                          </a:rPr>
                        </m:ctrlPr>
                      </m:fPr>
                      <m:num>
                        <m:r>
                          <a:rPr lang="en-US" sz="1800" b="0" i="1" smtClean="0">
                            <a:latin typeface="Cambria Math"/>
                          </a:rPr>
                          <m:t>1</m:t>
                        </m:r>
                      </m:num>
                      <m:den>
                        <m:r>
                          <a:rPr lang="en-US" sz="1800" i="1" dirty="0">
                            <a:latin typeface="Cambria Math"/>
                          </a:rPr>
                          <m:t> </m:t>
                        </m:r>
                        <m:r>
                          <m:rPr>
                            <m:nor/>
                          </m:rPr>
                          <a:rPr lang="en-US" sz="1800" b="0" i="0" dirty="0" smtClean="0">
                            <a:latin typeface="Cambria Math"/>
                          </a:rPr>
                          <m:t>E</m:t>
                        </m:r>
                        <m:r>
                          <m:rPr>
                            <m:nor/>
                          </m:rPr>
                          <a:rPr lang="en-IN" sz="1800" dirty="0"/>
                          <m:t> </m:t>
                        </m:r>
                      </m:den>
                    </m:f>
                  </m:oMath>
                </a14:m>
                <a:r>
                  <a:rPr lang="en-US" sz="1800" dirty="0" smtClean="0"/>
                  <a:t>[</a:t>
                </a:r>
                <a14:m>
                  <m:oMath xmlns:m="http://schemas.openxmlformats.org/officeDocument/2006/math">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a:rPr lang="en-US" sz="1800" i="1">
                            <a:latin typeface="Cambria Math"/>
                          </a:rPr>
                          <m:t>−</m:t>
                        </m:r>
                        <m:r>
                          <m:rPr>
                            <m:nor/>
                          </m:rPr>
                          <a:rPr lang="el-GR" sz="1800" dirty="0"/>
                          <m:t>µ</m:t>
                        </m:r>
                        <m:r>
                          <a:rPr lang="en-US" sz="1800" i="1">
                            <a:latin typeface="Cambria Math"/>
                          </a:rPr>
                          <m:t>(</m:t>
                        </m:r>
                        <m:r>
                          <a:rPr lang="en-US" sz="1800" i="1">
                            <a:latin typeface="Cambria Math" panose="02040503050406030204" pitchFamily="18" charset="0"/>
                          </a:rPr>
                          <m:t>𝜎</m:t>
                        </m:r>
                      </m:e>
                      <m:sub>
                        <m:r>
                          <a:rPr lang="en-US" sz="1800" i="1">
                            <a:latin typeface="Cambria Math"/>
                          </a:rPr>
                          <m:t>2</m:t>
                        </m:r>
                      </m:sub>
                    </m:sSub>
                    <m:r>
                      <a:rPr lang="en-US" sz="1800" i="1">
                        <a:latin typeface="Cambria Math"/>
                      </a:rPr>
                      <m:t>+</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3</m:t>
                        </m:r>
                      </m:sub>
                    </m:sSub>
                    <m:r>
                      <a:rPr lang="en-US" sz="1800" i="1">
                        <a:latin typeface="Cambria Math"/>
                      </a:rPr>
                      <m:t>)</m:t>
                    </m:r>
                    <m:r>
                      <a:rPr lang="en-US" sz="1800" b="0" i="0" smtClean="0">
                        <a:latin typeface="Cambria Math"/>
                      </a:rPr>
                      <m:t>]</m:t>
                    </m:r>
                  </m:oMath>
                </a14:m>
                <a:r>
                  <a:rPr lang="en-US" sz="1800" dirty="0"/>
                  <a:t> </a:t>
                </a:r>
                <a14:m>
                  <m:oMath xmlns:m="http://schemas.openxmlformats.org/officeDocument/2006/math">
                    <m:r>
                      <a:rPr lang="en-US" sz="1800" i="1">
                        <a:latin typeface="Cambria Math" panose="02040503050406030204" pitchFamily="18" charset="0"/>
                      </a:rPr>
                      <m:t>≤ </m:t>
                    </m:r>
                    <m:f>
                      <m:fPr>
                        <m:ctrlPr>
                          <a:rPr lang="en-US" sz="1800" i="1">
                            <a:latin typeface="Cambria Math"/>
                          </a:rPr>
                        </m:ctrlPr>
                      </m:fPr>
                      <m:num>
                        <m:sSub>
                          <m:sSubPr>
                            <m:ctrlPr>
                              <a:rPr lang="en-IN" sz="1800" i="1">
                                <a:latin typeface="Cambria Math"/>
                              </a:rPr>
                            </m:ctrlPr>
                          </m:sSubPr>
                          <m:e>
                            <m:r>
                              <a:rPr lang="en-US" sz="1800" i="1">
                                <a:latin typeface="Cambria Math" panose="02040503050406030204" pitchFamily="18" charset="0"/>
                              </a:rPr>
                              <m:t>𝜎</m:t>
                            </m:r>
                          </m:e>
                          <m:sub>
                            <m:r>
                              <a:rPr lang="en-US" sz="1800" b="0" i="1" smtClean="0">
                                <a:latin typeface="Cambria Math"/>
                              </a:rPr>
                              <m:t>𝑦</m:t>
                            </m:r>
                            <m:r>
                              <a:rPr lang="en-US" sz="1800" i="1">
                                <a:latin typeface="Cambria Math" panose="02040503050406030204" pitchFamily="18" charset="0"/>
                              </a:rPr>
                              <m:t>𝑡</m:t>
                            </m:r>
                          </m:sub>
                        </m:sSub>
                      </m:num>
                      <m:den>
                        <m:r>
                          <a:rPr lang="en-US" sz="1800" i="1" dirty="0">
                            <a:latin typeface="Cambria Math"/>
                          </a:rPr>
                          <m:t> </m:t>
                        </m:r>
                        <m:r>
                          <m:rPr>
                            <m:nor/>
                          </m:rPr>
                          <a:rPr lang="en-US" sz="1800" b="0" i="0" dirty="0" smtClean="0"/>
                          <m:t>E</m:t>
                        </m:r>
                      </m:den>
                    </m:f>
                  </m:oMath>
                </a14:m>
                <a:endParaRPr lang="en-US" sz="1800" dirty="0" smtClean="0"/>
              </a:p>
              <a:p>
                <a:pPr marL="0" indent="0">
                  <a:buNone/>
                </a:pPr>
                <a:r>
                  <a:rPr lang="en-IN" sz="1800" dirty="0" smtClean="0"/>
                  <a:t>where,</a:t>
                </a:r>
                <a:r>
                  <a:rPr lang="en-IN" sz="1800" dirty="0"/>
                  <a:t> </a:t>
                </a:r>
                <a:endParaRPr lang="en-IN" sz="1800" dirty="0" smtClean="0"/>
              </a:p>
              <a:p>
                <a:pPr marL="0" indent="0">
                  <a:buNone/>
                </a:pPr>
                <a:r>
                  <a:rPr lang="en-IN" sz="1800" dirty="0"/>
                  <a:t>	</a:t>
                </a:r>
                <a:r>
                  <a:rPr lang="en-US" sz="1800" dirty="0"/>
                  <a:t> </a:t>
                </a:r>
                <a14:m>
                  <m:oMath xmlns:m="http://schemas.openxmlformats.org/officeDocument/2006/math">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a:latin typeface="Cambria Math"/>
                          </a:rPr>
                          <m:t>E</m:t>
                        </m:r>
                        <m:r>
                          <m:rPr>
                            <m:nor/>
                          </m:rPr>
                          <a:rPr lang="en-IN" sz="1800" dirty="0"/>
                          <m:t> </m:t>
                        </m:r>
                      </m:den>
                    </m:f>
                  </m:oMath>
                </a14:m>
                <a:r>
                  <a:rPr lang="en-US" sz="1800" dirty="0"/>
                  <a:t>[</a:t>
                </a:r>
                <a14:m>
                  <m:oMath xmlns:m="http://schemas.openxmlformats.org/officeDocument/2006/math">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a:rPr lang="en-US" sz="1800" i="1">
                            <a:latin typeface="Cambria Math"/>
                          </a:rPr>
                          <m:t>−</m:t>
                        </m:r>
                        <m:r>
                          <m:rPr>
                            <m:nor/>
                          </m:rPr>
                          <a:rPr lang="el-GR" sz="1800" dirty="0"/>
                          <m:t>µ</m:t>
                        </m:r>
                        <m:r>
                          <a:rPr lang="en-US" sz="1800" i="1">
                            <a:latin typeface="Cambria Math"/>
                          </a:rPr>
                          <m:t>(</m:t>
                        </m:r>
                        <m:r>
                          <a:rPr lang="en-US" sz="1800" i="1">
                            <a:latin typeface="Cambria Math" panose="02040503050406030204" pitchFamily="18" charset="0"/>
                          </a:rPr>
                          <m:t>𝜎</m:t>
                        </m:r>
                      </m:e>
                      <m:sub>
                        <m:r>
                          <a:rPr lang="en-US" sz="1800" i="1">
                            <a:latin typeface="Cambria Math"/>
                          </a:rPr>
                          <m:t>2</m:t>
                        </m:r>
                      </m:sub>
                    </m:sSub>
                    <m:r>
                      <a:rPr lang="en-US" sz="1800" i="1">
                        <a:latin typeface="Cambria Math"/>
                      </a:rPr>
                      <m:t>+</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3</m:t>
                        </m:r>
                      </m:sub>
                    </m:sSub>
                    <m:r>
                      <a:rPr lang="en-US" sz="1800" i="1">
                        <a:latin typeface="Cambria Math"/>
                      </a:rPr>
                      <m:t>)</m:t>
                    </m:r>
                    <m:r>
                      <a:rPr lang="en-US" sz="1800">
                        <a:latin typeface="Cambria Math"/>
                      </a:rPr>
                      <m:t>]</m:t>
                    </m:r>
                  </m:oMath>
                </a14:m>
                <a:r>
                  <a:rPr lang="en-US" sz="1800" dirty="0"/>
                  <a:t> </a:t>
                </a:r>
                <a:r>
                  <a:rPr lang="en-US" sz="1800" dirty="0" smtClean="0"/>
                  <a:t>= </a:t>
                </a:r>
                <a:r>
                  <a:rPr lang="en-US" sz="1800" dirty="0"/>
                  <a:t>maximum  principal strain </a:t>
                </a:r>
                <a:endParaRPr lang="en-IN" sz="1800" dirty="0" smtClean="0"/>
              </a:p>
              <a:p>
                <a:pPr marL="0" indent="0">
                  <a:buNone/>
                </a:pPr>
                <a:r>
                  <a:rPr lang="en-IN" sz="1800" dirty="0"/>
                  <a:t>	</a:t>
                </a:r>
                <a14:m>
                  <m:oMath xmlns:m="http://schemas.openxmlformats.org/officeDocument/2006/math">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a:rPr lang="en-US" sz="1800" i="1">
                            <a:latin typeface="Cambria Math"/>
                          </a:rPr>
                          <m:t>−</m:t>
                        </m:r>
                        <m:r>
                          <m:rPr>
                            <m:nor/>
                          </m:rPr>
                          <a:rPr lang="el-GR" sz="1800" dirty="0"/>
                          <m:t>µ</m:t>
                        </m:r>
                        <m:r>
                          <a:rPr lang="en-US" sz="1800" i="1">
                            <a:latin typeface="Cambria Math"/>
                          </a:rPr>
                          <m:t>(</m:t>
                        </m:r>
                        <m:r>
                          <a:rPr lang="en-US" sz="1800" i="1">
                            <a:latin typeface="Cambria Math" panose="02040503050406030204" pitchFamily="18" charset="0"/>
                          </a:rPr>
                          <m:t>𝜎</m:t>
                        </m:r>
                      </m:e>
                      <m:sub>
                        <m:r>
                          <a:rPr lang="en-US" sz="1800" i="1">
                            <a:latin typeface="Cambria Math"/>
                          </a:rPr>
                          <m:t>2</m:t>
                        </m:r>
                      </m:sub>
                    </m:sSub>
                    <m:r>
                      <a:rPr lang="en-US" sz="1800" i="1">
                        <a:latin typeface="Cambria Math"/>
                      </a:rPr>
                      <m:t>+</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3</m:t>
                        </m:r>
                      </m:sub>
                    </m:sSub>
                    <m:r>
                      <a:rPr lang="en-US" sz="1800" i="1">
                        <a:latin typeface="Cambria Math"/>
                      </a:rPr>
                      <m:t>)</m:t>
                    </m:r>
                    <m:r>
                      <a:rPr lang="en-US" sz="1800" i="1">
                        <a:latin typeface="Cambria Math" panose="02040503050406030204" pitchFamily="18" charset="0"/>
                      </a:rPr>
                      <m:t>≤</m:t>
                    </m:r>
                    <m:sSub>
                      <m:sSubPr>
                        <m:ctrlPr>
                          <a:rPr lang="en-IN" sz="1800" i="1">
                            <a:latin typeface="Cambria Math"/>
                          </a:rPr>
                        </m:ctrlPr>
                      </m:sSubPr>
                      <m:e>
                        <m:r>
                          <a:rPr lang="en-US" sz="1800" i="1">
                            <a:latin typeface="Cambria Math" panose="02040503050406030204" pitchFamily="18" charset="0"/>
                          </a:rPr>
                          <m:t>𝜎</m:t>
                        </m:r>
                      </m:e>
                      <m:sub>
                        <m:r>
                          <a:rPr lang="en-US" sz="1800" b="0" i="1" smtClean="0">
                            <a:latin typeface="Cambria Math"/>
                          </a:rPr>
                          <m:t>𝑦</m:t>
                        </m:r>
                        <m:r>
                          <a:rPr lang="en-US" sz="1800" i="1">
                            <a:latin typeface="Cambria Math" panose="02040503050406030204" pitchFamily="18" charset="0"/>
                          </a:rPr>
                          <m:t>𝑡</m:t>
                        </m:r>
                      </m:sub>
                    </m:sSub>
                  </m:oMath>
                </a14:m>
                <a:endParaRPr lang="en-IN" sz="1800" dirty="0" smtClean="0"/>
              </a:p>
              <a:p>
                <a:pPr marL="0" indent="0">
                  <a:buNone/>
                </a:pPr>
                <a:r>
                  <a:rPr lang="en-IN" sz="1800" dirty="0"/>
                  <a:t> </a:t>
                </a:r>
                <a14:m>
                  <m:oMath xmlns:m="http://schemas.openxmlformats.org/officeDocument/2006/math">
                    <m:r>
                      <m:rPr>
                        <m:nor/>
                      </m:rPr>
                      <a:rPr lang="en-US" sz="1800" dirty="0">
                        <a:latin typeface="Cambria Math"/>
                      </a:rPr>
                      <m:t>p</m:t>
                    </m:r>
                    <m:r>
                      <m:rPr>
                        <m:nor/>
                      </m:rPr>
                      <a:rPr lang="en-US" sz="1800" dirty="0"/>
                      <m:t>ermissible</m:t>
                    </m:r>
                    <m:r>
                      <m:rPr>
                        <m:nor/>
                      </m:rPr>
                      <a:rPr lang="en-US" sz="1800" dirty="0"/>
                      <m:t> </m:t>
                    </m:r>
                    <m:r>
                      <m:rPr>
                        <m:nor/>
                      </m:rPr>
                      <a:rPr lang="en-US" sz="1800" dirty="0"/>
                      <m:t>stress</m:t>
                    </m:r>
                    <m:r>
                      <m:rPr>
                        <m:nor/>
                      </m:rPr>
                      <a:rPr lang="en-US" sz="1800" dirty="0"/>
                      <m:t> </m:t>
                    </m:r>
                  </m:oMath>
                </a14:m>
                <a:r>
                  <a:rPr lang="en-US" sz="1800" dirty="0"/>
                  <a:t>(</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𝑝</m:t>
                        </m:r>
                        <m:r>
                          <a:rPr lang="en-US" sz="1800" i="1">
                            <a:latin typeface="Cambria Math" panose="02040503050406030204" pitchFamily="18" charset="0"/>
                          </a:rPr>
                          <m:t>𝑡</m:t>
                        </m:r>
                      </m:sub>
                    </m:sSub>
                  </m:oMath>
                </a14:m>
                <a:r>
                  <a:rPr lang="en-IN" sz="1800" dirty="0"/>
                  <a:t>) </a:t>
                </a:r>
                <a14:m>
                  <m:oMath xmlns:m="http://schemas.openxmlformats.org/officeDocument/2006/math">
                    <m:r>
                      <a:rPr lang="en-US" sz="1800" i="1">
                        <a:latin typeface="Cambria Math" panose="02040503050406030204" pitchFamily="18" charset="0"/>
                      </a:rPr>
                      <m:t>=</m:t>
                    </m:r>
                    <m:f>
                      <m:fPr>
                        <m:ctrlPr>
                          <a:rPr lang="en-US" sz="1800" i="1">
                            <a:latin typeface="Cambria Math"/>
                          </a:rPr>
                        </m:ctrlPr>
                      </m:fPr>
                      <m:num>
                        <m:r>
                          <m:rPr>
                            <m:nor/>
                          </m:rPr>
                          <a:rPr lang="en-US" sz="1800" dirty="0"/>
                          <m:t>Yield</m:t>
                        </m:r>
                        <m:r>
                          <m:rPr>
                            <m:nor/>
                          </m:rPr>
                          <a:rPr lang="en-US" sz="1800" dirty="0"/>
                          <m:t> </m:t>
                        </m:r>
                        <m:r>
                          <m:rPr>
                            <m:nor/>
                          </m:rPr>
                          <a:rPr lang="en-US" sz="1800" dirty="0"/>
                          <m:t>stress</m:t>
                        </m:r>
                        <m:r>
                          <a:rPr lang="en-US" sz="1800" i="1" dirty="0">
                            <a:latin typeface="Cambria Math"/>
                          </a:rPr>
                          <m:t> (</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𝑦𝑡</m:t>
                            </m:r>
                          </m:sub>
                        </m:sSub>
                        <m:r>
                          <a:rPr lang="en-US" sz="1800" i="1" dirty="0">
                            <a:latin typeface="Cambria Math"/>
                          </a:rPr>
                          <m:t>)</m:t>
                        </m:r>
                      </m:num>
                      <m:den>
                        <m:r>
                          <m:rPr>
                            <m:nor/>
                          </m:rPr>
                          <a:rPr lang="en-US" sz="1800" dirty="0"/>
                          <m:t>Factor</m:t>
                        </m:r>
                        <m:r>
                          <m:rPr>
                            <m:nor/>
                          </m:rPr>
                          <a:rPr lang="en-US" sz="1800" dirty="0"/>
                          <m:t> </m:t>
                        </m:r>
                        <m:r>
                          <m:rPr>
                            <m:nor/>
                          </m:rPr>
                          <a:rPr lang="en-US" sz="1800" dirty="0"/>
                          <m:t>of</m:t>
                        </m:r>
                        <m:r>
                          <m:rPr>
                            <m:nor/>
                          </m:rPr>
                          <a:rPr lang="en-US" sz="1800" dirty="0"/>
                          <m:t> </m:t>
                        </m:r>
                        <m:r>
                          <m:rPr>
                            <m:nor/>
                          </m:rPr>
                          <a:rPr lang="en-US" sz="1800" dirty="0"/>
                          <m:t>safety</m:t>
                        </m:r>
                        <m:r>
                          <m:rPr>
                            <m:nor/>
                          </m:rPr>
                          <a:rPr lang="en-US" sz="1800" dirty="0"/>
                          <m:t> (</m:t>
                        </m:r>
                        <m:r>
                          <m:rPr>
                            <m:nor/>
                          </m:rPr>
                          <a:rPr lang="en-US" sz="1800" dirty="0"/>
                          <m:t>FOS</m:t>
                        </m:r>
                        <m:r>
                          <m:rPr>
                            <m:nor/>
                          </m:rPr>
                          <a:rPr lang="en-US" sz="1800" dirty="0"/>
                          <m:t>)</m:t>
                        </m:r>
                        <m:r>
                          <m:rPr>
                            <m:nor/>
                          </m:rPr>
                          <a:rPr lang="en-IN" sz="1800" dirty="0"/>
                          <m:t> </m:t>
                        </m:r>
                      </m:den>
                    </m:f>
                  </m:oMath>
                </a14:m>
                <a:endParaRPr lang="en-IN" sz="1800" dirty="0"/>
              </a:p>
              <a:p>
                <a:pPr>
                  <a:buFont typeface="Wingdings" panose="05000000000000000000" pitchFamily="2" charset="2"/>
                  <a:buChar char="§"/>
                </a:pPr>
                <a:r>
                  <a:rPr lang="en-IN" sz="1800" dirty="0" smtClean="0"/>
                  <a:t>If we put the value of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i="1">
                            <a:latin typeface="Cambria Math"/>
                          </a:rPr>
                          <m:t>2</m:t>
                        </m:r>
                      </m:sub>
                    </m:sSub>
                  </m:oMath>
                </a14:m>
                <a:r>
                  <a:rPr lang="en-IN" sz="1800" dirty="0"/>
                  <a:t> and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3</m:t>
                        </m:r>
                      </m:sub>
                    </m:sSub>
                  </m:oMath>
                </a14:m>
                <a:r>
                  <a:rPr lang="en-IN" sz="1800" dirty="0"/>
                  <a:t> , then finally we </a:t>
                </a:r>
                <a:r>
                  <a:rPr lang="en-IN" sz="1800" dirty="0" smtClean="0"/>
                  <a:t>have,</a:t>
                </a:r>
                <a:endParaRPr lang="en-IN" sz="1800" dirty="0"/>
              </a:p>
              <a:p>
                <a:pPr marL="0" lvl="0" indent="0">
                  <a:buNone/>
                </a:pPr>
                <a:r>
                  <a:rPr lang="en-IN" sz="1800" dirty="0"/>
                  <a:t>	</a:t>
                </a:r>
                <a14:m>
                  <m:oMath xmlns:m="http://schemas.openxmlformats.org/officeDocument/2006/math">
                    <m:f>
                      <m:fPr>
                        <m:ctrlPr>
                          <a:rPr lang="en-US" sz="1800" i="1">
                            <a:latin typeface="Cambria Math"/>
                          </a:rPr>
                        </m:ctrlPr>
                      </m:fPr>
                      <m:num>
                        <m:r>
                          <a:rPr lang="en-US" sz="1800" i="1">
                            <a:latin typeface="Cambria Math" panose="02040503050406030204" pitchFamily="18" charset="0"/>
                          </a:rPr>
                          <m:t>𝑃𝑑</m:t>
                        </m:r>
                        <m:r>
                          <a:rPr lang="en-US" sz="1800" i="1" baseline="-25000">
                            <a:latin typeface="Cambria Math"/>
                          </a:rPr>
                          <m:t>𝑖</m:t>
                        </m:r>
                      </m:num>
                      <m:den>
                        <m:r>
                          <a:rPr lang="en-US" sz="1800" b="0" i="1" smtClean="0">
                            <a:latin typeface="Cambria Math"/>
                          </a:rPr>
                          <m:t>4</m:t>
                        </m:r>
                        <m:r>
                          <a:rPr lang="en-US" sz="1800" i="1">
                            <a:latin typeface="Cambria Math" panose="02040503050406030204" pitchFamily="18" charset="0"/>
                          </a:rPr>
                          <m:t>𝑡</m:t>
                        </m:r>
                      </m:den>
                    </m:f>
                    <m:r>
                      <a:rPr lang="en-US" sz="1800" b="0" i="0" smtClean="0">
                        <a:latin typeface="Cambria Math"/>
                      </a:rPr>
                      <m:t>(2−</m:t>
                    </m:r>
                    <m:r>
                      <m:rPr>
                        <m:nor/>
                      </m:rPr>
                      <a:rPr lang="el-GR" sz="1800" dirty="0"/>
                      <m:t>µ</m:t>
                    </m:r>
                    <m:r>
                      <m:rPr>
                        <m:nor/>
                      </m:rPr>
                      <a:rPr lang="en-US" sz="1800" b="0" i="0" dirty="0" smtClean="0"/>
                      <m:t>)</m:t>
                    </m:r>
                  </m:oMath>
                </a14:m>
                <a:r>
                  <a:rPr lang="en-IN" sz="1800" dirty="0"/>
                  <a:t> </a:t>
                </a:r>
                <a14:m>
                  <m:oMath xmlns:m="http://schemas.openxmlformats.org/officeDocument/2006/math">
                    <m:r>
                      <a:rPr lang="en-US" sz="1800" i="1">
                        <a:latin typeface="Cambria Math" panose="02040503050406030204" pitchFamily="18" charset="0"/>
                      </a:rPr>
                      <m:t>≤</m:t>
                    </m:r>
                    <m:f>
                      <m:fPr>
                        <m:ctrlPr>
                          <a:rPr lang="en-US" sz="1800" i="1">
                            <a:latin typeface="Cambria Math"/>
                          </a:rPr>
                        </m:ctrlPr>
                      </m:fPr>
                      <m:num>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𝑦𝑡</m:t>
                            </m:r>
                          </m:sub>
                        </m:sSub>
                      </m:num>
                      <m:den>
                        <m:r>
                          <a:rPr lang="en-US" sz="1800" i="1" dirty="0">
                            <a:latin typeface="Cambria Math"/>
                          </a:rPr>
                          <m:t> </m:t>
                        </m:r>
                        <m:r>
                          <m:rPr>
                            <m:nor/>
                          </m:rPr>
                          <a:rPr lang="en-US" sz="1800" dirty="0"/>
                          <m:t>FOS</m:t>
                        </m:r>
                        <m:r>
                          <m:rPr>
                            <m:nor/>
                          </m:rPr>
                          <a:rPr lang="en-IN" sz="1800" dirty="0"/>
                          <m:t> </m:t>
                        </m:r>
                      </m:den>
                    </m:f>
                  </m:oMath>
                </a14:m>
                <a:r>
                  <a:rPr lang="en-IN" sz="1800" dirty="0" smtClean="0"/>
                  <a:t> (where </a:t>
                </a:r>
                <a14:m>
                  <m:oMath xmlns:m="http://schemas.openxmlformats.org/officeDocument/2006/math">
                    <m:r>
                      <m:rPr>
                        <m:nor/>
                      </m:rPr>
                      <a:rPr lang="el-GR" sz="1800" dirty="0"/>
                      <m:t>µ</m:t>
                    </m:r>
                  </m:oMath>
                </a14:m>
                <a:r>
                  <a:rPr lang="en-IN" sz="1800" dirty="0" smtClean="0"/>
                  <a:t> is </a:t>
                </a:r>
                <a:r>
                  <a:rPr lang="en-US" sz="1800" dirty="0"/>
                  <a:t>Poisson's ratio </a:t>
                </a:r>
                <a:r>
                  <a:rPr lang="en-IN" sz="1800" dirty="0" smtClean="0"/>
                  <a:t>) </a:t>
                </a:r>
                <a:endParaRPr lang="en-IN" sz="1800" dirty="0"/>
              </a:p>
            </p:txBody>
          </p:sp>
        </mc:Choice>
        <mc:Fallback xmlns="">
          <p:sp>
            <p:nvSpPr>
              <p:cNvPr id="3" name="Content Placeholder 2">
                <a:extLst>
                  <a:ext uri="{FF2B5EF4-FFF2-40B4-BE49-F238E27FC236}">
                    <a16:creationId xmlns="" xmlns:a16="http://schemas.microsoft.com/office/drawing/2014/main"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277792" y="1095375"/>
                <a:ext cx="11668160" cy="5085516"/>
              </a:xfrm>
              <a:blipFill rotWithShape="1">
                <a:blip r:embed="rId3"/>
                <a:stretch>
                  <a:fillRect l="-1254" t="-1079" r="-1149"/>
                </a:stretch>
              </a:blipFill>
            </p:spPr>
            <p:txBody>
              <a:bodyPr/>
              <a:lstStyle/>
              <a:p>
                <a:r>
                  <a:rPr lang="en-US">
                    <a:noFill/>
                  </a:rPr>
                  <a:t> </a:t>
                </a:r>
              </a:p>
            </p:txBody>
          </p:sp>
        </mc:Fallback>
      </mc:AlternateContent>
      <p:pic>
        <p:nvPicPr>
          <p:cNvPr id="6" name="Picture 5"/>
          <p:cNvPicPr>
            <a:picLocks/>
          </p:cNvPicPr>
          <p:nvPr/>
        </p:nvPicPr>
        <p:blipFill>
          <a:blip r:embed="rId4">
            <a:extLst>
              <a:ext uri="{28A0092B-C50C-407E-A947-70E740481C1C}">
                <a14:useLocalDpi xmlns:a14="http://schemas.microsoft.com/office/drawing/2010/main" val="0"/>
              </a:ext>
            </a:extLst>
          </a:blip>
          <a:stretch>
            <a:fillRect/>
          </a:stretch>
        </p:blipFill>
        <p:spPr>
          <a:xfrm>
            <a:off x="5607935" y="2273023"/>
            <a:ext cx="3026033" cy="3884710"/>
          </a:xfrm>
          <a:prstGeom prst="rect">
            <a:avLst/>
          </a:prstGeom>
        </p:spPr>
      </p:pic>
      <p:grpSp>
        <p:nvGrpSpPr>
          <p:cNvPr id="7" name="Group 6"/>
          <p:cNvGrpSpPr/>
          <p:nvPr/>
        </p:nvGrpSpPr>
        <p:grpSpPr>
          <a:xfrm>
            <a:off x="5711029" y="2640958"/>
            <a:ext cx="2751541" cy="2864385"/>
            <a:chOff x="7464230" y="2640957"/>
            <a:chExt cx="3668720" cy="2864385"/>
          </a:xfrm>
        </p:grpSpPr>
        <mc:AlternateContent xmlns:mc="http://schemas.openxmlformats.org/markup-compatibility/2006" xmlns:a14="http://schemas.microsoft.com/office/drawing/2010/main">
          <mc:Choice Requires="a14">
            <p:sp>
              <p:nvSpPr>
                <p:cNvPr id="8" name="TextBox 7"/>
                <p:cNvSpPr txBox="1"/>
                <p:nvPr/>
              </p:nvSpPr>
              <p:spPr>
                <a:xfrm>
                  <a:off x="10382489" y="3541853"/>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82490" y="3541853"/>
                  <a:ext cx="551626" cy="391261"/>
                </a:xfrm>
                <a:prstGeom prst="rect">
                  <a:avLst/>
                </a:prstGeom>
                <a:blipFill rotWithShape="1">
                  <a:blip r:embed="rId5"/>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129057" y="2640957"/>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129058" y="2640957"/>
                  <a:ext cx="551626" cy="391261"/>
                </a:xfrm>
                <a:prstGeom prst="rect">
                  <a:avLst/>
                </a:prstGeom>
                <a:blipFill rotWithShape="1">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464230" y="3541853"/>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464230" y="3541853"/>
                  <a:ext cx="724750" cy="391261"/>
                </a:xfrm>
                <a:prstGeom prst="rect">
                  <a:avLst/>
                </a:prstGeom>
                <a:blipFill rotWithShape="1">
                  <a:blip r:embed="rId7"/>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082757" y="5114081"/>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082758" y="5114081"/>
                  <a:ext cx="724750" cy="391261"/>
                </a:xfrm>
                <a:prstGeom prst="rect">
                  <a:avLst/>
                </a:prstGeom>
                <a:blipFill rotWithShape="1">
                  <a:blip r:embed="rId8"/>
                  <a:stretch>
                    <a:fillRect b="-3125"/>
                  </a:stretch>
                </a:blipFill>
              </p:spPr>
              <p:txBody>
                <a:bodyPr/>
                <a:lstStyle/>
                <a:p>
                  <a:r>
                    <a:rPr lang="en-US">
                      <a:noFill/>
                    </a:rPr>
                    <a:t> </a:t>
                  </a:r>
                </a:p>
              </p:txBody>
            </p:sp>
          </mc:Fallback>
        </mc:AlternateContent>
      </p:grpSp>
    </p:spTree>
    <p:extLst>
      <p:ext uri="{BB962C8B-B14F-4D97-AF65-F5344CB8AC3E}">
        <p14:creationId xmlns:p14="http://schemas.microsoft.com/office/powerpoint/2010/main" val="13423784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63</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0" y="244475"/>
            <a:ext cx="7639050" cy="833438"/>
          </a:xfrm>
        </p:spPr>
        <p:txBody>
          <a:bodyPr>
            <a:normAutofit fontScale="90000"/>
          </a:bodyPr>
          <a:lstStyle/>
          <a:p>
            <a:pPr marL="514350" indent="-514350"/>
            <a:r>
              <a:rPr lang="en-US" sz="4000" b="1" dirty="0"/>
              <a:t>4</a:t>
            </a:r>
            <a:r>
              <a:rPr lang="en-US" sz="4000" b="1" dirty="0" smtClean="0"/>
              <a:t>. Maximum Strain Energy theory or </a:t>
            </a:r>
            <a:r>
              <a:rPr lang="en-US" sz="4000" b="1" dirty="0"/>
              <a:t>Haigh’s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392907" y="1095375"/>
                <a:ext cx="8751094" cy="5248275"/>
              </a:xfrm>
            </p:spPr>
            <p:txBody>
              <a:bodyPr>
                <a:noAutofit/>
              </a:bodyPr>
              <a:lstStyle/>
              <a:p>
                <a:pPr>
                  <a:buFont typeface="Wingdings" panose="05000000000000000000" pitchFamily="2" charset="2"/>
                  <a:buChar char="§"/>
                </a:pPr>
                <a:r>
                  <a:rPr lang="en-US" sz="1800" dirty="0" smtClean="0"/>
                  <a:t> Maximum strain energy </a:t>
                </a:r>
                <a:r>
                  <a:rPr lang="en-US" sz="1800" dirty="0"/>
                  <a:t>theory </a:t>
                </a:r>
                <a:r>
                  <a:rPr lang="en-US" sz="1800" dirty="0" smtClean="0"/>
                  <a:t>is given by Haigh.</a:t>
                </a:r>
              </a:p>
              <a:p>
                <a:r>
                  <a:rPr lang="en-IN" sz="1800" dirty="0" smtClean="0"/>
                  <a:t> This theory states that </a:t>
                </a:r>
                <a:r>
                  <a:rPr lang="en-US" sz="1800" dirty="0" smtClean="0"/>
                  <a:t>maximum strain energy  of a material should be smaller or equal to</a:t>
                </a:r>
                <a14:m>
                  <m:oMath xmlns:m="http://schemas.openxmlformats.org/officeDocument/2006/math">
                    <m:r>
                      <m:rPr>
                        <m:nor/>
                      </m:rPr>
                      <a:rPr lang="en-US" sz="1800" b="0" i="0" smtClean="0"/>
                      <m:t> </m:t>
                    </m:r>
                    <m:r>
                      <m:rPr>
                        <m:nor/>
                      </m:rPr>
                      <a:rPr lang="en-US" sz="1800" b="0" i="0" smtClean="0"/>
                      <m:t>strain</m:t>
                    </m:r>
                    <m:r>
                      <m:rPr>
                        <m:nor/>
                      </m:rPr>
                      <a:rPr lang="en-US" sz="1800"/>
                      <m:t> </m:t>
                    </m:r>
                    <m:r>
                      <m:rPr>
                        <m:nor/>
                      </m:rPr>
                      <a:rPr lang="en-US" sz="1800"/>
                      <m:t>energy</m:t>
                    </m:r>
                    <m:r>
                      <m:rPr>
                        <m:nor/>
                      </m:rPr>
                      <a:rPr lang="en-US" sz="1800"/>
                      <m:t> </m:t>
                    </m:r>
                    <m:r>
                      <m:rPr>
                        <m:nor/>
                      </m:rPr>
                      <a:rPr lang="en-US" sz="1800"/>
                      <m:t>per</m:t>
                    </m:r>
                    <m:r>
                      <m:rPr>
                        <m:nor/>
                      </m:rPr>
                      <a:rPr lang="en-US" sz="1800"/>
                      <m:t> </m:t>
                    </m:r>
                    <m:r>
                      <m:rPr>
                        <m:nor/>
                      </m:rPr>
                      <a:rPr lang="en-US" sz="1800"/>
                      <m:t>unit</m:t>
                    </m:r>
                    <m:r>
                      <m:rPr>
                        <m:nor/>
                      </m:rPr>
                      <a:rPr lang="en-US" sz="1800"/>
                      <m:t> </m:t>
                    </m:r>
                    <m:r>
                      <m:rPr>
                        <m:nor/>
                      </m:rPr>
                      <a:rPr lang="en-US" sz="1800"/>
                      <m:t>volume</m:t>
                    </m:r>
                    <m:r>
                      <m:rPr>
                        <m:nor/>
                      </m:rPr>
                      <a:rPr lang="en-US" sz="1800"/>
                      <m:t> </m:t>
                    </m:r>
                    <m:r>
                      <m:rPr>
                        <m:nor/>
                      </m:rPr>
                      <a:rPr lang="en-US" sz="1800"/>
                      <m:t>at</m:t>
                    </m:r>
                    <m:r>
                      <m:rPr>
                        <m:nor/>
                      </m:rPr>
                      <a:rPr lang="en-US" sz="1800"/>
                      <m:t> </m:t>
                    </m:r>
                    <m:r>
                      <m:rPr>
                        <m:nor/>
                      </m:rPr>
                      <a:rPr lang="en-US" sz="1800"/>
                      <m:t>yield</m:t>
                    </m:r>
                    <m:r>
                      <m:rPr>
                        <m:nor/>
                      </m:rPr>
                      <a:rPr lang="en-US" sz="1800"/>
                      <m:t> </m:t>
                    </m:r>
                    <m:r>
                      <m:rPr>
                        <m:nor/>
                      </m:rPr>
                      <a:rPr lang="en-US" sz="1800"/>
                      <m:t>point</m:t>
                    </m:r>
                    <m:r>
                      <m:rPr>
                        <m:nor/>
                      </m:rPr>
                      <a:rPr lang="en-US" sz="1800" b="0" i="0" smtClean="0"/>
                      <m:t> </m:t>
                    </m:r>
                    <m:r>
                      <m:rPr>
                        <m:nor/>
                      </m:rPr>
                      <a:rPr lang="en-US" sz="1800"/>
                      <m:t>under</m:t>
                    </m:r>
                    <m:r>
                      <m:rPr>
                        <m:nor/>
                      </m:rPr>
                      <a:rPr lang="en-US" sz="1800"/>
                      <m:t> </m:t>
                    </m:r>
                    <m:r>
                      <m:rPr>
                        <m:nor/>
                      </m:rPr>
                      <a:rPr lang="en-US" sz="1800"/>
                      <m:t>tension</m:t>
                    </m:r>
                    <m:r>
                      <m:rPr>
                        <m:nor/>
                      </m:rPr>
                      <a:rPr lang="en-US" sz="1800"/>
                      <m:t> </m:t>
                    </m:r>
                    <m:r>
                      <m:rPr>
                        <m:nor/>
                      </m:rPr>
                      <a:rPr lang="en-US" sz="1800"/>
                      <m:t>test</m:t>
                    </m:r>
                    <m:r>
                      <m:rPr>
                        <m:nor/>
                      </m:rPr>
                      <a:rPr lang="en-US" sz="1800" b="0" i="0" smtClean="0"/>
                      <m:t>, </m:t>
                    </m:r>
                    <m:r>
                      <m:rPr>
                        <m:nor/>
                      </m:rPr>
                      <a:rPr lang="en-US" sz="1800" b="0" i="0" smtClean="0"/>
                      <m:t>for</m:t>
                    </m:r>
                    <m:r>
                      <m:rPr>
                        <m:nor/>
                      </m:rPr>
                      <a:rPr lang="en-US" sz="1800" b="0" i="0" smtClean="0"/>
                      <m:t> </m:t>
                    </m:r>
                  </m:oMath>
                </a14:m>
                <a:r>
                  <a:rPr lang="en-US" sz="1800" dirty="0" smtClean="0"/>
                  <a:t>the safe design.</a:t>
                </a:r>
              </a:p>
              <a:p>
                <a:pPr marL="0" indent="0">
                  <a:buNone/>
                </a:pPr>
                <a:r>
                  <a:rPr lang="en-US" sz="1800" dirty="0" smtClean="0"/>
                  <a:t>i.e.  	</a:t>
                </a:r>
                <a14:m>
                  <m:oMath xmlns:m="http://schemas.openxmlformats.org/officeDocument/2006/math">
                    <m:f>
                      <m:fPr>
                        <m:ctrlPr>
                          <a:rPr lang="en-US" sz="1800" i="1">
                            <a:latin typeface="Cambria Math"/>
                          </a:rPr>
                        </m:ctrlPr>
                      </m:fPr>
                      <m:num>
                        <m:r>
                          <a:rPr lang="en-US" sz="1800" b="0" i="1" smtClean="0">
                            <a:latin typeface="Cambria Math"/>
                          </a:rPr>
                          <m:t>1</m:t>
                        </m:r>
                      </m:num>
                      <m:den>
                        <m:r>
                          <a:rPr lang="en-US" sz="1800" i="1" dirty="0">
                            <a:latin typeface="Cambria Math"/>
                          </a:rPr>
                          <m:t> </m:t>
                        </m:r>
                        <m:r>
                          <m:rPr>
                            <m:nor/>
                          </m:rPr>
                          <a:rPr lang="en-US" sz="1800" b="0" i="0" dirty="0" smtClean="0"/>
                          <m:t>2</m:t>
                        </m:r>
                        <m:r>
                          <m:rPr>
                            <m:nor/>
                          </m:rPr>
                          <a:rPr lang="en-IN" sz="1800" dirty="0"/>
                          <m:t> </m:t>
                        </m:r>
                      </m:den>
                    </m:f>
                  </m:oMath>
                </a14:m>
                <a:r>
                  <a:rPr lang="el-GR" sz="1800" dirty="0"/>
                  <a:t> σ</a:t>
                </a:r>
                <a:r>
                  <a:rPr lang="el-GR" sz="1800" baseline="-25000" dirty="0"/>
                  <a:t>1</a:t>
                </a:r>
                <a:r>
                  <a:rPr lang="el-GR" sz="1800" dirty="0"/>
                  <a:t> </a:t>
                </a:r>
                <a:r>
                  <a:rPr lang="el-GR" sz="1800" dirty="0" smtClean="0"/>
                  <a:t>ε</a:t>
                </a:r>
                <a:r>
                  <a:rPr lang="en-US" sz="1800" baseline="-25000" dirty="0" smtClean="0"/>
                  <a:t>1</a:t>
                </a:r>
                <a:r>
                  <a:rPr lang="el-GR" sz="1800" dirty="0" smtClean="0"/>
                  <a:t> </a:t>
                </a:r>
                <a:r>
                  <a:rPr lang="el-GR" sz="1800" dirty="0"/>
                  <a:t>+ </a:t>
                </a:r>
                <a14:m>
                  <m:oMath xmlns:m="http://schemas.openxmlformats.org/officeDocument/2006/math">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m:t>2</m:t>
                        </m:r>
                        <m:r>
                          <m:rPr>
                            <m:nor/>
                          </m:rPr>
                          <a:rPr lang="en-IN" sz="1800" dirty="0"/>
                          <m:t> </m:t>
                        </m:r>
                      </m:den>
                    </m:f>
                  </m:oMath>
                </a14:m>
                <a:r>
                  <a:rPr lang="el-GR" sz="1800" dirty="0"/>
                  <a:t> </a:t>
                </a:r>
                <a:r>
                  <a:rPr lang="el-GR" sz="1800" dirty="0" smtClean="0"/>
                  <a:t>σ</a:t>
                </a:r>
                <a:r>
                  <a:rPr lang="en-US" sz="1800" baseline="-25000" dirty="0" smtClean="0"/>
                  <a:t>2</a:t>
                </a:r>
                <a:r>
                  <a:rPr lang="el-GR" sz="1800" dirty="0" smtClean="0"/>
                  <a:t> ε</a:t>
                </a:r>
                <a:r>
                  <a:rPr lang="en-US" sz="1800" baseline="-25000" dirty="0" smtClean="0"/>
                  <a:t>2</a:t>
                </a:r>
                <a:r>
                  <a:rPr lang="el-GR" sz="1800" dirty="0" smtClean="0"/>
                  <a:t> </a:t>
                </a:r>
                <a:r>
                  <a:rPr lang="en-US" sz="1800" dirty="0" smtClean="0"/>
                  <a:t>+ </a:t>
                </a:r>
                <a14:m>
                  <m:oMath xmlns:m="http://schemas.openxmlformats.org/officeDocument/2006/math">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m:t>2</m:t>
                        </m:r>
                        <m:r>
                          <m:rPr>
                            <m:nor/>
                          </m:rPr>
                          <a:rPr lang="en-IN" sz="1800" dirty="0"/>
                          <m:t> </m:t>
                        </m:r>
                      </m:den>
                    </m:f>
                  </m:oMath>
                </a14:m>
                <a:r>
                  <a:rPr lang="el-GR" sz="1800" dirty="0"/>
                  <a:t> </a:t>
                </a:r>
                <a:r>
                  <a:rPr lang="el-GR" sz="1800" dirty="0" smtClean="0"/>
                  <a:t>σ</a:t>
                </a:r>
                <a:r>
                  <a:rPr lang="en-US" sz="1800" baseline="-25000" dirty="0" smtClean="0"/>
                  <a:t>3</a:t>
                </a:r>
                <a:r>
                  <a:rPr lang="el-GR" sz="1800" dirty="0" smtClean="0"/>
                  <a:t> ε</a:t>
                </a:r>
                <a:r>
                  <a:rPr lang="en-US" sz="1800" baseline="-25000" dirty="0" smtClean="0"/>
                  <a:t>3 </a:t>
                </a:r>
                <a14:m>
                  <m:oMath xmlns:m="http://schemas.openxmlformats.org/officeDocument/2006/math">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m:t>2</m:t>
                            </m:r>
                            <m:r>
                              <m:rPr>
                                <m:nor/>
                              </m:rPr>
                              <a:rPr lang="en-IN" sz="1800" dirty="0"/>
                              <m:t> </m:t>
                            </m:r>
                          </m:den>
                        </m:f>
                        <m:r>
                          <a:rPr lang="en-US" sz="1800" i="1">
                            <a:latin typeface="Cambria Math" panose="02040503050406030204" pitchFamily="18" charset="0"/>
                          </a:rPr>
                          <m:t>𝜎</m:t>
                        </m:r>
                      </m:e>
                      <m:sub>
                        <m:r>
                          <a:rPr lang="en-US" sz="1800" b="0" i="1" smtClean="0">
                            <a:latin typeface="Cambria Math"/>
                          </a:rPr>
                          <m:t>𝑦</m:t>
                        </m:r>
                        <m:r>
                          <a:rPr lang="en-US" sz="1800" i="1">
                            <a:latin typeface="Cambria Math" panose="02040503050406030204" pitchFamily="18" charset="0"/>
                          </a:rPr>
                          <m:t>𝑡</m:t>
                        </m:r>
                      </m:sub>
                    </m:sSub>
                    <m:r>
                      <a:rPr lang="en-US" sz="1800" b="0" i="1" smtClean="0">
                        <a:latin typeface="Cambria Math"/>
                      </a:rPr>
                      <m:t> </m:t>
                    </m:r>
                    <m:r>
                      <m:rPr>
                        <m:nor/>
                      </m:rPr>
                      <a:rPr lang="el-GR" sz="1800" dirty="0" smtClean="0"/>
                      <m:t>ε</m:t>
                    </m:r>
                    <m:r>
                      <m:rPr>
                        <m:nor/>
                      </m:rPr>
                      <a:rPr lang="en-US" sz="1800" b="0" i="0" baseline="-25000" dirty="0" smtClean="0"/>
                      <m:t>yt</m:t>
                    </m:r>
                  </m:oMath>
                </a14:m>
                <a:r>
                  <a:rPr lang="en-US" sz="1800" dirty="0"/>
                  <a:t> </a:t>
                </a:r>
                <a:endParaRPr lang="en-US" sz="1800" dirty="0" smtClean="0"/>
              </a:p>
              <a:p>
                <a:pPr marL="0" indent="0">
                  <a:buNone/>
                </a:pPr>
                <a:r>
                  <a:rPr lang="en-US" sz="1800" dirty="0" smtClean="0"/>
                  <a:t>We know that,</a:t>
                </a:r>
              </a:p>
              <a:p>
                <a:pPr marL="0" indent="0">
                  <a:buNone/>
                </a:pPr>
                <a:r>
                  <a:rPr lang="en-US" sz="1800" dirty="0"/>
                  <a:t>	 </a:t>
                </a:r>
                <a:r>
                  <a:rPr lang="el-GR" sz="1800" dirty="0"/>
                  <a:t>ε</a:t>
                </a:r>
                <a:r>
                  <a:rPr lang="en-US" sz="1800" baseline="-25000" dirty="0"/>
                  <a:t>1 </a:t>
                </a:r>
                <a:r>
                  <a:rPr lang="en-US" sz="1800" baseline="-25000" dirty="0" smtClean="0"/>
                  <a:t> </a:t>
                </a:r>
                <a14:m>
                  <m:oMath xmlns:m="http://schemas.openxmlformats.org/officeDocument/2006/math">
                    <m:r>
                      <a:rPr lang="en-US" sz="1800" b="0" i="0" smtClean="0">
                        <a:latin typeface="Cambria Math"/>
                      </a:rPr>
                      <m:t>= </m:t>
                    </m:r>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a:latin typeface="Cambria Math"/>
                          </a:rPr>
                          <m:t>E</m:t>
                        </m:r>
                        <m:r>
                          <m:rPr>
                            <m:nor/>
                          </m:rPr>
                          <a:rPr lang="en-IN" sz="1800" dirty="0"/>
                          <m:t> </m:t>
                        </m:r>
                      </m:den>
                    </m:f>
                  </m:oMath>
                </a14:m>
                <a:r>
                  <a:rPr lang="en-US" sz="1800" dirty="0"/>
                  <a:t>[</a:t>
                </a:r>
                <a14:m>
                  <m:oMath xmlns:m="http://schemas.openxmlformats.org/officeDocument/2006/math">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a:rPr lang="en-US" sz="1800" i="1">
                            <a:latin typeface="Cambria Math"/>
                          </a:rPr>
                          <m:t>−</m:t>
                        </m:r>
                        <m:r>
                          <m:rPr>
                            <m:nor/>
                          </m:rPr>
                          <a:rPr lang="el-GR" sz="1800" dirty="0"/>
                          <m:t>µ</m:t>
                        </m:r>
                        <m:r>
                          <a:rPr lang="en-US" sz="1800" i="1">
                            <a:latin typeface="Cambria Math"/>
                          </a:rPr>
                          <m:t>(</m:t>
                        </m:r>
                        <m:r>
                          <a:rPr lang="en-US" sz="1800" i="1">
                            <a:latin typeface="Cambria Math" panose="02040503050406030204" pitchFamily="18" charset="0"/>
                          </a:rPr>
                          <m:t>𝜎</m:t>
                        </m:r>
                      </m:e>
                      <m:sub>
                        <m:r>
                          <a:rPr lang="en-US" sz="1800" i="1">
                            <a:latin typeface="Cambria Math"/>
                          </a:rPr>
                          <m:t>2</m:t>
                        </m:r>
                      </m:sub>
                    </m:sSub>
                    <m:r>
                      <a:rPr lang="en-US" sz="1800" i="1">
                        <a:latin typeface="Cambria Math"/>
                      </a:rPr>
                      <m:t>+</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3</m:t>
                        </m:r>
                      </m:sub>
                    </m:sSub>
                    <m:r>
                      <a:rPr lang="en-US" sz="1800" i="1">
                        <a:latin typeface="Cambria Math"/>
                      </a:rPr>
                      <m:t>)</m:t>
                    </m:r>
                    <m:r>
                      <a:rPr lang="en-US" sz="1800">
                        <a:latin typeface="Cambria Math"/>
                      </a:rPr>
                      <m:t>]</m:t>
                    </m:r>
                  </m:oMath>
                </a14:m>
                <a:r>
                  <a:rPr lang="en-US" sz="1800" dirty="0"/>
                  <a:t> </a:t>
                </a:r>
                <a:endParaRPr lang="en-US" sz="1800" dirty="0" smtClean="0"/>
              </a:p>
              <a:p>
                <a:pPr marL="0" indent="0">
                  <a:buNone/>
                </a:pPr>
                <a:r>
                  <a:rPr lang="en-US" sz="1800" dirty="0" smtClean="0"/>
                  <a:t>	</a:t>
                </a:r>
                <a:r>
                  <a:rPr lang="el-GR" sz="1800" dirty="0" smtClean="0"/>
                  <a:t>ε</a:t>
                </a:r>
                <a:r>
                  <a:rPr lang="en-US" sz="1800" baseline="-25000" dirty="0" smtClean="0"/>
                  <a:t>2  </a:t>
                </a:r>
                <a14:m>
                  <m:oMath xmlns:m="http://schemas.openxmlformats.org/officeDocument/2006/math">
                    <m:r>
                      <a:rPr lang="en-US" sz="1800">
                        <a:latin typeface="Cambria Math"/>
                      </a:rPr>
                      <m:t>= </m:t>
                    </m:r>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a:latin typeface="Cambria Math"/>
                          </a:rPr>
                          <m:t>E</m:t>
                        </m:r>
                        <m:r>
                          <m:rPr>
                            <m:nor/>
                          </m:rPr>
                          <a:rPr lang="en-IN" sz="1800" dirty="0"/>
                          <m:t> </m:t>
                        </m:r>
                      </m:den>
                    </m:f>
                  </m:oMath>
                </a14:m>
                <a:r>
                  <a:rPr lang="en-US" sz="1800" dirty="0"/>
                  <a:t>[</a:t>
                </a:r>
                <a14:m>
                  <m:oMath xmlns:m="http://schemas.openxmlformats.org/officeDocument/2006/math">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b="0" i="1" smtClean="0">
                            <a:latin typeface="Cambria Math"/>
                          </a:rPr>
                          <m:t>2</m:t>
                        </m:r>
                      </m:sub>
                    </m:sSub>
                    <m:sSub>
                      <m:sSubPr>
                        <m:ctrlPr>
                          <a:rPr lang="en-IN" sz="1800" i="1">
                            <a:latin typeface="Cambria Math"/>
                          </a:rPr>
                        </m:ctrlPr>
                      </m:sSubPr>
                      <m:e>
                        <m:r>
                          <a:rPr lang="en-US" sz="1800" i="1">
                            <a:latin typeface="Cambria Math"/>
                          </a:rPr>
                          <m:t>−</m:t>
                        </m:r>
                        <m:r>
                          <m:rPr>
                            <m:nor/>
                          </m:rPr>
                          <a:rPr lang="el-GR" sz="1800" dirty="0"/>
                          <m:t>µ</m:t>
                        </m:r>
                        <m:r>
                          <a:rPr lang="en-US" sz="1800" i="1">
                            <a:latin typeface="Cambria Math"/>
                          </a:rPr>
                          <m:t>(</m:t>
                        </m:r>
                        <m:r>
                          <a:rPr lang="en-US" sz="1800" i="1">
                            <a:latin typeface="Cambria Math" panose="02040503050406030204" pitchFamily="18" charset="0"/>
                          </a:rPr>
                          <m:t>𝜎</m:t>
                        </m:r>
                      </m:e>
                      <m:sub>
                        <m:r>
                          <a:rPr lang="en-US" sz="1800" b="0" i="1" smtClean="0">
                            <a:latin typeface="Cambria Math"/>
                          </a:rPr>
                          <m:t>3</m:t>
                        </m:r>
                      </m:sub>
                    </m:sSub>
                    <m:r>
                      <a:rPr lang="en-US" sz="1800" i="1">
                        <a:latin typeface="Cambria Math"/>
                      </a:rPr>
                      <m:t>+</m:t>
                    </m:r>
                    <m:sSub>
                      <m:sSubPr>
                        <m:ctrlPr>
                          <a:rPr lang="en-IN" sz="1800" i="1">
                            <a:latin typeface="Cambria Math"/>
                          </a:rPr>
                        </m:ctrlPr>
                      </m:sSubPr>
                      <m:e>
                        <m:r>
                          <a:rPr lang="en-US" sz="1800" i="1">
                            <a:latin typeface="Cambria Math" panose="02040503050406030204" pitchFamily="18" charset="0"/>
                          </a:rPr>
                          <m:t>𝜎</m:t>
                        </m:r>
                      </m:e>
                      <m:sub>
                        <m:r>
                          <a:rPr lang="en-US" sz="1800" b="0" i="1" smtClean="0">
                            <a:latin typeface="Cambria Math"/>
                          </a:rPr>
                          <m:t>1</m:t>
                        </m:r>
                      </m:sub>
                    </m:sSub>
                    <m:r>
                      <a:rPr lang="en-US" sz="1800" i="1">
                        <a:latin typeface="Cambria Math"/>
                      </a:rPr>
                      <m:t>)</m:t>
                    </m:r>
                    <m:r>
                      <a:rPr lang="en-US" sz="1800">
                        <a:latin typeface="Cambria Math"/>
                      </a:rPr>
                      <m:t>]</m:t>
                    </m:r>
                  </m:oMath>
                </a14:m>
                <a:r>
                  <a:rPr lang="en-US" sz="1800" dirty="0"/>
                  <a:t> </a:t>
                </a:r>
              </a:p>
              <a:p>
                <a:pPr marL="0" indent="0">
                  <a:buNone/>
                </a:pPr>
                <a:r>
                  <a:rPr lang="en-US" sz="1800" dirty="0" smtClean="0"/>
                  <a:t>	</a:t>
                </a:r>
                <a:r>
                  <a:rPr lang="el-GR" sz="1800" dirty="0" smtClean="0"/>
                  <a:t>ε</a:t>
                </a:r>
                <a:r>
                  <a:rPr lang="en-US" sz="1800" baseline="-25000" dirty="0" smtClean="0"/>
                  <a:t>3  </a:t>
                </a:r>
                <a14:m>
                  <m:oMath xmlns:m="http://schemas.openxmlformats.org/officeDocument/2006/math">
                    <m:r>
                      <a:rPr lang="en-US" sz="1800">
                        <a:latin typeface="Cambria Math"/>
                      </a:rPr>
                      <m:t>= </m:t>
                    </m:r>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a:latin typeface="Cambria Math"/>
                          </a:rPr>
                          <m:t>E</m:t>
                        </m:r>
                        <m:r>
                          <m:rPr>
                            <m:nor/>
                          </m:rPr>
                          <a:rPr lang="en-IN" sz="1800" dirty="0"/>
                          <m:t> </m:t>
                        </m:r>
                      </m:den>
                    </m:f>
                  </m:oMath>
                </a14:m>
                <a:r>
                  <a:rPr lang="en-US" sz="1800" dirty="0"/>
                  <a:t>[</a:t>
                </a:r>
                <a14:m>
                  <m:oMath xmlns:m="http://schemas.openxmlformats.org/officeDocument/2006/math">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b="0" i="1" smtClean="0">
                            <a:latin typeface="Cambria Math"/>
                          </a:rPr>
                          <m:t>3</m:t>
                        </m:r>
                      </m:sub>
                    </m:sSub>
                    <m:sSub>
                      <m:sSubPr>
                        <m:ctrlPr>
                          <a:rPr lang="en-IN" sz="1800" i="1">
                            <a:latin typeface="Cambria Math"/>
                          </a:rPr>
                        </m:ctrlPr>
                      </m:sSubPr>
                      <m:e>
                        <m:r>
                          <a:rPr lang="en-US" sz="1800" i="1">
                            <a:latin typeface="Cambria Math"/>
                          </a:rPr>
                          <m:t>−</m:t>
                        </m:r>
                        <m:r>
                          <m:rPr>
                            <m:nor/>
                          </m:rPr>
                          <a:rPr lang="el-GR" sz="1800" dirty="0"/>
                          <m:t>µ</m:t>
                        </m:r>
                        <m:r>
                          <a:rPr lang="en-US" sz="1800" i="1">
                            <a:latin typeface="Cambria Math"/>
                          </a:rPr>
                          <m:t>(</m:t>
                        </m:r>
                        <m:r>
                          <a:rPr lang="en-US" sz="1800" i="1">
                            <a:latin typeface="Cambria Math" panose="02040503050406030204" pitchFamily="18" charset="0"/>
                          </a:rPr>
                          <m:t>𝜎</m:t>
                        </m:r>
                      </m:e>
                      <m:sub>
                        <m:r>
                          <a:rPr lang="en-US" sz="1800" b="0" i="1" smtClean="0">
                            <a:latin typeface="Cambria Math"/>
                          </a:rPr>
                          <m:t>1</m:t>
                        </m:r>
                      </m:sub>
                    </m:sSub>
                    <m:r>
                      <a:rPr lang="en-US" sz="1800" i="1">
                        <a:latin typeface="Cambria Math"/>
                      </a:rPr>
                      <m:t>+</m:t>
                    </m:r>
                    <m:sSub>
                      <m:sSubPr>
                        <m:ctrlPr>
                          <a:rPr lang="en-IN" sz="1800" i="1">
                            <a:latin typeface="Cambria Math"/>
                          </a:rPr>
                        </m:ctrlPr>
                      </m:sSubPr>
                      <m:e>
                        <m:r>
                          <a:rPr lang="en-US" sz="1800" i="1">
                            <a:latin typeface="Cambria Math" panose="02040503050406030204" pitchFamily="18" charset="0"/>
                          </a:rPr>
                          <m:t>𝜎</m:t>
                        </m:r>
                      </m:e>
                      <m:sub>
                        <m:r>
                          <a:rPr lang="en-US" sz="1800" b="0" i="1" smtClean="0">
                            <a:latin typeface="Cambria Math"/>
                          </a:rPr>
                          <m:t>2</m:t>
                        </m:r>
                      </m:sub>
                    </m:sSub>
                    <m:r>
                      <a:rPr lang="en-US" sz="1800" i="1">
                        <a:latin typeface="Cambria Math"/>
                      </a:rPr>
                      <m:t>)</m:t>
                    </m:r>
                    <m:r>
                      <a:rPr lang="en-US" sz="1800">
                        <a:latin typeface="Cambria Math"/>
                      </a:rPr>
                      <m:t>]</m:t>
                    </m:r>
                  </m:oMath>
                </a14:m>
                <a:r>
                  <a:rPr lang="en-US" sz="1800" dirty="0"/>
                  <a:t> </a:t>
                </a:r>
                <a:endParaRPr lang="en-US" sz="1800" dirty="0" smtClean="0"/>
              </a:p>
              <a:p>
                <a:pPr marL="0" indent="0">
                  <a:buNone/>
                </a:pPr>
                <a:r>
                  <a:rPr lang="en-US" sz="1800" dirty="0" smtClean="0"/>
                  <a:t>Then, </a:t>
                </a:r>
              </a:p>
              <a:p>
                <a:pPr marL="0" indent="0">
                  <a:buNone/>
                </a:pPr>
                <a:r>
                  <a:rPr lang="en-US" sz="1800" dirty="0" smtClean="0"/>
                  <a:t>Total </a:t>
                </a:r>
                <a:r>
                  <a:rPr lang="en-US" sz="1800" dirty="0"/>
                  <a:t>Strain Energy per unit volume </a:t>
                </a:r>
                <a:r>
                  <a:rPr lang="en-US" sz="1800" dirty="0" smtClean="0"/>
                  <a:t>= </a:t>
                </a:r>
                <a14:m>
                  <m:oMath xmlns:m="http://schemas.openxmlformats.org/officeDocument/2006/math">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m:t>2</m:t>
                        </m:r>
                        <m:r>
                          <m:rPr>
                            <m:nor/>
                          </m:rPr>
                          <a:rPr lang="en-IN" sz="1800" dirty="0"/>
                          <m:t> </m:t>
                        </m:r>
                      </m:den>
                    </m:f>
                  </m:oMath>
                </a14:m>
                <a:r>
                  <a:rPr lang="el-GR" sz="1800" dirty="0"/>
                  <a:t> σ</a:t>
                </a:r>
                <a:r>
                  <a:rPr lang="el-GR" sz="1800" baseline="-25000" dirty="0"/>
                  <a:t>1</a:t>
                </a:r>
                <a:r>
                  <a:rPr lang="el-GR" sz="1800" dirty="0"/>
                  <a:t> ε</a:t>
                </a:r>
                <a:r>
                  <a:rPr lang="en-US" sz="1800" baseline="-25000" dirty="0"/>
                  <a:t>1</a:t>
                </a:r>
                <a:r>
                  <a:rPr lang="el-GR" sz="1800" dirty="0"/>
                  <a:t> + </a:t>
                </a:r>
                <a14:m>
                  <m:oMath xmlns:m="http://schemas.openxmlformats.org/officeDocument/2006/math">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m:t>2</m:t>
                        </m:r>
                        <m:r>
                          <m:rPr>
                            <m:nor/>
                          </m:rPr>
                          <a:rPr lang="en-IN" sz="1800" dirty="0"/>
                          <m:t> </m:t>
                        </m:r>
                      </m:den>
                    </m:f>
                  </m:oMath>
                </a14:m>
                <a:r>
                  <a:rPr lang="el-GR" sz="1800" dirty="0"/>
                  <a:t> σ</a:t>
                </a:r>
                <a:r>
                  <a:rPr lang="en-US" sz="1800" baseline="-25000" dirty="0"/>
                  <a:t>2</a:t>
                </a:r>
                <a:r>
                  <a:rPr lang="el-GR" sz="1800" dirty="0"/>
                  <a:t> ε</a:t>
                </a:r>
                <a:r>
                  <a:rPr lang="en-US" sz="1800" baseline="-25000" dirty="0"/>
                  <a:t>2</a:t>
                </a:r>
                <a:r>
                  <a:rPr lang="el-GR" sz="1800" dirty="0"/>
                  <a:t> </a:t>
                </a:r>
                <a:r>
                  <a:rPr lang="en-US" sz="1800" dirty="0"/>
                  <a:t>+ </a:t>
                </a:r>
                <a14:m>
                  <m:oMath xmlns:m="http://schemas.openxmlformats.org/officeDocument/2006/math">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m:t>2</m:t>
                        </m:r>
                        <m:r>
                          <m:rPr>
                            <m:nor/>
                          </m:rPr>
                          <a:rPr lang="en-IN" sz="1800" dirty="0"/>
                          <m:t> </m:t>
                        </m:r>
                      </m:den>
                    </m:f>
                  </m:oMath>
                </a14:m>
                <a:r>
                  <a:rPr lang="el-GR" sz="1800" dirty="0"/>
                  <a:t> σ</a:t>
                </a:r>
                <a:r>
                  <a:rPr lang="en-US" sz="1800" baseline="-25000" dirty="0"/>
                  <a:t>3</a:t>
                </a:r>
                <a:r>
                  <a:rPr lang="el-GR" sz="1800" dirty="0"/>
                  <a:t> ε</a:t>
                </a:r>
                <a:r>
                  <a:rPr lang="en-US" sz="1800" baseline="-25000" dirty="0"/>
                  <a:t>3 </a:t>
                </a:r>
                <a:endParaRPr lang="en-US" sz="1800" dirty="0"/>
              </a:p>
              <a:p>
                <a:pPr marL="0" indent="0">
                  <a:buNone/>
                </a:pPr>
                <a:r>
                  <a:rPr lang="en-US" sz="1800" dirty="0" smtClean="0"/>
                  <a:t>Then,	</a:t>
                </a:r>
                <a14:m>
                  <m:oMath xmlns:m="http://schemas.openxmlformats.org/officeDocument/2006/math">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b="0" i="0" dirty="0" smtClean="0">
                            <a:latin typeface="Cambria Math"/>
                          </a:rPr>
                          <m:t>2</m:t>
                        </m:r>
                        <m:r>
                          <m:rPr>
                            <m:nor/>
                          </m:rPr>
                          <a:rPr lang="en-US" sz="1800" dirty="0">
                            <a:latin typeface="Cambria Math"/>
                          </a:rPr>
                          <m:t>E</m:t>
                        </m:r>
                        <m:r>
                          <m:rPr>
                            <m:nor/>
                          </m:rPr>
                          <a:rPr lang="en-IN" sz="1800" dirty="0"/>
                          <m:t> </m:t>
                        </m:r>
                      </m:den>
                    </m:f>
                    <m:r>
                      <a:rPr lang="en-US" sz="1800" b="0" i="0" smtClean="0">
                        <a:latin typeface="Cambria Math"/>
                      </a:rPr>
                      <m:t>[</m:t>
                    </m:r>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800" i="1">
                        <a:latin typeface="Cambria Math" panose="02040503050406030204" pitchFamily="18" charset="0"/>
                        <a:ea typeface="SimSun" panose="02010600030101010101" pitchFamily="2" charset="-122"/>
                        <a:cs typeface="Times New Roman" panose="02020603050405020304" pitchFamily="18" charset="0"/>
                      </a:rPr>
                      <m:t>+</m:t>
                    </m:r>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a:ea typeface="SimSun" panose="02010600030101010101" pitchFamily="2" charset="-122"/>
                        <a:cs typeface="Times New Roman" panose="02020603050405020304" pitchFamily="18" charset="0"/>
                      </a:rPr>
                      <m:t>(2</m:t>
                    </m:r>
                    <m:r>
                      <m:rPr>
                        <m:nor/>
                      </m:rPr>
                      <a:rPr lang="el-GR" sz="1800" dirty="0"/>
                      <m:t>µ</m:t>
                    </m:r>
                    <m:r>
                      <a:rPr lang="en-US" sz="1800" i="1" dirty="0">
                        <a:latin typeface="Cambria Math"/>
                      </a:rPr>
                      <m:t>)</m:t>
                    </m:r>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a:ea typeface="SimSun" panose="02010600030101010101" pitchFamily="2" charset="-122"/>
                        <a:cs typeface="Times New Roman" panose="02020603050405020304" pitchFamily="18" charset="0"/>
                      </a:rPr>
                      <m:t>}</m:t>
                    </m:r>
                    <m:r>
                      <a:rPr lang="en-US" sz="1800" b="0" i="1" smtClean="0">
                        <a:latin typeface="Cambria Math"/>
                        <a:ea typeface="SimSun" panose="02010600030101010101" pitchFamily="2" charset="-122"/>
                        <a:cs typeface="Times New Roman" panose="02020603050405020304" pitchFamily="18" charset="0"/>
                      </a:rPr>
                      <m:t>]</m:t>
                    </m:r>
                  </m:oMath>
                </a14:m>
                <a:r>
                  <a:rPr lang="en-US" sz="1800" dirty="0" smtClean="0"/>
                  <a:t> </a:t>
                </a:r>
                <a14:m>
                  <m:oMath xmlns:m="http://schemas.openxmlformats.org/officeDocument/2006/math">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f>
                          <m:fPr>
                            <m:ctrlPr>
                              <a:rPr lang="en-US" sz="1800" i="1">
                                <a:latin typeface="Cambria Math"/>
                              </a:rPr>
                            </m:ctrlPr>
                          </m:fPr>
                          <m:num>
                            <m:r>
                              <a:rPr lang="en-US" sz="1800" i="1">
                                <a:latin typeface="Cambria Math"/>
                              </a:rPr>
                              <m:t>1</m:t>
                            </m:r>
                          </m:num>
                          <m:den>
                            <m:r>
                              <a:rPr lang="en-US" sz="1800" i="1" dirty="0">
                                <a:latin typeface="Cambria Math"/>
                              </a:rPr>
                              <m:t> </m:t>
                            </m:r>
                            <m:r>
                              <m:rPr>
                                <m:nor/>
                              </m:rPr>
                              <a:rPr lang="en-US" sz="1800" dirty="0"/>
                              <m:t>2</m:t>
                            </m:r>
                            <m:r>
                              <m:rPr>
                                <m:nor/>
                              </m:rPr>
                              <a:rPr lang="en-IN" sz="1800" dirty="0"/>
                              <m:t> </m:t>
                            </m:r>
                          </m:den>
                        </m:f>
                        <m:r>
                          <a:rPr lang="en-US" sz="1800" i="1">
                            <a:latin typeface="Cambria Math" panose="02040503050406030204" pitchFamily="18" charset="0"/>
                          </a:rPr>
                          <m:t>𝜎</m:t>
                        </m:r>
                      </m:e>
                      <m:sub>
                        <m:r>
                          <a:rPr lang="en-US" sz="1800" i="1">
                            <a:latin typeface="Cambria Math"/>
                          </a:rPr>
                          <m:t>𝑦</m:t>
                        </m:r>
                        <m:r>
                          <a:rPr lang="en-US" sz="1800" i="1">
                            <a:latin typeface="Cambria Math" panose="02040503050406030204" pitchFamily="18" charset="0"/>
                          </a:rPr>
                          <m:t>𝑡</m:t>
                        </m:r>
                      </m:sub>
                    </m:sSub>
                    <m:r>
                      <a:rPr lang="en-US" sz="1800" i="1">
                        <a:latin typeface="Cambria Math"/>
                      </a:rPr>
                      <m:t> </m:t>
                    </m:r>
                    <m:r>
                      <m:rPr>
                        <m:nor/>
                      </m:rPr>
                      <a:rPr lang="el-GR" sz="1800" dirty="0"/>
                      <m:t>ε</m:t>
                    </m:r>
                    <m:r>
                      <m:rPr>
                        <m:nor/>
                      </m:rPr>
                      <a:rPr lang="en-US" sz="1800" baseline="-25000" dirty="0"/>
                      <m:t>yt</m:t>
                    </m:r>
                  </m:oMath>
                </a14:m>
                <a:r>
                  <a:rPr lang="en-US" sz="1800" dirty="0"/>
                  <a:t> .  .  .  .  .  .  .  .  .  .  (1)</a:t>
                </a:r>
              </a:p>
              <a:p>
                <a:pPr marL="0" indent="0">
                  <a:buNone/>
                </a:pPr>
                <a:endParaRPr lang="en-US" sz="1800" dirty="0" smtClean="0"/>
              </a:p>
              <a:p>
                <a:pPr marL="0" indent="0">
                  <a:buNone/>
                </a:pPr>
                <a:r>
                  <a:rPr lang="en-IN" sz="1800" dirty="0" smtClean="0"/>
                  <a:t> </a:t>
                </a:r>
                <a:endParaRPr lang="en-IN" sz="1800" dirty="0"/>
              </a:p>
            </p:txBody>
          </p:sp>
        </mc:Choice>
        <mc:Fallback xmlns="">
          <p:sp>
            <p:nvSpPr>
              <p:cNvPr id="3" name="Content Placeholder 2">
                <a:extLst>
                  <a:ext uri="{FF2B5EF4-FFF2-40B4-BE49-F238E27FC236}">
                    <a16:creationId xmlns:a16="http://schemas.microsoft.com/office/drawing/2014/main" xmlns=""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277792" y="1095374"/>
                <a:ext cx="11668160" cy="5247553"/>
              </a:xfrm>
              <a:blipFill rotWithShape="1">
                <a:blip r:embed="rId3"/>
                <a:stretch>
                  <a:fillRect l="-1254" t="-1045"/>
                </a:stretch>
              </a:blipFill>
            </p:spPr>
            <p:txBody>
              <a:bodyPr/>
              <a:lstStyle/>
              <a:p>
                <a:r>
                  <a:rPr lang="en-US">
                    <a:noFill/>
                  </a:rPr>
                  <a:t> </a:t>
                </a:r>
              </a:p>
            </p:txBody>
          </p:sp>
        </mc:Fallback>
      </mc:AlternateContent>
      <p:pic>
        <p:nvPicPr>
          <p:cNvPr id="6" name="Picture 5"/>
          <p:cNvPicPr>
            <a:picLocks/>
          </p:cNvPicPr>
          <p:nvPr/>
        </p:nvPicPr>
        <p:blipFill>
          <a:blip r:embed="rId4">
            <a:extLst>
              <a:ext uri="{28A0092B-C50C-407E-A947-70E740481C1C}">
                <a14:useLocalDpi xmlns:a14="http://schemas.microsoft.com/office/drawing/2010/main" val="0"/>
              </a:ext>
            </a:extLst>
          </a:blip>
          <a:stretch>
            <a:fillRect/>
          </a:stretch>
        </p:blipFill>
        <p:spPr>
          <a:xfrm>
            <a:off x="5816990" y="1847026"/>
            <a:ext cx="3086100" cy="3959352"/>
          </a:xfrm>
          <a:prstGeom prst="rect">
            <a:avLst/>
          </a:prstGeom>
        </p:spPr>
      </p:pic>
      <p:grpSp>
        <p:nvGrpSpPr>
          <p:cNvPr id="7" name="Group 6"/>
          <p:cNvGrpSpPr/>
          <p:nvPr/>
        </p:nvGrpSpPr>
        <p:grpSpPr>
          <a:xfrm>
            <a:off x="6014873" y="2432608"/>
            <a:ext cx="2751541" cy="2864385"/>
            <a:chOff x="7464230" y="2640957"/>
            <a:chExt cx="3668720" cy="2864385"/>
          </a:xfrm>
        </p:grpSpPr>
        <mc:AlternateContent xmlns:mc="http://schemas.openxmlformats.org/markup-compatibility/2006" xmlns:a14="http://schemas.microsoft.com/office/drawing/2010/main">
          <mc:Choice Requires="a14">
            <p:sp>
              <p:nvSpPr>
                <p:cNvPr id="8" name="TextBox 7"/>
                <p:cNvSpPr txBox="1"/>
                <p:nvPr/>
              </p:nvSpPr>
              <p:spPr>
                <a:xfrm>
                  <a:off x="10382489" y="3541853"/>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82490" y="3541853"/>
                  <a:ext cx="551626" cy="391261"/>
                </a:xfrm>
                <a:prstGeom prst="rect">
                  <a:avLst/>
                </a:prstGeom>
                <a:blipFill rotWithShape="1">
                  <a:blip r:embed="rId5"/>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129057" y="2640957"/>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129058" y="2640957"/>
                  <a:ext cx="551626" cy="391261"/>
                </a:xfrm>
                <a:prstGeom prst="rect">
                  <a:avLst/>
                </a:prstGeom>
                <a:blipFill rotWithShape="1">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464230" y="3541853"/>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464230" y="3541853"/>
                  <a:ext cx="724750" cy="391261"/>
                </a:xfrm>
                <a:prstGeom prst="rect">
                  <a:avLst/>
                </a:prstGeom>
                <a:blipFill rotWithShape="1">
                  <a:blip r:embed="rId7"/>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082757" y="5114081"/>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082758" y="5114081"/>
                  <a:ext cx="724750" cy="391261"/>
                </a:xfrm>
                <a:prstGeom prst="rect">
                  <a:avLst/>
                </a:prstGeom>
                <a:blipFill rotWithShape="1">
                  <a:blip r:embed="rId8"/>
                  <a:stretch>
                    <a:fillRect b="-3125"/>
                  </a:stretch>
                </a:blipFill>
              </p:spPr>
              <p:txBody>
                <a:bodyPr/>
                <a:lstStyle/>
                <a:p>
                  <a:r>
                    <a:rPr lang="en-US">
                      <a:noFill/>
                    </a:rPr>
                    <a:t> </a:t>
                  </a:r>
                </a:p>
              </p:txBody>
            </p:sp>
          </mc:Fallback>
        </mc:AlternateContent>
      </p:grpSp>
    </p:spTree>
    <p:extLst>
      <p:ext uri="{BB962C8B-B14F-4D97-AF65-F5344CB8AC3E}">
        <p14:creationId xmlns:p14="http://schemas.microsoft.com/office/powerpoint/2010/main" val="29019777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64</a:t>
            </a:fld>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392907" y="1095375"/>
                <a:ext cx="8751094" cy="5942013"/>
              </a:xfrm>
            </p:spPr>
            <p:txBody>
              <a:bodyPr>
                <a:noAutofit/>
              </a:bodyPr>
              <a:lstStyle/>
              <a:p>
                <a:pPr marL="0" indent="0">
                  <a:buNone/>
                </a:pPr>
                <a:r>
                  <a:rPr lang="en-IN" sz="1800" dirty="0" smtClean="0"/>
                  <a:t>Then,</a:t>
                </a:r>
              </a:p>
              <a:p>
                <a:pPr marL="0" indent="0">
                  <a:buNone/>
                </a:pPr>
                <a:r>
                  <a:rPr lang="en-IN" sz="1800" dirty="0"/>
                  <a:t>	</a:t>
                </a:r>
                <a:r>
                  <a:rPr lang="el-GR" sz="1800" dirty="0"/>
                  <a:t> </a:t>
                </a:r>
                <a14:m>
                  <m:oMath xmlns:m="http://schemas.openxmlformats.org/officeDocument/2006/math">
                    <m:r>
                      <m:rPr>
                        <m:nor/>
                      </m:rPr>
                      <a:rPr lang="el-GR" sz="1800" dirty="0"/>
                      <m:t>ε</m:t>
                    </m:r>
                    <m:r>
                      <m:rPr>
                        <m:nor/>
                      </m:rPr>
                      <a:rPr lang="en-US" sz="1800" baseline="-25000" dirty="0"/>
                      <m:t>yt</m:t>
                    </m:r>
                  </m:oMath>
                </a14:m>
                <a:r>
                  <a:rPr lang="en-IN" sz="1800" dirty="0" smtClean="0"/>
                  <a:t> = </a:t>
                </a:r>
                <a14:m>
                  <m:oMath xmlns:m="http://schemas.openxmlformats.org/officeDocument/2006/math">
                    <m:f>
                      <m:fPr>
                        <m:ctrlPr>
                          <a:rPr lang="en-US" sz="1800" i="1">
                            <a:latin typeface="Cambria Math"/>
                          </a:rPr>
                        </m:ctrlPr>
                      </m:fPr>
                      <m:num>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𝑦𝑡</m:t>
                            </m:r>
                          </m:sub>
                        </m:sSub>
                      </m:num>
                      <m:den>
                        <m:r>
                          <a:rPr lang="en-US" sz="1800" i="1" dirty="0">
                            <a:latin typeface="Cambria Math"/>
                          </a:rPr>
                          <m:t> </m:t>
                        </m:r>
                        <m:r>
                          <m:rPr>
                            <m:nor/>
                          </m:rPr>
                          <a:rPr lang="en-US" sz="1800" b="0" i="0" dirty="0" smtClean="0"/>
                          <m:t>E</m:t>
                        </m:r>
                      </m:den>
                    </m:f>
                  </m:oMath>
                </a14:m>
                <a:endParaRPr lang="en-IN" sz="1800" dirty="0" smtClean="0"/>
              </a:p>
              <a:p>
                <a:pPr marL="0" indent="0">
                  <a:buNone/>
                </a:pPr>
                <a:r>
                  <a:rPr lang="en-US" sz="1800" dirty="0"/>
                  <a:t>Substituting the value of </a:t>
                </a:r>
                <a14:m>
                  <m:oMath xmlns:m="http://schemas.openxmlformats.org/officeDocument/2006/math">
                    <m:r>
                      <m:rPr>
                        <m:nor/>
                      </m:rPr>
                      <a:rPr lang="el-GR" sz="1800" dirty="0"/>
                      <m:t>ε</m:t>
                    </m:r>
                    <m:r>
                      <m:rPr>
                        <m:nor/>
                      </m:rPr>
                      <a:rPr lang="en-US" sz="1800" baseline="-25000" dirty="0"/>
                      <m:t>yt</m:t>
                    </m:r>
                    <m:r>
                      <a:rPr lang="en-US" sz="1800" i="1" baseline="-25000" dirty="0">
                        <a:latin typeface="Cambria Math"/>
                      </a:rPr>
                      <m:t> </m:t>
                    </m:r>
                  </m:oMath>
                </a14:m>
                <a:r>
                  <a:rPr lang="en-US" sz="1800" dirty="0"/>
                  <a:t>in equation (1), we have,</a:t>
                </a:r>
              </a:p>
              <a:p>
                <a:pPr marL="0" indent="0">
                  <a:buNone/>
                </a:pPr>
                <a:r>
                  <a:rPr lang="en-US" sz="1800" dirty="0"/>
                  <a:t> </a:t>
                </a:r>
                <a14:m>
                  <m:oMath xmlns:m="http://schemas.openxmlformats.org/officeDocument/2006/math">
                    <m:rad>
                      <m:radPr>
                        <m:degHide m:val="on"/>
                        <m:ctrlPr>
                          <a:rPr lang="en-IN" sz="1800" i="1">
                            <a:latin typeface="Cambria Math"/>
                          </a:rPr>
                        </m:ctrlPr>
                      </m:radPr>
                      <m:deg/>
                      <m:e>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800" i="1">
                            <a:latin typeface="Cambria Math" panose="02040503050406030204" pitchFamily="18" charset="0"/>
                            <a:ea typeface="SimSun" panose="02010600030101010101" pitchFamily="2" charset="-122"/>
                            <a:cs typeface="Times New Roman" panose="02020603050405020304" pitchFamily="18" charset="0"/>
                          </a:rPr>
                          <m:t>+</m:t>
                        </m:r>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a:ea typeface="SimSun" panose="02010600030101010101" pitchFamily="2" charset="-122"/>
                            <a:cs typeface="Times New Roman" panose="02020603050405020304" pitchFamily="18" charset="0"/>
                          </a:rPr>
                          <m:t>(2</m:t>
                        </m:r>
                        <m:r>
                          <m:rPr>
                            <m:nor/>
                          </m:rPr>
                          <a:rPr lang="el-GR" sz="1800" dirty="0"/>
                          <m:t>µ</m:t>
                        </m:r>
                        <m:r>
                          <a:rPr lang="en-US" sz="1800" i="1" dirty="0">
                            <a:latin typeface="Cambria Math"/>
                          </a:rPr>
                          <m:t>)</m:t>
                        </m:r>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a:ea typeface="SimSun" panose="02010600030101010101" pitchFamily="2" charset="-122"/>
                            <a:cs typeface="Times New Roman" panose="02020603050405020304" pitchFamily="18" charset="0"/>
                          </a:rPr>
                          <m:t>}</m:t>
                        </m:r>
                      </m:e>
                    </m:rad>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𝑦</m:t>
                        </m:r>
                        <m:r>
                          <a:rPr lang="en-US" sz="1800" i="1">
                            <a:latin typeface="Cambria Math" panose="02040503050406030204" pitchFamily="18" charset="0"/>
                          </a:rPr>
                          <m:t>𝑡</m:t>
                        </m:r>
                      </m:sub>
                    </m:sSub>
                  </m:oMath>
                </a14:m>
                <a:r>
                  <a:rPr lang="en-IN" sz="1800" dirty="0"/>
                  <a:t>	</a:t>
                </a:r>
              </a:p>
              <a:p>
                <a:pPr marL="0" indent="0">
                  <a:buNone/>
                </a:pPr>
                <a:r>
                  <a:rPr lang="en-IN" sz="1800" dirty="0" smtClean="0"/>
                  <a:t>where</a:t>
                </a:r>
                <a:r>
                  <a:rPr lang="en-IN" sz="1800" dirty="0"/>
                  <a:t>, </a:t>
                </a:r>
              </a:p>
              <a:p>
                <a:pPr marL="0" indent="0">
                  <a:buNone/>
                </a:pPr>
                <a:r>
                  <a:rPr lang="en-IN" sz="1800" dirty="0"/>
                  <a:t> </a:t>
                </a:r>
                <a14:m>
                  <m:oMath xmlns:m="http://schemas.openxmlformats.org/officeDocument/2006/math">
                    <m:r>
                      <m:rPr>
                        <m:nor/>
                      </m:rPr>
                      <a:rPr lang="en-US" sz="1800" dirty="0">
                        <a:latin typeface="Cambria Math"/>
                      </a:rPr>
                      <m:t>p</m:t>
                    </m:r>
                    <m:r>
                      <m:rPr>
                        <m:nor/>
                      </m:rPr>
                      <a:rPr lang="en-US" sz="1800" dirty="0"/>
                      <m:t>ermissible</m:t>
                    </m:r>
                    <m:r>
                      <m:rPr>
                        <m:nor/>
                      </m:rPr>
                      <a:rPr lang="en-US" sz="1800" dirty="0"/>
                      <m:t> </m:t>
                    </m:r>
                    <m:r>
                      <m:rPr>
                        <m:nor/>
                      </m:rPr>
                      <a:rPr lang="en-US" sz="1800" dirty="0"/>
                      <m:t>stress</m:t>
                    </m:r>
                    <m:r>
                      <m:rPr>
                        <m:nor/>
                      </m:rPr>
                      <a:rPr lang="en-US" sz="1800" dirty="0"/>
                      <m:t> </m:t>
                    </m:r>
                  </m:oMath>
                </a14:m>
                <a:r>
                  <a:rPr lang="en-US" sz="1800" dirty="0"/>
                  <a:t>(</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𝑝</m:t>
                        </m:r>
                        <m:r>
                          <a:rPr lang="en-US" sz="1800" i="1">
                            <a:latin typeface="Cambria Math" panose="02040503050406030204" pitchFamily="18" charset="0"/>
                          </a:rPr>
                          <m:t>𝑡</m:t>
                        </m:r>
                      </m:sub>
                    </m:sSub>
                  </m:oMath>
                </a14:m>
                <a:r>
                  <a:rPr lang="en-IN" sz="1800" dirty="0"/>
                  <a:t>) </a:t>
                </a:r>
                <a14:m>
                  <m:oMath xmlns:m="http://schemas.openxmlformats.org/officeDocument/2006/math">
                    <m:r>
                      <a:rPr lang="en-US" sz="1800" i="1">
                        <a:latin typeface="Cambria Math" panose="02040503050406030204" pitchFamily="18" charset="0"/>
                      </a:rPr>
                      <m:t>=</m:t>
                    </m:r>
                    <m:f>
                      <m:fPr>
                        <m:ctrlPr>
                          <a:rPr lang="en-US" sz="1800" i="1">
                            <a:latin typeface="Cambria Math"/>
                          </a:rPr>
                        </m:ctrlPr>
                      </m:fPr>
                      <m:num>
                        <m:r>
                          <m:rPr>
                            <m:nor/>
                          </m:rPr>
                          <a:rPr lang="en-US" sz="1800" dirty="0"/>
                          <m:t>Yield</m:t>
                        </m:r>
                        <m:r>
                          <m:rPr>
                            <m:nor/>
                          </m:rPr>
                          <a:rPr lang="en-US" sz="1800" dirty="0"/>
                          <m:t> </m:t>
                        </m:r>
                        <m:r>
                          <m:rPr>
                            <m:nor/>
                          </m:rPr>
                          <a:rPr lang="en-US" sz="1800" dirty="0"/>
                          <m:t>stress</m:t>
                        </m:r>
                        <m:r>
                          <a:rPr lang="en-US" sz="1800" i="1" dirty="0">
                            <a:latin typeface="Cambria Math"/>
                          </a:rPr>
                          <m:t> (</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𝑦𝑡</m:t>
                            </m:r>
                          </m:sub>
                        </m:sSub>
                        <m:r>
                          <a:rPr lang="en-US" sz="1800" i="1" dirty="0">
                            <a:latin typeface="Cambria Math"/>
                          </a:rPr>
                          <m:t>)</m:t>
                        </m:r>
                      </m:num>
                      <m:den>
                        <m:r>
                          <m:rPr>
                            <m:nor/>
                          </m:rPr>
                          <a:rPr lang="en-US" sz="1800" dirty="0"/>
                          <m:t>Factor</m:t>
                        </m:r>
                        <m:r>
                          <m:rPr>
                            <m:nor/>
                          </m:rPr>
                          <a:rPr lang="en-US" sz="1800" dirty="0"/>
                          <m:t> </m:t>
                        </m:r>
                        <m:r>
                          <m:rPr>
                            <m:nor/>
                          </m:rPr>
                          <a:rPr lang="en-US" sz="1800" dirty="0"/>
                          <m:t>of</m:t>
                        </m:r>
                        <m:r>
                          <m:rPr>
                            <m:nor/>
                          </m:rPr>
                          <a:rPr lang="en-US" sz="1800" dirty="0"/>
                          <m:t> </m:t>
                        </m:r>
                        <m:r>
                          <m:rPr>
                            <m:nor/>
                          </m:rPr>
                          <a:rPr lang="en-US" sz="1800" dirty="0"/>
                          <m:t>safety</m:t>
                        </m:r>
                        <m:r>
                          <m:rPr>
                            <m:nor/>
                          </m:rPr>
                          <a:rPr lang="en-US" sz="1800" dirty="0"/>
                          <m:t> (</m:t>
                        </m:r>
                        <m:r>
                          <m:rPr>
                            <m:nor/>
                          </m:rPr>
                          <a:rPr lang="en-US" sz="1800" dirty="0"/>
                          <m:t>FOS</m:t>
                        </m:r>
                        <m:r>
                          <m:rPr>
                            <m:nor/>
                          </m:rPr>
                          <a:rPr lang="en-US" sz="1800" dirty="0"/>
                          <m:t>)</m:t>
                        </m:r>
                        <m:r>
                          <m:rPr>
                            <m:nor/>
                          </m:rPr>
                          <a:rPr lang="en-IN" sz="1800" dirty="0"/>
                          <m:t> </m:t>
                        </m:r>
                      </m:den>
                    </m:f>
                  </m:oMath>
                </a14:m>
                <a:endParaRPr lang="en-IN" sz="1800" dirty="0"/>
              </a:p>
              <a:p>
                <a:pPr>
                  <a:buFont typeface="Wingdings" panose="05000000000000000000" pitchFamily="2" charset="2"/>
                  <a:buChar char="§"/>
                </a:pPr>
                <a:r>
                  <a:rPr lang="en-US" sz="1800" dirty="0"/>
                  <a:t>It is </a:t>
                </a:r>
                <a:r>
                  <a:rPr lang="en-US" sz="1800" dirty="0" smtClean="0"/>
                  <a:t>used </a:t>
                </a:r>
                <a:r>
                  <a:rPr lang="en-US" sz="1800" dirty="0"/>
                  <a:t>for ductile </a:t>
                </a:r>
                <a:r>
                  <a:rPr lang="en-IN" sz="1800" dirty="0"/>
                  <a:t>material. </a:t>
                </a:r>
              </a:p>
              <a:p>
                <a:pPr>
                  <a:buFont typeface="Wingdings" panose="05000000000000000000" pitchFamily="2" charset="2"/>
                  <a:buChar char="§"/>
                </a:pPr>
                <a:r>
                  <a:rPr lang="en-IN" sz="1800" dirty="0"/>
                  <a:t>  If we put the value of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i="1">
                            <a:latin typeface="Cambria Math"/>
                          </a:rPr>
                          <m:t>2</m:t>
                        </m:r>
                      </m:sub>
                    </m:sSub>
                  </m:oMath>
                </a14:m>
                <a:r>
                  <a:rPr lang="en-IN" sz="1800" dirty="0"/>
                  <a:t> and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3</m:t>
                        </m:r>
                      </m:sub>
                    </m:sSub>
                  </m:oMath>
                </a14:m>
                <a:r>
                  <a:rPr lang="en-IN" sz="1800" dirty="0"/>
                  <a:t> , then finally we have,</a:t>
                </a:r>
              </a:p>
              <a:p>
                <a:pPr marL="0" lvl="0" indent="0">
                  <a:buNone/>
                </a:pPr>
                <a:r>
                  <a:rPr lang="en-IN" sz="1800" dirty="0"/>
                  <a:t>	</a:t>
                </a:r>
                <a:r>
                  <a:rPr lang="en-US" sz="1800" dirty="0"/>
                  <a:t> </a:t>
                </a:r>
                <a14:m>
                  <m:oMath xmlns:m="http://schemas.openxmlformats.org/officeDocument/2006/math">
                    <m:f>
                      <m:fPr>
                        <m:ctrlPr>
                          <a:rPr lang="en-US" sz="1800" i="1">
                            <a:latin typeface="Cambria Math"/>
                          </a:rPr>
                        </m:ctrlPr>
                      </m:fPr>
                      <m:num>
                        <m:r>
                          <a:rPr lang="en-US" sz="1800" i="1">
                            <a:latin typeface="Cambria Math" panose="02040503050406030204" pitchFamily="18" charset="0"/>
                          </a:rPr>
                          <m:t>𝑃𝑑</m:t>
                        </m:r>
                        <m:r>
                          <a:rPr lang="en-US" sz="1800" i="1" baseline="-25000">
                            <a:latin typeface="Cambria Math"/>
                          </a:rPr>
                          <m:t>𝑖</m:t>
                        </m:r>
                      </m:num>
                      <m:den>
                        <m:r>
                          <a:rPr lang="en-US" sz="1800" i="1">
                            <a:latin typeface="Cambria Math"/>
                          </a:rPr>
                          <m:t>4</m:t>
                        </m:r>
                        <m:r>
                          <a:rPr lang="en-US" sz="1800" i="1">
                            <a:latin typeface="Cambria Math" panose="02040503050406030204" pitchFamily="18" charset="0"/>
                          </a:rPr>
                          <m:t>𝑡</m:t>
                        </m:r>
                      </m:den>
                    </m:f>
                    <m:rad>
                      <m:radPr>
                        <m:degHide m:val="on"/>
                        <m:ctrlPr>
                          <a:rPr lang="en-IN" sz="1800" i="1">
                            <a:latin typeface="Cambria Math"/>
                          </a:rPr>
                        </m:ctrlPr>
                      </m:radPr>
                      <m:deg/>
                      <m:e>
                        <m:r>
                          <a:rPr lang="en-US" sz="1800">
                            <a:latin typeface="Cambria Math"/>
                          </a:rPr>
                          <m:t>(5−</m:t>
                        </m:r>
                        <m:r>
                          <m:rPr>
                            <m:nor/>
                          </m:rPr>
                          <a:rPr lang="en-US" sz="1800">
                            <a:latin typeface="Cambria Math"/>
                          </a:rPr>
                          <m:t>4</m:t>
                        </m:r>
                        <m:r>
                          <m:rPr>
                            <m:nor/>
                          </m:rPr>
                          <a:rPr lang="el-GR" sz="1800" dirty="0"/>
                          <m:t>µ</m:t>
                        </m:r>
                        <m:r>
                          <m:rPr>
                            <m:nor/>
                          </m:rPr>
                          <a:rPr lang="en-US" sz="1800" dirty="0"/>
                          <m:t>)</m:t>
                        </m:r>
                        <m:r>
                          <a:rPr lang="en-US" sz="1800" i="1">
                            <a:latin typeface="Cambria Math" panose="02040503050406030204" pitchFamily="18" charset="0"/>
                            <a:ea typeface="SimSun" panose="02010600030101010101" pitchFamily="2" charset="-122"/>
                            <a:cs typeface="Times New Roman" panose="02020603050405020304" pitchFamily="18" charset="0"/>
                          </a:rPr>
                          <m:t> </m:t>
                        </m:r>
                      </m:e>
                    </m:rad>
                    <m:r>
                      <a:rPr lang="en-US" sz="1600" i="1">
                        <a:latin typeface="Cambria Math" panose="02040503050406030204" pitchFamily="18" charset="0"/>
                      </a:rPr>
                      <m:t>≤</m:t>
                    </m:r>
                    <m:f>
                      <m:fPr>
                        <m:ctrlPr>
                          <a:rPr lang="en-US" sz="1600" i="1" smtClean="0">
                            <a:latin typeface="Cambria Math"/>
                          </a:rPr>
                        </m:ctrlPr>
                      </m:fPr>
                      <m:num>
                        <m:sSub>
                          <m:sSubPr>
                            <m:ctrlPr>
                              <a:rPr lang="en-IN" sz="1600" i="1">
                                <a:latin typeface="Cambria Math"/>
                              </a:rPr>
                            </m:ctrlPr>
                          </m:sSubPr>
                          <m:e>
                            <m:r>
                              <a:rPr lang="en-US" sz="1600" i="1">
                                <a:latin typeface="Cambria Math" panose="02040503050406030204" pitchFamily="18" charset="0"/>
                              </a:rPr>
                              <m:t>𝜎</m:t>
                            </m:r>
                          </m:e>
                          <m:sub>
                            <m:r>
                              <a:rPr lang="en-US" sz="1600" i="1">
                                <a:latin typeface="Cambria Math" panose="02040503050406030204" pitchFamily="18" charset="0"/>
                              </a:rPr>
                              <m:t>𝑦𝑡</m:t>
                            </m:r>
                          </m:sub>
                        </m:sSub>
                      </m:num>
                      <m:den>
                        <m:r>
                          <a:rPr lang="en-US" sz="1600" i="1" dirty="0">
                            <a:latin typeface="Cambria Math"/>
                          </a:rPr>
                          <m:t> </m:t>
                        </m:r>
                        <m:r>
                          <m:rPr>
                            <m:nor/>
                          </m:rPr>
                          <a:rPr lang="en-US" sz="1600" dirty="0"/>
                          <m:t>FOS</m:t>
                        </m:r>
                        <m:r>
                          <m:rPr>
                            <m:nor/>
                          </m:rPr>
                          <a:rPr lang="en-IN" sz="1600" dirty="0"/>
                          <m:t> </m:t>
                        </m:r>
                      </m:den>
                    </m:f>
                  </m:oMath>
                </a14:m>
                <a:r>
                  <a:rPr lang="en-IN" sz="1800" dirty="0"/>
                  <a:t> (where </a:t>
                </a:r>
                <a14:m>
                  <m:oMath xmlns:m="http://schemas.openxmlformats.org/officeDocument/2006/math">
                    <m:r>
                      <m:rPr>
                        <m:nor/>
                      </m:rPr>
                      <a:rPr lang="el-GR" sz="1800" dirty="0"/>
                      <m:t>µ</m:t>
                    </m:r>
                  </m:oMath>
                </a14:m>
                <a:r>
                  <a:rPr lang="en-IN" sz="1800" dirty="0"/>
                  <a:t> is </a:t>
                </a:r>
                <a:r>
                  <a:rPr lang="en-US" sz="1800" dirty="0"/>
                  <a:t>Poisson's ratio </a:t>
                </a:r>
                <a:r>
                  <a:rPr lang="en-IN" sz="1800" dirty="0"/>
                  <a:t>) </a:t>
                </a:r>
              </a:p>
              <a:p>
                <a:pPr>
                  <a:buFont typeface="Wingdings" panose="05000000000000000000" pitchFamily="2" charset="2"/>
                  <a:buChar char="§"/>
                </a:pPr>
                <a:endParaRPr lang="en-IN" sz="1800" dirty="0"/>
              </a:p>
            </p:txBody>
          </p:sp>
        </mc:Choice>
        <mc:Fallback xmlns="">
          <p:sp>
            <p:nvSpPr>
              <p:cNvPr id="3" name="Content Placeholder 2">
                <a:extLst>
                  <a:ext uri="{FF2B5EF4-FFF2-40B4-BE49-F238E27FC236}">
                    <a16:creationId xmlns="" xmlns:a16="http://schemas.microsoft.com/office/drawing/2014/main"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277792" y="1095374"/>
                <a:ext cx="11668160" cy="5942033"/>
              </a:xfrm>
              <a:blipFill rotWithShape="1">
                <a:blip r:embed="rId3"/>
                <a:stretch>
                  <a:fillRect l="-1254" t="-924"/>
                </a:stretch>
              </a:blipFill>
            </p:spPr>
            <p:txBody>
              <a:bodyPr/>
              <a:lstStyle/>
              <a:p>
                <a:r>
                  <a:rPr lang="en-US">
                    <a:noFill/>
                  </a:rPr>
                  <a:t> </a:t>
                </a:r>
              </a:p>
            </p:txBody>
          </p:sp>
        </mc:Fallback>
      </mc:AlternateContent>
    </p:spTree>
    <p:extLst>
      <p:ext uri="{BB962C8B-B14F-4D97-AF65-F5344CB8AC3E}">
        <p14:creationId xmlns:p14="http://schemas.microsoft.com/office/powerpoint/2010/main" val="41402205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65</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445294" y="163514"/>
            <a:ext cx="8698706" cy="833437"/>
          </a:xfrm>
        </p:spPr>
        <p:txBody>
          <a:bodyPr>
            <a:normAutofit fontScale="90000"/>
          </a:bodyPr>
          <a:lstStyle/>
          <a:p>
            <a:pPr marL="514350" indent="-514350"/>
            <a:r>
              <a:rPr lang="en-US" sz="3200" b="1" dirty="0"/>
              <a:t>5</a:t>
            </a:r>
            <a:r>
              <a:rPr lang="en-US" sz="3200" b="1" dirty="0" smtClean="0"/>
              <a:t>. Maximum Distortion Energy theory or </a:t>
            </a:r>
            <a:r>
              <a:rPr lang="en-US" sz="3200" b="1" dirty="0"/>
              <a:t>Von Mises and </a:t>
            </a:r>
            <a:r>
              <a:rPr lang="en-US" sz="3200" b="1" dirty="0" err="1"/>
              <a:t>Hencky’s</a:t>
            </a:r>
            <a:r>
              <a:rPr lang="en-US" sz="3200" b="1" dirty="0"/>
              <a:t>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392907" y="1095375"/>
                <a:ext cx="8751094" cy="5084763"/>
              </a:xfrm>
            </p:spPr>
            <p:txBody>
              <a:bodyPr>
                <a:noAutofit/>
              </a:bodyPr>
              <a:lstStyle/>
              <a:p>
                <a:pPr>
                  <a:buFont typeface="Wingdings" panose="05000000000000000000" pitchFamily="2" charset="2"/>
                  <a:buChar char="§"/>
                </a:pPr>
                <a:r>
                  <a:rPr lang="en-US" sz="1800" dirty="0" smtClean="0"/>
                  <a:t> Maximum distortion energy </a:t>
                </a:r>
                <a:r>
                  <a:rPr lang="en-US" sz="1800" dirty="0"/>
                  <a:t>theory </a:t>
                </a:r>
                <a:r>
                  <a:rPr lang="en-US" sz="1800" dirty="0" smtClean="0"/>
                  <a:t>is given by </a:t>
                </a:r>
                <a:r>
                  <a:rPr lang="en-US" sz="1800" dirty="0"/>
                  <a:t>Von Mises and </a:t>
                </a:r>
                <a:r>
                  <a:rPr lang="en-US" sz="1800" dirty="0" err="1"/>
                  <a:t>Hencky</a:t>
                </a:r>
                <a:r>
                  <a:rPr lang="en-US" sz="1800" dirty="0"/>
                  <a:t>.</a:t>
                </a:r>
                <a:endParaRPr lang="en-US" sz="1800" dirty="0" smtClean="0"/>
              </a:p>
              <a:p>
                <a:pPr>
                  <a:buFont typeface="Wingdings" panose="05000000000000000000" pitchFamily="2" charset="2"/>
                  <a:buChar char="§"/>
                </a:pPr>
                <a:r>
                  <a:rPr lang="en-IN" sz="1800" dirty="0" smtClean="0"/>
                  <a:t> This theory states that </a:t>
                </a:r>
                <a:r>
                  <a:rPr lang="en-US" sz="1800" dirty="0"/>
                  <a:t>m</a:t>
                </a:r>
                <a:r>
                  <a:rPr lang="en-US" sz="1800" dirty="0" smtClean="0"/>
                  <a:t>aximum distortion energy of a material should be smaller or equal to </a:t>
                </a:r>
                <a14:m>
                  <m:oMath xmlns:m="http://schemas.openxmlformats.org/officeDocument/2006/math">
                    <m:r>
                      <m:rPr>
                        <m:nor/>
                      </m:rPr>
                      <a:rPr lang="en-US" sz="1800" dirty="0"/>
                      <m:t>distortion</m:t>
                    </m:r>
                    <m:r>
                      <m:rPr>
                        <m:nor/>
                      </m:rPr>
                      <a:rPr lang="en-US" sz="1800" dirty="0"/>
                      <m:t> </m:t>
                    </m:r>
                    <m:r>
                      <m:rPr>
                        <m:nor/>
                      </m:rPr>
                      <a:rPr lang="en-US" sz="1800" dirty="0"/>
                      <m:t>energy</m:t>
                    </m:r>
                    <m:r>
                      <m:rPr>
                        <m:nor/>
                      </m:rPr>
                      <a:rPr lang="en-US" sz="1800" dirty="0"/>
                      <m:t> </m:t>
                    </m:r>
                    <m:r>
                      <m:rPr>
                        <m:nor/>
                      </m:rPr>
                      <a:rPr lang="en-US" sz="1800" dirty="0"/>
                      <m:t>of</m:t>
                    </m:r>
                    <m:r>
                      <m:rPr>
                        <m:nor/>
                      </m:rPr>
                      <a:rPr lang="en-US" sz="1800" dirty="0"/>
                      <m:t> </m:t>
                    </m:r>
                    <m:r>
                      <m:rPr>
                        <m:nor/>
                      </m:rPr>
                      <a:rPr lang="en-US" sz="1800" dirty="0"/>
                      <m:t>a</m:t>
                    </m:r>
                    <m:r>
                      <m:rPr>
                        <m:nor/>
                      </m:rPr>
                      <a:rPr lang="en-US" sz="1800" dirty="0"/>
                      <m:t> </m:t>
                    </m:r>
                    <m:r>
                      <m:rPr>
                        <m:nor/>
                      </m:rPr>
                      <a:rPr lang="en-US" sz="1800" dirty="0"/>
                      <m:t>material</m:t>
                    </m:r>
                  </m:oMath>
                </a14:m>
                <a:r>
                  <a:rPr lang="en-US" sz="1800" dirty="0" smtClean="0"/>
                  <a:t> for the safe design.</a:t>
                </a:r>
              </a:p>
              <a:p>
                <a:pPr marL="0" indent="0">
                  <a:buNone/>
                </a:pPr>
                <a:r>
                  <a:rPr lang="en-US" sz="1800" dirty="0" smtClean="0"/>
                  <a:t>Then we have,</a:t>
                </a:r>
              </a:p>
              <a:p>
                <a:pPr marL="0" indent="0">
                  <a:buNone/>
                </a:pPr>
                <a:r>
                  <a:rPr lang="en-US" sz="1800" dirty="0" smtClean="0"/>
                  <a:t>i.e.	</a:t>
                </a:r>
                <a14:m>
                  <m:oMath xmlns:m="http://schemas.openxmlformats.org/officeDocument/2006/math">
                    <m:rad>
                      <m:radPr>
                        <m:degHide m:val="on"/>
                        <m:ctrlPr>
                          <a:rPr lang="en-IN" sz="1800" i="1">
                            <a:latin typeface="Cambria Math"/>
                          </a:rPr>
                        </m:ctrlPr>
                      </m:radPr>
                      <m:deg/>
                      <m:e>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800" i="1">
                            <a:latin typeface="Cambria Math" panose="02040503050406030204" pitchFamily="18" charset="0"/>
                            <a:ea typeface="SimSun" panose="02010600030101010101" pitchFamily="2" charset="-122"/>
                            <a:cs typeface="Times New Roman" panose="02020603050405020304" pitchFamily="18" charset="0"/>
                          </a:rPr>
                          <m:t>+</m:t>
                        </m:r>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sSubSup>
                          <m:sSubSupPr>
                            <m:ctrlPr>
                              <a:rPr lang="en-IN" sz="1800" i="1">
                                <a:latin typeface="Cambria Math"/>
                              </a:rPr>
                            </m:ctrlPr>
                          </m:sSubSup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up>
                            <m:r>
                              <a:rPr lang="en-US" sz="1800" i="1">
                                <a:latin typeface="Cambria Math" panose="02040503050406030204" pitchFamily="18" charset="0"/>
                                <a:ea typeface="SimSun" panose="02010600030101010101" pitchFamily="2" charset="-122"/>
                                <a:cs typeface="Times New Roman" panose="02020603050405020304" pitchFamily="18" charset="0"/>
                              </a:rPr>
                              <m:t>2</m:t>
                            </m:r>
                          </m:sup>
                        </m:sSubSup>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3</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ea typeface="SimSun" panose="02010600030101010101" pitchFamily="2" charset="-122"/>
                                <a:cs typeface="Times New Roman" panose="02020603050405020304" pitchFamily="18" charset="0"/>
                              </a:rPr>
                              <m:t>𝜎</m:t>
                            </m:r>
                          </m:e>
                          <m:sub>
                            <m:r>
                              <a:rPr lang="en-US" sz="1800" i="1">
                                <a:latin typeface="Cambria Math" panose="02040503050406030204" pitchFamily="18" charset="0"/>
                                <a:ea typeface="SimSun" panose="02010600030101010101" pitchFamily="2" charset="-122"/>
                                <a:cs typeface="Times New Roman" panose="02020603050405020304" pitchFamily="18" charset="0"/>
                              </a:rPr>
                              <m:t>1</m:t>
                            </m:r>
                          </m:sub>
                        </m:sSub>
                        <m:r>
                          <a:rPr lang="en-US" sz="1800" i="1">
                            <a:latin typeface="Cambria Math" panose="02040503050406030204" pitchFamily="18" charset="0"/>
                            <a:ea typeface="SimSun" panose="02010600030101010101" pitchFamily="2" charset="-122"/>
                            <a:cs typeface="Times New Roman" panose="02020603050405020304" pitchFamily="18" charset="0"/>
                          </a:rPr>
                          <m:t>)</m:t>
                        </m:r>
                      </m:e>
                    </m:rad>
                    <m:r>
                      <a:rPr lang="en-US" sz="18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𝑝</m:t>
                        </m:r>
                        <m:r>
                          <a:rPr lang="en-US" sz="1800" i="1">
                            <a:latin typeface="Cambria Math" panose="02040503050406030204" pitchFamily="18" charset="0"/>
                          </a:rPr>
                          <m:t>𝑡</m:t>
                        </m:r>
                      </m:sub>
                    </m:sSub>
                  </m:oMath>
                </a14:m>
                <a:r>
                  <a:rPr lang="en-IN" sz="1800" dirty="0" smtClean="0"/>
                  <a:t>	</a:t>
                </a:r>
              </a:p>
              <a:p>
                <a:pPr marL="0" indent="0">
                  <a:buNone/>
                </a:pPr>
                <a:r>
                  <a:rPr lang="en-IN" sz="1800" dirty="0" smtClean="0"/>
                  <a:t> where,</a:t>
                </a:r>
                <a:r>
                  <a:rPr lang="en-IN" sz="1800" dirty="0"/>
                  <a:t> </a:t>
                </a:r>
                <a:endParaRPr lang="en-IN" sz="1800" dirty="0" smtClean="0"/>
              </a:p>
              <a:p>
                <a:pPr marL="0" indent="0">
                  <a:buNone/>
                </a:pPr>
                <a:r>
                  <a:rPr lang="en-US" sz="1800" dirty="0" smtClean="0"/>
                  <a:t>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b="0" i="1" smtClean="0">
                            <a:latin typeface="Cambria Math"/>
                          </a:rPr>
                          <m:t>𝑝𝑡</m:t>
                        </m:r>
                      </m:sub>
                    </m:sSub>
                  </m:oMath>
                </a14:m>
                <a:r>
                  <a:rPr lang="en-IN" sz="1800" dirty="0"/>
                  <a:t> = </a:t>
                </a:r>
                <a14:m>
                  <m:oMath xmlns:m="http://schemas.openxmlformats.org/officeDocument/2006/math">
                    <m:r>
                      <m:rPr>
                        <m:nor/>
                      </m:rPr>
                      <a:rPr lang="en-US" sz="1800" dirty="0">
                        <a:latin typeface="Cambria Math"/>
                      </a:rPr>
                      <m:t>p</m:t>
                    </m:r>
                    <m:r>
                      <m:rPr>
                        <m:nor/>
                      </m:rPr>
                      <a:rPr lang="en-US" sz="1800" dirty="0"/>
                      <m:t>ermissible</m:t>
                    </m:r>
                    <m:r>
                      <m:rPr>
                        <m:nor/>
                      </m:rPr>
                      <a:rPr lang="en-US" sz="1800" dirty="0"/>
                      <m:t> </m:t>
                    </m:r>
                    <m:r>
                      <m:rPr>
                        <m:nor/>
                      </m:rPr>
                      <a:rPr lang="en-US" sz="1800" dirty="0"/>
                      <m:t>stress</m:t>
                    </m:r>
                    <m:r>
                      <m:rPr>
                        <m:nor/>
                      </m:rPr>
                      <a:rPr lang="en-US" sz="1800" dirty="0"/>
                      <m:t> </m:t>
                    </m:r>
                  </m:oMath>
                </a14:m>
                <a:endParaRPr lang="en-US" sz="1800" dirty="0" smtClean="0"/>
              </a:p>
              <a:p>
                <a:pPr marL="0" indent="0">
                  <a:buNone/>
                </a:pPr>
                <a:r>
                  <a:rPr lang="en-US" sz="1800" dirty="0" smtClean="0"/>
                  <a:t>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𝑝</m:t>
                        </m:r>
                        <m:r>
                          <a:rPr lang="en-US" sz="1800" i="1">
                            <a:latin typeface="Cambria Math" panose="02040503050406030204" pitchFamily="18" charset="0"/>
                          </a:rPr>
                          <m:t>𝑡</m:t>
                        </m:r>
                      </m:sub>
                    </m:sSub>
                  </m:oMath>
                </a14:m>
                <a:r>
                  <a:rPr lang="en-IN" sz="1800" dirty="0"/>
                  <a:t> </a:t>
                </a:r>
                <a14:m>
                  <m:oMath xmlns:m="http://schemas.openxmlformats.org/officeDocument/2006/math">
                    <m:r>
                      <a:rPr lang="en-US" sz="1800" i="1">
                        <a:latin typeface="Cambria Math" panose="02040503050406030204" pitchFamily="18" charset="0"/>
                      </a:rPr>
                      <m:t>=</m:t>
                    </m:r>
                    <m:f>
                      <m:fPr>
                        <m:ctrlPr>
                          <a:rPr lang="en-US" sz="1800" i="1">
                            <a:latin typeface="Cambria Math"/>
                          </a:rPr>
                        </m:ctrlPr>
                      </m:fPr>
                      <m:num>
                        <m:r>
                          <m:rPr>
                            <m:nor/>
                          </m:rPr>
                          <a:rPr lang="en-US" sz="1800" dirty="0"/>
                          <m:t>Yield</m:t>
                        </m:r>
                        <m:r>
                          <m:rPr>
                            <m:nor/>
                          </m:rPr>
                          <a:rPr lang="en-US" sz="1800" dirty="0"/>
                          <m:t> </m:t>
                        </m:r>
                        <m:r>
                          <m:rPr>
                            <m:nor/>
                          </m:rPr>
                          <a:rPr lang="en-US" sz="1800" dirty="0"/>
                          <m:t>stress</m:t>
                        </m:r>
                        <m:r>
                          <a:rPr lang="en-US" sz="1800" i="1" dirty="0">
                            <a:latin typeface="Cambria Math"/>
                          </a:rPr>
                          <m:t> (</m:t>
                        </m:r>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𝑦𝑡</m:t>
                            </m:r>
                          </m:sub>
                        </m:sSub>
                        <m:r>
                          <a:rPr lang="en-US" sz="1800" i="1" dirty="0">
                            <a:latin typeface="Cambria Math"/>
                          </a:rPr>
                          <m:t>)</m:t>
                        </m:r>
                      </m:num>
                      <m:den>
                        <m:r>
                          <m:rPr>
                            <m:nor/>
                          </m:rPr>
                          <a:rPr lang="en-US" sz="1800" b="0" i="0" dirty="0" smtClean="0"/>
                          <m:t>Factor</m:t>
                        </m:r>
                        <m:r>
                          <m:rPr>
                            <m:nor/>
                          </m:rPr>
                          <a:rPr lang="en-US" sz="1800" b="0" i="0" dirty="0" smtClean="0"/>
                          <m:t> </m:t>
                        </m:r>
                        <m:r>
                          <m:rPr>
                            <m:nor/>
                          </m:rPr>
                          <a:rPr lang="en-US" sz="1800" b="0" i="0" dirty="0" smtClean="0"/>
                          <m:t>of</m:t>
                        </m:r>
                        <m:r>
                          <m:rPr>
                            <m:nor/>
                          </m:rPr>
                          <a:rPr lang="en-US" sz="1800" b="0" i="0" dirty="0" smtClean="0"/>
                          <m:t> </m:t>
                        </m:r>
                        <m:r>
                          <m:rPr>
                            <m:nor/>
                          </m:rPr>
                          <a:rPr lang="en-US" sz="1800" b="0" i="0" dirty="0" smtClean="0"/>
                          <m:t>safety</m:t>
                        </m:r>
                        <m:r>
                          <m:rPr>
                            <m:nor/>
                          </m:rPr>
                          <a:rPr lang="en-US" sz="1800" b="0" i="0" dirty="0" smtClean="0"/>
                          <m:t> (</m:t>
                        </m:r>
                        <m:r>
                          <m:rPr>
                            <m:nor/>
                          </m:rPr>
                          <a:rPr lang="en-US" sz="1800" b="0" i="0" dirty="0" smtClean="0"/>
                          <m:t>FOS</m:t>
                        </m:r>
                        <m:r>
                          <m:rPr>
                            <m:nor/>
                          </m:rPr>
                          <a:rPr lang="en-US" sz="1800" dirty="0"/>
                          <m:t>)</m:t>
                        </m:r>
                        <m:r>
                          <m:rPr>
                            <m:nor/>
                          </m:rPr>
                          <a:rPr lang="en-IN" sz="1800" dirty="0"/>
                          <m:t> </m:t>
                        </m:r>
                      </m:den>
                    </m:f>
                  </m:oMath>
                </a14:m>
                <a:endParaRPr lang="en-IN" sz="1800" dirty="0" smtClean="0"/>
              </a:p>
              <a:p>
                <a:pPr>
                  <a:buFont typeface="Wingdings" panose="05000000000000000000" pitchFamily="2" charset="2"/>
                  <a:buChar char="§"/>
                </a:pPr>
                <a:r>
                  <a:rPr lang="en-US" sz="1800" dirty="0" smtClean="0"/>
                  <a:t> It </a:t>
                </a:r>
                <a:r>
                  <a:rPr lang="en-US" sz="1800" dirty="0"/>
                  <a:t>is use for </a:t>
                </a:r>
                <a:r>
                  <a:rPr lang="en-US" sz="1800" dirty="0" err="1" smtClean="0"/>
                  <a:t>ductiled</a:t>
                </a:r>
                <a:r>
                  <a:rPr lang="en-US" sz="1800" dirty="0" smtClean="0"/>
                  <a:t> </a:t>
                </a:r>
                <a:r>
                  <a:rPr lang="en-IN" sz="1800" dirty="0" smtClean="0"/>
                  <a:t>material</a:t>
                </a:r>
                <a:r>
                  <a:rPr lang="en-IN" sz="1800" dirty="0"/>
                  <a:t>. </a:t>
                </a:r>
                <a:endParaRPr lang="en-IN" sz="1800" dirty="0" smtClean="0"/>
              </a:p>
              <a:p>
                <a:pPr>
                  <a:buFont typeface="Wingdings" panose="05000000000000000000" pitchFamily="2" charset="2"/>
                  <a:buChar char="§"/>
                </a:pPr>
                <a:r>
                  <a:rPr lang="en-IN" sz="1800" dirty="0"/>
                  <a:t> If we put the value of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panose="02040503050406030204" pitchFamily="18" charset="0"/>
                          </a:rPr>
                          <m:t>1</m:t>
                        </m:r>
                      </m:sub>
                    </m:sSub>
                    <m:sSub>
                      <m:sSubPr>
                        <m:ctrlPr>
                          <a:rPr lang="en-IN" sz="1800" i="1">
                            <a:latin typeface="Cambria Math"/>
                          </a:rPr>
                        </m:ctrlPr>
                      </m:sSubPr>
                      <m:e>
                        <m:r>
                          <a:rPr lang="en-US" sz="1800" i="1">
                            <a:latin typeface="Cambria Math"/>
                          </a:rPr>
                          <m:t>, </m:t>
                        </m:r>
                        <m:r>
                          <a:rPr lang="en-US" sz="1800" i="1">
                            <a:latin typeface="Cambria Math" panose="02040503050406030204" pitchFamily="18" charset="0"/>
                          </a:rPr>
                          <m:t>𝜎</m:t>
                        </m:r>
                      </m:e>
                      <m:sub>
                        <m:r>
                          <a:rPr lang="en-US" sz="1800" i="1">
                            <a:latin typeface="Cambria Math"/>
                          </a:rPr>
                          <m:t>2</m:t>
                        </m:r>
                      </m:sub>
                    </m:sSub>
                  </m:oMath>
                </a14:m>
                <a:r>
                  <a:rPr lang="en-IN" sz="1800" dirty="0"/>
                  <a:t> and </a:t>
                </a:r>
                <a14:m>
                  <m:oMath xmlns:m="http://schemas.openxmlformats.org/officeDocument/2006/math">
                    <m:sSub>
                      <m:sSubPr>
                        <m:ctrlPr>
                          <a:rPr lang="en-IN" sz="1800" i="1">
                            <a:latin typeface="Cambria Math"/>
                          </a:rPr>
                        </m:ctrlPr>
                      </m:sSubPr>
                      <m:e>
                        <m:r>
                          <a:rPr lang="en-US" sz="1800" i="1">
                            <a:latin typeface="Cambria Math" panose="02040503050406030204" pitchFamily="18" charset="0"/>
                          </a:rPr>
                          <m:t>𝜎</m:t>
                        </m:r>
                      </m:e>
                      <m:sub>
                        <m:r>
                          <a:rPr lang="en-US" sz="1800" i="1">
                            <a:latin typeface="Cambria Math"/>
                          </a:rPr>
                          <m:t>3</m:t>
                        </m:r>
                      </m:sub>
                    </m:sSub>
                  </m:oMath>
                </a14:m>
                <a:r>
                  <a:rPr lang="en-IN" sz="1800" dirty="0"/>
                  <a:t> , then finally we have,</a:t>
                </a:r>
                <a:endParaRPr lang="en-IN" sz="1800" dirty="0" smtClean="0"/>
              </a:p>
              <a:p>
                <a:pPr marL="0" lvl="0" indent="0">
                  <a:buNone/>
                </a:pPr>
                <a:r>
                  <a:rPr lang="en-IN" sz="1800" dirty="0"/>
                  <a:t>	</a:t>
                </a:r>
                <a14:m>
                  <m:oMath xmlns:m="http://schemas.openxmlformats.org/officeDocument/2006/math">
                    <m:f>
                      <m:fPr>
                        <m:ctrlPr>
                          <a:rPr lang="en-US" sz="1600" i="1">
                            <a:latin typeface="Cambria Math"/>
                          </a:rPr>
                        </m:ctrlPr>
                      </m:fPr>
                      <m:num>
                        <m:r>
                          <a:rPr lang="en-US" sz="1600" i="1">
                            <a:latin typeface="Cambria Math" panose="02040503050406030204" pitchFamily="18" charset="0"/>
                          </a:rPr>
                          <m:t>𝑃𝑑</m:t>
                        </m:r>
                        <m:r>
                          <a:rPr lang="en-US" sz="1600" i="1" baseline="-25000">
                            <a:latin typeface="Cambria Math"/>
                          </a:rPr>
                          <m:t>𝑖</m:t>
                        </m:r>
                      </m:num>
                      <m:den>
                        <m:r>
                          <a:rPr lang="en-US" sz="1600" i="1">
                            <a:latin typeface="Cambria Math"/>
                          </a:rPr>
                          <m:t>4</m:t>
                        </m:r>
                        <m:r>
                          <a:rPr lang="en-US" sz="1600" i="1">
                            <a:latin typeface="Cambria Math" panose="02040503050406030204" pitchFamily="18" charset="0"/>
                          </a:rPr>
                          <m:t>𝑡</m:t>
                        </m:r>
                      </m:den>
                    </m:f>
                    <m:rad>
                      <m:radPr>
                        <m:degHide m:val="on"/>
                        <m:ctrlPr>
                          <a:rPr lang="en-IN" sz="1600" i="1">
                            <a:latin typeface="Cambria Math"/>
                          </a:rPr>
                        </m:ctrlPr>
                      </m:radPr>
                      <m:deg/>
                      <m:e>
                        <m:r>
                          <a:rPr lang="en-US" sz="1600" b="0" i="1" smtClean="0">
                            <a:latin typeface="Cambria Math"/>
                          </a:rPr>
                          <m:t>3</m:t>
                        </m:r>
                        <m:r>
                          <a:rPr lang="en-US" sz="1600" i="1">
                            <a:latin typeface="Cambria Math" panose="02040503050406030204" pitchFamily="18" charset="0"/>
                            <a:ea typeface="SimSun" panose="02010600030101010101" pitchFamily="2" charset="-122"/>
                            <a:cs typeface="Times New Roman" panose="02020603050405020304" pitchFamily="18" charset="0"/>
                          </a:rPr>
                          <m:t> </m:t>
                        </m:r>
                      </m:e>
                    </m:rad>
                    <m:r>
                      <a:rPr lang="en-US" sz="1400" i="1">
                        <a:latin typeface="Cambria Math" panose="02040503050406030204" pitchFamily="18" charset="0"/>
                      </a:rPr>
                      <m:t>≤</m:t>
                    </m:r>
                    <m:f>
                      <m:fPr>
                        <m:ctrlPr>
                          <a:rPr lang="en-US" sz="1400" i="1">
                            <a:latin typeface="Cambria Math"/>
                          </a:rPr>
                        </m:ctrlPr>
                      </m:fPr>
                      <m:num>
                        <m:sSub>
                          <m:sSubPr>
                            <m:ctrlPr>
                              <a:rPr lang="en-IN" sz="1400" i="1">
                                <a:latin typeface="Cambria Math"/>
                              </a:rPr>
                            </m:ctrlPr>
                          </m:sSubPr>
                          <m:e>
                            <m:r>
                              <a:rPr lang="en-US" sz="1400" i="1">
                                <a:latin typeface="Cambria Math" panose="02040503050406030204" pitchFamily="18" charset="0"/>
                              </a:rPr>
                              <m:t>𝜎</m:t>
                            </m:r>
                          </m:e>
                          <m:sub>
                            <m:r>
                              <a:rPr lang="en-US" sz="1400" i="1">
                                <a:latin typeface="Cambria Math" panose="02040503050406030204" pitchFamily="18" charset="0"/>
                              </a:rPr>
                              <m:t>𝑦𝑡</m:t>
                            </m:r>
                          </m:sub>
                        </m:sSub>
                      </m:num>
                      <m:den>
                        <m:r>
                          <a:rPr lang="en-US" sz="1400" i="1" dirty="0">
                            <a:latin typeface="Cambria Math"/>
                          </a:rPr>
                          <m:t> </m:t>
                        </m:r>
                        <m:r>
                          <m:rPr>
                            <m:nor/>
                          </m:rPr>
                          <a:rPr lang="en-US" sz="1400" dirty="0"/>
                          <m:t>FOS</m:t>
                        </m:r>
                        <m:r>
                          <m:rPr>
                            <m:nor/>
                          </m:rPr>
                          <a:rPr lang="en-IN" sz="1400" dirty="0"/>
                          <m:t> </m:t>
                        </m:r>
                      </m:den>
                    </m:f>
                  </m:oMath>
                </a14:m>
                <a:endParaRPr lang="en-IN" sz="1800" dirty="0"/>
              </a:p>
            </p:txBody>
          </p:sp>
        </mc:Choice>
        <mc:Fallback xmlns="">
          <p:sp>
            <p:nvSpPr>
              <p:cNvPr id="3" name="Content Placeholder 2">
                <a:extLst>
                  <a:ext uri="{FF2B5EF4-FFF2-40B4-BE49-F238E27FC236}">
                    <a16:creationId xmlns:a16="http://schemas.microsoft.com/office/drawing/2014/main" xmlns="" xmlns:a14="http://schemas.microsoft.com/office/drawing/2010/main" id="{BE098AEF-0206-4E0A-8723-D055AE61C0F5}"/>
                  </a:ext>
                </a:extLst>
              </p:cNvPr>
              <p:cNvSpPr>
                <a:spLocks noGrp="1" noRot="1" noChangeAspect="1" noMove="1" noResize="1" noEditPoints="1" noAdjustHandles="1" noChangeArrowheads="1" noChangeShapeType="1" noTextEdit="1"/>
              </p:cNvSpPr>
              <p:nvPr>
                <p:ph idx="4294967295"/>
              </p:nvPr>
            </p:nvSpPr>
            <p:spPr>
              <a:xfrm>
                <a:off x="277792" y="1095375"/>
                <a:ext cx="11668160" cy="5085516"/>
              </a:xfrm>
              <a:blipFill rotWithShape="1">
                <a:blip r:embed="rId3"/>
                <a:stretch>
                  <a:fillRect l="-1254" t="-1079"/>
                </a:stretch>
              </a:blipFill>
            </p:spPr>
            <p:txBody>
              <a:bodyPr/>
              <a:lstStyle/>
              <a:p>
                <a:r>
                  <a:rPr lang="en-US">
                    <a:noFill/>
                  </a:rPr>
                  <a:t> </a:t>
                </a:r>
              </a:p>
            </p:txBody>
          </p:sp>
        </mc:Fallback>
      </mc:AlternateContent>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5816990" y="1847026"/>
            <a:ext cx="3086100" cy="3959352"/>
          </a:xfrm>
          <a:prstGeom prst="rect">
            <a:avLst/>
          </a:prstGeom>
        </p:spPr>
      </p:pic>
      <p:grpSp>
        <p:nvGrpSpPr>
          <p:cNvPr id="13" name="Group 12"/>
          <p:cNvGrpSpPr/>
          <p:nvPr/>
        </p:nvGrpSpPr>
        <p:grpSpPr>
          <a:xfrm>
            <a:off x="6014873" y="2432608"/>
            <a:ext cx="2751541" cy="2864385"/>
            <a:chOff x="7464230" y="2640957"/>
            <a:chExt cx="3668720" cy="2864385"/>
          </a:xfrm>
        </p:grpSpPr>
        <mc:AlternateContent xmlns:mc="http://schemas.openxmlformats.org/markup-compatibility/2006" xmlns:a14="http://schemas.microsoft.com/office/drawing/2010/main">
          <mc:Choice Requires="a14">
            <p:sp>
              <p:nvSpPr>
                <p:cNvPr id="14" name="TextBox 13"/>
                <p:cNvSpPr txBox="1"/>
                <p:nvPr/>
              </p:nvSpPr>
              <p:spPr>
                <a:xfrm>
                  <a:off x="10382489" y="3541853"/>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82490" y="3541853"/>
                  <a:ext cx="551626" cy="391261"/>
                </a:xfrm>
                <a:prstGeom prst="rect">
                  <a:avLst/>
                </a:prstGeom>
                <a:blipFill rotWithShape="1">
                  <a:blip r:embed="rId5"/>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129057" y="2640957"/>
                  <a:ext cx="750461"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129058" y="2640957"/>
                  <a:ext cx="551626" cy="391261"/>
                </a:xfrm>
                <a:prstGeom prst="rect">
                  <a:avLst/>
                </a:prstGeom>
                <a:blipFill rotWithShape="1">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464230" y="3541853"/>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464230" y="3541853"/>
                  <a:ext cx="724750" cy="391261"/>
                </a:xfrm>
                <a:prstGeom prst="rect">
                  <a:avLst/>
                </a:prstGeom>
                <a:blipFill rotWithShape="1">
                  <a:blip r:embed="rId7"/>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082757" y="5114081"/>
                  <a:ext cx="9812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accent2">
                                    <a:lumMod val="75000"/>
                                  </a:schemeClr>
                                </a:solidFill>
                                <a:latin typeface="Cambria Math"/>
                              </a:rPr>
                            </m:ctrlPr>
                          </m:sSubPr>
                          <m:e>
                            <m:r>
                              <a:rPr lang="en-US" b="0" i="1" smtClean="0">
                                <a:solidFill>
                                  <a:schemeClr val="accent2">
                                    <a:lumMod val="75000"/>
                                  </a:schemeClr>
                                </a:solidFill>
                                <a:latin typeface="Cambria Math"/>
                              </a:rPr>
                              <m:t>−</m:t>
                            </m:r>
                            <m:r>
                              <a:rPr lang="en-US" i="1">
                                <a:solidFill>
                                  <a:schemeClr val="accent2">
                                    <a:lumMod val="75000"/>
                                  </a:schemeClr>
                                </a:solidFill>
                                <a:latin typeface="Cambria Math" panose="02040503050406030204" pitchFamily="18" charset="0"/>
                              </a:rPr>
                              <m:t>𝜎</m:t>
                            </m:r>
                          </m:e>
                          <m:sub>
                            <m:r>
                              <a:rPr lang="en-US" i="1">
                                <a:solidFill>
                                  <a:schemeClr val="accent2">
                                    <a:lumMod val="75000"/>
                                  </a:schemeClr>
                                </a:solidFill>
                                <a:latin typeface="Cambria Math"/>
                              </a:rPr>
                              <m:t>𝑦</m:t>
                            </m:r>
                            <m:r>
                              <a:rPr lang="en-US" i="1">
                                <a:solidFill>
                                  <a:schemeClr val="accent2">
                                    <a:lumMod val="75000"/>
                                  </a:schemeClr>
                                </a:solidFill>
                                <a:latin typeface="Cambria Math" panose="02040503050406030204" pitchFamily="18" charset="0"/>
                              </a:rPr>
                              <m:t>𝑡</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082758" y="5114081"/>
                  <a:ext cx="724750" cy="391261"/>
                </a:xfrm>
                <a:prstGeom prst="rect">
                  <a:avLst/>
                </a:prstGeom>
                <a:blipFill rotWithShape="1">
                  <a:blip r:embed="rId8"/>
                  <a:stretch>
                    <a:fillRect b="-3125"/>
                  </a:stretch>
                </a:blipFill>
              </p:spPr>
              <p:txBody>
                <a:bodyPr/>
                <a:lstStyle/>
                <a:p>
                  <a:r>
                    <a:rPr lang="en-US">
                      <a:noFill/>
                    </a:rPr>
                    <a:t> </a:t>
                  </a:r>
                </a:p>
              </p:txBody>
            </p:sp>
          </mc:Fallback>
        </mc:AlternateContent>
      </p:grpSp>
    </p:spTree>
    <p:extLst>
      <p:ext uri="{BB962C8B-B14F-4D97-AF65-F5344CB8AC3E}">
        <p14:creationId xmlns:p14="http://schemas.microsoft.com/office/powerpoint/2010/main" val="9181487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6B1001A8-766A-4D7A-9117-F020473A537E}" type="slidenum">
              <a:rPr lang="en-IN" smtClean="0"/>
              <a:t>66</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1" y="46038"/>
            <a:ext cx="6852047" cy="627062"/>
          </a:xfrm>
        </p:spPr>
        <p:txBody>
          <a:bodyPr>
            <a:normAutofit/>
          </a:bodyPr>
          <a:lstStyle/>
          <a:p>
            <a:pPr algn="ctr"/>
            <a:r>
              <a:rPr lang="en-US" b="1" dirty="0" smtClean="0"/>
              <a:t>Summary</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 xmlns:a16="http://schemas.microsoft.com/office/drawing/2014/main" id="{DA25D410-A5B7-040C-B3DA-4FCD26833B69}"/>
                  </a:ext>
                </a:extLst>
              </p:cNvPr>
              <p:cNvGraphicFramePr>
                <a:graphicFrameLocks noGrp="1"/>
              </p:cNvGraphicFramePr>
              <p:nvPr>
                <p:ph idx="4294967295"/>
                <p:extLst>
                  <p:ext uri="{D42A27DB-BD31-4B8C-83A1-F6EECF244321}">
                    <p14:modId xmlns:p14="http://schemas.microsoft.com/office/powerpoint/2010/main" val="917779283"/>
                  </p:ext>
                </p:extLst>
              </p:nvPr>
            </p:nvGraphicFramePr>
            <p:xfrm>
              <a:off x="0" y="693739"/>
              <a:ext cx="8741783" cy="6164411"/>
            </p:xfrm>
            <a:graphic>
              <a:graphicData uri="http://schemas.openxmlformats.org/drawingml/2006/table">
                <a:tbl>
                  <a:tblPr firstRow="1" bandRow="1">
                    <a:tableStyleId>{5C22544A-7EE6-4342-B048-85BDC9FD1C3A}</a:tableStyleId>
                  </a:tblPr>
                  <a:tblGrid>
                    <a:gridCol w="2465408">
                      <a:extLst>
                        <a:ext uri="{9D8B030D-6E8A-4147-A177-3AD203B41FA5}">
                          <a16:colId xmlns="" xmlns:a16="http://schemas.microsoft.com/office/drawing/2014/main" val="1093941522"/>
                        </a:ext>
                      </a:extLst>
                    </a:gridCol>
                    <a:gridCol w="1111170">
                      <a:extLst>
                        <a:ext uri="{9D8B030D-6E8A-4147-A177-3AD203B41FA5}">
                          <a16:colId xmlns="" xmlns:a16="http://schemas.microsoft.com/office/drawing/2014/main" val="3555753246"/>
                        </a:ext>
                      </a:extLst>
                    </a:gridCol>
                    <a:gridCol w="4039235">
                      <a:extLst>
                        <a:ext uri="{9D8B030D-6E8A-4147-A177-3AD203B41FA5}">
                          <a16:colId xmlns="" xmlns:a16="http://schemas.microsoft.com/office/drawing/2014/main" val="1514008815"/>
                        </a:ext>
                      </a:extLst>
                    </a:gridCol>
                    <a:gridCol w="1125970"/>
                  </a:tblGrid>
                  <a:tr h="312521">
                    <a:tc>
                      <a:txBody>
                        <a:bodyPr/>
                        <a:lstStyle/>
                        <a:p>
                          <a:pPr algn="ctr"/>
                          <a:r>
                            <a:rPr lang="en-US" sz="1600" b="1" dirty="0" smtClean="0"/>
                            <a:t>Theories of Failure </a:t>
                          </a:r>
                          <a:endParaRPr lang="en-IN" sz="1600" dirty="0"/>
                        </a:p>
                      </a:txBody>
                      <a:tcPr marL="68580" marR="68580"/>
                    </a:tc>
                    <a:tc>
                      <a:txBody>
                        <a:bodyPr/>
                        <a:lstStyle/>
                        <a:p>
                          <a:pPr algn="ctr"/>
                          <a:r>
                            <a:rPr lang="en-US" sz="1600" dirty="0" smtClean="0"/>
                            <a:t>Use for</a:t>
                          </a:r>
                          <a:r>
                            <a:rPr lang="en-US" sz="1600" baseline="0" dirty="0" smtClean="0"/>
                            <a:t> </a:t>
                          </a:r>
                          <a:endParaRPr lang="en-IN" sz="1600" dirty="0"/>
                        </a:p>
                      </a:txBody>
                      <a:tcPr marL="68580" marR="68580"/>
                    </a:tc>
                    <a:tc>
                      <a:txBody>
                        <a:bodyPr/>
                        <a:lstStyle/>
                        <a:p>
                          <a:pPr algn="ctr"/>
                          <a:r>
                            <a:rPr lang="en-US" sz="1600" dirty="0" smtClean="0"/>
                            <a:t>formula </a:t>
                          </a:r>
                          <a:endParaRPr lang="en-IN" sz="1600" dirty="0"/>
                        </a:p>
                      </a:txBody>
                      <a:tcPr marL="68580" marR="68580"/>
                    </a:tc>
                    <a:tc>
                      <a:txBody>
                        <a:bodyPr/>
                        <a:lstStyle/>
                        <a:p>
                          <a:pPr algn="ctr"/>
                          <a:r>
                            <a:rPr lang="en-IN" sz="1600" dirty="0" smtClean="0"/>
                            <a:t>Diagram</a:t>
                          </a:r>
                          <a:endParaRPr lang="en-IN" sz="1600" dirty="0"/>
                        </a:p>
                      </a:txBody>
                      <a:tcPr marL="68580" marR="68580"/>
                    </a:tc>
                    <a:extLst>
                      <a:ext uri="{0D108BD9-81ED-4DB2-BD59-A6C34878D82A}">
                        <a16:rowId xmlns="" xmlns:a16="http://schemas.microsoft.com/office/drawing/2014/main" val="2664071805"/>
                      </a:ext>
                    </a:extLst>
                  </a:tr>
                  <a:tr h="1030147">
                    <a:tc>
                      <a:txBody>
                        <a:bodyPr/>
                        <a:lstStyle/>
                        <a:p>
                          <a:pPr marL="514350" indent="-514350" algn="l">
                            <a:buFont typeface="+mj-lt"/>
                            <a:buAutoNum type="arabicPeriod"/>
                          </a:pPr>
                          <a:r>
                            <a:rPr lang="en-US" sz="1400" b="0" dirty="0" smtClean="0"/>
                            <a:t>Maximum Principal Stress theory</a:t>
                          </a:r>
                        </a:p>
                        <a:p>
                          <a:pPr marL="0" indent="0" algn="ctr">
                            <a:buFont typeface="+mj-lt"/>
                            <a:buNone/>
                          </a:pPr>
                          <a:r>
                            <a:rPr lang="en-US" sz="1400" b="0" dirty="0" smtClean="0"/>
                            <a:t>Or</a:t>
                          </a:r>
                        </a:p>
                        <a:p>
                          <a:pPr marL="0" indent="0" algn="ctr">
                            <a:buFont typeface="+mj-lt"/>
                            <a:buNone/>
                          </a:pPr>
                          <a:r>
                            <a:rPr lang="en-US" sz="1400" b="0" dirty="0" smtClean="0"/>
                            <a:t>Rankine’s theory</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Brittle</a:t>
                          </a:r>
                          <a:r>
                            <a:rPr lang="en-IN" sz="1400" b="0" baseline="0" dirty="0" smtClean="0"/>
                            <a:t> </a:t>
                          </a:r>
                          <a:r>
                            <a:rPr lang="en-IN" sz="1400" b="0" dirty="0" smtClean="0"/>
                            <a:t>material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Some</a:t>
                          </a:r>
                          <a:endParaRPr lang="en-IN" sz="1400" b="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It</a:t>
                          </a:r>
                          <a:r>
                            <a:rPr lang="en-IN" sz="1400" b="0" baseline="0" dirty="0" smtClean="0"/>
                            <a:t> is use d for </a:t>
                          </a:r>
                          <a:r>
                            <a:rPr lang="en-IN" sz="1400" b="0" dirty="0" smtClean="0"/>
                            <a:t>Ductile material </a:t>
                          </a:r>
                        </a:p>
                      </a:txBody>
                      <a:tcPr marL="68580" marR="68580"/>
                    </a:tc>
                    <a:tc>
                      <a:txBody>
                        <a:bodyPr/>
                        <a:lstStyle/>
                        <a:p>
                          <a:pPr/>
                          <a14:m>
                            <m:oMathPara xmlns:m="http://schemas.openxmlformats.org/officeDocument/2006/math">
                              <m:oMathParaPr>
                                <m:jc m:val="centerGroup"/>
                              </m:oMathParaPr>
                              <m:oMath xmlns:m="http://schemas.openxmlformats.org/officeDocument/2006/math">
                                <m:sSub>
                                  <m:sSubPr>
                                    <m:ctrlPr>
                                      <a:rPr lang="en-IN" sz="1400" b="0" i="1" smtClean="0">
                                        <a:latin typeface="Cambria Math"/>
                                      </a:rPr>
                                    </m:ctrlPr>
                                  </m:sSubPr>
                                  <m:e>
                                    <m:r>
                                      <a:rPr lang="en-US" sz="1400" b="0" i="1">
                                        <a:latin typeface="Cambria Math"/>
                                      </a:rPr>
                                      <m:t>𝜎</m:t>
                                    </m:r>
                                  </m:e>
                                  <m:sub>
                                    <m:r>
                                      <a:rPr lang="en-US" sz="1400" b="0" i="1">
                                        <a:latin typeface="Cambria Math"/>
                                      </a:rPr>
                                      <m:t>1</m:t>
                                    </m:r>
                                  </m:sub>
                                </m:sSub>
                                <m:r>
                                  <a:rPr lang="en-US" sz="1400" b="0" i="1">
                                    <a:latin typeface="Cambria Math"/>
                                  </a:rPr>
                                  <m:t>≤</m:t>
                                </m:r>
                                <m:sSub>
                                  <m:sSubPr>
                                    <m:ctrlPr>
                                      <a:rPr lang="en-IN" sz="1400" b="0" i="1" smtClean="0">
                                        <a:latin typeface="Cambria Math"/>
                                      </a:rPr>
                                    </m:ctrlPr>
                                  </m:sSubPr>
                                  <m:e>
                                    <m:r>
                                      <a:rPr lang="en-US" sz="1400" b="0" i="1">
                                        <a:latin typeface="Cambria Math"/>
                                      </a:rPr>
                                      <m:t>𝜎</m:t>
                                    </m:r>
                                  </m:e>
                                  <m:sub>
                                    <m:r>
                                      <a:rPr lang="en-US" sz="1400" b="0" i="1" smtClean="0">
                                        <a:latin typeface="Cambria Math"/>
                                      </a:rPr>
                                      <m:t>𝑝</m:t>
                                    </m:r>
                                    <m:r>
                                      <a:rPr lang="en-US" sz="1400" b="0" i="1">
                                        <a:latin typeface="Cambria Math"/>
                                      </a:rPr>
                                      <m:t>𝑡</m:t>
                                    </m:r>
                                  </m:sub>
                                </m:sSub>
                              </m:oMath>
                            </m:oMathPara>
                          </a14:m>
                          <a:endParaRPr lang="en-US" sz="1400" b="0" dirty="0" smtClean="0">
                            <a:latin typeface="+mn-lt"/>
                          </a:endParaRPr>
                        </a:p>
                        <a:p>
                          <a:endParaRPr lang="en-IN" sz="1400" b="0" dirty="0" smtClean="0">
                            <a:latin typeface="+mn-lt"/>
                          </a:endParaRPr>
                        </a:p>
                        <a:p>
                          <a:pPr algn="ctr"/>
                          <a14:m>
                            <m:oMathPara xmlns:m="http://schemas.openxmlformats.org/officeDocument/2006/math">
                              <m:oMathParaPr>
                                <m:jc m:val="centerGroup"/>
                              </m:oMathParaPr>
                              <m:oMath xmlns:m="http://schemas.openxmlformats.org/officeDocument/2006/math">
                                <m:f>
                                  <m:fPr>
                                    <m:ctrlPr>
                                      <a:rPr lang="en-US" sz="1400" b="0" i="1" smtClean="0">
                                        <a:latin typeface="Cambria Math"/>
                                      </a:rPr>
                                    </m:ctrlPr>
                                  </m:fPr>
                                  <m:num>
                                    <m:r>
                                      <a:rPr lang="en-US" sz="1400" b="0" i="1">
                                        <a:latin typeface="Cambria Math"/>
                                      </a:rPr>
                                      <m:t>𝑃𝑑</m:t>
                                    </m:r>
                                    <m:r>
                                      <a:rPr lang="en-US" sz="1400" b="0" i="1" baseline="-25000">
                                        <a:latin typeface="Cambria Math"/>
                                      </a:rPr>
                                      <m:t>𝑖</m:t>
                                    </m:r>
                                  </m:num>
                                  <m:den>
                                    <m:r>
                                      <a:rPr lang="en-US" sz="1400" b="0" i="1" smtClean="0">
                                        <a:latin typeface="Cambria Math"/>
                                      </a:rPr>
                                      <m:t>2</m:t>
                                    </m:r>
                                    <m:r>
                                      <a:rPr lang="en-US" sz="1400" b="0" i="1">
                                        <a:latin typeface="Cambria Math"/>
                                      </a:rPr>
                                      <m:t>𝑡</m:t>
                                    </m:r>
                                  </m:den>
                                </m:f>
                                <m:r>
                                  <a:rPr lang="en-US" sz="1400" b="0" i="1">
                                    <a:latin typeface="Cambria Math"/>
                                  </a:rPr>
                                  <m:t>≤</m:t>
                                </m:r>
                                <m:f>
                                  <m:fPr>
                                    <m:ctrlPr>
                                      <a:rPr lang="en-US" sz="1400" b="0" i="1">
                                        <a:latin typeface="Cambria Math"/>
                                      </a:rPr>
                                    </m:ctrlPr>
                                  </m:fPr>
                                  <m:num>
                                    <m:sSub>
                                      <m:sSubPr>
                                        <m:ctrlPr>
                                          <a:rPr lang="en-IN" sz="1400" b="0" i="1">
                                            <a:latin typeface="Cambria Math"/>
                                          </a:rPr>
                                        </m:ctrlPr>
                                      </m:sSubPr>
                                      <m:e>
                                        <m:r>
                                          <a:rPr lang="en-US" sz="1400" b="0" i="1">
                                            <a:latin typeface="Cambria Math"/>
                                          </a:rPr>
                                          <m:t>𝜎</m:t>
                                        </m:r>
                                      </m:e>
                                      <m:sub>
                                        <m:r>
                                          <a:rPr lang="en-US" sz="1400" b="0" i="1" smtClean="0">
                                            <a:latin typeface="Cambria Math"/>
                                          </a:rPr>
                                          <m:t>𝑢</m:t>
                                        </m:r>
                                        <m:r>
                                          <a:rPr lang="en-US" sz="1400" b="0" i="1">
                                            <a:latin typeface="Cambria Math"/>
                                          </a:rPr>
                                          <m:t>𝑡</m:t>
                                        </m:r>
                                      </m:sub>
                                    </m:sSub>
                                  </m:num>
                                  <m:den>
                                    <m:r>
                                      <a:rPr lang="en-US" sz="1400" b="0" i="1" dirty="0" smtClean="0">
                                        <a:latin typeface="Cambria Math"/>
                                      </a:rPr>
                                      <m:t> </m:t>
                                    </m:r>
                                    <m:r>
                                      <m:rPr>
                                        <m:nor/>
                                      </m:rPr>
                                      <a:rPr lang="en-US" sz="1400" b="0" dirty="0">
                                        <a:latin typeface="+mn-lt"/>
                                      </a:rPr>
                                      <m:t>FOS</m:t>
                                    </m:r>
                                    <m:r>
                                      <m:rPr>
                                        <m:nor/>
                                      </m:rPr>
                                      <a:rPr lang="en-IN" sz="1400" b="0" dirty="0">
                                        <a:latin typeface="+mn-lt"/>
                                      </a:rPr>
                                      <m:t> </m:t>
                                    </m:r>
                                  </m:den>
                                </m:f>
                              </m:oMath>
                            </m:oMathPara>
                          </a14:m>
                          <a:endParaRPr lang="en-IN" sz="1400" b="0" dirty="0">
                            <a:latin typeface="+mn-lt"/>
                          </a:endParaRPr>
                        </a:p>
                      </a:txBody>
                      <a:tcPr marL="68580" marR="68580"/>
                    </a:tc>
                    <a:tc>
                      <a:txBody>
                        <a:bodyPr/>
                        <a:lstStyle/>
                        <a:p>
                          <a:endParaRPr lang="en-IN" sz="1000" dirty="0"/>
                        </a:p>
                      </a:txBody>
                      <a:tcPr marL="68580" marR="68580"/>
                    </a:tc>
                    <a:extLst>
                      <a:ext uri="{0D108BD9-81ED-4DB2-BD59-A6C34878D82A}">
                        <a16:rowId xmlns="" xmlns:a16="http://schemas.microsoft.com/office/drawing/2014/main" val="2805016672"/>
                      </a:ext>
                    </a:extLst>
                  </a:tr>
                  <a:tr h="1030147">
                    <a:tc>
                      <a:txBody>
                        <a:bodyPr/>
                        <a:lstStyle/>
                        <a:p>
                          <a:pPr marL="514350" indent="-514350" algn="l">
                            <a:buFont typeface="+mj-lt"/>
                            <a:buAutoNum type="arabicPeriod" startAt="2"/>
                          </a:pPr>
                          <a:r>
                            <a:rPr lang="en-US" sz="1400" b="0" dirty="0" smtClean="0"/>
                            <a:t>Maximum Shear Stress theory </a:t>
                          </a:r>
                        </a:p>
                        <a:p>
                          <a:pPr marL="0" indent="0" algn="ctr">
                            <a:buFont typeface="+mj-lt"/>
                            <a:buNone/>
                          </a:pPr>
                          <a:r>
                            <a:rPr lang="en-US" sz="1400" b="0" dirty="0" smtClean="0"/>
                            <a:t>or </a:t>
                          </a:r>
                        </a:p>
                        <a:p>
                          <a:pPr marL="0" indent="0" algn="ctr">
                            <a:buFont typeface="+mj-lt"/>
                            <a:buNone/>
                          </a:pPr>
                          <a:r>
                            <a:rPr lang="en-US" sz="1400" b="0" dirty="0" smtClean="0"/>
                            <a:t>Guest and </a:t>
                          </a:r>
                          <a:r>
                            <a:rPr lang="en-US" sz="1400" b="0" dirty="0" err="1" smtClean="0"/>
                            <a:t>Tresca’s</a:t>
                          </a:r>
                          <a:r>
                            <a:rPr lang="en-US" sz="1400" b="0" dirty="0" smtClean="0"/>
                            <a:t> theory</a:t>
                          </a:r>
                        </a:p>
                      </a:txBody>
                      <a:tcPr marL="68580" marR="68580"/>
                    </a:tc>
                    <a:tc>
                      <a:txBody>
                        <a:bodyPr/>
                        <a:lstStyle/>
                        <a:p>
                          <a:pPr algn="ctr"/>
                          <a:r>
                            <a:rPr lang="en-IN" sz="1400" b="0" dirty="0" smtClean="0"/>
                            <a:t>Ductile material </a:t>
                          </a:r>
                          <a:endParaRPr lang="en-IN" sz="1400" b="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IN" sz="1400" b="0" i="1" smtClean="0">
                                        <a:latin typeface="Cambria Math"/>
                                      </a:rPr>
                                    </m:ctrlPr>
                                  </m:fPr>
                                  <m:num>
                                    <m:sSub>
                                      <m:sSubPr>
                                        <m:ctrlPr>
                                          <a:rPr lang="en-IN" sz="1400" b="0" i="1">
                                            <a:latin typeface="Cambria Math"/>
                                          </a:rPr>
                                        </m:ctrlPr>
                                      </m:sSubPr>
                                      <m:e>
                                        <m:r>
                                          <a:rPr lang="en-US" sz="1400" b="0" i="1">
                                            <a:latin typeface="Cambria Math"/>
                                          </a:rPr>
                                          <m:t>𝜎</m:t>
                                        </m:r>
                                      </m:e>
                                      <m:sub>
                                        <m:r>
                                          <a:rPr lang="en-US" sz="1400" b="0" i="1">
                                            <a:latin typeface="Cambria Math"/>
                                          </a:rPr>
                                          <m:t>1</m:t>
                                        </m:r>
                                      </m:sub>
                                    </m:sSub>
                                    <m:r>
                                      <a:rPr lang="en-US" sz="1400" b="0" i="1">
                                        <a:latin typeface="Cambria Math"/>
                                      </a:rPr>
                                      <m:t>−</m:t>
                                    </m:r>
                                    <m:sSub>
                                      <m:sSubPr>
                                        <m:ctrlPr>
                                          <a:rPr lang="en-IN" sz="1400" b="0" i="1">
                                            <a:latin typeface="Cambria Math"/>
                                          </a:rPr>
                                        </m:ctrlPr>
                                      </m:sSubPr>
                                      <m:e>
                                        <m:r>
                                          <a:rPr lang="en-US" sz="1400" b="0" i="1">
                                            <a:latin typeface="Cambria Math"/>
                                          </a:rPr>
                                          <m:t>𝜎</m:t>
                                        </m:r>
                                      </m:e>
                                      <m:sub>
                                        <m:r>
                                          <a:rPr lang="en-US" sz="1400" b="0" i="1">
                                            <a:latin typeface="Cambria Math"/>
                                          </a:rPr>
                                          <m:t>3</m:t>
                                        </m:r>
                                      </m:sub>
                                    </m:sSub>
                                  </m:num>
                                  <m:den>
                                    <m:r>
                                      <a:rPr lang="en-US" sz="1400" b="0" i="1">
                                        <a:latin typeface="Cambria Math"/>
                                      </a:rPr>
                                      <m:t>2</m:t>
                                    </m:r>
                                  </m:den>
                                </m:f>
                                <m:r>
                                  <a:rPr lang="en-US" sz="1400" b="0" i="1">
                                    <a:latin typeface="Cambria Math"/>
                                  </a:rPr>
                                  <m:t>≤</m:t>
                                </m:r>
                                <m:f>
                                  <m:fPr>
                                    <m:ctrlPr>
                                      <a:rPr lang="en-IN" sz="1400" b="0" i="1">
                                        <a:latin typeface="Cambria Math"/>
                                      </a:rPr>
                                    </m:ctrlPr>
                                  </m:fPr>
                                  <m:num>
                                    <m:sSub>
                                      <m:sSubPr>
                                        <m:ctrlPr>
                                          <a:rPr lang="en-IN" sz="1400" b="0" i="1" smtClean="0">
                                            <a:latin typeface="Cambria Math"/>
                                          </a:rPr>
                                        </m:ctrlPr>
                                      </m:sSubPr>
                                      <m:e>
                                        <m:r>
                                          <a:rPr lang="en-US" sz="1400" b="0" i="1">
                                            <a:latin typeface="Cambria Math"/>
                                          </a:rPr>
                                          <m:t>𝜎</m:t>
                                        </m:r>
                                      </m:e>
                                      <m:sub>
                                        <m:r>
                                          <a:rPr lang="en-US" sz="1400" b="0" i="1" smtClean="0">
                                            <a:latin typeface="Cambria Math"/>
                                          </a:rPr>
                                          <m:t>𝑝</m:t>
                                        </m:r>
                                        <m:r>
                                          <a:rPr lang="en-US" sz="1400" b="0" i="1">
                                            <a:latin typeface="Cambria Math"/>
                                          </a:rPr>
                                          <m:t>𝑡</m:t>
                                        </m:r>
                                      </m:sub>
                                    </m:sSub>
                                  </m:num>
                                  <m:den>
                                    <m:r>
                                      <a:rPr lang="en-US" sz="1400" b="0" i="1">
                                        <a:latin typeface="Cambria Math"/>
                                      </a:rPr>
                                      <m:t>2</m:t>
                                    </m:r>
                                  </m:den>
                                </m:f>
                              </m:oMath>
                            </m:oMathPara>
                          </a14:m>
                          <a:endParaRPr lang="en-IN" sz="14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0" dirty="0">
                            <a:latin typeface="+mn-lt"/>
                          </a:endParaRPr>
                        </a:p>
                        <a:p>
                          <a:pPr algn="ctr"/>
                          <a14:m>
                            <m:oMathPara xmlns:m="http://schemas.openxmlformats.org/officeDocument/2006/math">
                              <m:oMathParaPr>
                                <m:jc m:val="centerGroup"/>
                              </m:oMathParaPr>
                              <m:oMath xmlns:m="http://schemas.openxmlformats.org/officeDocument/2006/math">
                                <m:f>
                                  <m:fPr>
                                    <m:ctrlPr>
                                      <a:rPr lang="en-US" sz="1400" b="0" i="1" smtClean="0">
                                        <a:latin typeface="Cambria Math"/>
                                      </a:rPr>
                                    </m:ctrlPr>
                                  </m:fPr>
                                  <m:num>
                                    <m:r>
                                      <a:rPr lang="en-US" sz="1400" b="0" i="1">
                                        <a:latin typeface="Cambria Math"/>
                                      </a:rPr>
                                      <m:t>𝑃𝑑</m:t>
                                    </m:r>
                                    <m:r>
                                      <a:rPr lang="en-US" sz="1400" b="0" i="1" baseline="-25000">
                                        <a:latin typeface="Cambria Math"/>
                                      </a:rPr>
                                      <m:t>𝑖</m:t>
                                    </m:r>
                                  </m:num>
                                  <m:den>
                                    <m:r>
                                      <a:rPr lang="en-US" sz="1400" b="0" i="1" smtClean="0">
                                        <a:latin typeface="Cambria Math"/>
                                      </a:rPr>
                                      <m:t>2</m:t>
                                    </m:r>
                                    <m:r>
                                      <a:rPr lang="en-US" sz="1400" b="0" i="1">
                                        <a:latin typeface="Cambria Math"/>
                                      </a:rPr>
                                      <m:t>𝑡</m:t>
                                    </m:r>
                                  </m:den>
                                </m:f>
                                <m:r>
                                  <a:rPr lang="en-US" sz="1400" b="0" i="1">
                                    <a:latin typeface="Cambria Math"/>
                                  </a:rPr>
                                  <m:t>≤</m:t>
                                </m:r>
                                <m:f>
                                  <m:fPr>
                                    <m:ctrlPr>
                                      <a:rPr lang="en-US" sz="1400" b="0" i="1">
                                        <a:latin typeface="Cambria Math"/>
                                      </a:rPr>
                                    </m:ctrlPr>
                                  </m:fPr>
                                  <m:num>
                                    <m:sSub>
                                      <m:sSubPr>
                                        <m:ctrlPr>
                                          <a:rPr lang="en-IN" sz="1400" b="0" i="1">
                                            <a:latin typeface="Cambria Math"/>
                                          </a:rPr>
                                        </m:ctrlPr>
                                      </m:sSubPr>
                                      <m:e>
                                        <m:r>
                                          <a:rPr lang="en-US" sz="1400" b="0" i="1">
                                            <a:latin typeface="Cambria Math"/>
                                          </a:rPr>
                                          <m:t>𝜎</m:t>
                                        </m:r>
                                      </m:e>
                                      <m:sub>
                                        <m:r>
                                          <a:rPr lang="en-US" sz="1400" b="0" i="1">
                                            <a:latin typeface="Cambria Math"/>
                                          </a:rPr>
                                          <m:t>𝑦𝑡</m:t>
                                        </m:r>
                                      </m:sub>
                                    </m:sSub>
                                  </m:num>
                                  <m:den>
                                    <m:r>
                                      <a:rPr lang="en-US" sz="1400" b="0" i="1" dirty="0">
                                        <a:latin typeface="Cambria Math"/>
                                      </a:rPr>
                                      <m:t> </m:t>
                                    </m:r>
                                    <m:r>
                                      <m:rPr>
                                        <m:nor/>
                                      </m:rPr>
                                      <a:rPr lang="en-US" sz="1400" b="0" dirty="0">
                                        <a:latin typeface="+mn-lt"/>
                                      </a:rPr>
                                      <m:t>FOS</m:t>
                                    </m:r>
                                    <m:r>
                                      <m:rPr>
                                        <m:nor/>
                                      </m:rPr>
                                      <a:rPr lang="en-IN" sz="1400" b="0" dirty="0">
                                        <a:latin typeface="+mn-lt"/>
                                      </a:rPr>
                                      <m:t> </m:t>
                                    </m:r>
                                  </m:den>
                                </m:f>
                              </m:oMath>
                            </m:oMathPara>
                          </a14:m>
                          <a:endParaRPr lang="en-IN" sz="1400" b="0" dirty="0">
                            <a:latin typeface="+mn-lt"/>
                          </a:endParaRPr>
                        </a:p>
                      </a:txBody>
                      <a:tcPr marL="68580" marR="68580"/>
                    </a:tc>
                    <a:tc>
                      <a:txBody>
                        <a:bodyPr/>
                        <a:lstStyle/>
                        <a:p>
                          <a:endParaRPr lang="en-IN" sz="1000" dirty="0"/>
                        </a:p>
                      </a:txBody>
                      <a:tcPr marL="68580" marR="68580"/>
                    </a:tc>
                    <a:extLst>
                      <a:ext uri="{0D108BD9-81ED-4DB2-BD59-A6C34878D82A}">
                        <a16:rowId xmlns="" xmlns:a16="http://schemas.microsoft.com/office/drawing/2014/main" val="1837592133"/>
                      </a:ext>
                    </a:extLst>
                  </a:tr>
                  <a:tr h="1053296">
                    <a:tc>
                      <a:txBody>
                        <a:bodyPr/>
                        <a:lstStyle/>
                        <a:p>
                          <a:pPr marL="514350" indent="-514350" algn="l">
                            <a:buFont typeface="+mj-lt"/>
                            <a:buAutoNum type="arabicPeriod" startAt="3"/>
                          </a:pPr>
                          <a:r>
                            <a:rPr lang="en-US" sz="1400" b="0" dirty="0" smtClean="0"/>
                            <a:t>Maximum Principal Strain theory</a:t>
                          </a:r>
                        </a:p>
                        <a:p>
                          <a:pPr marL="0" indent="0" algn="ctr">
                            <a:buFont typeface="+mj-lt"/>
                            <a:buNone/>
                          </a:pPr>
                          <a:r>
                            <a:rPr lang="en-US" sz="1400" b="0" dirty="0" smtClean="0"/>
                            <a:t>Or</a:t>
                          </a:r>
                        </a:p>
                        <a:p>
                          <a:pPr marL="0" indent="0" algn="ctr">
                            <a:buFont typeface="+mj-lt"/>
                            <a:buNone/>
                          </a:pPr>
                          <a:r>
                            <a:rPr lang="en-US" sz="1400" b="0" dirty="0" smtClean="0"/>
                            <a:t> Saint </a:t>
                          </a:r>
                          <a:r>
                            <a:rPr lang="en-US" sz="1400" b="0" dirty="0" err="1" smtClean="0"/>
                            <a:t>Venant’s</a:t>
                          </a:r>
                          <a:r>
                            <a:rPr lang="en-US" sz="1400" b="0" dirty="0" smtClean="0"/>
                            <a:t> theory</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Ductile material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sz="1400" b="0" i="1" smtClean="0">
                                        <a:latin typeface="Cambria Math"/>
                                      </a:rPr>
                                    </m:ctrlPr>
                                  </m:sSubPr>
                                  <m:e>
                                    <m:r>
                                      <a:rPr lang="en-US" sz="1400" b="0" i="1">
                                        <a:latin typeface="Cambria Math"/>
                                      </a:rPr>
                                      <m:t>𝜎</m:t>
                                    </m:r>
                                  </m:e>
                                  <m:sub>
                                    <m:r>
                                      <a:rPr lang="en-US" sz="1400" b="0" i="1">
                                        <a:latin typeface="Cambria Math"/>
                                      </a:rPr>
                                      <m:t>1</m:t>
                                    </m:r>
                                  </m:sub>
                                </m:sSub>
                                <m:sSub>
                                  <m:sSubPr>
                                    <m:ctrlPr>
                                      <a:rPr lang="en-IN" sz="1400" b="0" i="1" smtClean="0">
                                        <a:latin typeface="Cambria Math"/>
                                      </a:rPr>
                                    </m:ctrlPr>
                                  </m:sSubPr>
                                  <m:e>
                                    <m:r>
                                      <a:rPr lang="en-US" sz="1400" b="0" i="1" smtClean="0">
                                        <a:latin typeface="Cambria Math"/>
                                      </a:rPr>
                                      <m:t>−</m:t>
                                    </m:r>
                                    <m:r>
                                      <m:rPr>
                                        <m:nor/>
                                      </m:rPr>
                                      <a:rPr lang="el-GR" sz="1400" b="0" dirty="0" smtClean="0">
                                        <a:latin typeface="+mn-lt"/>
                                      </a:rPr>
                                      <m:t>µ</m:t>
                                    </m:r>
                                    <m:r>
                                      <a:rPr lang="en-US" sz="1400" b="0" i="1" smtClean="0">
                                        <a:latin typeface="Cambria Math"/>
                                      </a:rPr>
                                      <m:t>(</m:t>
                                    </m:r>
                                    <m:r>
                                      <a:rPr lang="en-US" sz="1400" b="0" i="1">
                                        <a:latin typeface="Cambria Math"/>
                                      </a:rPr>
                                      <m:t>𝜎</m:t>
                                    </m:r>
                                  </m:e>
                                  <m:sub>
                                    <m:r>
                                      <a:rPr lang="en-US" sz="1400" b="0" i="1" smtClean="0">
                                        <a:latin typeface="Cambria Math"/>
                                      </a:rPr>
                                      <m:t>2</m:t>
                                    </m:r>
                                  </m:sub>
                                </m:sSub>
                                <m:r>
                                  <a:rPr lang="en-US" sz="1400" b="0" i="1" smtClean="0">
                                    <a:latin typeface="Cambria Math"/>
                                  </a:rPr>
                                  <m:t>+</m:t>
                                </m:r>
                                <m:sSub>
                                  <m:sSubPr>
                                    <m:ctrlPr>
                                      <a:rPr lang="en-IN" sz="1400" b="0" i="1" smtClean="0">
                                        <a:latin typeface="Cambria Math"/>
                                      </a:rPr>
                                    </m:ctrlPr>
                                  </m:sSubPr>
                                  <m:e>
                                    <m:r>
                                      <a:rPr lang="en-US" sz="1400" b="0" i="1">
                                        <a:latin typeface="Cambria Math"/>
                                      </a:rPr>
                                      <m:t>𝜎</m:t>
                                    </m:r>
                                  </m:e>
                                  <m:sub>
                                    <m:r>
                                      <a:rPr lang="en-US" sz="1400" b="0" i="1" smtClean="0">
                                        <a:latin typeface="Cambria Math"/>
                                      </a:rPr>
                                      <m:t>3</m:t>
                                    </m:r>
                                  </m:sub>
                                </m:sSub>
                                <m:r>
                                  <a:rPr lang="en-US" sz="1400" b="0" i="1" smtClean="0">
                                    <a:latin typeface="Cambria Math"/>
                                  </a:rPr>
                                  <m:t>)</m:t>
                                </m:r>
                                <m:r>
                                  <a:rPr lang="en-US" sz="1400" b="0" i="1">
                                    <a:latin typeface="Cambria Math"/>
                                  </a:rPr>
                                  <m:t>≤</m:t>
                                </m:r>
                                <m:sSub>
                                  <m:sSubPr>
                                    <m:ctrlPr>
                                      <a:rPr lang="en-IN" sz="1400" b="0" i="1" smtClean="0">
                                        <a:latin typeface="Cambria Math"/>
                                      </a:rPr>
                                    </m:ctrlPr>
                                  </m:sSubPr>
                                  <m:e>
                                    <m:r>
                                      <a:rPr lang="en-US" sz="1400" b="0" i="1">
                                        <a:latin typeface="Cambria Math"/>
                                      </a:rPr>
                                      <m:t>𝜎</m:t>
                                    </m:r>
                                  </m:e>
                                  <m:sub>
                                    <m:r>
                                      <a:rPr lang="en-US" sz="1400" b="0" i="1" smtClean="0">
                                        <a:latin typeface="Cambria Math"/>
                                      </a:rPr>
                                      <m:t>𝑝</m:t>
                                    </m:r>
                                    <m:r>
                                      <a:rPr lang="en-US" sz="1400" b="0" i="1">
                                        <a:latin typeface="Cambria Math"/>
                                      </a:rPr>
                                      <m:t>𝑡</m:t>
                                    </m:r>
                                  </m:sub>
                                </m:sSub>
                              </m:oMath>
                            </m:oMathPara>
                          </a14:m>
                          <a:endParaRPr lang="en-IN" sz="1400" b="0" dirty="0">
                            <a:latin typeface="+mn-lt"/>
                          </a:endParaRPr>
                        </a:p>
                        <a:p>
                          <a:pPr algn="ctr"/>
                          <a:endParaRPr lang="en-IN" sz="1400" b="0" dirty="0" smtClean="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400" b="0" i="1" smtClean="0">
                                        <a:latin typeface="Cambria Math"/>
                                      </a:rPr>
                                    </m:ctrlPr>
                                  </m:fPr>
                                  <m:num>
                                    <m:r>
                                      <a:rPr lang="en-US" sz="1400" b="0" i="1">
                                        <a:latin typeface="Cambria Math"/>
                                      </a:rPr>
                                      <m:t>𝑃𝑑</m:t>
                                    </m:r>
                                    <m:r>
                                      <a:rPr lang="en-US" sz="1400" b="0" i="1" baseline="-25000">
                                        <a:latin typeface="Cambria Math"/>
                                      </a:rPr>
                                      <m:t>𝑖</m:t>
                                    </m:r>
                                  </m:num>
                                  <m:den>
                                    <m:r>
                                      <a:rPr lang="en-US" sz="1400" b="0" i="1">
                                        <a:latin typeface="Cambria Math"/>
                                      </a:rPr>
                                      <m:t>4</m:t>
                                    </m:r>
                                    <m:r>
                                      <a:rPr lang="en-US" sz="1400" b="0" i="1">
                                        <a:latin typeface="Cambria Math"/>
                                      </a:rPr>
                                      <m:t>𝑡</m:t>
                                    </m:r>
                                  </m:den>
                                </m:f>
                                <m:r>
                                  <a:rPr lang="en-US" sz="1400" b="0" i="1" smtClean="0">
                                    <a:latin typeface="Cambria Math"/>
                                  </a:rPr>
                                  <m:t>(2−</m:t>
                                </m:r>
                                <m:r>
                                  <m:rPr>
                                    <m:nor/>
                                  </m:rPr>
                                  <a:rPr lang="el-GR" sz="1400" b="0" dirty="0" smtClean="0">
                                    <a:latin typeface="+mn-lt"/>
                                  </a:rPr>
                                  <m:t>µ</m:t>
                                </m:r>
                                <m:r>
                                  <a:rPr lang="en-US" sz="1400" b="0" i="1" dirty="0" smtClean="0">
                                    <a:latin typeface="Cambria Math"/>
                                  </a:rPr>
                                  <m:t>)</m:t>
                                </m:r>
                                <m:r>
                                  <a:rPr lang="en-US" sz="1400" b="0" i="1">
                                    <a:latin typeface="Cambria Math"/>
                                  </a:rPr>
                                  <m:t>≤</m:t>
                                </m:r>
                                <m:f>
                                  <m:fPr>
                                    <m:ctrlPr>
                                      <a:rPr lang="en-US" sz="1400" b="0" i="1">
                                        <a:latin typeface="Cambria Math"/>
                                      </a:rPr>
                                    </m:ctrlPr>
                                  </m:fPr>
                                  <m:num>
                                    <m:sSub>
                                      <m:sSubPr>
                                        <m:ctrlPr>
                                          <a:rPr lang="en-IN" sz="1400" b="0" i="1">
                                            <a:latin typeface="Cambria Math"/>
                                          </a:rPr>
                                        </m:ctrlPr>
                                      </m:sSubPr>
                                      <m:e>
                                        <m:r>
                                          <a:rPr lang="en-US" sz="1400" b="0" i="1">
                                            <a:latin typeface="Cambria Math"/>
                                          </a:rPr>
                                          <m:t>𝜎</m:t>
                                        </m:r>
                                      </m:e>
                                      <m:sub>
                                        <m:r>
                                          <a:rPr lang="en-US" sz="1400" b="0" i="1">
                                            <a:latin typeface="Cambria Math"/>
                                          </a:rPr>
                                          <m:t>𝑦𝑡</m:t>
                                        </m:r>
                                      </m:sub>
                                    </m:sSub>
                                  </m:num>
                                  <m:den>
                                    <m:r>
                                      <a:rPr lang="en-US" sz="1400" b="0" i="1" dirty="0">
                                        <a:latin typeface="Cambria Math"/>
                                      </a:rPr>
                                      <m:t> </m:t>
                                    </m:r>
                                    <m:r>
                                      <m:rPr>
                                        <m:nor/>
                                      </m:rPr>
                                      <a:rPr lang="en-US" sz="1400" b="0" dirty="0">
                                        <a:latin typeface="+mn-lt"/>
                                      </a:rPr>
                                      <m:t>FOS</m:t>
                                    </m:r>
                                    <m:r>
                                      <m:rPr>
                                        <m:nor/>
                                      </m:rPr>
                                      <a:rPr lang="en-IN" sz="1400" b="0" dirty="0">
                                        <a:latin typeface="+mn-lt"/>
                                      </a:rPr>
                                      <m:t> </m:t>
                                    </m:r>
                                  </m:den>
                                </m:f>
                              </m:oMath>
                            </m:oMathPara>
                          </a14:m>
                          <a:endParaRPr lang="en-IN" sz="1400" b="0" dirty="0">
                            <a:latin typeface="+mn-lt"/>
                          </a:endParaRPr>
                        </a:p>
                      </a:txBody>
                      <a:tcPr marL="68580" marR="68580"/>
                    </a:tc>
                    <a:tc>
                      <a:txBody>
                        <a:bodyPr/>
                        <a:lstStyle/>
                        <a:p>
                          <a:endParaRPr lang="en-IN" sz="1000" dirty="0"/>
                        </a:p>
                      </a:txBody>
                      <a:tcPr marL="68580" marR="68580"/>
                    </a:tc>
                    <a:extLst>
                      <a:ext uri="{0D108BD9-81ED-4DB2-BD59-A6C34878D82A}">
                        <a16:rowId xmlns="" xmlns:a16="http://schemas.microsoft.com/office/drawing/2014/main" val="1895180954"/>
                      </a:ext>
                    </a:extLst>
                  </a:tr>
                  <a:tr h="1018572">
                    <a:tc>
                      <a:txBody>
                        <a:bodyPr/>
                        <a:lstStyle/>
                        <a:p>
                          <a:pPr marL="514350" indent="-514350" algn="l">
                            <a:buFont typeface="+mj-lt"/>
                            <a:buAutoNum type="arabicPeriod" startAt="4"/>
                          </a:pPr>
                          <a:r>
                            <a:rPr lang="en-US" sz="1400" b="0" dirty="0" smtClean="0"/>
                            <a:t>Maximum Strain Energy theory </a:t>
                          </a:r>
                        </a:p>
                        <a:p>
                          <a:pPr marL="0" indent="0" algn="ctr">
                            <a:buFont typeface="+mj-lt"/>
                            <a:buNone/>
                          </a:pPr>
                          <a:r>
                            <a:rPr lang="en-US" sz="1400" b="0" dirty="0" smtClean="0"/>
                            <a:t>or </a:t>
                          </a:r>
                        </a:p>
                        <a:p>
                          <a:pPr marL="0" indent="0" algn="ctr">
                            <a:buFont typeface="+mj-lt"/>
                            <a:buNone/>
                          </a:pPr>
                          <a:r>
                            <a:rPr lang="en-US" sz="1400" b="0" dirty="0" smtClean="0"/>
                            <a:t>Haigh’s theory</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Ductile material </a:t>
                          </a:r>
                        </a:p>
                        <a:p>
                          <a:pPr algn="ctr"/>
                          <a:endParaRPr lang="en-IN" sz="1400" b="0" dirty="0"/>
                        </a:p>
                      </a:txBody>
                      <a:tcPr marL="68580" marR="68580"/>
                    </a:tc>
                    <a:tc>
                      <a:txBody>
                        <a:bodyPr/>
                        <a:lstStyle/>
                        <a:p>
                          <a:pPr/>
                          <a14:m>
                            <m:oMathPara xmlns:m="http://schemas.openxmlformats.org/officeDocument/2006/math">
                              <m:oMathParaPr>
                                <m:jc m:val="centerGroup"/>
                              </m:oMathParaPr>
                              <m:oMath xmlns:m="http://schemas.openxmlformats.org/officeDocument/2006/math">
                                <m:rad>
                                  <m:radPr>
                                    <m:degHide m:val="on"/>
                                    <m:ctrlPr>
                                      <a:rPr lang="en-IN" sz="1400" b="0" i="1" smtClean="0">
                                        <a:latin typeface="Cambria Math"/>
                                      </a:rPr>
                                    </m:ctrlPr>
                                  </m:radPr>
                                  <m:deg/>
                                  <m:e>
                                    <m:sSubSup>
                                      <m:sSubSupPr>
                                        <m:ctrlPr>
                                          <a:rPr lang="en-IN" sz="1400" b="0" i="1">
                                            <a:latin typeface="Cambria Math"/>
                                          </a:rPr>
                                        </m:ctrlPr>
                                      </m:sSubSup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1</m:t>
                                        </m:r>
                                      </m:sub>
                                      <m:sup>
                                        <m:r>
                                          <a:rPr lang="en-US" sz="1400" b="0" i="1">
                                            <a:latin typeface="Cambria Math"/>
                                            <a:ea typeface="SimSun" panose="02010600030101010101" pitchFamily="2" charset="-122"/>
                                            <a:cs typeface="Times New Roman" panose="02020603050405020304" pitchFamily="18" charset="0"/>
                                          </a:rPr>
                                          <m:t>2</m:t>
                                        </m:r>
                                      </m:sup>
                                    </m:sSubSup>
                                    <m:r>
                                      <a:rPr lang="en-US" sz="1400" b="0" i="1">
                                        <a:latin typeface="Cambria Math"/>
                                        <a:ea typeface="SimSun" panose="02010600030101010101" pitchFamily="2" charset="-122"/>
                                        <a:cs typeface="Times New Roman" panose="02020603050405020304" pitchFamily="18" charset="0"/>
                                      </a:rPr>
                                      <m:t>+</m:t>
                                    </m:r>
                                    <m:sSubSup>
                                      <m:sSubSupPr>
                                        <m:ctrlPr>
                                          <a:rPr lang="en-IN" sz="1400" b="0" i="1">
                                            <a:latin typeface="Cambria Math"/>
                                          </a:rPr>
                                        </m:ctrlPr>
                                      </m:sSubSup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2</m:t>
                                        </m:r>
                                      </m:sub>
                                      <m:sup>
                                        <m:r>
                                          <a:rPr lang="en-US" sz="1400" b="0" i="1">
                                            <a:latin typeface="Cambria Math"/>
                                            <a:ea typeface="SimSun" panose="02010600030101010101" pitchFamily="2" charset="-122"/>
                                            <a:cs typeface="Times New Roman" panose="02020603050405020304" pitchFamily="18" charset="0"/>
                                          </a:rPr>
                                          <m:t>2</m:t>
                                        </m:r>
                                      </m:sup>
                                    </m:sSubSup>
                                    <m:sSubSup>
                                      <m:sSubSupPr>
                                        <m:ctrlPr>
                                          <a:rPr lang="en-IN" sz="1400" b="0" i="1">
                                            <a:latin typeface="Cambria Math"/>
                                          </a:rPr>
                                        </m:ctrlPr>
                                      </m:sSubSup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3</m:t>
                                        </m:r>
                                      </m:sub>
                                      <m:sup>
                                        <m:r>
                                          <a:rPr lang="en-US" sz="1400" b="0" i="1">
                                            <a:latin typeface="Cambria Math"/>
                                            <a:ea typeface="SimSun" panose="02010600030101010101" pitchFamily="2" charset="-122"/>
                                            <a:cs typeface="Times New Roman" panose="02020603050405020304" pitchFamily="18" charset="0"/>
                                          </a:rPr>
                                          <m:t>2</m:t>
                                        </m:r>
                                      </m:sup>
                                    </m:sSubSup>
                                    <m:r>
                                      <a:rPr lang="en-US" sz="1400" b="0" i="1">
                                        <a:latin typeface="Cambria Math"/>
                                        <a:ea typeface="SimSun" panose="02010600030101010101" pitchFamily="2" charset="-122"/>
                                        <a:cs typeface="Times New Roman" panose="02020603050405020304" pitchFamily="18" charset="0"/>
                                      </a:rPr>
                                      <m:t>−</m:t>
                                    </m:r>
                                    <m:r>
                                      <a:rPr lang="en-US" sz="1400" b="0" i="1" smtClean="0">
                                        <a:latin typeface="Cambria Math"/>
                                        <a:ea typeface="SimSun" panose="02010600030101010101" pitchFamily="2" charset="-122"/>
                                        <a:cs typeface="Times New Roman" panose="02020603050405020304" pitchFamily="18" charset="0"/>
                                      </a:rPr>
                                      <m:t>(2×</m:t>
                                    </m:r>
                                    <m:r>
                                      <m:rPr>
                                        <m:nor/>
                                      </m:rPr>
                                      <a:rPr lang="el-GR" sz="1400" b="0" dirty="0" smtClean="0">
                                        <a:latin typeface="+mn-lt"/>
                                      </a:rPr>
                                      <m:t>µ</m:t>
                                    </m:r>
                                    <m:r>
                                      <a:rPr lang="en-US" sz="1400" b="0" i="1" dirty="0" smtClean="0">
                                        <a:latin typeface="Cambria Math"/>
                                      </a:rPr>
                                      <m:t>)</m:t>
                                    </m:r>
                                    <m:r>
                                      <a:rPr lang="en-US" sz="1400" b="0" i="1" smtClean="0">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1</m:t>
                                        </m:r>
                                      </m:sub>
                                    </m:sSub>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2</m:t>
                                        </m:r>
                                      </m:sub>
                                    </m:sSub>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2</m:t>
                                        </m:r>
                                      </m:sub>
                                    </m:sSub>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3</m:t>
                                        </m:r>
                                      </m:sub>
                                    </m:sSub>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3</m:t>
                                        </m:r>
                                      </m:sub>
                                    </m:sSub>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1</m:t>
                                        </m:r>
                                      </m:sub>
                                    </m:sSub>
                                    <m:r>
                                      <a:rPr lang="en-US" sz="1400" b="0" i="1">
                                        <a:latin typeface="Cambria Math"/>
                                        <a:ea typeface="SimSun" panose="02010600030101010101" pitchFamily="2" charset="-122"/>
                                        <a:cs typeface="Times New Roman" panose="02020603050405020304" pitchFamily="18" charset="0"/>
                                      </a:rPr>
                                      <m:t>)</m:t>
                                    </m:r>
                                    <m:r>
                                      <a:rPr lang="en-US" sz="1400" b="0" i="1" smtClean="0">
                                        <a:latin typeface="Cambria Math"/>
                                        <a:ea typeface="SimSun" panose="02010600030101010101" pitchFamily="2" charset="-122"/>
                                        <a:cs typeface="Times New Roman" panose="02020603050405020304" pitchFamily="18" charset="0"/>
                                      </a:rPr>
                                      <m:t>}</m:t>
                                    </m:r>
                                  </m:e>
                                </m:rad>
                                <m:r>
                                  <a:rPr lang="en-US" sz="1400" b="0" i="1">
                                    <a:latin typeface="Cambria Math"/>
                                    <a:ea typeface="SimSun" panose="02010600030101010101" pitchFamily="2" charset="-122"/>
                                    <a:cs typeface="Times New Roman" panose="02020603050405020304" pitchFamily="18" charset="0"/>
                                  </a:rPr>
                                  <m:t>≤</m:t>
                                </m:r>
                                <m:sSub>
                                  <m:sSubPr>
                                    <m:ctrlPr>
                                      <a:rPr lang="en-IN" sz="1400" b="0" i="1" smtClean="0">
                                        <a:latin typeface="Cambria Math"/>
                                      </a:rPr>
                                    </m:ctrlPr>
                                  </m:sSubPr>
                                  <m:e>
                                    <m:r>
                                      <a:rPr lang="en-US" sz="1400" b="0" i="1">
                                        <a:latin typeface="Cambria Math"/>
                                      </a:rPr>
                                      <m:t>𝜎</m:t>
                                    </m:r>
                                  </m:e>
                                  <m:sub>
                                    <m:r>
                                      <a:rPr lang="en-US" sz="1400" b="0" i="1" smtClean="0">
                                        <a:latin typeface="Cambria Math"/>
                                      </a:rPr>
                                      <m:t>𝑝</m:t>
                                    </m:r>
                                    <m:r>
                                      <a:rPr lang="en-US" sz="1400" b="0" i="1">
                                        <a:latin typeface="Cambria Math"/>
                                      </a:rPr>
                                      <m:t>𝑡</m:t>
                                    </m:r>
                                  </m:sub>
                                </m:sSub>
                              </m:oMath>
                            </m:oMathPara>
                          </a14:m>
                          <a:endParaRPr lang="en-IN" sz="1400" b="0" dirty="0" smtClean="0">
                            <a:latin typeface="+mn-lt"/>
                          </a:endParaRPr>
                        </a:p>
                        <a:p>
                          <a:pPr algn="ctr"/>
                          <a14:m>
                            <m:oMathPara xmlns:m="http://schemas.openxmlformats.org/officeDocument/2006/math">
                              <m:oMathParaPr>
                                <m:jc m:val="centerGroup"/>
                              </m:oMathParaPr>
                              <m:oMath xmlns:m="http://schemas.openxmlformats.org/officeDocument/2006/math">
                                <m:f>
                                  <m:fPr>
                                    <m:ctrlPr>
                                      <a:rPr lang="en-US" sz="1400" b="0" i="1" smtClean="0">
                                        <a:latin typeface="Cambria Math"/>
                                      </a:rPr>
                                    </m:ctrlPr>
                                  </m:fPr>
                                  <m:num>
                                    <m:r>
                                      <a:rPr lang="en-US" sz="1400" b="0" i="1">
                                        <a:latin typeface="Cambria Math"/>
                                      </a:rPr>
                                      <m:t>𝑃𝑑</m:t>
                                    </m:r>
                                    <m:r>
                                      <a:rPr lang="en-US" sz="1400" b="0" i="1" baseline="-25000">
                                        <a:latin typeface="Cambria Math"/>
                                      </a:rPr>
                                      <m:t>𝑖</m:t>
                                    </m:r>
                                  </m:num>
                                  <m:den>
                                    <m:r>
                                      <a:rPr lang="en-US" sz="1400" b="0" i="1">
                                        <a:latin typeface="Cambria Math"/>
                                      </a:rPr>
                                      <m:t>4</m:t>
                                    </m:r>
                                    <m:r>
                                      <a:rPr lang="en-US" sz="1400" b="0" i="1">
                                        <a:latin typeface="Cambria Math"/>
                                      </a:rPr>
                                      <m:t>𝑡</m:t>
                                    </m:r>
                                  </m:den>
                                </m:f>
                                <m:rad>
                                  <m:radPr>
                                    <m:degHide m:val="on"/>
                                    <m:ctrlPr>
                                      <a:rPr lang="en-IN" sz="1400" b="0" i="1">
                                        <a:latin typeface="Cambria Math"/>
                                      </a:rPr>
                                    </m:ctrlPr>
                                  </m:radPr>
                                  <m:deg/>
                                  <m:e>
                                    <m:r>
                                      <a:rPr lang="en-US" sz="1400" b="0">
                                        <a:latin typeface="Cambria Math"/>
                                      </a:rPr>
                                      <m:t>(</m:t>
                                    </m:r>
                                    <m:r>
                                      <a:rPr lang="en-US" sz="1400" b="0" i="1">
                                        <a:latin typeface="Cambria Math"/>
                                      </a:rPr>
                                      <m:t>5</m:t>
                                    </m:r>
                                    <m:r>
                                      <a:rPr lang="en-US" sz="1400" b="0">
                                        <a:latin typeface="Cambria Math"/>
                                      </a:rPr>
                                      <m:t>−</m:t>
                                    </m:r>
                                    <m:r>
                                      <m:rPr>
                                        <m:nor/>
                                      </m:rPr>
                                      <a:rPr lang="en-US" sz="1400" b="0">
                                        <a:latin typeface="+mn-lt"/>
                                      </a:rPr>
                                      <m:t>4</m:t>
                                    </m:r>
                                    <m:r>
                                      <m:rPr>
                                        <m:nor/>
                                      </m:rPr>
                                      <a:rPr lang="el-GR" sz="1400" b="0" dirty="0">
                                        <a:latin typeface="+mn-lt"/>
                                      </a:rPr>
                                      <m:t>µ</m:t>
                                    </m:r>
                                    <m:r>
                                      <m:rPr>
                                        <m:nor/>
                                      </m:rPr>
                                      <a:rPr lang="en-US" sz="1400" b="0" dirty="0">
                                        <a:latin typeface="+mn-lt"/>
                                      </a:rPr>
                                      <m:t>)</m:t>
                                    </m:r>
                                    <m:r>
                                      <a:rPr lang="en-US" sz="1400" b="0" i="1">
                                        <a:latin typeface="Cambria Math"/>
                                        <a:ea typeface="SimSun" panose="02010600030101010101" pitchFamily="2" charset="-122"/>
                                        <a:cs typeface="Times New Roman" panose="02020603050405020304" pitchFamily="18" charset="0"/>
                                      </a:rPr>
                                      <m:t> </m:t>
                                    </m:r>
                                  </m:e>
                                </m:rad>
                                <m:r>
                                  <a:rPr lang="en-US" sz="1400" b="0" i="1">
                                    <a:latin typeface="Cambria Math"/>
                                  </a:rPr>
                                  <m:t>≤</m:t>
                                </m:r>
                                <m:f>
                                  <m:fPr>
                                    <m:ctrlPr>
                                      <a:rPr lang="en-US" sz="1400" b="0" i="1" smtClean="0">
                                        <a:latin typeface="Cambria Math"/>
                                      </a:rPr>
                                    </m:ctrlPr>
                                  </m:fPr>
                                  <m:num>
                                    <m:sSub>
                                      <m:sSubPr>
                                        <m:ctrlPr>
                                          <a:rPr lang="en-IN" sz="1400" b="0" i="1">
                                            <a:latin typeface="Cambria Math"/>
                                          </a:rPr>
                                        </m:ctrlPr>
                                      </m:sSubPr>
                                      <m:e>
                                        <m:r>
                                          <a:rPr lang="en-US" sz="1400" b="0" i="1">
                                            <a:latin typeface="Cambria Math"/>
                                          </a:rPr>
                                          <m:t>𝜎</m:t>
                                        </m:r>
                                      </m:e>
                                      <m:sub>
                                        <m:r>
                                          <a:rPr lang="en-US" sz="1400" b="0" i="1">
                                            <a:latin typeface="Cambria Math"/>
                                          </a:rPr>
                                          <m:t>𝑦𝑡</m:t>
                                        </m:r>
                                      </m:sub>
                                    </m:sSub>
                                  </m:num>
                                  <m:den>
                                    <m:r>
                                      <a:rPr lang="en-US" sz="1400" b="0" i="1" dirty="0">
                                        <a:latin typeface="Cambria Math"/>
                                      </a:rPr>
                                      <m:t> </m:t>
                                    </m:r>
                                    <m:r>
                                      <m:rPr>
                                        <m:nor/>
                                      </m:rPr>
                                      <a:rPr lang="en-US" sz="1400" b="0" dirty="0">
                                        <a:latin typeface="+mn-lt"/>
                                      </a:rPr>
                                      <m:t>FOS</m:t>
                                    </m:r>
                                    <m:r>
                                      <m:rPr>
                                        <m:nor/>
                                      </m:rPr>
                                      <a:rPr lang="en-IN" sz="1400" b="0" dirty="0">
                                        <a:latin typeface="+mn-lt"/>
                                      </a:rPr>
                                      <m:t> </m:t>
                                    </m:r>
                                  </m:den>
                                </m:f>
                              </m:oMath>
                            </m:oMathPara>
                          </a14:m>
                          <a:endParaRPr lang="en-IN" sz="1400" b="0" dirty="0">
                            <a:latin typeface="+mn-lt"/>
                          </a:endParaRPr>
                        </a:p>
                      </a:txBody>
                      <a:tcPr marL="68580" marR="68580"/>
                    </a:tc>
                    <a:tc>
                      <a:txBody>
                        <a:bodyPr/>
                        <a:lstStyle/>
                        <a:p>
                          <a:endParaRPr lang="en-IN" sz="1000" dirty="0"/>
                        </a:p>
                      </a:txBody>
                      <a:tcPr marL="68580" marR="68580"/>
                    </a:tc>
                    <a:extLst>
                      <a:ext uri="{0D108BD9-81ED-4DB2-BD59-A6C34878D82A}">
                        <a16:rowId xmlns="" xmlns:a16="http://schemas.microsoft.com/office/drawing/2014/main" val="1766273015"/>
                      </a:ext>
                    </a:extLst>
                  </a:tr>
                  <a:tr h="1076446">
                    <a:tc>
                      <a:txBody>
                        <a:bodyPr/>
                        <a:lstStyle/>
                        <a:p>
                          <a:pPr marL="514350" marR="0" indent="-51435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400" b="0" dirty="0" smtClean="0"/>
                            <a:t>Maximum Distortion Energy theory</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400" b="0" dirty="0" smtClean="0"/>
                            <a:t>or </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400" b="0" dirty="0" smtClean="0"/>
                            <a:t>Von Mises and </a:t>
                          </a:r>
                          <a:r>
                            <a:rPr lang="en-US" sz="1400" b="0" dirty="0" err="1" smtClean="0"/>
                            <a:t>Hencky’s</a:t>
                          </a:r>
                          <a:r>
                            <a:rPr lang="en-US" sz="1400" b="0" dirty="0" smtClean="0"/>
                            <a:t> theory</a:t>
                          </a:r>
                        </a:p>
                      </a:txBody>
                      <a:tcPr marL="68580" marR="68580"/>
                    </a:tc>
                    <a:tc>
                      <a:txBody>
                        <a:bodyPr/>
                        <a:lstStyle/>
                        <a:p>
                          <a:pPr algn="ctr"/>
                          <a:r>
                            <a:rPr lang="en-IN" sz="1400" b="0" dirty="0" smtClean="0"/>
                            <a:t>Ductile material </a:t>
                          </a:r>
                          <a:endParaRPr lang="en-IN" sz="1400" b="0" dirty="0"/>
                        </a:p>
                      </a:txBody>
                      <a:tcPr marL="68580" marR="68580"/>
                    </a:tc>
                    <a:tc>
                      <a:txBody>
                        <a:bodyPr/>
                        <a:lstStyle/>
                        <a:p>
                          <a:pPr/>
                          <a14:m>
                            <m:oMathPara xmlns:m="http://schemas.openxmlformats.org/officeDocument/2006/math">
                              <m:oMathParaPr>
                                <m:jc m:val="centerGroup"/>
                              </m:oMathParaPr>
                              <m:oMath xmlns:m="http://schemas.openxmlformats.org/officeDocument/2006/math">
                                <m:rad>
                                  <m:radPr>
                                    <m:degHide m:val="on"/>
                                    <m:ctrlPr>
                                      <a:rPr lang="en-IN" sz="1400" b="0" i="1" smtClean="0">
                                        <a:latin typeface="Cambria Math"/>
                                      </a:rPr>
                                    </m:ctrlPr>
                                  </m:radPr>
                                  <m:deg/>
                                  <m:e>
                                    <m:sSubSup>
                                      <m:sSubSupPr>
                                        <m:ctrlPr>
                                          <a:rPr lang="en-IN" sz="1400" b="0" i="1">
                                            <a:latin typeface="Cambria Math"/>
                                          </a:rPr>
                                        </m:ctrlPr>
                                      </m:sSubSup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1</m:t>
                                        </m:r>
                                      </m:sub>
                                      <m:sup>
                                        <m:r>
                                          <a:rPr lang="en-US" sz="1400" b="0" i="1">
                                            <a:latin typeface="Cambria Math"/>
                                            <a:ea typeface="SimSun" panose="02010600030101010101" pitchFamily="2" charset="-122"/>
                                            <a:cs typeface="Times New Roman" panose="02020603050405020304" pitchFamily="18" charset="0"/>
                                          </a:rPr>
                                          <m:t>2</m:t>
                                        </m:r>
                                      </m:sup>
                                    </m:sSubSup>
                                    <m:r>
                                      <a:rPr lang="en-US" sz="1400" b="0" i="1">
                                        <a:latin typeface="Cambria Math"/>
                                        <a:ea typeface="SimSun" panose="02010600030101010101" pitchFamily="2" charset="-122"/>
                                        <a:cs typeface="Times New Roman" panose="02020603050405020304" pitchFamily="18" charset="0"/>
                                      </a:rPr>
                                      <m:t>+</m:t>
                                    </m:r>
                                    <m:sSubSup>
                                      <m:sSubSupPr>
                                        <m:ctrlPr>
                                          <a:rPr lang="en-IN" sz="1400" b="0" i="1">
                                            <a:latin typeface="Cambria Math"/>
                                          </a:rPr>
                                        </m:ctrlPr>
                                      </m:sSubSup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2</m:t>
                                        </m:r>
                                      </m:sub>
                                      <m:sup>
                                        <m:r>
                                          <a:rPr lang="en-US" sz="1400" b="0" i="1">
                                            <a:latin typeface="Cambria Math"/>
                                            <a:ea typeface="SimSun" panose="02010600030101010101" pitchFamily="2" charset="-122"/>
                                            <a:cs typeface="Times New Roman" panose="02020603050405020304" pitchFamily="18" charset="0"/>
                                          </a:rPr>
                                          <m:t>2</m:t>
                                        </m:r>
                                      </m:sup>
                                    </m:sSubSup>
                                    <m:sSubSup>
                                      <m:sSubSupPr>
                                        <m:ctrlPr>
                                          <a:rPr lang="en-IN" sz="1400" b="0" i="1">
                                            <a:latin typeface="Cambria Math"/>
                                          </a:rPr>
                                        </m:ctrlPr>
                                      </m:sSubSup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3</m:t>
                                        </m:r>
                                      </m:sub>
                                      <m:sup>
                                        <m:r>
                                          <a:rPr lang="en-US" sz="1400" b="0" i="1">
                                            <a:latin typeface="Cambria Math"/>
                                            <a:ea typeface="SimSun" panose="02010600030101010101" pitchFamily="2" charset="-122"/>
                                            <a:cs typeface="Times New Roman" panose="02020603050405020304" pitchFamily="18" charset="0"/>
                                          </a:rPr>
                                          <m:t>2</m:t>
                                        </m:r>
                                      </m:sup>
                                    </m:sSubSup>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1</m:t>
                                        </m:r>
                                      </m:sub>
                                    </m:sSub>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2</m:t>
                                        </m:r>
                                      </m:sub>
                                    </m:sSub>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2</m:t>
                                        </m:r>
                                      </m:sub>
                                    </m:sSub>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3</m:t>
                                        </m:r>
                                      </m:sub>
                                    </m:sSub>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m:t>
                                        </m:r>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3</m:t>
                                        </m:r>
                                      </m:sub>
                                    </m:sSub>
                                    <m:r>
                                      <a:rPr lang="en-US" sz="1400" b="0" i="1">
                                        <a:latin typeface="Cambria Math"/>
                                        <a:ea typeface="SimSun" panose="02010600030101010101" pitchFamily="2" charset="-122"/>
                                        <a:cs typeface="Times New Roman" panose="02020603050405020304" pitchFamily="18" charset="0"/>
                                      </a:rPr>
                                      <m:t>×</m:t>
                                    </m:r>
                                    <m:sSub>
                                      <m:sSubPr>
                                        <m:ctrlPr>
                                          <a:rPr lang="en-IN" sz="1400" b="0" i="1">
                                            <a:latin typeface="Cambria Math"/>
                                          </a:rPr>
                                        </m:ctrlPr>
                                      </m:sSubPr>
                                      <m:e>
                                        <m:r>
                                          <a:rPr lang="en-US" sz="1400" b="0" i="1">
                                            <a:latin typeface="Cambria Math"/>
                                            <a:ea typeface="SimSun" panose="02010600030101010101" pitchFamily="2" charset="-122"/>
                                            <a:cs typeface="Times New Roman" panose="02020603050405020304" pitchFamily="18" charset="0"/>
                                          </a:rPr>
                                          <m:t>𝜎</m:t>
                                        </m:r>
                                      </m:e>
                                      <m:sub>
                                        <m:r>
                                          <a:rPr lang="en-US" sz="1400" b="0" i="1">
                                            <a:latin typeface="Cambria Math"/>
                                            <a:ea typeface="SimSun" panose="02010600030101010101" pitchFamily="2" charset="-122"/>
                                            <a:cs typeface="Times New Roman" panose="02020603050405020304" pitchFamily="18" charset="0"/>
                                          </a:rPr>
                                          <m:t>1</m:t>
                                        </m:r>
                                      </m:sub>
                                    </m:sSub>
                                    <m:r>
                                      <a:rPr lang="en-US" sz="1400" b="0" i="1">
                                        <a:latin typeface="Cambria Math"/>
                                        <a:ea typeface="SimSun" panose="02010600030101010101" pitchFamily="2" charset="-122"/>
                                        <a:cs typeface="Times New Roman" panose="02020603050405020304" pitchFamily="18" charset="0"/>
                                      </a:rPr>
                                      <m:t>)</m:t>
                                    </m:r>
                                  </m:e>
                                </m:rad>
                                <m:r>
                                  <a:rPr lang="en-US" sz="1400" b="0" i="1">
                                    <a:latin typeface="Cambria Math"/>
                                    <a:ea typeface="SimSun" panose="02010600030101010101" pitchFamily="2" charset="-122"/>
                                    <a:cs typeface="Times New Roman" panose="02020603050405020304" pitchFamily="18" charset="0"/>
                                  </a:rPr>
                                  <m:t>≤</m:t>
                                </m:r>
                                <m:sSub>
                                  <m:sSubPr>
                                    <m:ctrlPr>
                                      <a:rPr lang="en-IN" sz="1400" b="0" i="1" smtClean="0">
                                        <a:latin typeface="Cambria Math"/>
                                      </a:rPr>
                                    </m:ctrlPr>
                                  </m:sSubPr>
                                  <m:e>
                                    <m:r>
                                      <a:rPr lang="en-US" sz="1400" b="0" i="1">
                                        <a:latin typeface="Cambria Math"/>
                                      </a:rPr>
                                      <m:t>𝜎</m:t>
                                    </m:r>
                                  </m:e>
                                  <m:sub>
                                    <m:r>
                                      <a:rPr lang="en-US" sz="1400" b="0" i="1" smtClean="0">
                                        <a:latin typeface="Cambria Math"/>
                                      </a:rPr>
                                      <m:t>𝑝</m:t>
                                    </m:r>
                                    <m:r>
                                      <a:rPr lang="en-US" sz="1400" b="0" i="1">
                                        <a:latin typeface="Cambria Math"/>
                                      </a:rPr>
                                      <m:t>𝑡</m:t>
                                    </m:r>
                                  </m:sub>
                                </m:sSub>
                              </m:oMath>
                            </m:oMathPara>
                          </a14:m>
                          <a:endParaRPr lang="en-IN" sz="1400" b="0" dirty="0" smtClean="0">
                            <a:latin typeface="+mn-lt"/>
                          </a:endParaRPr>
                        </a:p>
                        <a:p>
                          <a:pPr algn="ctr"/>
                          <a14:m>
                            <m:oMathPara xmlns:m="http://schemas.openxmlformats.org/officeDocument/2006/math">
                              <m:oMathParaPr>
                                <m:jc m:val="centerGroup"/>
                              </m:oMathParaPr>
                              <m:oMath xmlns:m="http://schemas.openxmlformats.org/officeDocument/2006/math">
                                <m:f>
                                  <m:fPr>
                                    <m:ctrlPr>
                                      <a:rPr lang="en-US" sz="1400" b="0" i="1" smtClean="0">
                                        <a:latin typeface="Cambria Math"/>
                                      </a:rPr>
                                    </m:ctrlPr>
                                  </m:fPr>
                                  <m:num>
                                    <m:r>
                                      <a:rPr lang="en-US" sz="1400" b="0" i="1">
                                        <a:latin typeface="Cambria Math"/>
                                      </a:rPr>
                                      <m:t>𝑃𝑑</m:t>
                                    </m:r>
                                    <m:r>
                                      <a:rPr lang="en-US" sz="1400" b="0" i="1" baseline="-25000">
                                        <a:latin typeface="Cambria Math"/>
                                      </a:rPr>
                                      <m:t>𝑖</m:t>
                                    </m:r>
                                  </m:num>
                                  <m:den>
                                    <m:r>
                                      <a:rPr lang="en-US" sz="1400" b="0" i="1">
                                        <a:latin typeface="Cambria Math"/>
                                      </a:rPr>
                                      <m:t>4</m:t>
                                    </m:r>
                                    <m:r>
                                      <a:rPr lang="en-US" sz="1400" b="0" i="1">
                                        <a:latin typeface="Cambria Math"/>
                                      </a:rPr>
                                      <m:t>𝑡</m:t>
                                    </m:r>
                                  </m:den>
                                </m:f>
                                <m:rad>
                                  <m:radPr>
                                    <m:degHide m:val="on"/>
                                    <m:ctrlPr>
                                      <a:rPr lang="en-IN" sz="1400" b="0" i="1">
                                        <a:latin typeface="Cambria Math"/>
                                      </a:rPr>
                                    </m:ctrlPr>
                                  </m:radPr>
                                  <m:deg/>
                                  <m:e>
                                    <m:r>
                                      <a:rPr lang="en-US" sz="1400" b="0" i="1">
                                        <a:latin typeface="Cambria Math"/>
                                      </a:rPr>
                                      <m:t>3</m:t>
                                    </m:r>
                                    <m:r>
                                      <a:rPr lang="en-US" sz="1400" b="0" i="1">
                                        <a:latin typeface="Cambria Math"/>
                                        <a:ea typeface="SimSun" panose="02010600030101010101" pitchFamily="2" charset="-122"/>
                                        <a:cs typeface="Times New Roman" panose="02020603050405020304" pitchFamily="18" charset="0"/>
                                      </a:rPr>
                                      <m:t> </m:t>
                                    </m:r>
                                  </m:e>
                                </m:rad>
                                <m:r>
                                  <a:rPr lang="en-US" sz="1400" b="0" i="1">
                                    <a:latin typeface="Cambria Math"/>
                                  </a:rPr>
                                  <m:t>≤</m:t>
                                </m:r>
                                <m:f>
                                  <m:fPr>
                                    <m:ctrlPr>
                                      <a:rPr lang="en-US" sz="1400" b="0" i="1">
                                        <a:latin typeface="Cambria Math"/>
                                      </a:rPr>
                                    </m:ctrlPr>
                                  </m:fPr>
                                  <m:num>
                                    <m:sSub>
                                      <m:sSubPr>
                                        <m:ctrlPr>
                                          <a:rPr lang="en-IN" sz="1400" b="0" i="1">
                                            <a:latin typeface="Cambria Math"/>
                                          </a:rPr>
                                        </m:ctrlPr>
                                      </m:sSubPr>
                                      <m:e>
                                        <m:r>
                                          <a:rPr lang="en-US" sz="1400" b="0" i="1">
                                            <a:latin typeface="Cambria Math"/>
                                          </a:rPr>
                                          <m:t>𝜎</m:t>
                                        </m:r>
                                      </m:e>
                                      <m:sub>
                                        <m:r>
                                          <a:rPr lang="en-US" sz="1400" b="0" i="1">
                                            <a:latin typeface="Cambria Math"/>
                                          </a:rPr>
                                          <m:t>𝑦𝑡</m:t>
                                        </m:r>
                                      </m:sub>
                                    </m:sSub>
                                  </m:num>
                                  <m:den>
                                    <m:r>
                                      <a:rPr lang="en-US" sz="1400" b="0" i="1" dirty="0">
                                        <a:latin typeface="Cambria Math"/>
                                      </a:rPr>
                                      <m:t> </m:t>
                                    </m:r>
                                    <m:r>
                                      <m:rPr>
                                        <m:nor/>
                                      </m:rPr>
                                      <a:rPr lang="en-US" sz="1400" b="0" dirty="0">
                                        <a:latin typeface="+mn-lt"/>
                                      </a:rPr>
                                      <m:t>FOS</m:t>
                                    </m:r>
                                    <m:r>
                                      <m:rPr>
                                        <m:nor/>
                                      </m:rPr>
                                      <a:rPr lang="en-IN" sz="1400" b="0" dirty="0">
                                        <a:latin typeface="+mn-lt"/>
                                      </a:rPr>
                                      <m:t> </m:t>
                                    </m:r>
                                  </m:den>
                                </m:f>
                              </m:oMath>
                            </m:oMathPara>
                          </a14:m>
                          <a:endParaRPr lang="en-IN" sz="1400" b="0" dirty="0">
                            <a:latin typeface="+mn-lt"/>
                          </a:endParaRPr>
                        </a:p>
                      </a:txBody>
                      <a:tcPr marL="68580" marR="68580"/>
                    </a:tc>
                    <a:tc>
                      <a:txBody>
                        <a:bodyPr/>
                        <a:lstStyle/>
                        <a:p>
                          <a:endParaRPr lang="en-IN" sz="1000" dirty="0"/>
                        </a:p>
                      </a:txBody>
                      <a:tcPr marL="68580" marR="68580"/>
                    </a:tc>
                  </a:tr>
                </a:tbl>
              </a:graphicData>
            </a:graphic>
          </p:graphicFrame>
        </mc:Choice>
        <mc:Fallback xmlns="">
          <p:graphicFrame>
            <p:nvGraphicFramePr>
              <p:cNvPr id="4" name="Table 4">
                <a:extLst>
                  <a:ext uri="{FF2B5EF4-FFF2-40B4-BE49-F238E27FC236}">
                    <a16:creationId xmlns:a16="http://schemas.microsoft.com/office/drawing/2014/main" xmlns="" xmlns:a14="http://schemas.microsoft.com/office/drawing/2010/main" id="{DA25D410-A5B7-040C-B3DA-4FCD26833B69}"/>
                  </a:ext>
                </a:extLst>
              </p:cNvPr>
              <p:cNvGraphicFramePr>
                <a:graphicFrameLocks noGrp="1"/>
              </p:cNvGraphicFramePr>
              <p:nvPr>
                <p:ph idx="4294967295"/>
                <p:extLst>
                  <p:ext uri="{D42A27DB-BD31-4B8C-83A1-F6EECF244321}">
                    <p14:modId xmlns:p14="http://schemas.microsoft.com/office/powerpoint/2010/main" val="1638501928"/>
                  </p:ext>
                </p:extLst>
              </p:nvPr>
            </p:nvGraphicFramePr>
            <p:xfrm>
              <a:off x="150471" y="694479"/>
              <a:ext cx="11655710" cy="5591781"/>
            </p:xfrm>
            <a:graphic>
              <a:graphicData uri="http://schemas.openxmlformats.org/drawingml/2006/table">
                <a:tbl>
                  <a:tblPr firstRow="1" bandRow="1">
                    <a:tableStyleId>{5C22544A-7EE6-4342-B048-85BDC9FD1C3A}</a:tableStyleId>
                  </a:tblPr>
                  <a:tblGrid>
                    <a:gridCol w="3287210">
                      <a:extLst>
                        <a:ext uri="{9D8B030D-6E8A-4147-A177-3AD203B41FA5}">
                          <a16:colId xmlns:a16="http://schemas.microsoft.com/office/drawing/2014/main" xmlns="" xmlns:a14="http://schemas.microsoft.com/office/drawing/2010/main" val="1093941522"/>
                        </a:ext>
                      </a:extLst>
                    </a:gridCol>
                    <a:gridCol w="1481560">
                      <a:extLst>
                        <a:ext uri="{9D8B030D-6E8A-4147-A177-3AD203B41FA5}">
                          <a16:colId xmlns:a16="http://schemas.microsoft.com/office/drawing/2014/main" xmlns="" xmlns:a14="http://schemas.microsoft.com/office/drawing/2010/main" val="3555753246"/>
                        </a:ext>
                      </a:extLst>
                    </a:gridCol>
                    <a:gridCol w="5385647">
                      <a:extLst>
                        <a:ext uri="{9D8B030D-6E8A-4147-A177-3AD203B41FA5}">
                          <a16:colId xmlns:a16="http://schemas.microsoft.com/office/drawing/2014/main" xmlns="" xmlns:a14="http://schemas.microsoft.com/office/drawing/2010/main" val="1514008815"/>
                        </a:ext>
                      </a:extLst>
                    </a:gridCol>
                    <a:gridCol w="1501293"/>
                  </a:tblGrid>
                  <a:tr h="335280">
                    <a:tc>
                      <a:txBody>
                        <a:bodyPr/>
                        <a:lstStyle/>
                        <a:p>
                          <a:pPr algn="ctr"/>
                          <a:r>
                            <a:rPr lang="en-US" sz="1600" b="1" dirty="0" smtClean="0"/>
                            <a:t>Theories of Failure </a:t>
                          </a:r>
                          <a:endParaRPr lang="en-IN" sz="1600" dirty="0"/>
                        </a:p>
                      </a:txBody>
                      <a:tcPr/>
                    </a:tc>
                    <a:tc>
                      <a:txBody>
                        <a:bodyPr/>
                        <a:lstStyle/>
                        <a:p>
                          <a:pPr algn="ctr"/>
                          <a:r>
                            <a:rPr lang="en-US" sz="1600" dirty="0" smtClean="0"/>
                            <a:t>Use for</a:t>
                          </a:r>
                          <a:r>
                            <a:rPr lang="en-US" sz="1600" baseline="0" dirty="0" smtClean="0"/>
                            <a:t> </a:t>
                          </a:r>
                          <a:endParaRPr lang="en-IN" sz="1600" dirty="0"/>
                        </a:p>
                      </a:txBody>
                      <a:tcPr/>
                    </a:tc>
                    <a:tc>
                      <a:txBody>
                        <a:bodyPr/>
                        <a:lstStyle/>
                        <a:p>
                          <a:pPr algn="ctr"/>
                          <a:r>
                            <a:rPr lang="en-US" sz="1600" dirty="0" smtClean="0"/>
                            <a:t>formula </a:t>
                          </a:r>
                          <a:endParaRPr lang="en-IN" sz="1600" dirty="0"/>
                        </a:p>
                      </a:txBody>
                      <a:tcPr/>
                    </a:tc>
                    <a:tc>
                      <a:txBody>
                        <a:bodyPr/>
                        <a:lstStyle/>
                        <a:p>
                          <a:pPr algn="ctr"/>
                          <a:r>
                            <a:rPr lang="en-IN" sz="1600" dirty="0" smtClean="0"/>
                            <a:t>Diagram</a:t>
                          </a:r>
                          <a:endParaRPr lang="en-IN" sz="1600" dirty="0"/>
                        </a:p>
                      </a:txBody>
                      <a:tcPr/>
                    </a:tc>
                    <a:extLst>
                      <a:ext uri="{0D108BD9-81ED-4DB2-BD59-A6C34878D82A}">
                        <a16:rowId xmlns:a16="http://schemas.microsoft.com/office/drawing/2014/main" xmlns="" xmlns:a14="http://schemas.microsoft.com/office/drawing/2010/main" val="2664071805"/>
                      </a:ext>
                    </a:extLst>
                  </a:tr>
                  <a:tr h="1030147">
                    <a:tc>
                      <a:txBody>
                        <a:bodyPr/>
                        <a:lstStyle/>
                        <a:p>
                          <a:pPr marL="514350" indent="-514350" algn="l">
                            <a:buFont typeface="+mj-lt"/>
                            <a:buAutoNum type="arabicPeriod"/>
                          </a:pPr>
                          <a:r>
                            <a:rPr lang="en-US" sz="1400" b="0" dirty="0" smtClean="0"/>
                            <a:t>Maximum Principal Stress </a:t>
                          </a:r>
                          <a:r>
                            <a:rPr lang="en-US" sz="1400" b="0" dirty="0" smtClean="0"/>
                            <a:t>theory</a:t>
                          </a:r>
                        </a:p>
                        <a:p>
                          <a:pPr marL="0" indent="0" algn="ctr">
                            <a:buFont typeface="+mj-lt"/>
                            <a:buNone/>
                          </a:pPr>
                          <a:r>
                            <a:rPr lang="en-US" sz="1400" b="0" dirty="0" smtClean="0"/>
                            <a:t>Or</a:t>
                          </a:r>
                        </a:p>
                        <a:p>
                          <a:pPr marL="0" indent="0" algn="ctr">
                            <a:buFont typeface="+mj-lt"/>
                            <a:buNone/>
                          </a:pPr>
                          <a:r>
                            <a:rPr lang="en-US" sz="1400" b="0" dirty="0" smtClean="0"/>
                            <a:t>Rankine’s theory</a:t>
                          </a:r>
                          <a:endParaRPr lang="en-US"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Brittle</a:t>
                          </a:r>
                          <a:r>
                            <a:rPr lang="en-IN" sz="1400" b="0" baseline="0" dirty="0" smtClean="0"/>
                            <a:t> </a:t>
                          </a:r>
                          <a:r>
                            <a:rPr lang="en-IN" sz="1400" b="0" dirty="0" smtClean="0"/>
                            <a:t>material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Some</a:t>
                          </a:r>
                          <a:endParaRPr lang="en-IN" sz="1400" b="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It</a:t>
                          </a:r>
                          <a:r>
                            <a:rPr lang="en-IN" sz="1400" b="0" baseline="0" dirty="0" smtClean="0"/>
                            <a:t> is use d for </a:t>
                          </a:r>
                          <a:r>
                            <a:rPr lang="en-IN" sz="1400" b="0" dirty="0" smtClean="0"/>
                            <a:t>Ductile material </a:t>
                          </a:r>
                        </a:p>
                      </a:txBody>
                      <a:tcPr/>
                    </a:tc>
                    <a:tc>
                      <a:txBody>
                        <a:bodyPr/>
                        <a:lstStyle/>
                        <a:p>
                          <a:endParaRPr lang="en-US"/>
                        </a:p>
                      </a:txBody>
                      <a:tcPr>
                        <a:blipFill rotWithShape="1">
                          <a:blip r:embed="rId2"/>
                          <a:stretch>
                            <a:fillRect l="-88575" t="-34320" r="-27828" b="-410651"/>
                          </a:stretch>
                        </a:blipFill>
                      </a:tcPr>
                    </a:tc>
                    <a:tc>
                      <a:txBody>
                        <a:bodyPr/>
                        <a:lstStyle/>
                        <a:p>
                          <a:endParaRPr lang="en-IN" sz="1000" dirty="0"/>
                        </a:p>
                      </a:txBody>
                      <a:tcPr/>
                    </a:tc>
                    <a:extLst>
                      <a:ext uri="{0D108BD9-81ED-4DB2-BD59-A6C34878D82A}">
                        <a16:rowId xmlns:a16="http://schemas.microsoft.com/office/drawing/2014/main" xmlns="" xmlns:a14="http://schemas.microsoft.com/office/drawing/2010/main" val="2805016672"/>
                      </a:ext>
                    </a:extLst>
                  </a:tr>
                  <a:tr h="1078040">
                    <a:tc>
                      <a:txBody>
                        <a:bodyPr/>
                        <a:lstStyle/>
                        <a:p>
                          <a:pPr marL="514350" indent="-514350" algn="l">
                            <a:buFont typeface="+mj-lt"/>
                            <a:buAutoNum type="arabicPeriod" startAt="2"/>
                          </a:pPr>
                          <a:r>
                            <a:rPr lang="en-US" sz="1400" b="0" dirty="0" smtClean="0"/>
                            <a:t>Maximum Shear Stress theory </a:t>
                          </a:r>
                          <a:endParaRPr lang="en-US" sz="1400" b="0" dirty="0" smtClean="0"/>
                        </a:p>
                        <a:p>
                          <a:pPr marL="0" indent="0" algn="ctr">
                            <a:buFont typeface="+mj-lt"/>
                            <a:buNone/>
                          </a:pPr>
                          <a:r>
                            <a:rPr lang="en-US" sz="1400" b="0" dirty="0" smtClean="0"/>
                            <a:t>or </a:t>
                          </a:r>
                        </a:p>
                        <a:p>
                          <a:pPr marL="0" indent="0" algn="ctr">
                            <a:buFont typeface="+mj-lt"/>
                            <a:buNone/>
                          </a:pPr>
                          <a:r>
                            <a:rPr lang="en-US" sz="1400" b="0" dirty="0" smtClean="0"/>
                            <a:t>Guest and </a:t>
                          </a:r>
                          <a:r>
                            <a:rPr lang="en-US" sz="1400" b="0" dirty="0" err="1" smtClean="0"/>
                            <a:t>Tresca’s</a:t>
                          </a:r>
                          <a:r>
                            <a:rPr lang="en-US" sz="1400" b="0" dirty="0" smtClean="0"/>
                            <a:t> theory</a:t>
                          </a:r>
                          <a:endParaRPr lang="en-US" sz="1400" b="0" dirty="0" smtClean="0"/>
                        </a:p>
                      </a:txBody>
                      <a:tcPr/>
                    </a:tc>
                    <a:tc>
                      <a:txBody>
                        <a:bodyPr/>
                        <a:lstStyle/>
                        <a:p>
                          <a:pPr algn="ctr"/>
                          <a:r>
                            <a:rPr lang="en-IN" sz="1400" b="0" dirty="0" smtClean="0"/>
                            <a:t>Ductile material </a:t>
                          </a:r>
                          <a:endParaRPr lang="en-IN" sz="1400" b="0" dirty="0"/>
                        </a:p>
                      </a:txBody>
                      <a:tcPr/>
                    </a:tc>
                    <a:tc>
                      <a:txBody>
                        <a:bodyPr/>
                        <a:lstStyle/>
                        <a:p>
                          <a:endParaRPr lang="en-US"/>
                        </a:p>
                      </a:txBody>
                      <a:tcPr>
                        <a:blipFill rotWithShape="1">
                          <a:blip r:embed="rId2"/>
                          <a:stretch>
                            <a:fillRect l="-88575" t="-128249" r="-27828" b="-292090"/>
                          </a:stretch>
                        </a:blipFill>
                      </a:tcPr>
                    </a:tc>
                    <a:tc>
                      <a:txBody>
                        <a:bodyPr/>
                        <a:lstStyle/>
                        <a:p>
                          <a:endParaRPr lang="en-IN" sz="1000" dirty="0"/>
                        </a:p>
                      </a:txBody>
                      <a:tcPr/>
                    </a:tc>
                    <a:extLst>
                      <a:ext uri="{0D108BD9-81ED-4DB2-BD59-A6C34878D82A}">
                        <a16:rowId xmlns:a16="http://schemas.microsoft.com/office/drawing/2014/main" xmlns="" xmlns:a14="http://schemas.microsoft.com/office/drawing/2010/main" val="1837592133"/>
                      </a:ext>
                    </a:extLst>
                  </a:tr>
                  <a:tr h="1053296">
                    <a:tc>
                      <a:txBody>
                        <a:bodyPr/>
                        <a:lstStyle/>
                        <a:p>
                          <a:pPr marL="514350" indent="-514350" algn="l">
                            <a:buFont typeface="+mj-lt"/>
                            <a:buAutoNum type="arabicPeriod" startAt="3"/>
                          </a:pPr>
                          <a:r>
                            <a:rPr lang="en-US" sz="1400" b="0" dirty="0" smtClean="0"/>
                            <a:t>Maximum Principal Strain </a:t>
                          </a:r>
                          <a:r>
                            <a:rPr lang="en-US" sz="1400" b="0" dirty="0" smtClean="0"/>
                            <a:t>theory</a:t>
                          </a:r>
                        </a:p>
                        <a:p>
                          <a:pPr marL="0" indent="0" algn="ctr">
                            <a:buFont typeface="+mj-lt"/>
                            <a:buNone/>
                          </a:pPr>
                          <a:r>
                            <a:rPr lang="en-US" sz="1400" b="0" dirty="0" smtClean="0"/>
                            <a:t>Or</a:t>
                          </a:r>
                        </a:p>
                        <a:p>
                          <a:pPr marL="0" indent="0" algn="ctr">
                            <a:buFont typeface="+mj-lt"/>
                            <a:buNone/>
                          </a:pPr>
                          <a:r>
                            <a:rPr lang="en-US" sz="1400" b="0" dirty="0" smtClean="0"/>
                            <a:t> Saint </a:t>
                          </a:r>
                          <a:r>
                            <a:rPr lang="en-US" sz="1400" b="0" dirty="0" err="1" smtClean="0"/>
                            <a:t>Venant’s</a:t>
                          </a:r>
                          <a:r>
                            <a:rPr lang="en-US" sz="1400" b="0" dirty="0" smtClean="0"/>
                            <a:t> theory</a:t>
                          </a:r>
                          <a:endParaRPr lang="en-US"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Ductile material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dirty="0"/>
                        </a:p>
                      </a:txBody>
                      <a:tcPr/>
                    </a:tc>
                    <a:tc>
                      <a:txBody>
                        <a:bodyPr/>
                        <a:lstStyle/>
                        <a:p>
                          <a:endParaRPr lang="en-US"/>
                        </a:p>
                      </a:txBody>
                      <a:tcPr>
                        <a:blipFill rotWithShape="1">
                          <a:blip r:embed="rId2"/>
                          <a:stretch>
                            <a:fillRect l="-88575" t="-234884" r="-27828" b="-200581"/>
                          </a:stretch>
                        </a:blipFill>
                      </a:tcPr>
                    </a:tc>
                    <a:tc>
                      <a:txBody>
                        <a:bodyPr/>
                        <a:lstStyle/>
                        <a:p>
                          <a:endParaRPr lang="en-IN" sz="1000" dirty="0"/>
                        </a:p>
                      </a:txBody>
                      <a:tcPr/>
                    </a:tc>
                    <a:extLst>
                      <a:ext uri="{0D108BD9-81ED-4DB2-BD59-A6C34878D82A}">
                        <a16:rowId xmlns:a16="http://schemas.microsoft.com/office/drawing/2014/main" xmlns="" xmlns:a14="http://schemas.microsoft.com/office/drawing/2010/main" val="1895180954"/>
                      </a:ext>
                    </a:extLst>
                  </a:tr>
                  <a:tr h="1018572">
                    <a:tc>
                      <a:txBody>
                        <a:bodyPr/>
                        <a:lstStyle/>
                        <a:p>
                          <a:pPr marL="514350" indent="-514350" algn="l">
                            <a:buFont typeface="+mj-lt"/>
                            <a:buAutoNum type="arabicPeriod" startAt="4"/>
                          </a:pPr>
                          <a:r>
                            <a:rPr lang="en-US" sz="1400" b="0" dirty="0" smtClean="0"/>
                            <a:t>Maximum Strain Energy theory </a:t>
                          </a:r>
                          <a:endParaRPr lang="en-US" sz="1400" b="0" dirty="0" smtClean="0"/>
                        </a:p>
                        <a:p>
                          <a:pPr marL="0" indent="0" algn="ctr">
                            <a:buFont typeface="+mj-lt"/>
                            <a:buNone/>
                          </a:pPr>
                          <a:r>
                            <a:rPr lang="en-US" sz="1400" b="0" dirty="0" smtClean="0"/>
                            <a:t>or </a:t>
                          </a:r>
                        </a:p>
                        <a:p>
                          <a:pPr marL="0" indent="0" algn="ctr">
                            <a:buFont typeface="+mj-lt"/>
                            <a:buNone/>
                          </a:pPr>
                          <a:r>
                            <a:rPr lang="en-US" sz="1400" b="0" dirty="0" smtClean="0"/>
                            <a:t>Haigh’s theory</a:t>
                          </a:r>
                          <a:endParaRPr lang="en-US" sz="1400" b="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smtClean="0"/>
                            <a:t>Ductile material </a:t>
                          </a:r>
                        </a:p>
                        <a:p>
                          <a:pPr algn="ctr"/>
                          <a:endParaRPr lang="en-IN" sz="1400" b="0" dirty="0"/>
                        </a:p>
                      </a:txBody>
                      <a:tcPr/>
                    </a:tc>
                    <a:tc>
                      <a:txBody>
                        <a:bodyPr/>
                        <a:lstStyle/>
                        <a:p>
                          <a:endParaRPr lang="en-US"/>
                        </a:p>
                      </a:txBody>
                      <a:tcPr>
                        <a:blipFill rotWithShape="1">
                          <a:blip r:embed="rId2"/>
                          <a:stretch>
                            <a:fillRect l="-88575" t="-344910" r="-27828" b="-106587"/>
                          </a:stretch>
                        </a:blipFill>
                      </a:tcPr>
                    </a:tc>
                    <a:tc>
                      <a:txBody>
                        <a:bodyPr/>
                        <a:lstStyle/>
                        <a:p>
                          <a:endParaRPr lang="en-IN" sz="1000" dirty="0"/>
                        </a:p>
                      </a:txBody>
                      <a:tcPr/>
                    </a:tc>
                    <a:extLst>
                      <a:ext uri="{0D108BD9-81ED-4DB2-BD59-A6C34878D82A}">
                        <a16:rowId xmlns:a16="http://schemas.microsoft.com/office/drawing/2014/main" xmlns="" xmlns:a14="http://schemas.microsoft.com/office/drawing/2010/main" val="1766273015"/>
                      </a:ext>
                    </a:extLst>
                  </a:tr>
                  <a:tr h="1076446">
                    <a:tc>
                      <a:txBody>
                        <a:bodyPr/>
                        <a:lstStyle/>
                        <a:p>
                          <a:pPr marL="514350" marR="0" indent="-51435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400" b="0" dirty="0" smtClean="0"/>
                            <a:t>Maximum Distortion Energy </a:t>
                          </a:r>
                          <a:r>
                            <a:rPr lang="en-US" sz="1400" b="0" dirty="0" smtClean="0"/>
                            <a:t>theory</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400" b="0" dirty="0" smtClean="0"/>
                            <a:t>or </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400" b="0" dirty="0" smtClean="0"/>
                            <a:t>Von Mises and </a:t>
                          </a:r>
                          <a:r>
                            <a:rPr lang="en-US" sz="1400" b="0" dirty="0" err="1" smtClean="0"/>
                            <a:t>Hencky’s</a:t>
                          </a:r>
                          <a:r>
                            <a:rPr lang="en-US" sz="1400" b="0" dirty="0" smtClean="0"/>
                            <a:t> theory</a:t>
                          </a:r>
                          <a:endParaRPr lang="en-US" sz="1400" b="0" dirty="0" smtClean="0"/>
                        </a:p>
                      </a:txBody>
                      <a:tcPr/>
                    </a:tc>
                    <a:tc>
                      <a:txBody>
                        <a:bodyPr/>
                        <a:lstStyle/>
                        <a:p>
                          <a:pPr algn="ctr"/>
                          <a:r>
                            <a:rPr lang="en-IN" sz="1400" b="0" dirty="0" smtClean="0"/>
                            <a:t>Ductile material </a:t>
                          </a:r>
                          <a:endParaRPr lang="en-IN" sz="1400" b="0" dirty="0"/>
                        </a:p>
                      </a:txBody>
                      <a:tcPr/>
                    </a:tc>
                    <a:tc>
                      <a:txBody>
                        <a:bodyPr/>
                        <a:lstStyle/>
                        <a:p>
                          <a:endParaRPr lang="en-US"/>
                        </a:p>
                      </a:txBody>
                      <a:tcPr>
                        <a:blipFill rotWithShape="1">
                          <a:blip r:embed="rId2"/>
                          <a:stretch>
                            <a:fillRect l="-88575" t="-419774" r="-27828" b="-565"/>
                          </a:stretch>
                        </a:blipFill>
                      </a:tcPr>
                    </a:tc>
                    <a:tc>
                      <a:txBody>
                        <a:bodyPr/>
                        <a:lstStyle/>
                        <a:p>
                          <a:endParaRPr lang="en-IN" sz="1000" dirty="0"/>
                        </a:p>
                      </a:txBody>
                      <a:tcPr/>
                    </a:tc>
                  </a:tr>
                </a:tbl>
              </a:graphicData>
            </a:graphic>
          </p:graphicFrame>
        </mc:Fallback>
      </mc:AlternateContent>
      <p:grpSp>
        <p:nvGrpSpPr>
          <p:cNvPr id="11" name="Group 10"/>
          <p:cNvGrpSpPr/>
          <p:nvPr/>
        </p:nvGrpSpPr>
        <p:grpSpPr>
          <a:xfrm>
            <a:off x="7787572" y="1112824"/>
            <a:ext cx="1028702" cy="5114353"/>
            <a:chOff x="10279255" y="950773"/>
            <a:chExt cx="1371602" cy="5114353"/>
          </a:xfrm>
        </p:grpSpPr>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10279257" y="1962211"/>
              <a:ext cx="1371600" cy="989244"/>
            </a:xfrm>
            <a:prstGeom prst="rect">
              <a:avLst/>
            </a:prstGeom>
          </p:spPr>
        </p:pic>
        <p:pic>
          <p:nvPicPr>
            <p:cNvPr id="6" name="Picture 5"/>
            <p:cNvPicPr>
              <a:picLocks/>
            </p:cNvPicPr>
            <p:nvPr/>
          </p:nvPicPr>
          <p:blipFill>
            <a:blip r:embed="rId4">
              <a:extLst>
                <a:ext uri="{28A0092B-C50C-407E-A947-70E740481C1C}">
                  <a14:useLocalDpi xmlns:a14="http://schemas.microsoft.com/office/drawing/2010/main" val="0"/>
                </a:ext>
              </a:extLst>
            </a:blip>
            <a:stretch>
              <a:fillRect/>
            </a:stretch>
          </p:blipFill>
          <p:spPr>
            <a:xfrm>
              <a:off x="10279257" y="3002223"/>
              <a:ext cx="1371600" cy="989244"/>
            </a:xfrm>
            <a:prstGeom prst="rect">
              <a:avLst/>
            </a:prstGeom>
          </p:spPr>
        </p:pic>
        <p:pic>
          <p:nvPicPr>
            <p:cNvPr id="7" name="Picture 6"/>
            <p:cNvPicPr>
              <a:picLocks/>
            </p:cNvPicPr>
            <p:nvPr/>
          </p:nvPicPr>
          <p:blipFill>
            <a:blip r:embed="rId5">
              <a:extLst>
                <a:ext uri="{28A0092B-C50C-407E-A947-70E740481C1C}">
                  <a14:useLocalDpi xmlns:a14="http://schemas.microsoft.com/office/drawing/2010/main" val="0"/>
                </a:ext>
              </a:extLst>
            </a:blip>
            <a:stretch>
              <a:fillRect/>
            </a:stretch>
          </p:blipFill>
          <p:spPr>
            <a:xfrm>
              <a:off x="10279257" y="5075882"/>
              <a:ext cx="1371600" cy="989244"/>
            </a:xfrm>
            <a:prstGeom prst="rect">
              <a:avLst/>
            </a:prstGeom>
          </p:spPr>
        </p:pic>
        <p:pic>
          <p:nvPicPr>
            <p:cNvPr id="9" name="Picture 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279255" y="950773"/>
              <a:ext cx="1371600" cy="989244"/>
            </a:xfrm>
            <a:prstGeom prst="rect">
              <a:avLst/>
            </a:prstGeom>
          </p:spPr>
        </p:pic>
        <p:pic>
          <p:nvPicPr>
            <p:cNvPr id="10" name="Picture 9"/>
            <p:cNvPicPr>
              <a:picLocks/>
            </p:cNvPicPr>
            <p:nvPr/>
          </p:nvPicPr>
          <p:blipFill>
            <a:blip r:embed="rId5">
              <a:extLst>
                <a:ext uri="{28A0092B-C50C-407E-A947-70E740481C1C}">
                  <a14:useLocalDpi xmlns:a14="http://schemas.microsoft.com/office/drawing/2010/main" val="0"/>
                </a:ext>
              </a:extLst>
            </a:blip>
            <a:stretch>
              <a:fillRect/>
            </a:stretch>
          </p:blipFill>
          <p:spPr>
            <a:xfrm>
              <a:off x="10279257" y="4046625"/>
              <a:ext cx="1371600" cy="989244"/>
            </a:xfrm>
            <a:prstGeom prst="rect">
              <a:avLst/>
            </a:prstGeom>
          </p:spPr>
        </p:pic>
      </p:grpSp>
    </p:spTree>
    <p:extLst>
      <p:ext uri="{BB962C8B-B14F-4D97-AF65-F5344CB8AC3E}">
        <p14:creationId xmlns:p14="http://schemas.microsoft.com/office/powerpoint/2010/main" val="614709761"/>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1001A8-766A-4D7A-9117-F020473A537E}" type="slidenum">
              <a:rPr lang="en-IN" smtClean="0"/>
              <a:t>67</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220" y="625033"/>
            <a:ext cx="5290858" cy="5664959"/>
          </a:xfrm>
          <a:prstGeom prst="rect">
            <a:avLst/>
          </a:prstGeom>
        </p:spPr>
      </p:pic>
      <mc:AlternateContent xmlns:mc="http://schemas.openxmlformats.org/markup-compatibility/2006" xmlns:a14="http://schemas.microsoft.com/office/drawing/2010/main">
        <mc:Choice Requires="a14">
          <p:graphicFrame>
            <p:nvGraphicFramePr>
              <p:cNvPr id="4" name="Table 4">
                <a:extLst>
                  <a:ext uri="{FF2B5EF4-FFF2-40B4-BE49-F238E27FC236}">
                    <a16:creationId xmlns="" xmlns:a16="http://schemas.microsoft.com/office/drawing/2014/main" id="{DA25D410-A5B7-040C-B3DA-4FCD26833B69}"/>
                  </a:ext>
                </a:extLst>
              </p:cNvPr>
              <p:cNvGraphicFramePr>
                <a:graphicFrameLocks/>
              </p:cNvGraphicFramePr>
              <p:nvPr>
                <p:extLst>
                  <p:ext uri="{D42A27DB-BD31-4B8C-83A1-F6EECF244321}">
                    <p14:modId xmlns:p14="http://schemas.microsoft.com/office/powerpoint/2010/main" val="3584707642"/>
                  </p:ext>
                </p:extLst>
              </p:nvPr>
            </p:nvGraphicFramePr>
            <p:xfrm>
              <a:off x="78124" y="115746"/>
              <a:ext cx="3746095" cy="6912229"/>
            </p:xfrm>
            <a:graphic>
              <a:graphicData uri="http://schemas.openxmlformats.org/drawingml/2006/table">
                <a:tbl>
                  <a:tblPr firstRow="1" bandRow="1">
                    <a:tableStyleId>{5C22544A-7EE6-4342-B048-85BDC9FD1C3A}</a:tableStyleId>
                  </a:tblPr>
                  <a:tblGrid>
                    <a:gridCol w="3003635">
                      <a:extLst>
                        <a:ext uri="{9D8B030D-6E8A-4147-A177-3AD203B41FA5}">
                          <a16:colId xmlns="" xmlns:a16="http://schemas.microsoft.com/office/drawing/2014/main" val="1093941522"/>
                        </a:ext>
                      </a:extLst>
                    </a:gridCol>
                    <a:gridCol w="742460">
                      <a:extLst>
                        <a:ext uri="{9D8B030D-6E8A-4147-A177-3AD203B41FA5}">
                          <a16:colId xmlns="" xmlns:a16="http://schemas.microsoft.com/office/drawing/2014/main" val="3555753246"/>
                        </a:ext>
                      </a:extLst>
                    </a:gridCol>
                  </a:tblGrid>
                  <a:tr h="350882">
                    <a:tc>
                      <a:txBody>
                        <a:bodyPr/>
                        <a:lstStyle/>
                        <a:p>
                          <a:pPr algn="l"/>
                          <a:r>
                            <a:rPr lang="en-US" sz="2000" b="1" dirty="0" smtClean="0"/>
                            <a:t>Theories of Failure </a:t>
                          </a:r>
                          <a:endParaRPr lang="en-IN" sz="2000" dirty="0"/>
                        </a:p>
                      </a:txBody>
                      <a:tcPr marL="68580" marR="68580"/>
                    </a:tc>
                    <a:tc>
                      <a:txBody>
                        <a:bodyPr/>
                        <a:lstStyle/>
                        <a:p>
                          <a:pPr marL="0" indent="0" algn="l">
                            <a:buNone/>
                          </a:pPr>
                          <a14:m>
                            <m:oMathPara xmlns:m="http://schemas.openxmlformats.org/officeDocument/2006/math">
                              <m:oMathParaPr>
                                <m:jc m:val="centerGroup"/>
                              </m:oMathParaPr>
                              <m:oMath xmlns:m="http://schemas.openxmlformats.org/officeDocument/2006/math">
                                <m:f>
                                  <m:fPr>
                                    <m:ctrlPr>
                                      <a:rPr lang="en-US" sz="2000" i="1" smtClean="0">
                                        <a:latin typeface="Cambria Math"/>
                                      </a:rPr>
                                    </m:ctrlPr>
                                  </m:fPr>
                                  <m:num>
                                    <m:r>
                                      <m:rPr>
                                        <m:nor/>
                                      </m:rPr>
                                      <a:rPr lang="el-GR" sz="2000" smtClean="0">
                                        <a:latin typeface="+mn-lt"/>
                                      </a:rPr>
                                      <m:t>τ</m:t>
                                    </m:r>
                                    <m:r>
                                      <m:rPr>
                                        <m:nor/>
                                      </m:rPr>
                                      <a:rPr lang="en-US" sz="2000" b="0" i="0" baseline="-25000" smtClean="0">
                                        <a:latin typeface="+mn-lt"/>
                                      </a:rPr>
                                      <m:t>yt</m:t>
                                    </m:r>
                                    <m:r>
                                      <m:rPr>
                                        <m:nor/>
                                      </m:rPr>
                                      <a:rPr lang="en-IN" sz="2000" dirty="0" smtClean="0">
                                        <a:latin typeface="+mn-lt"/>
                                      </a:rPr>
                                      <m:t> </m:t>
                                    </m:r>
                                  </m:num>
                                  <m:den>
                                    <m:sSub>
                                      <m:sSubPr>
                                        <m:ctrlPr>
                                          <a:rPr lang="en-IN" sz="2000" i="1" smtClean="0">
                                            <a:latin typeface="Cambria Math"/>
                                          </a:rPr>
                                        </m:ctrlPr>
                                      </m:sSubPr>
                                      <m:e>
                                        <m:r>
                                          <a:rPr lang="en-US" sz="2000" i="1">
                                            <a:latin typeface="Cambria Math"/>
                                          </a:rPr>
                                          <m:t>𝜎</m:t>
                                        </m:r>
                                      </m:e>
                                      <m:sub>
                                        <m:r>
                                          <a:rPr lang="en-US" sz="2000" i="1">
                                            <a:latin typeface="Cambria Math"/>
                                          </a:rPr>
                                          <m:t>𝑦𝑡</m:t>
                                        </m:r>
                                      </m:sub>
                                    </m:sSub>
                                  </m:den>
                                </m:f>
                              </m:oMath>
                            </m:oMathPara>
                          </a14:m>
                          <a:endParaRPr lang="en-IN" sz="2000" dirty="0" smtClean="0">
                            <a:latin typeface="+mn-lt"/>
                          </a:endParaRPr>
                        </a:p>
                      </a:txBody>
                      <a:tcPr marL="68580" marR="68580"/>
                    </a:tc>
                    <a:extLst>
                      <a:ext uri="{0D108BD9-81ED-4DB2-BD59-A6C34878D82A}">
                        <a16:rowId xmlns="" xmlns:a16="http://schemas.microsoft.com/office/drawing/2014/main" val="2664071805"/>
                      </a:ext>
                    </a:extLst>
                  </a:tr>
                  <a:tr h="791971">
                    <a:tc>
                      <a:txBody>
                        <a:bodyPr/>
                        <a:lstStyle/>
                        <a:p>
                          <a:pPr marL="514350" indent="-514350" algn="l">
                            <a:buFont typeface="+mj-lt"/>
                            <a:buAutoNum type="arabicPeriod"/>
                          </a:pPr>
                          <a:r>
                            <a:rPr lang="en-US" sz="1800" dirty="0" smtClean="0"/>
                            <a:t>Maximum Principal Stress theory</a:t>
                          </a:r>
                        </a:p>
                        <a:p>
                          <a:pPr marL="0" indent="0" algn="ctr">
                            <a:buFont typeface="+mj-lt"/>
                            <a:buNone/>
                          </a:pPr>
                          <a:r>
                            <a:rPr lang="en-US" sz="1800" dirty="0" smtClean="0"/>
                            <a:t>or </a:t>
                          </a:r>
                        </a:p>
                        <a:p>
                          <a:pPr marL="0" indent="0" algn="ctr">
                            <a:buFont typeface="+mj-lt"/>
                            <a:buNone/>
                          </a:pPr>
                          <a:r>
                            <a:rPr lang="en-US" sz="1800" dirty="0" smtClean="0"/>
                            <a:t>Rankine’s theory</a:t>
                          </a:r>
                          <a:endParaRPr lang="en-US" sz="1750" dirty="0" smtClean="0"/>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50" dirty="0" smtClean="0"/>
                            <a:t>1</a:t>
                          </a:r>
                        </a:p>
                      </a:txBody>
                      <a:tcPr marL="68580" marR="68580"/>
                    </a:tc>
                    <a:extLst>
                      <a:ext uri="{0D108BD9-81ED-4DB2-BD59-A6C34878D82A}">
                        <a16:rowId xmlns="" xmlns:a16="http://schemas.microsoft.com/office/drawing/2014/main" val="2805016672"/>
                      </a:ext>
                    </a:extLst>
                  </a:tr>
                  <a:tr h="1127209">
                    <a:tc>
                      <a:txBody>
                        <a:bodyPr/>
                        <a:lstStyle/>
                        <a:p>
                          <a:pPr marL="514350" indent="-514350" algn="l">
                            <a:buFont typeface="+mj-lt"/>
                            <a:buAutoNum type="arabicPeriod" startAt="2"/>
                          </a:pPr>
                          <a:r>
                            <a:rPr lang="en-US" sz="1800" dirty="0" smtClean="0"/>
                            <a:t>Maximum Shear Stress theory </a:t>
                          </a:r>
                        </a:p>
                        <a:p>
                          <a:pPr marL="0" indent="0" algn="ctr">
                            <a:buFont typeface="+mj-lt"/>
                            <a:buNone/>
                          </a:pPr>
                          <a:r>
                            <a:rPr lang="en-US" sz="1800" dirty="0" smtClean="0"/>
                            <a:t>or</a:t>
                          </a:r>
                        </a:p>
                        <a:p>
                          <a:pPr marL="0" indent="0" algn="ctr">
                            <a:buFont typeface="+mj-lt"/>
                            <a:buNone/>
                          </a:pPr>
                          <a:r>
                            <a:rPr lang="en-US" sz="1800" dirty="0" smtClean="0"/>
                            <a:t>Guest and </a:t>
                          </a:r>
                          <a:r>
                            <a:rPr lang="en-US" sz="1800" dirty="0" err="1" smtClean="0"/>
                            <a:t>Tresca’s</a:t>
                          </a:r>
                          <a:r>
                            <a:rPr lang="en-US" sz="1800" dirty="0" smtClean="0"/>
                            <a:t> theory</a:t>
                          </a:r>
                          <a:r>
                            <a:rPr lang="en-US" sz="1750" dirty="0" smtClean="0"/>
                            <a:t> </a:t>
                          </a:r>
                        </a:p>
                      </a:txBody>
                      <a:tcPr marL="68580" marR="68580"/>
                    </a:tc>
                    <a:tc>
                      <a:txBody>
                        <a:bodyPr/>
                        <a:lstStyle/>
                        <a:p>
                          <a:pPr algn="ctr"/>
                          <a:r>
                            <a:rPr lang="en-IN" sz="1750" dirty="0" smtClean="0"/>
                            <a:t>0.5</a:t>
                          </a:r>
                          <a:endParaRPr lang="en-IN" sz="1750" dirty="0"/>
                        </a:p>
                      </a:txBody>
                      <a:tcPr marL="68580" marR="68580"/>
                    </a:tc>
                    <a:extLst>
                      <a:ext uri="{0D108BD9-81ED-4DB2-BD59-A6C34878D82A}">
                        <a16:rowId xmlns="" xmlns:a16="http://schemas.microsoft.com/office/drawing/2014/main" val="1837592133"/>
                      </a:ext>
                    </a:extLst>
                  </a:tr>
                  <a:tr h="1152540">
                    <a:tc>
                      <a:txBody>
                        <a:bodyPr/>
                        <a:lstStyle/>
                        <a:p>
                          <a:pPr marL="514350" indent="-514350" algn="ctr">
                            <a:buFont typeface="+mj-lt"/>
                            <a:buAutoNum type="arabicPeriod" startAt="3"/>
                          </a:pPr>
                          <a:r>
                            <a:rPr lang="en-US" sz="1800" dirty="0" smtClean="0"/>
                            <a:t>Maximum Principal Strain theory </a:t>
                          </a:r>
                        </a:p>
                        <a:p>
                          <a:pPr marL="0" indent="0" algn="ctr">
                            <a:buFont typeface="+mj-lt"/>
                            <a:buNone/>
                          </a:pPr>
                          <a:r>
                            <a:rPr lang="en-US" sz="1800" dirty="0" smtClean="0"/>
                            <a:t>or</a:t>
                          </a:r>
                        </a:p>
                        <a:p>
                          <a:pPr marL="0" indent="0" algn="ctr">
                            <a:buFont typeface="+mj-lt"/>
                            <a:buNone/>
                          </a:pPr>
                          <a:r>
                            <a:rPr lang="en-US" sz="1800" dirty="0" smtClean="0"/>
                            <a:t>Saint </a:t>
                          </a:r>
                          <a:r>
                            <a:rPr lang="en-US" sz="1800" dirty="0" err="1" smtClean="0"/>
                            <a:t>Venant’s</a:t>
                          </a:r>
                          <a:r>
                            <a:rPr lang="en-US" sz="1800" dirty="0" smtClean="0"/>
                            <a:t> theory</a:t>
                          </a:r>
                          <a:endParaRPr lang="en-US" sz="1750" dirty="0" smtClean="0"/>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750" i="1" smtClean="0">
                                        <a:latin typeface="Cambria Math"/>
                                      </a:rPr>
                                    </m:ctrlPr>
                                  </m:fPr>
                                  <m:num>
                                    <m:r>
                                      <a:rPr lang="en-US" sz="1750" b="0" i="1" smtClean="0">
                                        <a:latin typeface="Cambria Math"/>
                                      </a:rPr>
                                      <m:t>1</m:t>
                                    </m:r>
                                  </m:num>
                                  <m:den>
                                    <m:r>
                                      <a:rPr lang="en-US" sz="1750" b="0" i="1" smtClean="0">
                                        <a:latin typeface="Cambria Math"/>
                                      </a:rPr>
                                      <m:t>1+</m:t>
                                    </m:r>
                                    <m:r>
                                      <m:rPr>
                                        <m:nor/>
                                      </m:rPr>
                                      <a:rPr lang="el-GR" sz="1750" dirty="0" smtClean="0"/>
                                      <m:t>µ</m:t>
                                    </m:r>
                                  </m:den>
                                </m:f>
                              </m:oMath>
                            </m:oMathPara>
                          </a14:m>
                          <a:endParaRPr lang="en-IN" sz="1750" dirty="0"/>
                        </a:p>
                      </a:txBody>
                      <a:tcPr marL="68580" marR="68580"/>
                    </a:tc>
                    <a:extLst>
                      <a:ext uri="{0D108BD9-81ED-4DB2-BD59-A6C34878D82A}">
                        <a16:rowId xmlns="" xmlns:a16="http://schemas.microsoft.com/office/drawing/2014/main" val="1895180954"/>
                      </a:ext>
                    </a:extLst>
                  </a:tr>
                  <a:tr h="1114544">
                    <a:tc>
                      <a:txBody>
                        <a:bodyPr/>
                        <a:lstStyle/>
                        <a:p>
                          <a:pPr marL="514350" indent="-514350" algn="l">
                            <a:buFont typeface="+mj-lt"/>
                            <a:buAutoNum type="arabicPeriod" startAt="4"/>
                          </a:pPr>
                          <a:r>
                            <a:rPr lang="en-US" sz="1800" dirty="0" smtClean="0"/>
                            <a:t>Maximum Strain Energy theory </a:t>
                          </a:r>
                        </a:p>
                        <a:p>
                          <a:pPr marL="0" indent="0" algn="ctr">
                            <a:buFont typeface="+mj-lt"/>
                            <a:buNone/>
                          </a:pPr>
                          <a:r>
                            <a:rPr lang="en-US" sz="1800" dirty="0" smtClean="0"/>
                            <a:t>or</a:t>
                          </a:r>
                        </a:p>
                        <a:p>
                          <a:pPr marL="0" indent="0" algn="ctr">
                            <a:buFont typeface="+mj-lt"/>
                            <a:buNone/>
                          </a:pPr>
                          <a:r>
                            <a:rPr lang="en-US" sz="1800" dirty="0" smtClean="0"/>
                            <a:t>Haigh’s theory</a:t>
                          </a:r>
                          <a:endParaRPr lang="en-US" sz="1750" dirty="0" smtClean="0"/>
                        </a:p>
                      </a:txBody>
                      <a:tcPr marL="68580" marR="68580"/>
                    </a:tc>
                    <a:tc>
                      <a:txBody>
                        <a:bodyPr/>
                        <a:lstStyle/>
                        <a:p>
                          <a:pPr marL="0" indent="0" algn="ctr">
                            <a:buNone/>
                          </a:pPr>
                          <a14:m>
                            <m:oMathPara xmlns:m="http://schemas.openxmlformats.org/officeDocument/2006/math">
                              <m:oMathParaPr>
                                <m:jc m:val="centerGroup"/>
                              </m:oMathParaPr>
                              <m:oMath xmlns:m="http://schemas.openxmlformats.org/officeDocument/2006/math">
                                <m:f>
                                  <m:fPr>
                                    <m:ctrlPr>
                                      <a:rPr lang="en-US" sz="1750" i="1" smtClean="0">
                                        <a:latin typeface="Cambria Math"/>
                                      </a:rPr>
                                    </m:ctrlPr>
                                  </m:fPr>
                                  <m:num>
                                    <m:r>
                                      <m:rPr>
                                        <m:nor/>
                                      </m:rPr>
                                      <a:rPr lang="en-US" sz="1750" b="0" i="0" smtClean="0">
                                        <a:latin typeface="+mn-lt"/>
                                      </a:rPr>
                                      <m:t>1</m:t>
                                    </m:r>
                                  </m:num>
                                  <m:den>
                                    <m:r>
                                      <a:rPr lang="en-US" sz="1750" b="0" i="1" dirty="0" smtClean="0">
                                        <a:latin typeface="Cambria Math"/>
                                      </a:rPr>
                                      <m:t>2</m:t>
                                    </m:r>
                                    <m:rad>
                                      <m:radPr>
                                        <m:degHide m:val="on"/>
                                        <m:ctrlPr>
                                          <a:rPr lang="en-IN" sz="1750" i="1" smtClean="0">
                                            <a:latin typeface="Cambria Math"/>
                                          </a:rPr>
                                        </m:ctrlPr>
                                      </m:radPr>
                                      <m:deg/>
                                      <m:e>
                                        <m:r>
                                          <a:rPr lang="en-US" sz="1750" b="0" i="1" smtClean="0">
                                            <a:latin typeface="Cambria Math"/>
                                          </a:rPr>
                                          <m:t>1+</m:t>
                                        </m:r>
                                        <m:r>
                                          <m:rPr>
                                            <m:nor/>
                                          </m:rPr>
                                          <a:rPr lang="el-GR" sz="1750" dirty="0" smtClean="0"/>
                                          <m:t>µ</m:t>
                                        </m:r>
                                      </m:e>
                                    </m:rad>
                                  </m:den>
                                </m:f>
                              </m:oMath>
                            </m:oMathPara>
                          </a14:m>
                          <a:endParaRPr lang="en-IN" sz="1750" dirty="0" smtClean="0">
                            <a:latin typeface="+mn-lt"/>
                          </a:endParaRPr>
                        </a:p>
                      </a:txBody>
                      <a:tcPr marL="68580" marR="68580"/>
                    </a:tc>
                    <a:extLst>
                      <a:ext uri="{0D108BD9-81ED-4DB2-BD59-A6C34878D82A}">
                        <a16:rowId xmlns="" xmlns:a16="http://schemas.microsoft.com/office/drawing/2014/main" val="1766273015"/>
                      </a:ext>
                    </a:extLst>
                  </a:tr>
                  <a:tr h="1177871">
                    <a:tc>
                      <a:txBody>
                        <a:bodyPr/>
                        <a:lstStyle/>
                        <a:p>
                          <a:pPr marL="514350" marR="0" indent="-51435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800" dirty="0" smtClean="0"/>
                            <a:t>Maximum Distortion Energy theory </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800" dirty="0" smtClean="0"/>
                            <a:t>or</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800" dirty="0" smtClean="0"/>
                            <a:t>Von Mises and </a:t>
                          </a:r>
                          <a:r>
                            <a:rPr lang="en-US" sz="1800" dirty="0" err="1" smtClean="0"/>
                            <a:t>Hencky’s</a:t>
                          </a:r>
                          <a:r>
                            <a:rPr lang="en-US" sz="1800" dirty="0" smtClean="0"/>
                            <a:t> theory</a:t>
                          </a:r>
                          <a:r>
                            <a:rPr lang="en-US" sz="1750" dirty="0" smtClean="0"/>
                            <a:t> </a:t>
                          </a:r>
                        </a:p>
                      </a:txBody>
                      <a:tcPr marL="68580" marR="68580"/>
                    </a:tc>
                    <a:tc>
                      <a:txBody>
                        <a:bodyPr/>
                        <a:lstStyle/>
                        <a:p>
                          <a:pPr marL="0" indent="0" algn="ctr">
                            <a:buNone/>
                          </a:pPr>
                          <a14:m>
                            <m:oMathPara xmlns:m="http://schemas.openxmlformats.org/officeDocument/2006/math">
                              <m:oMathParaPr>
                                <m:jc m:val="centerGroup"/>
                              </m:oMathParaPr>
                              <m:oMath xmlns:m="http://schemas.openxmlformats.org/officeDocument/2006/math">
                                <m:f>
                                  <m:fPr>
                                    <m:ctrlPr>
                                      <a:rPr lang="en-US" sz="1750" i="1" smtClean="0">
                                        <a:latin typeface="Cambria Math"/>
                                      </a:rPr>
                                    </m:ctrlPr>
                                  </m:fPr>
                                  <m:num>
                                    <m:r>
                                      <m:rPr>
                                        <m:nor/>
                                      </m:rPr>
                                      <a:rPr lang="en-US" sz="1750" b="0" i="0" smtClean="0">
                                        <a:latin typeface="+mn-lt"/>
                                      </a:rPr>
                                      <m:t>1</m:t>
                                    </m:r>
                                  </m:num>
                                  <m:den>
                                    <m:rad>
                                      <m:radPr>
                                        <m:degHide m:val="on"/>
                                        <m:ctrlPr>
                                          <a:rPr lang="en-IN" sz="1750" i="1" smtClean="0">
                                            <a:latin typeface="Cambria Math"/>
                                          </a:rPr>
                                        </m:ctrlPr>
                                      </m:radPr>
                                      <m:deg/>
                                      <m:e>
                                        <m:r>
                                          <a:rPr lang="en-US" sz="1750" b="0" i="1" smtClean="0">
                                            <a:latin typeface="Cambria Math"/>
                                          </a:rPr>
                                          <m:t>3</m:t>
                                        </m:r>
                                      </m:e>
                                    </m:rad>
                                  </m:den>
                                </m:f>
                              </m:oMath>
                            </m:oMathPara>
                          </a14:m>
                          <a:endParaRPr lang="en-IN" sz="1750" dirty="0" smtClean="0">
                            <a:latin typeface="+mn-lt"/>
                          </a:endParaRPr>
                        </a:p>
                      </a:txBody>
                      <a:tcPr marL="68580" marR="68580"/>
                    </a:tc>
                  </a:tr>
                </a:tbl>
              </a:graphicData>
            </a:graphic>
          </p:graphicFrame>
        </mc:Choice>
        <mc:Fallback xmlns="">
          <p:graphicFrame>
            <p:nvGraphicFramePr>
              <p:cNvPr id="4" name="Table 4">
                <a:extLst>
                  <a:ext uri="{FF2B5EF4-FFF2-40B4-BE49-F238E27FC236}">
                    <a16:creationId xmlns="" xmlns:a16="http://schemas.microsoft.com/office/drawing/2014/main" xmlns:a14="http://schemas.microsoft.com/office/drawing/2010/main" id="{DA25D410-A5B7-040C-B3DA-4FCD26833B69}"/>
                  </a:ext>
                </a:extLst>
              </p:cNvPr>
              <p:cNvGraphicFramePr>
                <a:graphicFrameLocks/>
              </p:cNvGraphicFramePr>
              <p:nvPr>
                <p:extLst>
                  <p:ext uri="{D42A27DB-BD31-4B8C-83A1-F6EECF244321}">
                    <p14:modId xmlns:p14="http://schemas.microsoft.com/office/powerpoint/2010/main" val="2189592402"/>
                  </p:ext>
                </p:extLst>
              </p:nvPr>
            </p:nvGraphicFramePr>
            <p:xfrm>
              <a:off x="104166" y="115746"/>
              <a:ext cx="4994794" cy="6183858"/>
            </p:xfrm>
            <a:graphic>
              <a:graphicData uri="http://schemas.openxmlformats.org/drawingml/2006/table">
                <a:tbl>
                  <a:tblPr firstRow="1" bandRow="1">
                    <a:tableStyleId>{5C22544A-7EE6-4342-B048-85BDC9FD1C3A}</a:tableStyleId>
                  </a:tblPr>
                  <a:tblGrid>
                    <a:gridCol w="4004847">
                      <a:extLst>
                        <a:ext uri="{9D8B030D-6E8A-4147-A177-3AD203B41FA5}">
                          <a16:colId xmlns="" xmlns:a16="http://schemas.microsoft.com/office/drawing/2014/main" xmlns:a14="http://schemas.microsoft.com/office/drawing/2010/main" val="1093941522"/>
                        </a:ext>
                      </a:extLst>
                    </a:gridCol>
                    <a:gridCol w="989947">
                      <a:extLst>
                        <a:ext uri="{9D8B030D-6E8A-4147-A177-3AD203B41FA5}">
                          <a16:colId xmlns="" xmlns:a16="http://schemas.microsoft.com/office/drawing/2014/main" xmlns:a14="http://schemas.microsoft.com/office/drawing/2010/main" val="3555753246"/>
                        </a:ext>
                      </a:extLst>
                    </a:gridCol>
                  </a:tblGrid>
                  <a:tr h="697294">
                    <a:tc>
                      <a:txBody>
                        <a:bodyPr/>
                        <a:lstStyle/>
                        <a:p>
                          <a:pPr algn="l"/>
                          <a:r>
                            <a:rPr lang="en-US" sz="2000" b="1" dirty="0" smtClean="0"/>
                            <a:t>Theories of Failure </a:t>
                          </a:r>
                          <a:endParaRPr lang="en-IN" sz="2000" dirty="0"/>
                        </a:p>
                      </a:txBody>
                      <a:tcPr/>
                    </a:tc>
                    <a:tc>
                      <a:txBody>
                        <a:bodyPr/>
                        <a:lstStyle/>
                        <a:p>
                          <a:endParaRPr lang="en-US"/>
                        </a:p>
                      </a:txBody>
                      <a:tcPr>
                        <a:blipFill rotWithShape="1">
                          <a:blip r:embed="rId3"/>
                          <a:stretch>
                            <a:fillRect l="-405556" t="-4386" r="-617" b="-790351"/>
                          </a:stretch>
                        </a:blipFill>
                      </a:tcPr>
                    </a:tc>
                    <a:extLst>
                      <a:ext uri="{0D108BD9-81ED-4DB2-BD59-A6C34878D82A}">
                        <a16:rowId xmlns="" xmlns:a16="http://schemas.microsoft.com/office/drawing/2014/main" xmlns:a14="http://schemas.microsoft.com/office/drawing/2010/main" val="2664071805"/>
                      </a:ext>
                    </a:extLst>
                  </a:tr>
                  <a:tr h="914400">
                    <a:tc>
                      <a:txBody>
                        <a:bodyPr/>
                        <a:lstStyle/>
                        <a:p>
                          <a:pPr marL="514350" indent="-514350" algn="l">
                            <a:buFont typeface="+mj-lt"/>
                            <a:buAutoNum type="arabicPeriod"/>
                          </a:pPr>
                          <a:r>
                            <a:rPr lang="en-US" sz="1800" dirty="0" smtClean="0"/>
                            <a:t>Maximum Principal Stress theory</a:t>
                          </a:r>
                        </a:p>
                        <a:p>
                          <a:pPr marL="0" indent="0" algn="ctr">
                            <a:buFont typeface="+mj-lt"/>
                            <a:buNone/>
                          </a:pPr>
                          <a:r>
                            <a:rPr lang="en-US" sz="1800" dirty="0" smtClean="0"/>
                            <a:t>or </a:t>
                          </a:r>
                        </a:p>
                        <a:p>
                          <a:pPr marL="0" indent="0" algn="ctr">
                            <a:buFont typeface="+mj-lt"/>
                            <a:buNone/>
                          </a:pPr>
                          <a:r>
                            <a:rPr lang="en-US" sz="1800" dirty="0" smtClean="0"/>
                            <a:t>Rankine’s theory</a:t>
                          </a:r>
                          <a:endParaRPr lang="en-US" sz="175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50" dirty="0" smtClean="0"/>
                            <a:t>1</a:t>
                          </a:r>
                        </a:p>
                      </a:txBody>
                      <a:tcPr/>
                    </a:tc>
                    <a:extLst>
                      <a:ext uri="{0D108BD9-81ED-4DB2-BD59-A6C34878D82A}">
                        <a16:rowId xmlns="" xmlns:a16="http://schemas.microsoft.com/office/drawing/2014/main" xmlns:a14="http://schemas.microsoft.com/office/drawing/2010/main" val="2805016672"/>
                      </a:ext>
                    </a:extLst>
                  </a:tr>
                  <a:tr h="1127209">
                    <a:tc>
                      <a:txBody>
                        <a:bodyPr/>
                        <a:lstStyle/>
                        <a:p>
                          <a:pPr marL="514350" indent="-514350" algn="l">
                            <a:buFont typeface="+mj-lt"/>
                            <a:buAutoNum type="arabicPeriod" startAt="2"/>
                          </a:pPr>
                          <a:r>
                            <a:rPr lang="en-US" sz="1800" dirty="0" smtClean="0"/>
                            <a:t>Maximum Shear Stress theory </a:t>
                          </a:r>
                        </a:p>
                        <a:p>
                          <a:pPr marL="0" indent="0" algn="ctr">
                            <a:buFont typeface="+mj-lt"/>
                            <a:buNone/>
                          </a:pPr>
                          <a:r>
                            <a:rPr lang="en-US" sz="1800" dirty="0" smtClean="0"/>
                            <a:t>or</a:t>
                          </a:r>
                        </a:p>
                        <a:p>
                          <a:pPr marL="0" indent="0" algn="ctr">
                            <a:buFont typeface="+mj-lt"/>
                            <a:buNone/>
                          </a:pPr>
                          <a:r>
                            <a:rPr lang="en-US" sz="1800" dirty="0" smtClean="0"/>
                            <a:t>Guest and </a:t>
                          </a:r>
                          <a:r>
                            <a:rPr lang="en-US" sz="1800" dirty="0" err="1" smtClean="0"/>
                            <a:t>Tresca’s</a:t>
                          </a:r>
                          <a:r>
                            <a:rPr lang="en-US" sz="1800" dirty="0" smtClean="0"/>
                            <a:t> theory</a:t>
                          </a:r>
                          <a:r>
                            <a:rPr lang="en-US" sz="1750" dirty="0" smtClean="0"/>
                            <a:t> </a:t>
                          </a:r>
                          <a:endParaRPr lang="en-US" sz="1750" dirty="0" smtClean="0"/>
                        </a:p>
                      </a:txBody>
                      <a:tcPr/>
                    </a:tc>
                    <a:tc>
                      <a:txBody>
                        <a:bodyPr/>
                        <a:lstStyle/>
                        <a:p>
                          <a:pPr algn="ctr"/>
                          <a:r>
                            <a:rPr lang="en-IN" sz="1750" dirty="0" smtClean="0"/>
                            <a:t>0.5</a:t>
                          </a:r>
                          <a:endParaRPr lang="en-IN" sz="1750" dirty="0"/>
                        </a:p>
                      </a:txBody>
                      <a:tcPr/>
                    </a:tc>
                    <a:extLst>
                      <a:ext uri="{0D108BD9-81ED-4DB2-BD59-A6C34878D82A}">
                        <a16:rowId xmlns="" xmlns:a16="http://schemas.microsoft.com/office/drawing/2014/main" xmlns:a14="http://schemas.microsoft.com/office/drawing/2010/main" val="1837592133"/>
                      </a:ext>
                    </a:extLst>
                  </a:tr>
                  <a:tr h="1152540">
                    <a:tc>
                      <a:txBody>
                        <a:bodyPr/>
                        <a:lstStyle/>
                        <a:p>
                          <a:pPr marL="514350" indent="-514350" algn="ctr">
                            <a:buFont typeface="+mj-lt"/>
                            <a:buAutoNum type="arabicPeriod" startAt="3"/>
                          </a:pPr>
                          <a:r>
                            <a:rPr lang="en-US" sz="1800" dirty="0" smtClean="0"/>
                            <a:t>Maximum Principal Strain theory </a:t>
                          </a:r>
                        </a:p>
                        <a:p>
                          <a:pPr marL="0" indent="0" algn="ctr">
                            <a:buFont typeface="+mj-lt"/>
                            <a:buNone/>
                          </a:pPr>
                          <a:r>
                            <a:rPr lang="en-US" sz="1800" dirty="0" smtClean="0"/>
                            <a:t>or</a:t>
                          </a:r>
                        </a:p>
                        <a:p>
                          <a:pPr marL="0" indent="0" algn="ctr">
                            <a:buFont typeface="+mj-lt"/>
                            <a:buNone/>
                          </a:pPr>
                          <a:r>
                            <a:rPr lang="en-US" sz="1800" dirty="0" smtClean="0"/>
                            <a:t>Saint </a:t>
                          </a:r>
                          <a:r>
                            <a:rPr lang="en-US" sz="1800" dirty="0" err="1" smtClean="0"/>
                            <a:t>Venant’s</a:t>
                          </a:r>
                          <a:r>
                            <a:rPr lang="en-US" sz="1800" dirty="0" smtClean="0"/>
                            <a:t> theory</a:t>
                          </a:r>
                          <a:endParaRPr lang="en-US" sz="1750" dirty="0" smtClean="0"/>
                        </a:p>
                      </a:txBody>
                      <a:tcPr/>
                    </a:tc>
                    <a:tc>
                      <a:txBody>
                        <a:bodyPr/>
                        <a:lstStyle/>
                        <a:p>
                          <a:endParaRPr lang="en-US"/>
                        </a:p>
                      </a:txBody>
                      <a:tcPr>
                        <a:blipFill rotWithShape="1">
                          <a:blip r:embed="rId3"/>
                          <a:stretch>
                            <a:fillRect l="-405556" t="-240212" r="-617" b="-199471"/>
                          </a:stretch>
                        </a:blipFill>
                      </a:tcPr>
                    </a:tc>
                    <a:extLst>
                      <a:ext uri="{0D108BD9-81ED-4DB2-BD59-A6C34878D82A}">
                        <a16:rowId xmlns="" xmlns:a16="http://schemas.microsoft.com/office/drawing/2014/main" xmlns:a14="http://schemas.microsoft.com/office/drawing/2010/main" val="1895180954"/>
                      </a:ext>
                    </a:extLst>
                  </a:tr>
                  <a:tr h="1114544">
                    <a:tc>
                      <a:txBody>
                        <a:bodyPr/>
                        <a:lstStyle/>
                        <a:p>
                          <a:pPr marL="514350" indent="-514350" algn="l">
                            <a:buFont typeface="+mj-lt"/>
                            <a:buAutoNum type="arabicPeriod" startAt="4"/>
                          </a:pPr>
                          <a:r>
                            <a:rPr lang="en-US" sz="1800" dirty="0" smtClean="0"/>
                            <a:t>Maximum Strain Energy theory </a:t>
                          </a:r>
                        </a:p>
                        <a:p>
                          <a:pPr marL="0" indent="0" algn="ctr">
                            <a:buFont typeface="+mj-lt"/>
                            <a:buNone/>
                          </a:pPr>
                          <a:r>
                            <a:rPr lang="en-US" sz="1800" dirty="0" smtClean="0"/>
                            <a:t>or</a:t>
                          </a:r>
                        </a:p>
                        <a:p>
                          <a:pPr marL="0" indent="0" algn="ctr">
                            <a:buFont typeface="+mj-lt"/>
                            <a:buNone/>
                          </a:pPr>
                          <a:r>
                            <a:rPr lang="en-US" sz="1800" dirty="0" smtClean="0"/>
                            <a:t>Haigh’s theory</a:t>
                          </a:r>
                          <a:endParaRPr lang="en-US" sz="1750" dirty="0" smtClean="0"/>
                        </a:p>
                      </a:txBody>
                      <a:tcPr/>
                    </a:tc>
                    <a:tc>
                      <a:txBody>
                        <a:bodyPr/>
                        <a:lstStyle/>
                        <a:p>
                          <a:endParaRPr lang="en-US"/>
                        </a:p>
                      </a:txBody>
                      <a:tcPr>
                        <a:blipFill rotWithShape="1">
                          <a:blip r:embed="rId3"/>
                          <a:stretch>
                            <a:fillRect l="-405556" t="-351366" r="-617" b="-106011"/>
                          </a:stretch>
                        </a:blipFill>
                      </a:tcPr>
                    </a:tc>
                    <a:extLst>
                      <a:ext uri="{0D108BD9-81ED-4DB2-BD59-A6C34878D82A}">
                        <a16:rowId xmlns="" xmlns:a16="http://schemas.microsoft.com/office/drawing/2014/main" xmlns:a14="http://schemas.microsoft.com/office/drawing/2010/main" val="1766273015"/>
                      </a:ext>
                    </a:extLst>
                  </a:tr>
                  <a:tr h="1177871">
                    <a:tc>
                      <a:txBody>
                        <a:bodyPr/>
                        <a:lstStyle/>
                        <a:p>
                          <a:pPr marL="514350" marR="0" indent="-51435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800" dirty="0" smtClean="0"/>
                            <a:t>Maximum Distortion Energy theory </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800" dirty="0" smtClean="0"/>
                            <a:t>or</a:t>
                          </a:r>
                        </a:p>
                        <a:p>
                          <a:pPr marL="0" marR="0" indent="0" algn="ctr" defTabSz="914400" rtl="0" eaLnBrk="1" fontAlgn="auto" latinLnBrk="0" hangingPunct="1">
                            <a:lnSpc>
                              <a:spcPct val="100000"/>
                            </a:lnSpc>
                            <a:spcBef>
                              <a:spcPts val="0"/>
                            </a:spcBef>
                            <a:spcAft>
                              <a:spcPts val="0"/>
                            </a:spcAft>
                            <a:buClrTx/>
                            <a:buSzTx/>
                            <a:buFont typeface="+mj-lt"/>
                            <a:buNone/>
                            <a:tabLst/>
                            <a:defRPr/>
                          </a:pPr>
                          <a:r>
                            <a:rPr lang="en-US" sz="1800" dirty="0" smtClean="0"/>
                            <a:t>Von Mises and </a:t>
                          </a:r>
                          <a:r>
                            <a:rPr lang="en-US" sz="1800" dirty="0" err="1" smtClean="0"/>
                            <a:t>Hencky’s</a:t>
                          </a:r>
                          <a:r>
                            <a:rPr lang="en-US" sz="1800" dirty="0" smtClean="0"/>
                            <a:t> theory</a:t>
                          </a:r>
                          <a:r>
                            <a:rPr lang="en-US" sz="1750" dirty="0" smtClean="0"/>
                            <a:t> </a:t>
                          </a:r>
                          <a:endParaRPr lang="en-US" sz="1750" dirty="0" smtClean="0"/>
                        </a:p>
                      </a:txBody>
                      <a:tcPr/>
                    </a:tc>
                    <a:tc>
                      <a:txBody>
                        <a:bodyPr/>
                        <a:lstStyle/>
                        <a:p>
                          <a:endParaRPr lang="en-US"/>
                        </a:p>
                      </a:txBody>
                      <a:tcPr>
                        <a:blipFill rotWithShape="1">
                          <a:blip r:embed="rId3"/>
                          <a:stretch>
                            <a:fillRect l="-405556" t="-427979" r="-617" b="-518"/>
                          </a:stretch>
                        </a:blipFill>
                      </a:tcPr>
                    </a:tc>
                  </a:tr>
                </a:tbl>
              </a:graphicData>
            </a:graphic>
          </p:graphicFrame>
        </mc:Fallback>
      </mc:AlternateContent>
    </p:spTree>
    <p:extLst>
      <p:ext uri="{BB962C8B-B14F-4D97-AF65-F5344CB8AC3E}">
        <p14:creationId xmlns:p14="http://schemas.microsoft.com/office/powerpoint/2010/main" val="29015791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1001A8-766A-4D7A-9117-F020473A537E}" type="slidenum">
              <a:rPr lang="en-IN" smtClean="0"/>
              <a:t>68</a:t>
            </a:fld>
            <a:endParaRPr lang="en-IN"/>
          </a:p>
        </p:txBody>
      </p:sp>
      <p:sp>
        <p:nvSpPr>
          <p:cNvPr id="2" name="Title 1">
            <a:extLst>
              <a:ext uri="{FF2B5EF4-FFF2-40B4-BE49-F238E27FC236}">
                <a16:creationId xmlns="" xmlns:a16="http://schemas.microsoft.com/office/drawing/2014/main" id="{07EEC719-6395-5A76-C218-D90DC7AB37B7}"/>
              </a:ext>
            </a:extLst>
          </p:cNvPr>
          <p:cNvSpPr>
            <a:spLocks noGrp="1"/>
          </p:cNvSpPr>
          <p:nvPr>
            <p:ph type="title" idx="4294967295"/>
          </p:nvPr>
        </p:nvSpPr>
        <p:spPr>
          <a:xfrm>
            <a:off x="1600200" y="350839"/>
            <a:ext cx="7543800" cy="579437"/>
          </a:xfrm>
        </p:spPr>
        <p:txBody>
          <a:bodyPr>
            <a:noAutofit/>
          </a:bodyPr>
          <a:lstStyle/>
          <a:p>
            <a:r>
              <a:rPr lang="en-IN" sz="2800" b="1" dirty="0"/>
              <a:t>References:</a:t>
            </a:r>
          </a:p>
        </p:txBody>
      </p:sp>
      <p:sp>
        <p:nvSpPr>
          <p:cNvPr id="3" name="Content Placeholder 2">
            <a:extLst>
              <a:ext uri="{FF2B5EF4-FFF2-40B4-BE49-F238E27FC236}">
                <a16:creationId xmlns="" xmlns:a16="http://schemas.microsoft.com/office/drawing/2014/main" id="{BE098AEF-0206-4E0A-8723-D055AE61C0F5}"/>
              </a:ext>
            </a:extLst>
          </p:cNvPr>
          <p:cNvSpPr>
            <a:spLocks noGrp="1"/>
          </p:cNvSpPr>
          <p:nvPr>
            <p:ph idx="4294967295"/>
          </p:nvPr>
        </p:nvSpPr>
        <p:spPr>
          <a:xfrm>
            <a:off x="1600200" y="1039814"/>
            <a:ext cx="7543800" cy="4859337"/>
          </a:xfrm>
        </p:spPr>
        <p:txBody>
          <a:bodyPr>
            <a:normAutofit/>
          </a:bodyPr>
          <a:lstStyle/>
          <a:p>
            <a:pPr marL="342900" indent="-342900">
              <a:buFont typeface="+mj-lt"/>
              <a:buAutoNum type="arabicPeriod"/>
            </a:pPr>
            <a:r>
              <a:rPr lang="en-US" sz="1400" dirty="0" smtClean="0"/>
              <a:t>“ Strength of Materials” Book by S </a:t>
            </a:r>
            <a:r>
              <a:rPr lang="en-US" sz="1400" dirty="0" err="1" smtClean="0"/>
              <a:t>S</a:t>
            </a:r>
            <a:r>
              <a:rPr lang="en-US" sz="1400" dirty="0" smtClean="0"/>
              <a:t> Rattan, McGraw </a:t>
            </a:r>
            <a:r>
              <a:rPr lang="en-US" sz="1400" dirty="0"/>
              <a:t>Hill </a:t>
            </a:r>
            <a:r>
              <a:rPr lang="en-US" sz="1400" dirty="0" smtClean="0"/>
              <a:t>Education (India) Private </a:t>
            </a:r>
            <a:r>
              <a:rPr lang="en-US" sz="1400" dirty="0" err="1" smtClean="0"/>
              <a:t>Limated</a:t>
            </a:r>
            <a:r>
              <a:rPr lang="en-US" sz="1400" dirty="0" smtClean="0"/>
              <a:t>; Second edition.</a:t>
            </a:r>
          </a:p>
          <a:p>
            <a:pPr marL="342900" indent="-342900">
              <a:buFont typeface="+mj-lt"/>
              <a:buAutoNum type="arabicPeriod"/>
            </a:pPr>
            <a:r>
              <a:rPr lang="en-US" sz="1400" dirty="0"/>
              <a:t> Machine design </a:t>
            </a:r>
            <a:r>
              <a:rPr lang="en-US" sz="1400" dirty="0" smtClean="0"/>
              <a:t>playlist of </a:t>
            </a:r>
            <a:r>
              <a:rPr lang="en-US" sz="1400" dirty="0" err="1" smtClean="0"/>
              <a:t>Exergic</a:t>
            </a:r>
            <a:r>
              <a:rPr lang="en-US" sz="1400" dirty="0" smtClean="0"/>
              <a:t> channel.</a:t>
            </a:r>
            <a:endParaRPr lang="en-IN" sz="1400" dirty="0"/>
          </a:p>
        </p:txBody>
      </p:sp>
    </p:spTree>
    <p:extLst>
      <p:ext uri="{BB962C8B-B14F-4D97-AF65-F5344CB8AC3E}">
        <p14:creationId xmlns:p14="http://schemas.microsoft.com/office/powerpoint/2010/main" val="436483191"/>
      </p:ext>
    </p:extLst>
  </p:cSld>
  <p:clrMapOvr>
    <a:masterClrMapping/>
  </p:clrMapOvr>
  <p:transition spd="med">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53678"/>
            <a:ext cx="6019800" cy="3751721"/>
          </a:xfrm>
          <a:prstGeom prst="rect">
            <a:avLst/>
          </a:prstGeom>
        </p:spPr>
      </p:pic>
      <p:sp>
        <p:nvSpPr>
          <p:cNvPr id="4" name="TextBox 3"/>
          <p:cNvSpPr txBox="1"/>
          <p:nvPr/>
        </p:nvSpPr>
        <p:spPr>
          <a:xfrm>
            <a:off x="685800" y="5257800"/>
            <a:ext cx="6629400" cy="923330"/>
          </a:xfrm>
          <a:prstGeom prst="rect">
            <a:avLst/>
          </a:prstGeom>
          <a:noFill/>
        </p:spPr>
        <p:txBody>
          <a:bodyPr wrap="square" rtlCol="0">
            <a:spAutoFit/>
          </a:bodyPr>
          <a:lstStyle/>
          <a:p>
            <a:r>
              <a:rPr lang="en-US" dirty="0"/>
              <a:t> (A) Von Mises stress, (B) maximum principal stress, (C) Tsai-Hill failure, (D) Tsai-Wu failure, and (E) Hoffmann failure analysis.</a:t>
            </a:r>
          </a:p>
        </p:txBody>
      </p:sp>
    </p:spTree>
    <p:extLst>
      <p:ext uri="{BB962C8B-B14F-4D97-AF65-F5344CB8AC3E}">
        <p14:creationId xmlns:p14="http://schemas.microsoft.com/office/powerpoint/2010/main" val="347730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a:t>
            </a:r>
            <a:endParaRPr lang="en-US" dirty="0"/>
          </a:p>
        </p:txBody>
      </p:sp>
      <p:sp>
        <p:nvSpPr>
          <p:cNvPr id="3" name="Content Placeholder 2"/>
          <p:cNvSpPr>
            <a:spLocks noGrp="1"/>
          </p:cNvSpPr>
          <p:nvPr>
            <p:ph sz="quarter" idx="1"/>
          </p:nvPr>
        </p:nvSpPr>
        <p:spPr/>
        <p:txBody>
          <a:bodyPr>
            <a:noAutofit/>
          </a:bodyPr>
          <a:lstStyle/>
          <a:p>
            <a:r>
              <a:rPr lang="en-US" sz="2000" dirty="0"/>
              <a:t>Working pressure: 350bars</a:t>
            </a:r>
          </a:p>
          <a:p>
            <a:r>
              <a:rPr lang="en-US" sz="2000" dirty="0"/>
              <a:t>Bursting pressure: 787.5 bars</a:t>
            </a:r>
          </a:p>
          <a:p>
            <a:r>
              <a:rPr lang="en-US" sz="2000" dirty="0"/>
              <a:t>Test pressure : 525 bars</a:t>
            </a:r>
          </a:p>
          <a:p>
            <a:r>
              <a:rPr lang="en-US" sz="2000" dirty="0"/>
              <a:t>Volume : 183 ± 2.5% liters</a:t>
            </a:r>
          </a:p>
          <a:p>
            <a:r>
              <a:rPr lang="en-US" sz="2000" dirty="0"/>
              <a:t>Weight of the cylinder: 87±4.5kg </a:t>
            </a:r>
          </a:p>
          <a:p>
            <a:r>
              <a:rPr lang="en-US" sz="2000" dirty="0"/>
              <a:t>Working temperature: -40 to 85</a:t>
            </a:r>
            <a:r>
              <a:rPr lang="en-US" sz="2000" baseline="30000" dirty="0"/>
              <a:t>0</a:t>
            </a:r>
            <a:r>
              <a:rPr lang="en-US" sz="2000" dirty="0"/>
              <a:t>C</a:t>
            </a:r>
          </a:p>
          <a:p>
            <a:r>
              <a:rPr lang="en-US" sz="2000" dirty="0"/>
              <a:t>Inner diameter: 366 (+0.5 and -0)mm</a:t>
            </a:r>
          </a:p>
          <a:p>
            <a:r>
              <a:rPr lang="en-US" sz="2000" dirty="0"/>
              <a:t>Outer diameter: 381±0.5mm</a:t>
            </a:r>
          </a:p>
          <a:p>
            <a:r>
              <a:rPr lang="en-US" sz="2000" dirty="0"/>
              <a:t>Overall diameter(liner +cylinder): 415±4mm</a:t>
            </a:r>
          </a:p>
          <a:p>
            <a:r>
              <a:rPr lang="en-US" sz="2000" dirty="0"/>
              <a:t>Length: </a:t>
            </a:r>
            <a:r>
              <a:rPr lang="en-US" sz="2000" dirty="0" smtClean="0"/>
              <a:t>1910±8mm</a:t>
            </a:r>
          </a:p>
          <a:p>
            <a:r>
              <a:rPr lang="en-US" sz="2000" dirty="0" smtClean="0"/>
              <a:t>Lifespan: 15-20years</a:t>
            </a:r>
            <a:endParaRPr lang="en-US" sz="2000" dirty="0"/>
          </a:p>
          <a:p>
            <a:pPr marL="0" indent="0">
              <a:buNone/>
            </a:pPr>
            <a:r>
              <a:rPr lang="en-US" sz="2000" dirty="0" smtClean="0"/>
              <a:t>    </a:t>
            </a:r>
            <a:r>
              <a:rPr lang="en-US" sz="2000" b="1" dirty="0" smtClean="0"/>
              <a:t>The cylinder is dual ported</a:t>
            </a:r>
            <a:endParaRPr lang="en-US" sz="2000" b="1" dirty="0"/>
          </a:p>
        </p:txBody>
      </p:sp>
    </p:spTree>
    <p:extLst>
      <p:ext uri="{BB962C8B-B14F-4D97-AF65-F5344CB8AC3E}">
        <p14:creationId xmlns:p14="http://schemas.microsoft.com/office/powerpoint/2010/main" val="41917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890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99"/>
            <a:ext cx="7467600" cy="762000"/>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liner</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914400"/>
            <a:ext cx="8001000" cy="5943600"/>
          </a:xfrm>
        </p:spPr>
        <p:txBody>
          <a:bodyPr>
            <a:normAutofit/>
          </a:bodyPr>
          <a:lstStyle/>
          <a:p>
            <a:pPr marL="0" indent="0">
              <a:buNone/>
            </a:pPr>
            <a:r>
              <a:rPr lang="en-US" sz="2000" b="1" dirty="0" smtClean="0"/>
              <a:t>What is a liner?</a:t>
            </a:r>
          </a:p>
          <a:p>
            <a:r>
              <a:rPr lang="en-US" sz="1600" dirty="0" smtClean="0"/>
              <a:t>The liner provides a barrier between the fluid and the composite, preventing the leaks (which can occur through micro cracks which do not cause structural failure) and chemical degradation of the structure.</a:t>
            </a:r>
          </a:p>
          <a:p>
            <a:r>
              <a:rPr lang="en-US" sz="1600" dirty="0" smtClean="0"/>
              <a:t>Generally, aluminum or steel liners are used</a:t>
            </a:r>
            <a:r>
              <a:rPr lang="en-US" sz="1800" dirty="0" smtClean="0"/>
              <a:t>.</a:t>
            </a:r>
          </a:p>
          <a:p>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Properties </a:t>
            </a:r>
            <a:r>
              <a:rPr lang="en-US" sz="2000" b="1" dirty="0">
                <a:latin typeface="Times New Roman" panose="02020603050405020304" pitchFamily="18" charset="0"/>
                <a:cs typeface="Times New Roman" panose="02020603050405020304" pitchFamily="18" charset="0"/>
              </a:rPr>
              <a:t>of Al and steel </a:t>
            </a:r>
            <a:r>
              <a:rPr lang="en-US" sz="2000" b="1" dirty="0" smtClean="0">
                <a:latin typeface="Times New Roman" panose="02020603050405020304" pitchFamily="18" charset="0"/>
                <a:cs typeface="Times New Roman" panose="02020603050405020304" pitchFamily="18" charset="0"/>
              </a:rPr>
              <a:t>liner:</a:t>
            </a:r>
            <a:endParaRPr lang="en-US" sz="2000" b="1" dirty="0">
              <a:latin typeface="Times New Roman" panose="02020603050405020304" pitchFamily="18" charset="0"/>
              <a:cs typeface="Times New Roman" panose="02020603050405020304" pitchFamily="18" charset="0"/>
            </a:endParaRPr>
          </a:p>
          <a:p>
            <a:endParaRPr lang="en-US" sz="2000" dirty="0" smtClean="0"/>
          </a:p>
          <a:p>
            <a:endParaRPr lang="en-US" sz="2000" dirty="0"/>
          </a:p>
          <a:p>
            <a:endParaRPr lang="en-US" sz="2000" dirty="0" smtClean="0"/>
          </a:p>
          <a:p>
            <a:endParaRPr lang="en-US" sz="2000" dirty="0" smtClean="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627042254"/>
              </p:ext>
            </p:extLst>
          </p:nvPr>
        </p:nvGraphicFramePr>
        <p:xfrm>
          <a:off x="457200" y="3276600"/>
          <a:ext cx="7620000" cy="3007102"/>
        </p:xfrm>
        <a:graphic>
          <a:graphicData uri="http://schemas.openxmlformats.org/drawingml/2006/table">
            <a:tbl>
              <a:tblPr firstRow="1" bandRow="1">
                <a:tableStyleId>{5C22544A-7EE6-4342-B048-85BDC9FD1C3A}</a:tableStyleId>
              </a:tblPr>
              <a:tblGrid>
                <a:gridCol w="3810000"/>
                <a:gridCol w="3810000"/>
              </a:tblGrid>
              <a:tr h="533400">
                <a:tc>
                  <a:txBody>
                    <a:bodyPr/>
                    <a:lstStyle/>
                    <a:p>
                      <a:pPr algn="ctr"/>
                      <a:r>
                        <a:rPr lang="en-US" sz="1600" b="1" dirty="0" smtClean="0"/>
                        <a:t>Aluminum</a:t>
                      </a:r>
                      <a:r>
                        <a:rPr lang="en-US" sz="1600" b="1" baseline="0" dirty="0" smtClean="0"/>
                        <a:t> liner</a:t>
                      </a:r>
                      <a:endParaRPr lang="en-US" sz="1600" b="1" dirty="0"/>
                    </a:p>
                  </a:txBody>
                  <a:tcPr anchor="ctr"/>
                </a:tc>
                <a:tc>
                  <a:txBody>
                    <a:bodyPr/>
                    <a:lstStyle/>
                    <a:p>
                      <a:pPr algn="ctr"/>
                      <a:r>
                        <a:rPr lang="en-US" sz="1600" b="1" dirty="0" smtClean="0"/>
                        <a:t>Steel liner</a:t>
                      </a:r>
                      <a:endParaRPr lang="en-US" sz="1600" b="1" dirty="0"/>
                    </a:p>
                  </a:txBody>
                  <a:tcPr anchor="ctr"/>
                </a:tc>
              </a:tr>
              <a:tr h="511472">
                <a:tc>
                  <a:txBody>
                    <a:bodyPr/>
                    <a:lstStyle/>
                    <a:p>
                      <a:r>
                        <a:rPr lang="en-US" sz="1400" dirty="0" smtClean="0"/>
                        <a:t>Aluminum liner</a:t>
                      </a:r>
                      <a:r>
                        <a:rPr lang="en-US" sz="1400" baseline="0" dirty="0" smtClean="0"/>
                        <a:t> offers </a:t>
                      </a:r>
                      <a:r>
                        <a:rPr lang="en-US" sz="1400" baseline="0" dirty="0" smtClean="0">
                          <a:solidFill>
                            <a:schemeClr val="accent2">
                              <a:lumMod val="75000"/>
                            </a:schemeClr>
                          </a:solidFill>
                        </a:rPr>
                        <a:t>better corrosion resistance</a:t>
                      </a:r>
                      <a:endParaRPr lang="en-US" sz="1400" dirty="0">
                        <a:solidFill>
                          <a:schemeClr val="accent2">
                            <a:lumMod val="75000"/>
                          </a:schemeClr>
                        </a:solidFill>
                      </a:endParaRPr>
                    </a:p>
                  </a:txBody>
                  <a:tcPr/>
                </a:tc>
                <a:tc>
                  <a:txBody>
                    <a:bodyPr/>
                    <a:lstStyle/>
                    <a:p>
                      <a:r>
                        <a:rPr lang="en-US" sz="1400" dirty="0" smtClean="0"/>
                        <a:t>Steel liner</a:t>
                      </a:r>
                      <a:r>
                        <a:rPr lang="en-US" sz="1400" baseline="0" dirty="0" smtClean="0"/>
                        <a:t> does not provide corrosion resistance</a:t>
                      </a:r>
                      <a:endParaRPr lang="en-US" sz="1400" dirty="0"/>
                    </a:p>
                  </a:txBody>
                  <a:tcPr/>
                </a:tc>
              </a:tr>
              <a:tr h="511472">
                <a:tc>
                  <a:txBody>
                    <a:bodyPr/>
                    <a:lstStyle/>
                    <a:p>
                      <a:r>
                        <a:rPr lang="en-US" sz="1400" dirty="0" smtClean="0"/>
                        <a:t>Aluminum is</a:t>
                      </a:r>
                      <a:r>
                        <a:rPr lang="en-US" sz="1400" baseline="0" dirty="0" smtClean="0"/>
                        <a:t> malleable and has </a:t>
                      </a:r>
                      <a:r>
                        <a:rPr lang="en-US" sz="1400" baseline="0" dirty="0" smtClean="0">
                          <a:solidFill>
                            <a:schemeClr val="accent2">
                              <a:lumMod val="75000"/>
                            </a:schemeClr>
                          </a:solidFill>
                        </a:rPr>
                        <a:t>smooth fabrication</a:t>
                      </a:r>
                      <a:endParaRPr lang="en-US" sz="1400" dirty="0">
                        <a:solidFill>
                          <a:schemeClr val="accent2">
                            <a:lumMod val="75000"/>
                          </a:schemeClr>
                        </a:solidFill>
                      </a:endParaRPr>
                    </a:p>
                  </a:txBody>
                  <a:tcPr/>
                </a:tc>
                <a:tc>
                  <a:txBody>
                    <a:bodyPr/>
                    <a:lstStyle/>
                    <a:p>
                      <a:r>
                        <a:rPr lang="en-US" sz="1400" dirty="0" smtClean="0"/>
                        <a:t>Steel</a:t>
                      </a:r>
                      <a:r>
                        <a:rPr lang="en-US" sz="1400" baseline="0" dirty="0" smtClean="0"/>
                        <a:t> is extremely durable and resilient</a:t>
                      </a:r>
                      <a:endParaRPr lang="en-US" sz="1400" dirty="0"/>
                    </a:p>
                  </a:txBody>
                  <a:tcPr/>
                </a:tc>
              </a:tr>
              <a:tr h="511472">
                <a:tc>
                  <a:txBody>
                    <a:bodyPr/>
                    <a:lstStyle/>
                    <a:p>
                      <a:r>
                        <a:rPr lang="en-US" sz="1400" dirty="0" smtClean="0"/>
                        <a:t>It</a:t>
                      </a:r>
                      <a:r>
                        <a:rPr lang="en-US" sz="1400" baseline="0" dirty="0" smtClean="0"/>
                        <a:t> is prone to dents and scratches than steel</a:t>
                      </a:r>
                      <a:endParaRPr lang="en-US" sz="1400" dirty="0"/>
                    </a:p>
                  </a:txBody>
                  <a:tcPr/>
                </a:tc>
                <a:tc>
                  <a:txBody>
                    <a:bodyPr/>
                    <a:lstStyle/>
                    <a:p>
                      <a:r>
                        <a:rPr lang="en-US" sz="1400" dirty="0" smtClean="0"/>
                        <a:t>Steel is less</a:t>
                      </a:r>
                      <a:r>
                        <a:rPr lang="en-US" sz="1400" baseline="0" dirty="0" smtClean="0"/>
                        <a:t> likely to bend or wrap</a:t>
                      </a:r>
                      <a:endParaRPr lang="en-US" sz="1400" dirty="0"/>
                    </a:p>
                  </a:txBody>
                  <a:tcPr/>
                </a:tc>
              </a:tr>
              <a:tr h="588543">
                <a:tc>
                  <a:txBody>
                    <a:bodyPr/>
                    <a:lstStyle/>
                    <a:p>
                      <a:r>
                        <a:rPr lang="en-US" sz="1400" dirty="0" smtClean="0"/>
                        <a:t>Aluminum vessel can be built</a:t>
                      </a:r>
                      <a:r>
                        <a:rPr lang="en-US" sz="1400" baseline="0" dirty="0" smtClean="0"/>
                        <a:t> 2/3</a:t>
                      </a:r>
                      <a:r>
                        <a:rPr lang="en-US" sz="1400" baseline="30000" dirty="0" smtClean="0"/>
                        <a:t>rd</a:t>
                      </a:r>
                      <a:r>
                        <a:rPr lang="en-US" sz="1400" baseline="0" dirty="0" smtClean="0"/>
                        <a:t> the weight of a comparable steel boat</a:t>
                      </a:r>
                      <a:endParaRPr lang="en-US" sz="1400" dirty="0"/>
                    </a:p>
                  </a:txBody>
                  <a:tcPr/>
                </a:tc>
                <a:tc>
                  <a:txBody>
                    <a:bodyPr/>
                    <a:lstStyle/>
                    <a:p>
                      <a:r>
                        <a:rPr lang="en-US" sz="1400" dirty="0" smtClean="0"/>
                        <a:t>Steel’s weight/density</a:t>
                      </a:r>
                      <a:r>
                        <a:rPr lang="en-US" sz="1400" baseline="0" dirty="0" smtClean="0"/>
                        <a:t> is 2.5 times that of aluminum</a:t>
                      </a:r>
                      <a:endParaRPr lang="en-US" sz="1400" dirty="0"/>
                    </a:p>
                  </a:txBody>
                  <a:tcPr/>
                </a:tc>
              </a:tr>
              <a:tr h="337367">
                <a:tc>
                  <a:txBody>
                    <a:bodyPr/>
                    <a:lstStyle/>
                    <a:p>
                      <a:r>
                        <a:rPr lang="en-US" sz="1400" dirty="0" smtClean="0"/>
                        <a:t>Aluminum is costly as compared to steel</a:t>
                      </a:r>
                      <a:endParaRPr lang="en-US" sz="1400" dirty="0"/>
                    </a:p>
                  </a:txBody>
                  <a:tcPr/>
                </a:tc>
                <a:tc>
                  <a:txBody>
                    <a:bodyPr/>
                    <a:lstStyle/>
                    <a:p>
                      <a:r>
                        <a:rPr lang="en-US" sz="1400" dirty="0" smtClean="0"/>
                        <a:t>Steel is cheaper</a:t>
                      </a:r>
                      <a:r>
                        <a:rPr lang="en-US" sz="1400" baseline="0" dirty="0" smtClean="0"/>
                        <a:t> than aluminum</a:t>
                      </a:r>
                      <a:endParaRPr lang="en-US" sz="1400" dirty="0"/>
                    </a:p>
                  </a:txBody>
                  <a:tcPr/>
                </a:tc>
              </a:tr>
            </a:tbl>
          </a:graphicData>
        </a:graphic>
      </p:graphicFrame>
    </p:spTree>
    <p:extLst>
      <p:ext uri="{BB962C8B-B14F-4D97-AF65-F5344CB8AC3E}">
        <p14:creationId xmlns:p14="http://schemas.microsoft.com/office/powerpoint/2010/main" val="162439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EEC719-6395-5A76-C218-D90DC7AB37B7}"/>
              </a:ext>
            </a:extLst>
          </p:cNvPr>
          <p:cNvSpPr>
            <a:spLocks noGrp="1"/>
          </p:cNvSpPr>
          <p:nvPr>
            <p:ph type="title"/>
          </p:nvPr>
        </p:nvSpPr>
        <p:spPr/>
        <p:txBody>
          <a:bodyPr/>
          <a:lstStyle/>
          <a:p>
            <a:pPr algn="ctr"/>
            <a:r>
              <a:rPr lang="en-IN" dirty="0" smtClean="0"/>
              <a:t>Properties of </a:t>
            </a:r>
            <a:r>
              <a:rPr lang="en-IN" dirty="0"/>
              <a:t>different grades </a:t>
            </a:r>
            <a:r>
              <a:rPr lang="en-IN" dirty="0" smtClean="0"/>
              <a:t>of</a:t>
            </a:r>
            <a:r>
              <a:rPr lang="en-IN" dirty="0" smtClean="0">
                <a:solidFill>
                  <a:schemeClr val="tx1"/>
                </a:solidFill>
              </a:rPr>
              <a:t/>
            </a:r>
            <a:br>
              <a:rPr lang="en-IN" dirty="0" smtClean="0">
                <a:solidFill>
                  <a:schemeClr val="tx1"/>
                </a:solidFill>
              </a:rPr>
            </a:br>
            <a:r>
              <a:rPr lang="en-IN" dirty="0" smtClean="0">
                <a:solidFill>
                  <a:schemeClr val="tx1"/>
                </a:solidFill>
              </a:rPr>
              <a:t>Seamless </a:t>
            </a:r>
            <a:r>
              <a:rPr lang="en-IN" dirty="0">
                <a:solidFill>
                  <a:schemeClr val="tx1"/>
                </a:solidFill>
              </a:rPr>
              <a:t>6061 Aluminium alloy</a:t>
            </a:r>
          </a:p>
        </p:txBody>
      </p:sp>
      <mc:AlternateContent xmlns:mc="http://schemas.openxmlformats.org/markup-compatibility/2006" xmlns:a14="http://schemas.microsoft.com/office/drawing/2010/main">
        <mc:Choice Requires="a14">
          <p:graphicFrame>
            <p:nvGraphicFramePr>
              <p:cNvPr id="6" name="Table 4">
                <a:extLst>
                  <a:ext uri="{FF2B5EF4-FFF2-40B4-BE49-F238E27FC236}">
                    <a16:creationId xmlns="" xmlns:a16="http://schemas.microsoft.com/office/drawing/2014/main" id="{0B514E74-C3EC-A15B-F70A-802EA90EE863}"/>
                  </a:ext>
                </a:extLst>
              </p:cNvPr>
              <p:cNvGraphicFramePr>
                <a:graphicFrameLocks noGrp="1"/>
              </p:cNvGraphicFramePr>
              <p:nvPr>
                <p:extLst>
                  <p:ext uri="{D42A27DB-BD31-4B8C-83A1-F6EECF244321}">
                    <p14:modId xmlns:p14="http://schemas.microsoft.com/office/powerpoint/2010/main" val="392397796"/>
                  </p:ext>
                </p:extLst>
              </p:nvPr>
            </p:nvGraphicFramePr>
            <p:xfrm>
              <a:off x="228599" y="1523999"/>
              <a:ext cx="8320251" cy="3822464"/>
            </p:xfrm>
            <a:graphic>
              <a:graphicData uri="http://schemas.openxmlformats.org/drawingml/2006/table">
                <a:tbl>
                  <a:tblPr firstRow="1" bandRow="1">
                    <a:tableStyleId>{5C22544A-7EE6-4342-B048-85BDC9FD1C3A}</a:tableStyleId>
                  </a:tblPr>
                  <a:tblGrid>
                    <a:gridCol w="1866043">
                      <a:extLst>
                        <a:ext uri="{9D8B030D-6E8A-4147-A177-3AD203B41FA5}">
                          <a16:colId xmlns="" xmlns:a16="http://schemas.microsoft.com/office/drawing/2014/main" val="644977562"/>
                        </a:ext>
                      </a:extLst>
                    </a:gridCol>
                    <a:gridCol w="800958">
                      <a:extLst>
                        <a:ext uri="{9D8B030D-6E8A-4147-A177-3AD203B41FA5}">
                          <a16:colId xmlns="" xmlns:a16="http://schemas.microsoft.com/office/drawing/2014/main" val="2277378949"/>
                        </a:ext>
                      </a:extLst>
                    </a:gridCol>
                    <a:gridCol w="891894">
                      <a:extLst>
                        <a:ext uri="{9D8B030D-6E8A-4147-A177-3AD203B41FA5}">
                          <a16:colId xmlns="" xmlns:a16="http://schemas.microsoft.com/office/drawing/2014/main" val="3320640071"/>
                        </a:ext>
                      </a:extLst>
                    </a:gridCol>
                    <a:gridCol w="977269">
                      <a:extLst>
                        <a:ext uri="{9D8B030D-6E8A-4147-A177-3AD203B41FA5}">
                          <a16:colId xmlns="" xmlns:a16="http://schemas.microsoft.com/office/drawing/2014/main" val="3170801258"/>
                        </a:ext>
                      </a:extLst>
                    </a:gridCol>
                    <a:gridCol w="1115047">
                      <a:extLst>
                        <a:ext uri="{9D8B030D-6E8A-4147-A177-3AD203B41FA5}">
                          <a16:colId xmlns="" xmlns:a16="http://schemas.microsoft.com/office/drawing/2014/main" val="171934829"/>
                        </a:ext>
                      </a:extLst>
                    </a:gridCol>
                    <a:gridCol w="911138">
                      <a:extLst>
                        <a:ext uri="{9D8B030D-6E8A-4147-A177-3AD203B41FA5}">
                          <a16:colId xmlns="" xmlns:a16="http://schemas.microsoft.com/office/drawing/2014/main" val="341298079"/>
                        </a:ext>
                      </a:extLst>
                    </a:gridCol>
                    <a:gridCol w="1757902">
                      <a:extLst>
                        <a:ext uri="{9D8B030D-6E8A-4147-A177-3AD203B41FA5}">
                          <a16:colId xmlns="" xmlns:a16="http://schemas.microsoft.com/office/drawing/2014/main" val="2221261844"/>
                        </a:ext>
                      </a:extLst>
                    </a:gridCol>
                  </a:tblGrid>
                  <a:tr h="827324">
                    <a:tc>
                      <a:txBody>
                        <a:bodyPr/>
                        <a:lstStyle/>
                        <a:p>
                          <a:pPr algn="ctr"/>
                          <a:r>
                            <a:rPr lang="en-US" sz="1200" dirty="0"/>
                            <a:t>Materials</a:t>
                          </a:r>
                          <a:endParaRPr lang="en-IN" sz="1200" dirty="0"/>
                        </a:p>
                      </a:txBody>
                      <a:tcPr marL="68580" marR="68580" anchor="ctr"/>
                    </a:tc>
                    <a:tc>
                      <a:txBody>
                        <a:bodyPr/>
                        <a:lstStyle/>
                        <a:p>
                          <a:pPr algn="ctr"/>
                          <a:r>
                            <a:rPr lang="en-US" sz="1200" dirty="0"/>
                            <a:t>Yield Stress (</a:t>
                          </a:r>
                          <a14:m>
                            <m:oMath xmlns:m="http://schemas.openxmlformats.org/officeDocument/2006/math">
                              <m:sSub>
                                <m:sSubPr>
                                  <m:ctrlPr>
                                    <a:rPr lang="en-IN" sz="1200" i="1" smtClean="0">
                                      <a:latin typeface="Cambria Math"/>
                                    </a:rPr>
                                  </m:ctrlPr>
                                </m:sSubPr>
                                <m:e>
                                  <m:r>
                                    <a:rPr lang="en-US" sz="1200" i="1">
                                      <a:latin typeface="Cambria Math" panose="02040503050406030204" pitchFamily="18" charset="0"/>
                                    </a:rPr>
                                    <m:t>𝜎</m:t>
                                  </m:r>
                                </m:e>
                                <m:sub>
                                  <m:r>
                                    <a:rPr lang="en-IN" sz="1200" b="1" i="1" smtClean="0">
                                      <a:latin typeface="Cambria Math" panose="02040503050406030204" pitchFamily="18" charset="0"/>
                                    </a:rPr>
                                    <m:t>𝒚𝒕</m:t>
                                  </m:r>
                                </m:sub>
                              </m:sSub>
                            </m:oMath>
                          </a14:m>
                          <a:r>
                            <a:rPr lang="en-US" sz="1200" dirty="0" smtClean="0"/>
                            <a:t>) in</a:t>
                          </a:r>
                        </a:p>
                        <a:p>
                          <a:pPr algn="ctr"/>
                          <a:r>
                            <a:rPr lang="en-US" sz="1200" dirty="0" smtClean="0"/>
                            <a:t>(MPa)</a:t>
                          </a:r>
                          <a:endParaRPr lang="en-IN" sz="1200" dirty="0"/>
                        </a:p>
                      </a:txBody>
                      <a:tcPr marL="68580" marR="68580" anchor="ctr"/>
                    </a:tc>
                    <a:tc>
                      <a:txBody>
                        <a:bodyPr/>
                        <a:lstStyle/>
                        <a:p>
                          <a:pPr algn="ctr"/>
                          <a:r>
                            <a:rPr lang="en-US" sz="1200" dirty="0"/>
                            <a:t>Ultimate Stress (</a:t>
                          </a:r>
                          <a14:m>
                            <m:oMath xmlns:m="http://schemas.openxmlformats.org/officeDocument/2006/math">
                              <m:sSub>
                                <m:sSubPr>
                                  <m:ctrlPr>
                                    <a:rPr lang="en-IN" sz="1200" i="1" smtClean="0">
                                      <a:latin typeface="Cambria Math"/>
                                    </a:rPr>
                                  </m:ctrlPr>
                                </m:sSubPr>
                                <m:e>
                                  <m:r>
                                    <a:rPr lang="en-US" sz="1200" i="1">
                                      <a:latin typeface="Cambria Math" panose="02040503050406030204" pitchFamily="18" charset="0"/>
                                    </a:rPr>
                                    <m:t>𝜎</m:t>
                                  </m:r>
                                </m:e>
                                <m:sub>
                                  <m:r>
                                    <a:rPr lang="en-IN" sz="1200" b="1" i="1" smtClean="0">
                                      <a:latin typeface="Cambria Math" panose="02040503050406030204" pitchFamily="18" charset="0"/>
                                    </a:rPr>
                                    <m:t>𝒖𝒕</m:t>
                                  </m:r>
                                </m:sub>
                              </m:sSub>
                            </m:oMath>
                          </a14:m>
                          <a:r>
                            <a:rPr lang="en-US" sz="1200" dirty="0" smtClean="0"/>
                            <a:t>) in</a:t>
                          </a:r>
                        </a:p>
                        <a:p>
                          <a:pPr algn="ctr"/>
                          <a:r>
                            <a:rPr lang="en-US" sz="1200" dirty="0" smtClean="0"/>
                            <a:t>(MPa)</a:t>
                          </a:r>
                          <a:endParaRPr lang="en-IN" sz="1200" dirty="0"/>
                        </a:p>
                      </a:txBody>
                      <a:tcPr marL="68580" marR="68580" anchor="ctr"/>
                    </a:tc>
                    <a:tc>
                      <a:txBody>
                        <a:bodyPr/>
                        <a:lstStyle/>
                        <a:p>
                          <a:pPr algn="ctr"/>
                          <a:r>
                            <a:rPr lang="en-US" sz="1200" dirty="0"/>
                            <a:t>Young Modules (</a:t>
                          </a:r>
                          <a:r>
                            <a:rPr lang="en-US" sz="1200" dirty="0" smtClean="0"/>
                            <a:t>E) in (</a:t>
                          </a:r>
                          <a:r>
                            <a:rPr lang="en-US" sz="1200" dirty="0" err="1" smtClean="0"/>
                            <a:t>GPa</a:t>
                          </a:r>
                          <a:r>
                            <a:rPr lang="en-US" sz="1200" dirty="0" smtClean="0"/>
                            <a:t>)</a:t>
                          </a:r>
                          <a:endParaRPr lang="en-IN" sz="1200" dirty="0"/>
                        </a:p>
                      </a:txBody>
                      <a:tcPr marL="68580" marR="68580" anchor="ctr"/>
                    </a:tc>
                    <a:tc>
                      <a:txBody>
                        <a:bodyPr/>
                        <a:lstStyle/>
                        <a:p>
                          <a:pPr algn="ctr"/>
                          <a:r>
                            <a:rPr lang="en-IN" sz="1200" dirty="0"/>
                            <a:t>Melting Point in </a:t>
                          </a:r>
                          <a:r>
                            <a:rPr lang="en-IN" sz="1200" baseline="30000" dirty="0"/>
                            <a:t>0</a:t>
                          </a:r>
                          <a:r>
                            <a:rPr lang="en-IN" sz="1200" dirty="0"/>
                            <a:t>C (</a:t>
                          </a:r>
                          <a:r>
                            <a:rPr lang="en-IN" sz="1200" baseline="30000" dirty="0"/>
                            <a:t>0</a:t>
                          </a:r>
                          <a:r>
                            <a:rPr lang="en-IN" sz="1200" dirty="0"/>
                            <a:t>k) </a:t>
                          </a:r>
                        </a:p>
                      </a:txBody>
                      <a:tcPr marL="68580" marR="68580" anchor="ctr"/>
                    </a:tc>
                    <a:tc>
                      <a:txBody>
                        <a:bodyPr/>
                        <a:lstStyle/>
                        <a:p>
                          <a:pPr algn="ctr"/>
                          <a:r>
                            <a:rPr lang="en-IN" sz="1200" dirty="0" smtClean="0"/>
                            <a:t>Density in (kg/m</a:t>
                          </a:r>
                          <a:r>
                            <a:rPr lang="en-IN" sz="1200" baseline="30000" dirty="0" smtClean="0"/>
                            <a:t>3</a:t>
                          </a:r>
                          <a:r>
                            <a:rPr lang="en-IN" sz="1200" dirty="0" smtClean="0"/>
                            <a:t>)</a:t>
                          </a:r>
                          <a:endParaRPr lang="en-IN" sz="1200" dirty="0"/>
                        </a:p>
                      </a:txBody>
                      <a:tcPr marL="68580" marR="68580" anchor="ctr"/>
                    </a:tc>
                    <a:tc>
                      <a:txBody>
                        <a:bodyPr/>
                        <a:lstStyle/>
                        <a:p>
                          <a:pPr algn="ctr"/>
                          <a:r>
                            <a:rPr lang="en-IN" sz="1200" dirty="0"/>
                            <a:t>Thermal conductivity (K</a:t>
                          </a:r>
                          <a:r>
                            <a:rPr lang="en-IN" sz="1200" dirty="0" smtClean="0"/>
                            <a:t>) in (W/m</a:t>
                          </a:r>
                          <a:r>
                            <a:rPr lang="en-IN" sz="1200" baseline="30000" dirty="0" smtClean="0"/>
                            <a:t>0</a:t>
                          </a:r>
                          <a:r>
                            <a:rPr lang="en-IN" sz="1200" baseline="0" dirty="0" smtClean="0"/>
                            <a:t>K) at 25</a:t>
                          </a:r>
                          <a:r>
                            <a:rPr lang="en-IN" sz="1200" baseline="30000" dirty="0" smtClean="0"/>
                            <a:t>0</a:t>
                          </a:r>
                          <a:r>
                            <a:rPr lang="en-IN" sz="1200" baseline="0" dirty="0" smtClean="0"/>
                            <a:t>C</a:t>
                          </a:r>
                          <a:endParaRPr lang="en-IN" sz="1200" dirty="0"/>
                        </a:p>
                      </a:txBody>
                      <a:tcPr marL="68580" marR="68580" anchor="ctr"/>
                    </a:tc>
                    <a:extLst>
                      <a:ext uri="{0D108BD9-81ED-4DB2-BD59-A6C34878D82A}">
                        <a16:rowId xmlns="" xmlns:a16="http://schemas.microsoft.com/office/drawing/2014/main" val="811194109"/>
                      </a:ext>
                    </a:extLst>
                  </a:tr>
                  <a:tr h="13462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lumMod val="75000"/>
                                  <a:lumOff val="25000"/>
                                </a:schemeClr>
                              </a:solidFill>
                            </a:rPr>
                            <a:t>Liner (</a:t>
                          </a:r>
                          <a:r>
                            <a:rPr lang="en-IN" sz="1100" dirty="0">
                              <a:solidFill>
                                <a:schemeClr val="tx1">
                                  <a:lumMod val="75000"/>
                                  <a:lumOff val="25000"/>
                                </a:schemeClr>
                              </a:solidFill>
                            </a:rPr>
                            <a:t>Seamless 6061-0 Aluminium Alloy</a:t>
                          </a:r>
                          <a:r>
                            <a:rPr lang="en-IN" sz="1100" dirty="0" smtClean="0">
                              <a:solidFill>
                                <a:schemeClr val="tx1">
                                  <a:lumMod val="75000"/>
                                  <a:lumOff val="25000"/>
                                </a:schemeClr>
                              </a:solidFill>
                            </a:rPr>
                            <a:t>)</a:t>
                          </a:r>
                          <a:endParaRPr lang="en-IN" sz="1100" dirty="0">
                            <a:solidFill>
                              <a:schemeClr val="tx1">
                                <a:lumMod val="75000"/>
                                <a:lumOff val="25000"/>
                              </a:schemeClr>
                            </a:solidFill>
                          </a:endParaRPr>
                        </a:p>
                      </a:txBody>
                      <a:tcPr marL="68580" marR="68580" anchor="ctr"/>
                    </a:tc>
                    <a:tc>
                      <a:txBody>
                        <a:bodyPr/>
                        <a:lstStyle/>
                        <a:p>
                          <a:pPr algn="ctr"/>
                          <a:endParaRPr lang="en-IN" sz="1100" dirty="0" smtClean="0"/>
                        </a:p>
                        <a:p>
                          <a:pPr algn="ctr"/>
                          <a:endParaRPr lang="en-IN" sz="1100" dirty="0" smtClean="0"/>
                        </a:p>
                        <a:p>
                          <a:pPr algn="ctr"/>
                          <a:r>
                            <a:rPr lang="en-IN" sz="1100" dirty="0" smtClean="0"/>
                            <a:t>55</a:t>
                          </a:r>
                          <a:endParaRPr lang="en-IN" sz="1100" dirty="0"/>
                        </a:p>
                        <a:p>
                          <a:pPr algn="ctr"/>
                          <a:endParaRPr lang="en-IN" sz="1100" dirty="0"/>
                        </a:p>
                        <a:p>
                          <a:pPr algn="ctr"/>
                          <a:endParaRPr lang="en-IN" sz="1100" dirty="0"/>
                        </a:p>
                        <a:p>
                          <a:pPr algn="ctr"/>
                          <a:endParaRPr lang="en-IN" sz="1100" dirty="0"/>
                        </a:p>
                        <a:p>
                          <a:pPr algn="ctr"/>
                          <a:endParaRPr lang="en-IN" sz="1100" dirty="0"/>
                        </a:p>
                      </a:txBody>
                      <a:tcPr marL="68580" marR="68580" anchor="ctr"/>
                    </a:tc>
                    <a:tc>
                      <a:txBody>
                        <a:bodyPr/>
                        <a:lstStyle/>
                        <a:p>
                          <a:pPr algn="ctr"/>
                          <a:endParaRPr lang="en-IN" sz="1100" dirty="0" smtClean="0"/>
                        </a:p>
                        <a:p>
                          <a:pPr algn="ctr"/>
                          <a:endParaRPr lang="en-IN" sz="1100" dirty="0" smtClean="0"/>
                        </a:p>
                        <a:p>
                          <a:pPr algn="ctr"/>
                          <a:r>
                            <a:rPr lang="en-IN" sz="1100" dirty="0" smtClean="0"/>
                            <a:t>125</a:t>
                          </a:r>
                          <a:endParaRPr lang="en-IN" sz="1100" dirty="0"/>
                        </a:p>
                        <a:p>
                          <a:pPr algn="ctr"/>
                          <a:endParaRPr lang="en-IN" sz="1100" dirty="0"/>
                        </a:p>
                        <a:p>
                          <a:pPr algn="ctr"/>
                          <a:endParaRPr lang="en-IN" sz="1100" dirty="0"/>
                        </a:p>
                        <a:p>
                          <a:pPr algn="ctr"/>
                          <a:endParaRPr lang="en-IN" sz="1100" dirty="0"/>
                        </a:p>
                        <a:p>
                          <a:pPr algn="ctr"/>
                          <a:endParaRPr lang="en-IN" sz="1100" dirty="0"/>
                        </a:p>
                      </a:txBody>
                      <a:tcPr marL="68580" marR="685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smtClean="0"/>
                            <a:t>69</a:t>
                          </a:r>
                          <a:endParaRPr lang="en-IN" sz="11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p>
                          <a:pPr algn="ctr"/>
                          <a:endParaRPr lang="en-IN" sz="1100" dirty="0"/>
                        </a:p>
                        <a:p>
                          <a:pPr algn="ctr"/>
                          <a:endParaRPr lang="en-IN" sz="1100" dirty="0"/>
                        </a:p>
                      </a:txBody>
                      <a:tcPr marL="68580" marR="68580" anchor="ctr"/>
                    </a:tc>
                    <a:tc rowSpan="3">
                      <a:txBody>
                        <a:bodyPr/>
                        <a:lstStyle/>
                        <a:p>
                          <a:pPr algn="ctr"/>
                          <a:endParaRPr lang="en-IN" sz="1100" dirty="0"/>
                        </a:p>
                        <a:p>
                          <a:pPr algn="ctr"/>
                          <a:endParaRPr lang="en-IN" sz="1100" dirty="0" smtClean="0"/>
                        </a:p>
                        <a:p>
                          <a:pPr algn="ctr"/>
                          <a:endParaRPr lang="en-IN" sz="1100" dirty="0"/>
                        </a:p>
                        <a:p>
                          <a:pPr algn="ctr"/>
                          <a:r>
                            <a:rPr lang="en-IN" sz="1100" dirty="0" smtClean="0"/>
                            <a:t>   </a:t>
                          </a:r>
                        </a:p>
                        <a:p>
                          <a:pPr algn="ctr"/>
                          <a:r>
                            <a:rPr lang="en-IN" sz="1100" dirty="0" smtClean="0"/>
                            <a:t>   580-650</a:t>
                          </a:r>
                          <a:endParaRPr lang="en-IN" sz="1100" dirty="0"/>
                        </a:p>
                        <a:p>
                          <a:pPr algn="ctr"/>
                          <a:r>
                            <a:rPr lang="en-IN" sz="1100" dirty="0"/>
                            <a:t>(1080-1205)</a:t>
                          </a:r>
                        </a:p>
                      </a:txBody>
                      <a:tcPr marL="68580" marR="68580" anchor="ctr"/>
                    </a:tc>
                    <a:tc rowSpan="3">
                      <a:txBody>
                        <a:bodyPr/>
                        <a:lstStyle/>
                        <a:p>
                          <a:pPr algn="ctr"/>
                          <a:endParaRPr lang="en-IN" sz="1100" dirty="0" smtClean="0"/>
                        </a:p>
                        <a:p>
                          <a:pPr algn="ctr"/>
                          <a:endParaRPr lang="en-IN" sz="1100" dirty="0" smtClean="0"/>
                        </a:p>
                        <a:p>
                          <a:pPr algn="ctr"/>
                          <a:endParaRPr lang="en-IN" sz="1100" dirty="0" smtClean="0"/>
                        </a:p>
                        <a:p>
                          <a:pPr algn="ctr"/>
                          <a:endParaRPr lang="en-IN" sz="1100" dirty="0" smtClean="0"/>
                        </a:p>
                        <a:p>
                          <a:pPr algn="ctr"/>
                          <a:r>
                            <a:rPr lang="en-IN" sz="1100" dirty="0" smtClean="0"/>
                            <a:t>  2700</a:t>
                          </a:r>
                          <a:endParaRPr lang="en-IN" sz="1100" dirty="0"/>
                        </a:p>
                      </a:txBody>
                      <a:tcPr marL="68580" marR="68580" anchor="ctr"/>
                    </a:tc>
                    <a:tc>
                      <a:txBody>
                        <a:bodyPr/>
                        <a:lstStyle/>
                        <a:p>
                          <a:pPr algn="ctr"/>
                          <a:r>
                            <a:rPr lang="en-IN" sz="1100" dirty="0" smtClean="0"/>
                            <a:t>180</a:t>
                          </a:r>
                          <a:endParaRPr lang="en-IN" sz="1100" dirty="0"/>
                        </a:p>
                        <a:p>
                          <a:pPr algn="ctr"/>
                          <a:endParaRPr lang="en-IN" sz="1100" dirty="0"/>
                        </a:p>
                        <a:p>
                          <a:pPr algn="ctr"/>
                          <a:endParaRPr lang="en-IN" sz="1100" dirty="0"/>
                        </a:p>
                      </a:txBody>
                      <a:tcPr marL="68580" marR="68580" anchor="ctr"/>
                    </a:tc>
                    <a:extLst>
                      <a:ext uri="{0D108BD9-81ED-4DB2-BD59-A6C34878D82A}">
                        <a16:rowId xmlns="" xmlns:a16="http://schemas.microsoft.com/office/drawing/2014/main" val="154285035"/>
                      </a:ext>
                    </a:extLst>
                  </a:tr>
                  <a:tr h="8779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lumMod val="75000"/>
                                  <a:lumOff val="25000"/>
                                </a:schemeClr>
                              </a:solidFill>
                            </a:rPr>
                            <a:t>Liner (</a:t>
                          </a:r>
                          <a:r>
                            <a:rPr lang="en-IN" sz="1100" dirty="0" smtClean="0">
                              <a:solidFill>
                                <a:schemeClr val="tx1">
                                  <a:lumMod val="75000"/>
                                  <a:lumOff val="25000"/>
                                </a:schemeClr>
                              </a:solidFill>
                            </a:rPr>
                            <a:t>Seamless 6061-T4 Aluminium Alloy)</a:t>
                          </a:r>
                          <a:endParaRPr lang="en-US" sz="1100" dirty="0" smtClean="0">
                            <a:solidFill>
                              <a:schemeClr val="tx1">
                                <a:lumMod val="75000"/>
                                <a:lumOff val="25000"/>
                              </a:schemeClr>
                            </a:solidFill>
                          </a:endParaRPr>
                        </a:p>
                      </a:txBody>
                      <a:tcPr marL="68580" marR="68580" anchor="ctr"/>
                    </a:tc>
                    <a:tc>
                      <a:txBody>
                        <a:bodyPr/>
                        <a:lstStyle/>
                        <a:p>
                          <a:pPr algn="ctr"/>
                          <a:r>
                            <a:rPr lang="en-IN" sz="1100" dirty="0" smtClean="0"/>
                            <a:t>145</a:t>
                          </a:r>
                          <a:endParaRPr lang="en-IN" sz="1100" dirty="0"/>
                        </a:p>
                      </a:txBody>
                      <a:tcPr marL="68580" marR="68580" anchor="ctr"/>
                    </a:tc>
                    <a:tc>
                      <a:txBody>
                        <a:bodyPr/>
                        <a:lstStyle/>
                        <a:p>
                          <a:pPr algn="ctr"/>
                          <a:r>
                            <a:rPr lang="en-IN" sz="1100" dirty="0" smtClean="0"/>
                            <a:t>240</a:t>
                          </a:r>
                          <a:endParaRPr lang="en-IN" sz="1100" dirty="0"/>
                        </a:p>
                      </a:txBody>
                      <a:tcPr marL="68580" marR="685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smtClean="0"/>
                            <a:t>69</a:t>
                          </a:r>
                        </a:p>
                        <a:p>
                          <a:pPr algn="ctr"/>
                          <a:endParaRPr lang="en-IN" sz="1100" dirty="0"/>
                        </a:p>
                      </a:txBody>
                      <a:tcPr marL="68580" marR="68580" anchor="ctr"/>
                    </a:tc>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154</a:t>
                          </a:r>
                        </a:p>
                        <a:p>
                          <a:pPr algn="ctr"/>
                          <a:endParaRPr lang="en-IN" sz="1100" dirty="0"/>
                        </a:p>
                      </a:txBody>
                      <a:tcPr marL="68580" marR="68580" anchor="ctr"/>
                    </a:tc>
                  </a:tr>
                  <a:tr h="7584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accent2">
                                  <a:lumMod val="75000"/>
                                </a:schemeClr>
                              </a:solidFill>
                            </a:rPr>
                            <a:t>Liner (</a:t>
                          </a:r>
                          <a:r>
                            <a:rPr lang="en-IN" sz="1100" dirty="0" smtClean="0">
                              <a:solidFill>
                                <a:schemeClr val="accent2">
                                  <a:lumMod val="75000"/>
                                </a:schemeClr>
                              </a:solidFill>
                            </a:rPr>
                            <a:t>Seamless 6061-T6 Aluminium Alloy)</a:t>
                          </a:r>
                          <a:endParaRPr lang="en-US" sz="1100" dirty="0" smtClean="0">
                            <a:solidFill>
                              <a:schemeClr val="accent2">
                                <a:lumMod val="75000"/>
                              </a:schemeClr>
                            </a:solidFill>
                          </a:endParaRPr>
                        </a:p>
                      </a:txBody>
                      <a:tcPr marL="68580" marR="68580" anchor="ctr"/>
                    </a:tc>
                    <a:tc>
                      <a:txBody>
                        <a:bodyPr/>
                        <a:lstStyle/>
                        <a:p>
                          <a:pPr algn="ctr"/>
                          <a:r>
                            <a:rPr lang="en-IN" sz="1100" dirty="0" smtClean="0">
                              <a:solidFill>
                                <a:schemeClr val="accent2">
                                  <a:lumMod val="75000"/>
                                </a:schemeClr>
                              </a:solidFill>
                            </a:rPr>
                            <a:t>275</a:t>
                          </a:r>
                          <a:endParaRPr lang="en-IN" sz="1100" dirty="0">
                            <a:solidFill>
                              <a:schemeClr val="accent2">
                                <a:lumMod val="75000"/>
                              </a:schemeClr>
                            </a:solidFill>
                          </a:endParaRPr>
                        </a:p>
                      </a:txBody>
                      <a:tcPr marL="68580" marR="68580" anchor="ctr"/>
                    </a:tc>
                    <a:tc>
                      <a:txBody>
                        <a:bodyPr/>
                        <a:lstStyle/>
                        <a:p>
                          <a:pPr algn="ctr"/>
                          <a:r>
                            <a:rPr lang="en-IN" sz="1100" dirty="0" smtClean="0">
                              <a:solidFill>
                                <a:schemeClr val="accent2">
                                  <a:lumMod val="75000"/>
                                </a:schemeClr>
                              </a:solidFill>
                            </a:rPr>
                            <a:t>310</a:t>
                          </a:r>
                          <a:endParaRPr lang="en-IN" sz="1100" dirty="0">
                            <a:solidFill>
                              <a:schemeClr val="accent2">
                                <a:lumMod val="75000"/>
                              </a:schemeClr>
                            </a:solidFill>
                          </a:endParaRPr>
                        </a:p>
                      </a:txBody>
                      <a:tcPr marL="68580" marR="68580" anchor="ctr"/>
                    </a:tc>
                    <a:tc>
                      <a:txBody>
                        <a:bodyPr/>
                        <a:lstStyle/>
                        <a:p>
                          <a:pPr algn="ctr"/>
                          <a:r>
                            <a:rPr lang="en-IN" sz="1100" dirty="0" smtClean="0">
                              <a:solidFill>
                                <a:schemeClr val="accent2">
                                  <a:lumMod val="75000"/>
                                </a:schemeClr>
                              </a:solidFill>
                            </a:rPr>
                            <a:t>69</a:t>
                          </a:r>
                          <a:endParaRPr lang="en-IN" sz="1100" dirty="0">
                            <a:solidFill>
                              <a:schemeClr val="accent2">
                                <a:lumMod val="75000"/>
                              </a:schemeClr>
                            </a:solidFill>
                          </a:endParaRPr>
                        </a:p>
                      </a:txBody>
                      <a:tcPr marL="68580" marR="68580" anchor="ctr"/>
                    </a:tc>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solidFill>
                                <a:schemeClr val="accent2">
                                  <a:lumMod val="75000"/>
                                </a:schemeClr>
                              </a:solidFill>
                            </a:rPr>
                            <a:t>167</a:t>
                          </a:r>
                        </a:p>
                        <a:p>
                          <a:pPr algn="ctr"/>
                          <a:endParaRPr lang="en-IN" sz="1100" dirty="0"/>
                        </a:p>
                      </a:txBody>
                      <a:tcPr marL="68580" marR="68580" anchor="ctr"/>
                    </a:tc>
                  </a:tr>
                </a:tbl>
              </a:graphicData>
            </a:graphic>
          </p:graphicFrame>
        </mc:Choice>
        <mc:Fallback xmlns="">
          <p:graphicFrame>
            <p:nvGraphicFramePr>
              <p:cNvPr id="6" name="Table 4">
                <a:extLst>
                  <a:ext uri="{FF2B5EF4-FFF2-40B4-BE49-F238E27FC236}">
                    <a16:creationId xmlns:a16="http://schemas.microsoft.com/office/drawing/2014/main" xmlns="" xmlns:a14="http://schemas.microsoft.com/office/drawing/2010/main" id="{0B514E74-C3EC-A15B-F70A-802EA90EE863}"/>
                  </a:ext>
                </a:extLst>
              </p:cNvPr>
              <p:cNvGraphicFramePr>
                <a:graphicFrameLocks noGrp="1"/>
              </p:cNvGraphicFramePr>
              <p:nvPr>
                <p:extLst>
                  <p:ext uri="{D42A27DB-BD31-4B8C-83A1-F6EECF244321}">
                    <p14:modId xmlns:p14="http://schemas.microsoft.com/office/powerpoint/2010/main" val="392397796"/>
                  </p:ext>
                </p:extLst>
              </p:nvPr>
            </p:nvGraphicFramePr>
            <p:xfrm>
              <a:off x="228599" y="1523999"/>
              <a:ext cx="8320251" cy="3822464"/>
            </p:xfrm>
            <a:graphic>
              <a:graphicData uri="http://schemas.openxmlformats.org/drawingml/2006/table">
                <a:tbl>
                  <a:tblPr firstRow="1" bandRow="1">
                    <a:tableStyleId>{5C22544A-7EE6-4342-B048-85BDC9FD1C3A}</a:tableStyleId>
                  </a:tblPr>
                  <a:tblGrid>
                    <a:gridCol w="1866043">
                      <a:extLst>
                        <a:ext uri="{9D8B030D-6E8A-4147-A177-3AD203B41FA5}">
                          <a16:colId xmlns:a16="http://schemas.microsoft.com/office/drawing/2014/main" xmlns="" xmlns:a14="http://schemas.microsoft.com/office/drawing/2010/main" val="644977562"/>
                        </a:ext>
                      </a:extLst>
                    </a:gridCol>
                    <a:gridCol w="800958">
                      <a:extLst>
                        <a:ext uri="{9D8B030D-6E8A-4147-A177-3AD203B41FA5}">
                          <a16:colId xmlns:a16="http://schemas.microsoft.com/office/drawing/2014/main" xmlns="" xmlns:a14="http://schemas.microsoft.com/office/drawing/2010/main" val="2277378949"/>
                        </a:ext>
                      </a:extLst>
                    </a:gridCol>
                    <a:gridCol w="891894">
                      <a:extLst>
                        <a:ext uri="{9D8B030D-6E8A-4147-A177-3AD203B41FA5}">
                          <a16:colId xmlns:a16="http://schemas.microsoft.com/office/drawing/2014/main" xmlns="" xmlns:a14="http://schemas.microsoft.com/office/drawing/2010/main" val="3320640071"/>
                        </a:ext>
                      </a:extLst>
                    </a:gridCol>
                    <a:gridCol w="977269">
                      <a:extLst>
                        <a:ext uri="{9D8B030D-6E8A-4147-A177-3AD203B41FA5}">
                          <a16:colId xmlns:a16="http://schemas.microsoft.com/office/drawing/2014/main" xmlns="" xmlns:a14="http://schemas.microsoft.com/office/drawing/2010/main" val="3170801258"/>
                        </a:ext>
                      </a:extLst>
                    </a:gridCol>
                    <a:gridCol w="1115047">
                      <a:extLst>
                        <a:ext uri="{9D8B030D-6E8A-4147-A177-3AD203B41FA5}">
                          <a16:colId xmlns:a16="http://schemas.microsoft.com/office/drawing/2014/main" xmlns="" xmlns:a14="http://schemas.microsoft.com/office/drawing/2010/main" val="171934829"/>
                        </a:ext>
                      </a:extLst>
                    </a:gridCol>
                    <a:gridCol w="911138">
                      <a:extLst>
                        <a:ext uri="{9D8B030D-6E8A-4147-A177-3AD203B41FA5}">
                          <a16:colId xmlns:a16="http://schemas.microsoft.com/office/drawing/2014/main" xmlns="" xmlns:a14="http://schemas.microsoft.com/office/drawing/2010/main" val="341298079"/>
                        </a:ext>
                      </a:extLst>
                    </a:gridCol>
                    <a:gridCol w="1757902">
                      <a:extLst>
                        <a:ext uri="{9D8B030D-6E8A-4147-A177-3AD203B41FA5}">
                          <a16:colId xmlns:a16="http://schemas.microsoft.com/office/drawing/2014/main" xmlns="" xmlns:a14="http://schemas.microsoft.com/office/drawing/2010/main" val="2221261844"/>
                        </a:ext>
                      </a:extLst>
                    </a:gridCol>
                  </a:tblGrid>
                  <a:tr h="839788">
                    <a:tc>
                      <a:txBody>
                        <a:bodyPr/>
                        <a:lstStyle/>
                        <a:p>
                          <a:pPr algn="ctr"/>
                          <a:r>
                            <a:rPr lang="en-US" sz="1200" dirty="0"/>
                            <a:t>Materials</a:t>
                          </a:r>
                          <a:endParaRPr lang="en-IN" sz="1200" dirty="0"/>
                        </a:p>
                      </a:txBody>
                      <a:tcPr marL="68580" marR="68580" anchor="ctr"/>
                    </a:tc>
                    <a:tc>
                      <a:txBody>
                        <a:bodyPr/>
                        <a:lstStyle/>
                        <a:p>
                          <a:endParaRPr lang="en-US"/>
                        </a:p>
                      </a:txBody>
                      <a:tcPr marL="68580" marR="68580" anchor="ctr">
                        <a:blipFill rotWithShape="1">
                          <a:blip r:embed="rId2"/>
                          <a:stretch>
                            <a:fillRect l="-231818" r="-703030" b="-355072"/>
                          </a:stretch>
                        </a:blipFill>
                      </a:tcPr>
                    </a:tc>
                    <a:tc>
                      <a:txBody>
                        <a:bodyPr/>
                        <a:lstStyle/>
                        <a:p>
                          <a:endParaRPr lang="en-US"/>
                        </a:p>
                      </a:txBody>
                      <a:tcPr marL="68580" marR="68580" anchor="ctr">
                        <a:blipFill rotWithShape="1">
                          <a:blip r:embed="rId2"/>
                          <a:stretch>
                            <a:fillRect l="-300000" r="-535616" b="-355072"/>
                          </a:stretch>
                        </a:blipFill>
                      </a:tcPr>
                    </a:tc>
                    <a:tc>
                      <a:txBody>
                        <a:bodyPr/>
                        <a:lstStyle/>
                        <a:p>
                          <a:pPr algn="ctr"/>
                          <a:r>
                            <a:rPr lang="en-US" sz="1200" dirty="0"/>
                            <a:t>Young Modules (</a:t>
                          </a:r>
                          <a:r>
                            <a:rPr lang="en-US" sz="1200" dirty="0" smtClean="0"/>
                            <a:t>E) in (</a:t>
                          </a:r>
                          <a:r>
                            <a:rPr lang="en-US" sz="1200" dirty="0" err="1" smtClean="0"/>
                            <a:t>GPa</a:t>
                          </a:r>
                          <a:r>
                            <a:rPr lang="en-US" sz="1200" dirty="0" smtClean="0"/>
                            <a:t>)</a:t>
                          </a:r>
                          <a:endParaRPr lang="en-IN" sz="1200" dirty="0"/>
                        </a:p>
                      </a:txBody>
                      <a:tcPr marL="68580" marR="68580" anchor="ctr"/>
                    </a:tc>
                    <a:tc>
                      <a:txBody>
                        <a:bodyPr/>
                        <a:lstStyle/>
                        <a:p>
                          <a:pPr algn="ctr"/>
                          <a:r>
                            <a:rPr lang="en-IN" sz="1200" dirty="0"/>
                            <a:t>Melting Point in </a:t>
                          </a:r>
                          <a:r>
                            <a:rPr lang="en-IN" sz="1200" baseline="30000" dirty="0"/>
                            <a:t>0</a:t>
                          </a:r>
                          <a:r>
                            <a:rPr lang="en-IN" sz="1200" dirty="0"/>
                            <a:t>C (</a:t>
                          </a:r>
                          <a:r>
                            <a:rPr lang="en-IN" sz="1200" baseline="30000" dirty="0"/>
                            <a:t>0</a:t>
                          </a:r>
                          <a:r>
                            <a:rPr lang="en-IN" sz="1200" dirty="0"/>
                            <a:t>k) </a:t>
                          </a:r>
                        </a:p>
                      </a:txBody>
                      <a:tcPr marL="68580" marR="68580" anchor="ctr"/>
                    </a:tc>
                    <a:tc>
                      <a:txBody>
                        <a:bodyPr/>
                        <a:lstStyle/>
                        <a:p>
                          <a:pPr algn="ctr"/>
                          <a:r>
                            <a:rPr lang="en-IN" sz="1200" dirty="0" smtClean="0"/>
                            <a:t>Density in (kg/m</a:t>
                          </a:r>
                          <a:r>
                            <a:rPr lang="en-IN" sz="1200" baseline="30000" dirty="0" smtClean="0"/>
                            <a:t>3</a:t>
                          </a:r>
                          <a:r>
                            <a:rPr lang="en-IN" sz="1200" dirty="0" smtClean="0"/>
                            <a:t>)</a:t>
                          </a:r>
                          <a:endParaRPr lang="en-IN" sz="1200" dirty="0"/>
                        </a:p>
                      </a:txBody>
                      <a:tcPr marL="68580" marR="68580" anchor="ctr"/>
                    </a:tc>
                    <a:tc>
                      <a:txBody>
                        <a:bodyPr/>
                        <a:lstStyle/>
                        <a:p>
                          <a:pPr algn="ctr"/>
                          <a:r>
                            <a:rPr lang="en-IN" sz="1200" dirty="0"/>
                            <a:t>Thermal conductivity (K</a:t>
                          </a:r>
                          <a:r>
                            <a:rPr lang="en-IN" sz="1200" dirty="0" smtClean="0"/>
                            <a:t>) in (W/m</a:t>
                          </a:r>
                          <a:r>
                            <a:rPr lang="en-IN" sz="1200" baseline="30000" dirty="0" smtClean="0"/>
                            <a:t>0</a:t>
                          </a:r>
                          <a:r>
                            <a:rPr lang="en-IN" sz="1200" baseline="0" dirty="0" smtClean="0"/>
                            <a:t>K) at 25</a:t>
                          </a:r>
                          <a:r>
                            <a:rPr lang="en-IN" sz="1200" baseline="30000" dirty="0" smtClean="0"/>
                            <a:t>0</a:t>
                          </a:r>
                          <a:r>
                            <a:rPr lang="en-IN" sz="1200" baseline="0" dirty="0" smtClean="0"/>
                            <a:t>C</a:t>
                          </a:r>
                          <a:endParaRPr lang="en-IN" sz="1200" dirty="0"/>
                        </a:p>
                      </a:txBody>
                      <a:tcPr marL="68580" marR="68580" anchor="ctr"/>
                    </a:tc>
                    <a:extLst>
                      <a:ext uri="{0D108BD9-81ED-4DB2-BD59-A6C34878D82A}">
                        <a16:rowId xmlns:a16="http://schemas.microsoft.com/office/drawing/2014/main" xmlns="" xmlns:a14="http://schemas.microsoft.com/office/drawing/2010/main" val="811194109"/>
                      </a:ext>
                    </a:extLst>
                  </a:tr>
                  <a:tr h="13462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lumMod val="75000"/>
                                  <a:lumOff val="25000"/>
                                </a:schemeClr>
                              </a:solidFill>
                            </a:rPr>
                            <a:t>Liner (</a:t>
                          </a:r>
                          <a:r>
                            <a:rPr lang="en-IN" sz="1100" dirty="0">
                              <a:solidFill>
                                <a:schemeClr val="tx1">
                                  <a:lumMod val="75000"/>
                                  <a:lumOff val="25000"/>
                                </a:schemeClr>
                              </a:solidFill>
                            </a:rPr>
                            <a:t>Seamless 6061-0 Aluminium Alloy</a:t>
                          </a:r>
                          <a:r>
                            <a:rPr lang="en-IN" sz="1100" dirty="0" smtClean="0">
                              <a:solidFill>
                                <a:schemeClr val="tx1">
                                  <a:lumMod val="75000"/>
                                  <a:lumOff val="25000"/>
                                </a:schemeClr>
                              </a:solidFill>
                            </a:rPr>
                            <a:t>)</a:t>
                          </a:r>
                          <a:endParaRPr lang="en-IN" sz="1100" dirty="0">
                            <a:solidFill>
                              <a:schemeClr val="tx1">
                                <a:lumMod val="75000"/>
                                <a:lumOff val="25000"/>
                              </a:schemeClr>
                            </a:solidFill>
                          </a:endParaRPr>
                        </a:p>
                      </a:txBody>
                      <a:tcPr marL="68580" marR="68580" anchor="ctr"/>
                    </a:tc>
                    <a:tc>
                      <a:txBody>
                        <a:bodyPr/>
                        <a:lstStyle/>
                        <a:p>
                          <a:pPr algn="ctr"/>
                          <a:endParaRPr lang="en-IN" sz="1100" dirty="0" smtClean="0"/>
                        </a:p>
                        <a:p>
                          <a:pPr algn="ctr"/>
                          <a:endParaRPr lang="en-IN" sz="1100" dirty="0" smtClean="0"/>
                        </a:p>
                        <a:p>
                          <a:pPr algn="ctr"/>
                          <a:r>
                            <a:rPr lang="en-IN" sz="1100" dirty="0" smtClean="0"/>
                            <a:t>55</a:t>
                          </a:r>
                          <a:endParaRPr lang="en-IN" sz="1100" dirty="0"/>
                        </a:p>
                        <a:p>
                          <a:pPr algn="ctr"/>
                          <a:endParaRPr lang="en-IN" sz="1100" dirty="0"/>
                        </a:p>
                        <a:p>
                          <a:pPr algn="ctr"/>
                          <a:endParaRPr lang="en-IN" sz="1100" dirty="0"/>
                        </a:p>
                        <a:p>
                          <a:pPr algn="ctr"/>
                          <a:endParaRPr lang="en-IN" sz="1100" dirty="0"/>
                        </a:p>
                        <a:p>
                          <a:pPr algn="ctr"/>
                          <a:endParaRPr lang="en-IN" sz="1100" dirty="0"/>
                        </a:p>
                      </a:txBody>
                      <a:tcPr marL="68580" marR="68580" anchor="ctr"/>
                    </a:tc>
                    <a:tc>
                      <a:txBody>
                        <a:bodyPr/>
                        <a:lstStyle/>
                        <a:p>
                          <a:pPr algn="ctr"/>
                          <a:endParaRPr lang="en-IN" sz="1100" dirty="0" smtClean="0"/>
                        </a:p>
                        <a:p>
                          <a:pPr algn="ctr"/>
                          <a:endParaRPr lang="en-IN" sz="1100" dirty="0" smtClean="0"/>
                        </a:p>
                        <a:p>
                          <a:pPr algn="ctr"/>
                          <a:r>
                            <a:rPr lang="en-IN" sz="1100" dirty="0" smtClean="0"/>
                            <a:t>125</a:t>
                          </a:r>
                          <a:endParaRPr lang="en-IN" sz="1100" dirty="0"/>
                        </a:p>
                        <a:p>
                          <a:pPr algn="ctr"/>
                          <a:endParaRPr lang="en-IN" sz="1100" dirty="0"/>
                        </a:p>
                        <a:p>
                          <a:pPr algn="ctr"/>
                          <a:endParaRPr lang="en-IN" sz="1100" dirty="0"/>
                        </a:p>
                        <a:p>
                          <a:pPr algn="ctr"/>
                          <a:endParaRPr lang="en-IN" sz="1100" dirty="0"/>
                        </a:p>
                        <a:p>
                          <a:pPr algn="ctr"/>
                          <a:endParaRPr lang="en-IN" sz="1100" dirty="0"/>
                        </a:p>
                      </a:txBody>
                      <a:tcPr marL="68580" marR="685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smtClean="0"/>
                            <a:t>69</a:t>
                          </a:r>
                          <a:endParaRPr lang="en-IN" sz="11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p>
                          <a:pPr algn="ctr"/>
                          <a:endParaRPr lang="en-IN" sz="1100" dirty="0"/>
                        </a:p>
                        <a:p>
                          <a:pPr algn="ctr"/>
                          <a:endParaRPr lang="en-IN" sz="1100" dirty="0"/>
                        </a:p>
                      </a:txBody>
                      <a:tcPr marL="68580" marR="68580" anchor="ctr"/>
                    </a:tc>
                    <a:tc rowSpan="3">
                      <a:txBody>
                        <a:bodyPr/>
                        <a:lstStyle/>
                        <a:p>
                          <a:pPr algn="ctr"/>
                          <a:endParaRPr lang="en-IN" sz="1100" dirty="0"/>
                        </a:p>
                        <a:p>
                          <a:pPr algn="ctr"/>
                          <a:endParaRPr lang="en-IN" sz="1100" dirty="0" smtClean="0"/>
                        </a:p>
                        <a:p>
                          <a:pPr algn="ctr"/>
                          <a:endParaRPr lang="en-IN" sz="1100" dirty="0"/>
                        </a:p>
                        <a:p>
                          <a:pPr algn="ctr"/>
                          <a:r>
                            <a:rPr lang="en-IN" sz="1100" dirty="0" smtClean="0"/>
                            <a:t>   </a:t>
                          </a:r>
                        </a:p>
                        <a:p>
                          <a:pPr algn="ctr"/>
                          <a:r>
                            <a:rPr lang="en-IN" sz="1100" dirty="0" smtClean="0"/>
                            <a:t>   580-650</a:t>
                          </a:r>
                          <a:endParaRPr lang="en-IN" sz="1100" dirty="0"/>
                        </a:p>
                        <a:p>
                          <a:pPr algn="ctr"/>
                          <a:r>
                            <a:rPr lang="en-IN" sz="1100" dirty="0"/>
                            <a:t>(1080-1205)</a:t>
                          </a:r>
                        </a:p>
                      </a:txBody>
                      <a:tcPr marL="68580" marR="68580" anchor="ctr"/>
                    </a:tc>
                    <a:tc rowSpan="3">
                      <a:txBody>
                        <a:bodyPr/>
                        <a:lstStyle/>
                        <a:p>
                          <a:pPr algn="ctr"/>
                          <a:endParaRPr lang="en-IN" sz="1100" dirty="0" smtClean="0"/>
                        </a:p>
                        <a:p>
                          <a:pPr algn="ctr"/>
                          <a:endParaRPr lang="en-IN" sz="1100" dirty="0" smtClean="0"/>
                        </a:p>
                        <a:p>
                          <a:pPr algn="ctr"/>
                          <a:endParaRPr lang="en-IN" sz="1100" dirty="0" smtClean="0"/>
                        </a:p>
                        <a:p>
                          <a:pPr algn="ctr"/>
                          <a:endParaRPr lang="en-IN" sz="1100" dirty="0" smtClean="0"/>
                        </a:p>
                        <a:p>
                          <a:pPr algn="ctr"/>
                          <a:r>
                            <a:rPr lang="en-IN" sz="1100" dirty="0" smtClean="0"/>
                            <a:t>  2700</a:t>
                          </a:r>
                          <a:endParaRPr lang="en-IN" sz="1100" dirty="0"/>
                        </a:p>
                      </a:txBody>
                      <a:tcPr marL="68580" marR="68580" anchor="ctr"/>
                    </a:tc>
                    <a:tc>
                      <a:txBody>
                        <a:bodyPr/>
                        <a:lstStyle/>
                        <a:p>
                          <a:pPr algn="ctr"/>
                          <a:r>
                            <a:rPr lang="en-IN" sz="1100" dirty="0" smtClean="0"/>
                            <a:t>180</a:t>
                          </a:r>
                          <a:endParaRPr lang="en-IN" sz="1100" dirty="0"/>
                        </a:p>
                        <a:p>
                          <a:pPr algn="ctr"/>
                          <a:endParaRPr lang="en-IN" sz="1100" dirty="0"/>
                        </a:p>
                        <a:p>
                          <a:pPr algn="ctr"/>
                          <a:endParaRPr lang="en-IN" sz="1100" dirty="0"/>
                        </a:p>
                      </a:txBody>
                      <a:tcPr marL="68580" marR="68580" anchor="ctr"/>
                    </a:tc>
                    <a:extLst>
                      <a:ext uri="{0D108BD9-81ED-4DB2-BD59-A6C34878D82A}">
                        <a16:rowId xmlns:a16="http://schemas.microsoft.com/office/drawing/2014/main" xmlns="" xmlns:a14="http://schemas.microsoft.com/office/drawing/2010/main" val="154285035"/>
                      </a:ext>
                    </a:extLst>
                  </a:tr>
                  <a:tr h="8779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lumMod val="75000"/>
                                  <a:lumOff val="25000"/>
                                </a:schemeClr>
                              </a:solidFill>
                            </a:rPr>
                            <a:t>Liner (</a:t>
                          </a:r>
                          <a:r>
                            <a:rPr lang="en-IN" sz="1100" dirty="0" smtClean="0">
                              <a:solidFill>
                                <a:schemeClr val="tx1">
                                  <a:lumMod val="75000"/>
                                  <a:lumOff val="25000"/>
                                </a:schemeClr>
                              </a:solidFill>
                            </a:rPr>
                            <a:t>Seamless 6061-T4 Aluminium Alloy)</a:t>
                          </a:r>
                          <a:endParaRPr lang="en-US" sz="1100" dirty="0" smtClean="0">
                            <a:solidFill>
                              <a:schemeClr val="tx1">
                                <a:lumMod val="75000"/>
                                <a:lumOff val="25000"/>
                              </a:schemeClr>
                            </a:solidFill>
                          </a:endParaRPr>
                        </a:p>
                      </a:txBody>
                      <a:tcPr marL="68580" marR="68580" anchor="ctr"/>
                    </a:tc>
                    <a:tc>
                      <a:txBody>
                        <a:bodyPr/>
                        <a:lstStyle/>
                        <a:p>
                          <a:pPr algn="ctr"/>
                          <a:r>
                            <a:rPr lang="en-IN" sz="1100" dirty="0" smtClean="0"/>
                            <a:t>145</a:t>
                          </a:r>
                          <a:endParaRPr lang="en-IN" sz="1100" dirty="0"/>
                        </a:p>
                      </a:txBody>
                      <a:tcPr marL="68580" marR="68580" anchor="ctr"/>
                    </a:tc>
                    <a:tc>
                      <a:txBody>
                        <a:bodyPr/>
                        <a:lstStyle/>
                        <a:p>
                          <a:pPr algn="ctr"/>
                          <a:r>
                            <a:rPr lang="en-IN" sz="1100" dirty="0" smtClean="0"/>
                            <a:t>240</a:t>
                          </a:r>
                          <a:endParaRPr lang="en-IN" sz="1100" dirty="0"/>
                        </a:p>
                      </a:txBody>
                      <a:tcPr marL="68580" marR="685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smtClean="0"/>
                            <a:t>69</a:t>
                          </a:r>
                          <a:endParaRPr lang="en-IN" sz="1100" dirty="0" smtClean="0"/>
                        </a:p>
                        <a:p>
                          <a:pPr algn="ctr"/>
                          <a:endParaRPr lang="en-IN" sz="1100" dirty="0"/>
                        </a:p>
                      </a:txBody>
                      <a:tcPr marL="68580" marR="68580" anchor="ctr"/>
                    </a:tc>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154</a:t>
                          </a:r>
                        </a:p>
                        <a:p>
                          <a:pPr algn="ctr"/>
                          <a:endParaRPr lang="en-IN" sz="1100" dirty="0"/>
                        </a:p>
                      </a:txBody>
                      <a:tcPr marL="68580" marR="68580" anchor="ctr"/>
                    </a:tc>
                  </a:tr>
                  <a:tr h="7584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accent2">
                                  <a:lumMod val="75000"/>
                                </a:schemeClr>
                              </a:solidFill>
                            </a:rPr>
                            <a:t>Liner (</a:t>
                          </a:r>
                          <a:r>
                            <a:rPr lang="en-IN" sz="1100" dirty="0" smtClean="0">
                              <a:solidFill>
                                <a:schemeClr val="accent2">
                                  <a:lumMod val="75000"/>
                                </a:schemeClr>
                              </a:solidFill>
                            </a:rPr>
                            <a:t>Seamless 6061-T6 Aluminium Alloy)</a:t>
                          </a:r>
                          <a:endParaRPr lang="en-US" sz="1100" dirty="0" smtClean="0">
                            <a:solidFill>
                              <a:schemeClr val="accent2">
                                <a:lumMod val="75000"/>
                              </a:schemeClr>
                            </a:solidFill>
                          </a:endParaRPr>
                        </a:p>
                      </a:txBody>
                      <a:tcPr marL="68580" marR="68580" anchor="ctr"/>
                    </a:tc>
                    <a:tc>
                      <a:txBody>
                        <a:bodyPr/>
                        <a:lstStyle/>
                        <a:p>
                          <a:pPr algn="ctr"/>
                          <a:r>
                            <a:rPr lang="en-IN" sz="1100" dirty="0" smtClean="0">
                              <a:solidFill>
                                <a:schemeClr val="accent2">
                                  <a:lumMod val="75000"/>
                                </a:schemeClr>
                              </a:solidFill>
                            </a:rPr>
                            <a:t>275</a:t>
                          </a:r>
                          <a:endParaRPr lang="en-IN" sz="1100" dirty="0">
                            <a:solidFill>
                              <a:schemeClr val="accent2">
                                <a:lumMod val="75000"/>
                              </a:schemeClr>
                            </a:solidFill>
                          </a:endParaRPr>
                        </a:p>
                      </a:txBody>
                      <a:tcPr marL="68580" marR="68580" anchor="ctr"/>
                    </a:tc>
                    <a:tc>
                      <a:txBody>
                        <a:bodyPr/>
                        <a:lstStyle/>
                        <a:p>
                          <a:pPr algn="ctr"/>
                          <a:r>
                            <a:rPr lang="en-IN" sz="1100" dirty="0" smtClean="0">
                              <a:solidFill>
                                <a:schemeClr val="accent2">
                                  <a:lumMod val="75000"/>
                                </a:schemeClr>
                              </a:solidFill>
                            </a:rPr>
                            <a:t>310</a:t>
                          </a:r>
                          <a:endParaRPr lang="en-IN" sz="1100" dirty="0">
                            <a:solidFill>
                              <a:schemeClr val="accent2">
                                <a:lumMod val="75000"/>
                              </a:schemeClr>
                            </a:solidFill>
                          </a:endParaRPr>
                        </a:p>
                      </a:txBody>
                      <a:tcPr marL="68580" marR="68580" anchor="ctr"/>
                    </a:tc>
                    <a:tc>
                      <a:txBody>
                        <a:bodyPr/>
                        <a:lstStyle/>
                        <a:p>
                          <a:pPr algn="ctr"/>
                          <a:r>
                            <a:rPr lang="en-IN" sz="1100" dirty="0" smtClean="0">
                              <a:solidFill>
                                <a:schemeClr val="accent2">
                                  <a:lumMod val="75000"/>
                                </a:schemeClr>
                              </a:solidFill>
                            </a:rPr>
                            <a:t>69</a:t>
                          </a:r>
                          <a:endParaRPr lang="en-IN" sz="1100" dirty="0">
                            <a:solidFill>
                              <a:schemeClr val="accent2">
                                <a:lumMod val="75000"/>
                              </a:schemeClr>
                            </a:solidFill>
                          </a:endParaRPr>
                        </a:p>
                      </a:txBody>
                      <a:tcPr marL="68580" marR="68580" anchor="ctr"/>
                    </a:tc>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solidFill>
                                <a:schemeClr val="accent2">
                                  <a:lumMod val="75000"/>
                                </a:schemeClr>
                              </a:solidFill>
                            </a:rPr>
                            <a:t>167</a:t>
                          </a:r>
                        </a:p>
                        <a:p>
                          <a:pPr algn="ctr"/>
                          <a:endParaRPr lang="en-IN" sz="1100" dirty="0"/>
                        </a:p>
                      </a:txBody>
                      <a:tcPr marL="68580" marR="68580" anchor="ctr"/>
                    </a:tc>
                  </a:tr>
                </a:tbl>
              </a:graphicData>
            </a:graphic>
          </p:graphicFrame>
        </mc:Fallback>
      </mc:AlternateContent>
      <p:sp>
        <p:nvSpPr>
          <p:cNvPr id="7" name="TextBox 6"/>
          <p:cNvSpPr txBox="1"/>
          <p:nvPr/>
        </p:nvSpPr>
        <p:spPr>
          <a:xfrm>
            <a:off x="5257800" y="6211669"/>
            <a:ext cx="3291052" cy="646331"/>
          </a:xfrm>
          <a:prstGeom prst="rect">
            <a:avLst/>
          </a:prstGeom>
          <a:noFill/>
        </p:spPr>
        <p:txBody>
          <a:bodyPr wrap="square" rtlCol="0">
            <a:spAutoFit/>
          </a:bodyPr>
          <a:lstStyle/>
          <a:p>
            <a:r>
              <a:rPr lang="en-IN" sz="1200" dirty="0"/>
              <a:t>Credit – ASM Material Data Sheet &amp; www.material- properties.org</a:t>
            </a:r>
          </a:p>
          <a:p>
            <a:endParaRPr lang="en-US" sz="1200" dirty="0"/>
          </a:p>
        </p:txBody>
      </p:sp>
    </p:spTree>
    <p:extLst>
      <p:ext uri="{BB962C8B-B14F-4D97-AF65-F5344CB8AC3E}">
        <p14:creationId xmlns:p14="http://schemas.microsoft.com/office/powerpoint/2010/main" val="302343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12718</TotalTime>
  <Words>5931</Words>
  <Application>Microsoft Office PowerPoint</Application>
  <PresentationFormat>On-screen Show (4:3)</PresentationFormat>
  <Paragraphs>1409</Paragraphs>
  <Slides>70</Slides>
  <Notes>15</Notes>
  <HiddenSlides>1</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Oriel</vt:lpstr>
      <vt:lpstr>Modelling &amp; Simulation of type 3 Hydrogen gas cylinders</vt:lpstr>
      <vt:lpstr>Types of gas cylinders</vt:lpstr>
      <vt:lpstr>Why to choose type 3?</vt:lpstr>
      <vt:lpstr>Hydrogen gas cylinders</vt:lpstr>
      <vt:lpstr>construction</vt:lpstr>
      <vt:lpstr>PowerPoint Presentation</vt:lpstr>
      <vt:lpstr>geometry</vt:lpstr>
      <vt:lpstr>liner</vt:lpstr>
      <vt:lpstr>Properties of different grades of Seamless 6061 Aluminium alloy</vt:lpstr>
      <vt:lpstr>Factors for choosing right cylinder</vt:lpstr>
      <vt:lpstr>Material selection &amp; fabrication</vt:lpstr>
      <vt:lpstr>Types of Fiber</vt:lpstr>
      <vt:lpstr>1. Glass fiber</vt:lpstr>
      <vt:lpstr>Types of Glass Fiber</vt:lpstr>
      <vt:lpstr>     2.Boron fibers</vt:lpstr>
      <vt:lpstr>     3. Ceramic fiber</vt:lpstr>
      <vt:lpstr>   4. Metal fiber</vt:lpstr>
      <vt:lpstr>   5. Aramid fiber</vt:lpstr>
      <vt:lpstr>     6. Natural fiber</vt:lpstr>
      <vt:lpstr>PowerPoint Presentation</vt:lpstr>
      <vt:lpstr>7. Carbon Fibers</vt:lpstr>
      <vt:lpstr>properties</vt:lpstr>
      <vt:lpstr>PowerPoint Presentation</vt:lpstr>
      <vt:lpstr>Properties of different Carbon Fiber</vt:lpstr>
      <vt:lpstr>Grades of carbon fibers</vt:lpstr>
      <vt:lpstr>Materials other than carbon fibers</vt:lpstr>
      <vt:lpstr>Matrix/Resin</vt:lpstr>
      <vt:lpstr>a . Thermoplastic Resins</vt:lpstr>
      <vt:lpstr>B. Thermoset Resins </vt:lpstr>
      <vt:lpstr>1. Polypropylene</vt:lpstr>
      <vt:lpstr>2. Polystyrene</vt:lpstr>
      <vt:lpstr>3. Polyester </vt:lpstr>
      <vt:lpstr>4. Alkyd Resins </vt:lpstr>
      <vt:lpstr>5. Polyimide</vt:lpstr>
      <vt:lpstr>6. Polycarbonate</vt:lpstr>
      <vt:lpstr>7.Phenolic </vt:lpstr>
      <vt:lpstr>8. Acrylic Resins </vt:lpstr>
      <vt:lpstr>9. Polyurethane</vt:lpstr>
      <vt:lpstr>10. Silicone Resins </vt:lpstr>
      <vt:lpstr>11. Epoxy Resins </vt:lpstr>
      <vt:lpstr>Matrix chosen:</vt:lpstr>
      <vt:lpstr>Performance of cylinder depends on</vt:lpstr>
      <vt:lpstr>Design of cylinder</vt:lpstr>
      <vt:lpstr>Construction – Mechanical Design</vt:lpstr>
      <vt:lpstr>Netting Analysis</vt:lpstr>
      <vt:lpstr>PowerPoint Presentation</vt:lpstr>
      <vt:lpstr>References:</vt:lpstr>
      <vt:lpstr>Design :</vt:lpstr>
      <vt:lpstr>Winding pattern</vt:lpstr>
      <vt:lpstr>PowerPoint Presentation</vt:lpstr>
      <vt:lpstr>2. Fiber overwrapping and winding pattern</vt:lpstr>
      <vt:lpstr>PowerPoint Presentation</vt:lpstr>
      <vt:lpstr>PowerPoint Presentation</vt:lpstr>
      <vt:lpstr>3. Fiber tension</vt:lpstr>
      <vt:lpstr>PowerPoint Presentation</vt:lpstr>
      <vt:lpstr>TESTING AS PER ISO 11119-2:2020[E]:</vt:lpstr>
      <vt:lpstr>Pressure burst test: </vt:lpstr>
      <vt:lpstr>DROP / IMPACT TEST</vt:lpstr>
      <vt:lpstr>Theories of Failure </vt:lpstr>
      <vt:lpstr>1. Maximum Principal Stress theory or Rankine’s theory</vt:lpstr>
      <vt:lpstr>2. Maximum Shear Stress theory or Guest and Tresca’s theory</vt:lpstr>
      <vt:lpstr>3. Maximum Principal Strain  theory or Saint Venant’s theory</vt:lpstr>
      <vt:lpstr>4. Maximum Strain Energy theory or Haigh’s theory</vt:lpstr>
      <vt:lpstr>PowerPoint Presentation</vt:lpstr>
      <vt:lpstr>5. Maximum Distortion Energy theory or Von Mises and Hencky’s theory</vt:lpstr>
      <vt:lpstr>Summary</vt:lpstr>
      <vt:lpstr>PowerPoint Presentation</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COMPOSITE CYLINDERS FOR storage of HYDROGEN gas</dc:title>
  <dc:creator>user</dc:creator>
  <cp:lastModifiedBy>admin</cp:lastModifiedBy>
  <cp:revision>636</cp:revision>
  <dcterms:created xsi:type="dcterms:W3CDTF">2022-06-23T04:10:02Z</dcterms:created>
  <dcterms:modified xsi:type="dcterms:W3CDTF">2022-11-11T06:28:37Z</dcterms:modified>
</cp:coreProperties>
</file>