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6858000" cx="12192000"/>
  <p:notesSz cx="12192000" cy="6858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1BA501-1402-41A2-B240-9E21D79BDFF2}">
  <a:tblStyle styleId="{3C1BA501-1402-41A2-B240-9E21D79BDFF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italic.fntdata"/><Relationship Id="rId14" Type="http://schemas.openxmlformats.org/officeDocument/2006/relationships/slide" Target="slides/slide7.xml"/><Relationship Id="rId36" Type="http://schemas.openxmlformats.org/officeDocument/2006/relationships/font" Target="fonts/Roboto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3-22T12:22:49.396">
    <p:pos x="6000" y="0"/>
    <p:text>Please change this to 3 clusters? Is the required_age standardized? The means look weird, can discuss in the meeting.
-Vidhu Verma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Reshma</a:t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150000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3500000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Windows: A video game supported by windows platform as opposed to non windows platforms is associated with a higher likelihood of having more number of owners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The continuous variables initial price can be interpreted as : with one unit increase in initial price the log of odds of having higher number of users increases by 0.02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2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670426" y="1608531"/>
            <a:ext cx="48510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rgbClr val="3494F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670426" y="1608531"/>
            <a:ext cx="48510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rgbClr val="3494F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857626" y="2578988"/>
            <a:ext cx="6476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ctrTitle"/>
          </p:nvPr>
        </p:nvSpPr>
        <p:spPr>
          <a:xfrm>
            <a:off x="3714750" y="3021025"/>
            <a:ext cx="47625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2792983" y="3940302"/>
            <a:ext cx="66060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670426" y="1608531"/>
            <a:ext cx="48510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rgbClr val="3494F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79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670426" y="1608531"/>
            <a:ext cx="48510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3494F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857626" y="2578988"/>
            <a:ext cx="6476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tore.steampowered.com/api/appdetails/?appids=570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3934" y="2096241"/>
            <a:ext cx="2644140" cy="80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6017" y="941151"/>
            <a:ext cx="2759962" cy="75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1006050" y="3466000"/>
            <a:ext cx="10179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Analyzing Factors Affecting Steam Games Sales </a:t>
            </a:r>
            <a:endParaRPr b="1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314150" y="1739850"/>
            <a:ext cx="48873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Dropped textual features support_info, 'background, content_descriptors, package, package_groups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Remove the duplicate games using steam_appid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Total_owners in the data is a range, these ranges are converted into three categories which indicates high, average and low sales.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Drop the games that have total_ratings &lt; 100 </a:t>
            </a:r>
            <a:endParaRPr i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rgbClr val="3494F8"/>
                </a:solidFill>
              </a:rPr>
              <a:t>Total of 8729 rows for further analysis after data cleaning.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712325" y="234950"/>
            <a:ext cx="9442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 and Pre-processing</a:t>
            </a:r>
            <a:endParaRPr b="0" i="0" sz="3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5907700" y="927650"/>
            <a:ext cx="60795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DERIVED FEATURES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 age of the game)  - Converted the published year into a new feature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Window_platfrom, Linux_platform, Mac_platform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the platform column is used to generate the three new features.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overall_positive_rating -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ratio of total positive ratings to total ratings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languages_supported -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Used the supported_languages feature to the languages supported, if null it is at least supported by one language.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genre_list is encoded using sklearn MultiLabelBinarizer()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genre_count -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 of the number of genre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custom_user_score -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Combination of metacritic user score and steam user review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2248207" y="3440938"/>
            <a:ext cx="76956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</a:rPr>
              <a:t>EXPLORATORY DATA ANALYSIS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8275" y="1757900"/>
            <a:ext cx="14954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/>
        </p:nvSpPr>
        <p:spPr>
          <a:xfrm>
            <a:off x="333375" y="1044800"/>
            <a:ext cx="945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Counter-Strike, PUBG, Dota 2 rank at the top having the highest overall ratings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5" y="2253425"/>
            <a:ext cx="11146549" cy="33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/>
        </p:nvSpPr>
        <p:spPr>
          <a:xfrm>
            <a:off x="333375" y="1044800"/>
            <a:ext cx="945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Counter-Strike, PUBG also rank highest in terms of top recommended games by players.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5" y="2287925"/>
            <a:ext cx="11140500" cy="34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1350" y="907525"/>
            <a:ext cx="7647002" cy="50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281675" y="3331025"/>
            <a:ext cx="351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 top genres are Action and Adventure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281675" y="1717000"/>
            <a:ext cx="329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Indie Genre is the top genre among all the games compared to other genres.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0"/>
          <p:cNvCxnSpPr/>
          <p:nvPr/>
        </p:nvCxnSpPr>
        <p:spPr>
          <a:xfrm flipH="1">
            <a:off x="5142425" y="1692100"/>
            <a:ext cx="539100" cy="21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" name="Google Shape;167;p20"/>
          <p:cNvCxnSpPr/>
          <p:nvPr/>
        </p:nvCxnSpPr>
        <p:spPr>
          <a:xfrm flipH="1">
            <a:off x="8021475" y="1129175"/>
            <a:ext cx="519000" cy="16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" name="Google Shape;168;p20"/>
          <p:cNvCxnSpPr/>
          <p:nvPr/>
        </p:nvCxnSpPr>
        <p:spPr>
          <a:xfrm flipH="1">
            <a:off x="5428850" y="2240000"/>
            <a:ext cx="339300" cy="16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p20"/>
          <p:cNvSpPr txBox="1"/>
          <p:nvPr/>
        </p:nvSpPr>
        <p:spPr>
          <a:xfrm>
            <a:off x="7800975" y="4653650"/>
            <a:ext cx="2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5681525" y="1408350"/>
            <a:ext cx="12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genre_action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5768150" y="1911700"/>
            <a:ext cx="14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genre_adventure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8540475" y="907525"/>
            <a:ext cx="14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genre_indie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8750" y="1181450"/>
            <a:ext cx="5439499" cy="28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857250" y="1982400"/>
            <a:ext cx="462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most popular platform for games is Windows and least popular is Linux.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025" y="3686150"/>
            <a:ext cx="4456274" cy="28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6123375" y="5073925"/>
            <a:ext cx="462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than 80% games are free.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Very small percent of games are paid.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449626" y="653306"/>
            <a:ext cx="4851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Heatmap - Correlation Matrix</a:t>
            </a:r>
            <a:endParaRPr b="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450" y="1119656"/>
            <a:ext cx="7476415" cy="562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/>
        </p:nvSpPr>
        <p:spPr>
          <a:xfrm>
            <a:off x="495450" y="664950"/>
            <a:ext cx="8735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100" y="1953350"/>
            <a:ext cx="6089799" cy="36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6727625" y="1821525"/>
            <a:ext cx="5097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Analysing Elbow Graph</a:t>
            </a:r>
            <a:endParaRPr b="0" i="0" sz="3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Clusters found based on Total_Owners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24"/>
          <p:cNvGraphicFramePr/>
          <p:nvPr/>
        </p:nvGraphicFramePr>
        <p:xfrm>
          <a:off x="2605863" y="171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{3C1BA501-1402-41A2-B240-9E21D79BDFF2}</a:tableStyleId>
              </a:tblPr>
              <a:tblGrid>
                <a:gridCol w="2426175"/>
                <a:gridCol w="1499350"/>
                <a:gridCol w="1526650"/>
                <a:gridCol w="1528075"/>
              </a:tblGrid>
              <a:tr h="7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2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3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6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initialprice</a:t>
                      </a:r>
                      <a:endParaRPr sz="1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3.95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47.44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19.71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overall_positive_rating</a:t>
                      </a:r>
                      <a:endParaRPr sz="1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7.57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8.05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8.21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64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languages_supported</a:t>
                      </a:r>
                      <a:endParaRPr sz="1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4.66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9.00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7.27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56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</a:t>
                      </a:r>
                      <a:endParaRPr sz="1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6.30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3.61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5.21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65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average_forever</a:t>
                      </a:r>
                      <a:endParaRPr sz="1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0.00433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0.01587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0.00390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63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total_ratings</a:t>
                      </a:r>
                      <a:endParaRPr sz="1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0.00101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0.00462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0.00185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9" name="Google Shape;199;p24"/>
          <p:cNvSpPr txBox="1"/>
          <p:nvPr/>
        </p:nvSpPr>
        <p:spPr>
          <a:xfrm>
            <a:off x="495450" y="664950"/>
            <a:ext cx="8735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/>
        </p:nvSpPr>
        <p:spPr>
          <a:xfrm>
            <a:off x="2084400" y="3648600"/>
            <a:ext cx="8023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ORDINAL REGRESSION</a:t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25" y="221985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2246757" y="3440938"/>
            <a:ext cx="7695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</a:rPr>
              <a:t>MOTIVATION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4950" y="21401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/>
        </p:nvSpPr>
        <p:spPr>
          <a:xfrm>
            <a:off x="1337225" y="725925"/>
            <a:ext cx="9131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Ordinal Regression</a:t>
            </a:r>
            <a:endParaRPr b="1" i="0" sz="3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1337225" y="1795700"/>
            <a:ext cx="9819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Dependent Variable: Created a new feature </a:t>
            </a: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total_owners_category 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clustering total no of owners into 3 categories : 0 ,1 and 2 with order 0&lt;1&lt;2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26"/>
          <p:cNvGraphicFramePr/>
          <p:nvPr/>
        </p:nvGraphicFramePr>
        <p:xfrm>
          <a:off x="1447075" y="362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{3C1BA501-1402-41A2-B240-9E21D79BDFF2}</a:tableStyleId>
              </a:tblPr>
              <a:tblGrid>
                <a:gridCol w="4638275"/>
                <a:gridCol w="4970575"/>
              </a:tblGrid>
              <a:tr h="51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chemeClr val="lt1"/>
                          </a:solidFill>
                        </a:rPr>
                        <a:t>Category</a:t>
                      </a:r>
                      <a:endParaRPr sz="2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chemeClr val="lt1"/>
                          </a:solidFill>
                        </a:rPr>
                        <a:t>Range (No of owners)</a:t>
                      </a:r>
                      <a:endParaRPr sz="2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10000 - 150000  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350000 - 3.5 Million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7.5 Million - 150 Million</a:t>
                      </a:r>
                      <a:endParaRPr sz="2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100" y="1127075"/>
            <a:ext cx="11237274" cy="548292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 txBox="1"/>
          <p:nvPr/>
        </p:nvSpPr>
        <p:spPr>
          <a:xfrm>
            <a:off x="1031575" y="382050"/>
            <a:ext cx="10525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b="1" i="0" sz="3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/>
          <p:nvPr/>
        </p:nvSpPr>
        <p:spPr>
          <a:xfrm>
            <a:off x="2872416" y="1008583"/>
            <a:ext cx="6446920" cy="122132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2872446" y="1008595"/>
            <a:ext cx="2570021" cy="1221320"/>
          </a:xfrm>
          <a:prstGeom prst="rtTriangle">
            <a:avLst/>
          </a:prstGeom>
          <a:solidFill>
            <a:srgbClr val="0E65F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4742135" y="1380763"/>
            <a:ext cx="1647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Hypothesis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2872416" y="2818349"/>
            <a:ext cx="6446920" cy="122132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2872446" y="2818361"/>
            <a:ext cx="2570021" cy="1221320"/>
          </a:xfrm>
          <a:prstGeom prst="rtTriangle">
            <a:avLst/>
          </a:prstGeom>
          <a:solidFill>
            <a:srgbClr val="0E65F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4742125" y="2896375"/>
            <a:ext cx="4577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H0: There is no statistically significant factors between variables that influence the total owner's category</a:t>
            </a:r>
            <a:endParaRPr b="0" i="0" sz="1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2872416" y="4628092"/>
            <a:ext cx="6446920" cy="122132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2872446" y="4628103"/>
            <a:ext cx="2570021" cy="1221320"/>
          </a:xfrm>
          <a:prstGeom prst="rtTriangle">
            <a:avLst/>
          </a:prstGeom>
          <a:solidFill>
            <a:srgbClr val="0E65F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4742125" y="4706125"/>
            <a:ext cx="4577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H1: There is at least one statistically significant factor between the variables that influence the total owner's category</a:t>
            </a:r>
            <a:endParaRPr b="0" i="0" sz="1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9975" y="1076750"/>
            <a:ext cx="1008775" cy="10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1462" y="2917038"/>
            <a:ext cx="1062001" cy="106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1450" y="4707765"/>
            <a:ext cx="1062000" cy="10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/>
        </p:nvSpPr>
        <p:spPr>
          <a:xfrm>
            <a:off x="455700" y="504925"/>
            <a:ext cx="10010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 of Proportional Odds Logistic Regression</a:t>
            </a:r>
            <a:endParaRPr b="1" i="0" sz="3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1675" y="1349775"/>
            <a:ext cx="5481909" cy="532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/>
        </p:nvSpPr>
        <p:spPr>
          <a:xfrm>
            <a:off x="1031575" y="534875"/>
            <a:ext cx="10468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 with p values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125" y="1348075"/>
            <a:ext cx="7960725" cy="4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/>
          <p:nvPr/>
        </p:nvSpPr>
        <p:spPr>
          <a:xfrm>
            <a:off x="667525" y="2783175"/>
            <a:ext cx="7814100" cy="25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8700900" y="1348075"/>
            <a:ext cx="3048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Since there is at least one variable that is statistically significant, 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null hypothesis (H0) is rejected 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alternative hypothesis (H1) is accepted.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649550" y="3721400"/>
            <a:ext cx="7814100" cy="161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8851950" y="4078550"/>
            <a:ext cx="3247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Most Significant Features: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● Window Platforms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● Genre Sexual 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● Genre Race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● Genre Adventure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● Price 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● Controller Support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/>
        </p:nvSpPr>
        <p:spPr>
          <a:xfrm>
            <a:off x="1279900" y="611300"/>
            <a:ext cx="102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1241700" y="687700"/>
            <a:ext cx="9933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Assumptions</a:t>
            </a:r>
            <a:endParaRPr b="1" i="0" sz="3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1566450" y="2063125"/>
            <a:ext cx="1048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1451825" y="1853000"/>
            <a:ext cx="9723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dependent variable is ordered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 or more independent variables are either continuous, categorical or ordinal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multicollinearity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Proportionality odds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/>
        </p:nvSpPr>
        <p:spPr>
          <a:xfrm>
            <a:off x="955150" y="496675"/>
            <a:ext cx="10793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Brant Test : Test for Proportionality Odds</a:t>
            </a:r>
            <a:endParaRPr b="1" i="0" sz="3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150" y="1476625"/>
            <a:ext cx="6901924" cy="415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/>
        </p:nvSpPr>
        <p:spPr>
          <a:xfrm>
            <a:off x="7643500" y="1476625"/>
            <a:ext cx="42750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b="0" i="0" lang="en-U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conclude that the parallel assumption holds since the probability (p-values) for all variables are greater than alpha=0.05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b="0" i="0" lang="en-U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output also contains an Omnibus variable, which stands for the whole model, and it is still greater than 0.05.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b="0" i="0" lang="en-U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Therefore the proportional odds assumption is not violated and the model is a valid model for this dataset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3880051" y="3265631"/>
            <a:ext cx="4851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397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 You</a:t>
            </a:r>
            <a:endParaRPr/>
          </a:p>
        </p:txBody>
      </p:sp>
      <p:pic>
        <p:nvPicPr>
          <p:cNvPr id="271" name="Google Shape;27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6158" y="2114202"/>
            <a:ext cx="938784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1796125" y="3757463"/>
            <a:ext cx="762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Generating latest dataset by manually scraping relevant data from various sources like steam, steamspy and metacritic for our analysis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 txBox="1"/>
          <p:nvPr/>
        </p:nvSpPr>
        <p:spPr>
          <a:xfrm>
            <a:off x="1796125" y="937725"/>
            <a:ext cx="5698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predict if a video game released on steam will have high, average or low level of ownership ( or sales 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9775" y="1718025"/>
            <a:ext cx="2185467" cy="17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/>
          <p:nvPr/>
        </p:nvSpPr>
        <p:spPr>
          <a:xfrm>
            <a:off x="3727175" y="2299275"/>
            <a:ext cx="6336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analyze the relationship of different factors which contribute to making a game popular on steam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7800" y="4572000"/>
            <a:ext cx="1636700" cy="16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/>
        </p:nvSpPr>
        <p:spPr>
          <a:xfrm>
            <a:off x="2814225" y="5284275"/>
            <a:ext cx="702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external data like PC gaming users, youtube stats ( like views and comments) to evaluate the impact on the video game industry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576" y="3382475"/>
            <a:ext cx="1636700" cy="15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5025" y="838325"/>
            <a:ext cx="1364950" cy="11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2248207" y="3440938"/>
            <a:ext cx="7695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</a:rPr>
              <a:t>APPROACH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9450" y="2186200"/>
            <a:ext cx="1173100" cy="11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911100" y="3346175"/>
            <a:ext cx="3180600" cy="2739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❏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Collected data from steamspy, steam and metacritic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❏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 and dropping columns that are not required for the analysys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8100300" y="3346175"/>
            <a:ext cx="3064500" cy="2739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❏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Ordinal regression to classify success of the games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❏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 assumptions of ordinal regression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❏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Causal analysis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4613400" y="3346175"/>
            <a:ext cx="2965200" cy="2739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❏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Handling null values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❏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Handling outliers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❏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creation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❏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Correlation between variables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❏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836550" y="2219775"/>
            <a:ext cx="3329700" cy="8643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collection and preprocessing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4431150" y="2219775"/>
            <a:ext cx="3329700" cy="8643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transformation and Exploratory Data Analysis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8025750" y="2219775"/>
            <a:ext cx="3329700" cy="8643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7338" y="340350"/>
            <a:ext cx="1617325" cy="16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062" y="411662"/>
            <a:ext cx="1474675" cy="14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98850" y="502850"/>
            <a:ext cx="1383500" cy="13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2246757" y="3440938"/>
            <a:ext cx="7695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</a:rPr>
              <a:t>DATA SOURCES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7025" y="1897650"/>
            <a:ext cx="1415025" cy="14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3"/>
          <p:cNvGrpSpPr/>
          <p:nvPr/>
        </p:nvGrpSpPr>
        <p:grpSpPr>
          <a:xfrm>
            <a:off x="558584" y="3167748"/>
            <a:ext cx="10929541" cy="3374514"/>
            <a:chOff x="274915" y="813450"/>
            <a:chExt cx="9378361" cy="4498752"/>
          </a:xfrm>
        </p:grpSpPr>
        <p:grpSp>
          <p:nvGrpSpPr>
            <p:cNvPr id="95" name="Google Shape;95;p13"/>
            <p:cNvGrpSpPr/>
            <p:nvPr/>
          </p:nvGrpSpPr>
          <p:grpSpPr>
            <a:xfrm>
              <a:off x="274915" y="813688"/>
              <a:ext cx="2861042" cy="4498514"/>
              <a:chOff x="-7" y="1189945"/>
              <a:chExt cx="2214600" cy="3217591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-7" y="1189945"/>
                <a:ext cx="2214600" cy="531300"/>
              </a:xfrm>
              <a:prstGeom prst="homePlate">
                <a:avLst>
                  <a:gd fmla="val 50000" name="adj"/>
                </a:avLst>
              </a:prstGeom>
              <a:solidFill>
                <a:srgbClr val="2D75B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b="0" i="0" lang="en-US" sz="19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List of Games</a:t>
                </a:r>
                <a:endParaRPr b="0" i="0" sz="19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74884" y="1900436"/>
                <a:ext cx="1624500" cy="2507100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Collect the Game name and Steam application ID from steamspy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2649850" y="813450"/>
              <a:ext cx="2666482" cy="4498751"/>
              <a:chOff x="1838319" y="1189775"/>
              <a:chExt cx="2064000" cy="3217761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1838319" y="1189775"/>
                <a:ext cx="2064000" cy="531300"/>
              </a:xfrm>
              <a:prstGeom prst="chevron">
                <a:avLst>
                  <a:gd fmla="val 50000" name="adj"/>
                </a:avLst>
              </a:prstGeom>
              <a:solidFill>
                <a:srgbClr val="95C7FB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b="0" i="0" lang="en-US" sz="19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Steam API</a:t>
                </a:r>
                <a:endParaRPr b="0" i="0" sz="19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0" name="Google Shape;100;p13"/>
              <p:cNvSpPr txBox="1"/>
              <p:nvPr/>
            </p:nvSpPr>
            <p:spPr>
              <a:xfrm>
                <a:off x="1853156" y="1900436"/>
                <a:ext cx="1624500" cy="2507100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Scrape the details of the game using steam REST API using the collected games list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Example URL: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sng" cap="none" strike="noStrike">
                    <a:solidFill>
                      <a:schemeClr val="hlink"/>
                    </a:solidFill>
                    <a:latin typeface="Roboto"/>
                    <a:ea typeface="Roboto"/>
                    <a:cs typeface="Roboto"/>
                    <a:sym typeface="Roboto"/>
                    <a:hlinkClick r:id="rId3"/>
                  </a:rPr>
                  <a:t>http://store.steampowered.com/api/appdetails/?appids=570</a:t>
                </a:r>
                <a:endParaRPr b="0" i="0" sz="1200" u="none" cap="none" strike="noStrike">
                  <a:solidFill>
                    <a:srgbClr val="6D9EEB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1" name="Google Shape;101;p13"/>
            <p:cNvGrpSpPr/>
            <p:nvPr/>
          </p:nvGrpSpPr>
          <p:grpSpPr>
            <a:xfrm>
              <a:off x="4818208" y="813450"/>
              <a:ext cx="2666482" cy="4498751"/>
              <a:chOff x="3516745" y="1189775"/>
              <a:chExt cx="2064000" cy="3217761"/>
            </a:xfrm>
          </p:grpSpPr>
          <p:sp>
            <p:nvSpPr>
              <p:cNvPr id="102" name="Google Shape;102;p13"/>
              <p:cNvSpPr/>
              <p:nvPr/>
            </p:nvSpPr>
            <p:spPr>
              <a:xfrm>
                <a:off x="3516745" y="1189775"/>
                <a:ext cx="2064000" cy="531300"/>
              </a:xfrm>
              <a:prstGeom prst="chevron">
                <a:avLst>
                  <a:gd fmla="val 50000" name="adj"/>
                </a:avLst>
              </a:prstGeom>
              <a:solidFill>
                <a:srgbClr val="47A0F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b="0" i="0" lang="en-US" sz="19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SteamSpy scraping</a:t>
                </a:r>
                <a:endParaRPr b="0" i="0" sz="19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3" name="Google Shape;103;p13"/>
              <p:cNvSpPr txBox="1"/>
              <p:nvPr/>
            </p:nvSpPr>
            <p:spPr>
              <a:xfrm>
                <a:off x="3634159" y="1900436"/>
                <a:ext cx="1624500" cy="2507100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Collect unique details of the game by scraping the steamspy webpage with python and beautifulsoup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04;p13"/>
            <p:cNvGrpSpPr/>
            <p:nvPr/>
          </p:nvGrpSpPr>
          <p:grpSpPr>
            <a:xfrm>
              <a:off x="6986794" y="813450"/>
              <a:ext cx="2666482" cy="4498751"/>
              <a:chOff x="5195347" y="1189775"/>
              <a:chExt cx="2064000" cy="3217761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5195347" y="1189775"/>
                <a:ext cx="2064000" cy="531300"/>
              </a:xfrm>
              <a:prstGeom prst="chevron">
                <a:avLst>
                  <a:gd fmla="val 50000" name="adj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b="0" i="0" lang="en-US" sz="19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Metacritic scores</a:t>
                </a:r>
                <a:endParaRPr b="0" i="0" sz="19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6" name="Google Shape;106;p13"/>
              <p:cNvSpPr txBox="1"/>
              <p:nvPr/>
            </p:nvSpPr>
            <p:spPr>
              <a:xfrm>
                <a:off x="5415179" y="1900436"/>
                <a:ext cx="1624500" cy="2507100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Finally collecting the metacritic critic and user scores for the games by generating the game URL and scraping the web page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7" name="Google Shape;107;p13"/>
          <p:cNvSpPr txBox="1"/>
          <p:nvPr/>
        </p:nvSpPr>
        <p:spPr>
          <a:xfrm>
            <a:off x="4756950" y="2390625"/>
            <a:ext cx="267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925" y="4836975"/>
            <a:ext cx="2268549" cy="1601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3"/>
          <p:cNvGrpSpPr/>
          <p:nvPr/>
        </p:nvGrpSpPr>
        <p:grpSpPr>
          <a:xfrm>
            <a:off x="1283439" y="600207"/>
            <a:ext cx="9652299" cy="1790418"/>
            <a:chOff x="1283439" y="600207"/>
            <a:chExt cx="9652299" cy="1790418"/>
          </a:xfrm>
        </p:grpSpPr>
        <p:pic>
          <p:nvPicPr>
            <p:cNvPr id="110" name="Google Shape;110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970444" y="848645"/>
              <a:ext cx="2590992" cy="7451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83439" y="600207"/>
              <a:ext cx="1563210" cy="12420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3"/>
            <p:cNvSpPr/>
            <p:nvPr/>
          </p:nvSpPr>
          <p:spPr>
            <a:xfrm>
              <a:off x="3503145" y="896849"/>
              <a:ext cx="810900" cy="6486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8217934" y="896849"/>
              <a:ext cx="810900" cy="6486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4" name="Google Shape;114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685217" y="639891"/>
              <a:ext cx="1223332" cy="1162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3"/>
            <p:cNvSpPr txBox="1"/>
            <p:nvPr/>
          </p:nvSpPr>
          <p:spPr>
            <a:xfrm>
              <a:off x="1426200" y="1928925"/>
              <a:ext cx="127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SteamSpy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 txBox="1"/>
            <p:nvPr/>
          </p:nvSpPr>
          <p:spPr>
            <a:xfrm>
              <a:off x="9658038" y="1928925"/>
              <a:ext cx="127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Metacritic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/>
        </p:nvSpPr>
        <p:spPr>
          <a:xfrm>
            <a:off x="621700" y="423775"/>
            <a:ext cx="72744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Steam Page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700" y="1100725"/>
            <a:ext cx="8002249" cy="438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2650" y="1150650"/>
            <a:ext cx="2552700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82650" y="4699375"/>
            <a:ext cx="25527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4"/>
          <p:cNvPicPr preferRelativeResize="0"/>
          <p:nvPr/>
        </p:nvPicPr>
        <p:blipFill rotWithShape="1">
          <a:blip r:embed="rId6">
            <a:alphaModFix/>
          </a:blip>
          <a:srcRect b="0" l="1457" r="2044" t="0"/>
          <a:stretch/>
        </p:blipFill>
        <p:spPr>
          <a:xfrm>
            <a:off x="621700" y="5702250"/>
            <a:ext cx="5101074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/>
          <p:nvPr/>
        </p:nvSpPr>
        <p:spPr>
          <a:xfrm>
            <a:off x="7896100" y="4026625"/>
            <a:ext cx="299400" cy="868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4"/>
          <p:cNvCxnSpPr/>
          <p:nvPr/>
        </p:nvCxnSpPr>
        <p:spPr>
          <a:xfrm flipH="1" rot="10800000">
            <a:off x="5823475" y="5350725"/>
            <a:ext cx="2505600" cy="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2246757" y="3440938"/>
            <a:ext cx="76956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</a:rPr>
              <a:t>DATA CLEANING &amp; PRE-PROCESSING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1938" y="1897650"/>
            <a:ext cx="1545190" cy="1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