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68" r:id="rId3"/>
    <p:sldId id="269" r:id="rId4"/>
    <p:sldId id="258" r:id="rId5"/>
    <p:sldId id="257" r:id="rId6"/>
    <p:sldId id="261" r:id="rId7"/>
    <p:sldId id="259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2F98-79B8-2939-7AA9-982CFFF7E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6008" y="2123769"/>
            <a:ext cx="9775722" cy="107171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Laptop Price Prediction </a:t>
            </a:r>
            <a:endParaRPr lang="en-IN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F36CDC13-7D2D-70EB-F262-89784DCC4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6008" y="3322354"/>
            <a:ext cx="10131425" cy="3649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Martel Sans Bold" pitchFamily="34" charset="0"/>
                <a:ea typeface="Martel Sans Bold" pitchFamily="34" charset="-122"/>
                <a:cs typeface="Martel Sans Bold" pitchFamily="34" charset="-120"/>
              </a:rPr>
              <a:t>by Chokhande Sameer</a:t>
            </a:r>
          </a:p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D9E1FF"/>
                </a:solidFill>
                <a:latin typeface="Martel Sans Bold" pitchFamily="34" charset="0"/>
                <a:ea typeface="Martel Sans Bold" pitchFamily="34" charset="-122"/>
              </a:rPr>
              <a:t>Roll no :- 10</a:t>
            </a:r>
            <a:endParaRPr lang="en-US" sz="2350" dirty="0"/>
          </a:p>
        </p:txBody>
      </p:sp>
      <p:pic>
        <p:nvPicPr>
          <p:cNvPr id="4" name="Picture 3" descr="A logo with a person in a flower&#10;&#10;Description automatically generated">
            <a:extLst>
              <a:ext uri="{FF2B5EF4-FFF2-40B4-BE49-F238E27FC236}">
                <a16:creationId xmlns:a16="http://schemas.microsoft.com/office/drawing/2014/main" id="{A95DBFE9-B3E3-3822-4B2E-BD2F458D1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2" y="253794"/>
            <a:ext cx="1123950" cy="1354749"/>
          </a:xfrm>
          <a:prstGeom prst="rect">
            <a:avLst/>
          </a:prstGeom>
        </p:spPr>
      </p:pic>
      <p:pic>
        <p:nvPicPr>
          <p:cNvPr id="5" name="Picture 4" descr="A close up of a logo">
            <a:extLst>
              <a:ext uri="{FF2B5EF4-FFF2-40B4-BE49-F238E27FC236}">
                <a16:creationId xmlns:a16="http://schemas.microsoft.com/office/drawing/2014/main" id="{BB26F98C-9059-DE76-BBEF-F38D0CD93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008" y="377012"/>
            <a:ext cx="7315200" cy="1287012"/>
          </a:xfrm>
          <a:prstGeom prst="rect">
            <a:avLst/>
          </a:prstGeom>
        </p:spPr>
      </p:pic>
      <p:pic>
        <p:nvPicPr>
          <p:cNvPr id="6" name="Picture 5" descr="A person sitting on a mat&#10;&#10;Description automatically generated">
            <a:extLst>
              <a:ext uri="{FF2B5EF4-FFF2-40B4-BE49-F238E27FC236}">
                <a16:creationId xmlns:a16="http://schemas.microsoft.com/office/drawing/2014/main" id="{58FA03B3-79D2-EFE6-3CF5-FB9BD4456E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4327" y="377012"/>
            <a:ext cx="1147170" cy="138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3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6DD9D40-DDF4-31DD-2ACB-452DBAB50DC7}"/>
              </a:ext>
            </a:extLst>
          </p:cNvPr>
          <p:cNvSpPr/>
          <p:nvPr/>
        </p:nvSpPr>
        <p:spPr>
          <a:xfrm>
            <a:off x="3789318" y="470692"/>
            <a:ext cx="681882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571500" indent="-571500" algn="l">
              <a:lnSpc>
                <a:spcPts val="55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FUTURE SCOPE</a:t>
            </a:r>
            <a:endParaRPr lang="en-US" sz="44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6F2E7447-9BA3-0E29-466A-56C7FDC223A7}"/>
              </a:ext>
            </a:extLst>
          </p:cNvPr>
          <p:cNvSpPr/>
          <p:nvPr/>
        </p:nvSpPr>
        <p:spPr>
          <a:xfrm>
            <a:off x="0" y="1688981"/>
            <a:ext cx="2159079" cy="1357193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B8315BA7-EB7D-24CE-A327-07F79E8C82AE}"/>
              </a:ext>
            </a:extLst>
          </p:cNvPr>
          <p:cNvSpPr/>
          <p:nvPr/>
        </p:nvSpPr>
        <p:spPr>
          <a:xfrm>
            <a:off x="911185" y="2157135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9E53962-8908-9394-1772-7902B4BAB10D}"/>
              </a:ext>
            </a:extLst>
          </p:cNvPr>
          <p:cNvSpPr/>
          <p:nvPr/>
        </p:nvSpPr>
        <p:spPr>
          <a:xfrm>
            <a:off x="2545879" y="21658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/>
              <a:t>Integrate </a:t>
            </a:r>
            <a:r>
              <a:rPr lang="en-US" sz="2400" b="1" dirty="0"/>
              <a:t>real-time market data</a:t>
            </a:r>
            <a:r>
              <a:rPr lang="en-US" sz="2400" dirty="0"/>
              <a:t> for dynamic pricing.</a:t>
            </a:r>
            <a:endParaRPr lang="en-US" sz="220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FA68607D-52F3-9D58-0A4F-C4C78A648B19}"/>
              </a:ext>
            </a:extLst>
          </p:cNvPr>
          <p:cNvSpPr/>
          <p:nvPr/>
        </p:nvSpPr>
        <p:spPr>
          <a:xfrm>
            <a:off x="2278737" y="3030934"/>
            <a:ext cx="9508159" cy="134779"/>
          </a:xfrm>
          <a:prstGeom prst="roundRect">
            <a:avLst>
              <a:gd name="adj" fmla="val 235611"/>
            </a:avLst>
          </a:prstGeom>
          <a:solidFill>
            <a:srgbClr val="48446D"/>
          </a:solidFill>
          <a:ln/>
        </p:spPr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4AD3A32-F086-EE3C-40F5-30904C018244}"/>
              </a:ext>
            </a:extLst>
          </p:cNvPr>
          <p:cNvSpPr/>
          <p:nvPr/>
        </p:nvSpPr>
        <p:spPr>
          <a:xfrm>
            <a:off x="0" y="3165832"/>
            <a:ext cx="4318278" cy="1357193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A550E6D4-9587-6222-30A1-63F0EEC171AC}"/>
              </a:ext>
            </a:extLst>
          </p:cNvPr>
          <p:cNvSpPr/>
          <p:nvPr/>
        </p:nvSpPr>
        <p:spPr>
          <a:xfrm>
            <a:off x="1990844" y="3633986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2483C7AE-AFE4-89C7-8424-DC898D8E700C}"/>
              </a:ext>
            </a:extLst>
          </p:cNvPr>
          <p:cNvSpPr/>
          <p:nvPr/>
        </p:nvSpPr>
        <p:spPr>
          <a:xfrm>
            <a:off x="4618196" y="3683869"/>
            <a:ext cx="338185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dirty="0"/>
              <a:t>Enhance the model with </a:t>
            </a:r>
            <a:r>
              <a:rPr lang="en-US" sz="2000" b="1" dirty="0"/>
              <a:t>user reviews</a:t>
            </a:r>
            <a:r>
              <a:rPr lang="en-US" sz="2000" dirty="0"/>
              <a:t> and </a:t>
            </a:r>
            <a:r>
              <a:rPr lang="en-US" sz="2000" b="1" dirty="0"/>
              <a:t>brand reputation scores</a:t>
            </a:r>
            <a:endParaRPr lang="en-US" sz="20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895C99A2-07F6-7D4B-E5B6-543038B5798D}"/>
              </a:ext>
            </a:extLst>
          </p:cNvPr>
          <p:cNvSpPr/>
          <p:nvPr/>
        </p:nvSpPr>
        <p:spPr>
          <a:xfrm>
            <a:off x="4437936" y="4507785"/>
            <a:ext cx="7348960" cy="45719"/>
          </a:xfrm>
          <a:prstGeom prst="roundRect">
            <a:avLst>
              <a:gd name="adj" fmla="val 235611"/>
            </a:avLst>
          </a:prstGeom>
          <a:solidFill>
            <a:srgbClr val="48446D"/>
          </a:solidFill>
          <a:ln/>
        </p:spPr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0FDE6F7-3F55-CFF9-A9A3-5DDB04DC495F}"/>
              </a:ext>
            </a:extLst>
          </p:cNvPr>
          <p:cNvSpPr/>
          <p:nvPr/>
        </p:nvSpPr>
        <p:spPr>
          <a:xfrm>
            <a:off x="0" y="4642684"/>
            <a:ext cx="6477476" cy="1357193"/>
          </a:xfrm>
          <a:prstGeom prst="roundRect">
            <a:avLst>
              <a:gd name="adj" fmla="val 2646"/>
            </a:avLst>
          </a:prstGeom>
          <a:solidFill>
            <a:srgbClr val="2F2B54"/>
          </a:solidFill>
          <a:ln/>
        </p:spPr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29FA2DA7-1474-10C9-7A36-9DA0971D5500}"/>
              </a:ext>
            </a:extLst>
          </p:cNvPr>
          <p:cNvSpPr/>
          <p:nvPr/>
        </p:nvSpPr>
        <p:spPr>
          <a:xfrm>
            <a:off x="3070383" y="511083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B3212A5D-BF79-75C6-A5E8-C1A1954D5E64}"/>
              </a:ext>
            </a:extLst>
          </p:cNvPr>
          <p:cNvSpPr/>
          <p:nvPr/>
        </p:nvSpPr>
        <p:spPr>
          <a:xfrm>
            <a:off x="6716792" y="5171589"/>
            <a:ext cx="2831067" cy="495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dirty="0"/>
              <a:t>Expand to </a:t>
            </a:r>
            <a:r>
              <a:rPr lang="en-US" b="1" dirty="0"/>
              <a:t>other devices</a:t>
            </a:r>
            <a:r>
              <a:rPr lang="en-US" dirty="0"/>
              <a:t> like </a:t>
            </a:r>
            <a:r>
              <a:rPr lang="en-US" b="1" dirty="0"/>
              <a:t>tablets</a:t>
            </a:r>
            <a:r>
              <a:rPr lang="en-US" dirty="0"/>
              <a:t> and </a:t>
            </a:r>
            <a:r>
              <a:rPr lang="en-US" b="1" dirty="0"/>
              <a:t>smartphones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298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7F502B4-CC5A-8788-C14F-67AACEA5479A}"/>
              </a:ext>
            </a:extLst>
          </p:cNvPr>
          <p:cNvSpPr txBox="1"/>
          <p:nvPr/>
        </p:nvSpPr>
        <p:spPr>
          <a:xfrm>
            <a:off x="3844413" y="1347019"/>
            <a:ext cx="6449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v"/>
            </a:pPr>
            <a:r>
              <a:rPr lang="en-IN" sz="4800" dirty="0"/>
              <a:t>Conclusion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2216D3-93EC-6B08-B59E-214330EBB27F}"/>
              </a:ext>
            </a:extLst>
          </p:cNvPr>
          <p:cNvSpPr txBox="1"/>
          <p:nvPr/>
        </p:nvSpPr>
        <p:spPr>
          <a:xfrm>
            <a:off x="678425" y="2541071"/>
            <a:ext cx="1114978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Our </a:t>
            </a:r>
            <a:r>
              <a:rPr lang="en-US" b="1" dirty="0"/>
              <a:t>Laptop Price Prediction</a:t>
            </a:r>
            <a:r>
              <a:rPr lang="en-US" dirty="0"/>
              <a:t> project successfully demonstrates how </a:t>
            </a:r>
            <a:r>
              <a:rPr lang="en-US" b="1" dirty="0"/>
              <a:t>machine learning</a:t>
            </a:r>
            <a:r>
              <a:rPr lang="en-US" dirty="0"/>
              <a:t> can simplify complex pricing decisions in a fast-moving, feature-rich market.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Key Takeaways: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identified the </a:t>
            </a:r>
            <a:r>
              <a:rPr lang="en-US" b="1" dirty="0"/>
              <a:t>most influential features</a:t>
            </a:r>
            <a:r>
              <a:rPr lang="en-US" dirty="0"/>
              <a:t> affecting laptop prices — like </a:t>
            </a:r>
            <a:r>
              <a:rPr lang="en-US" b="1" dirty="0"/>
              <a:t>processor type, RAM, storage, and brand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prediction model</a:t>
            </a:r>
            <a:r>
              <a:rPr lang="en-US" dirty="0"/>
              <a:t> accurately estimates prices, helping </a:t>
            </a:r>
            <a:r>
              <a:rPr lang="en-US" b="1" dirty="0"/>
              <a:t>consumers</a:t>
            </a:r>
            <a:r>
              <a:rPr lang="en-US" dirty="0"/>
              <a:t> make </a:t>
            </a:r>
            <a:r>
              <a:rPr lang="en-US" b="1" dirty="0"/>
              <a:t>smarter, value-driven purchases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Retailers and manufacturers</a:t>
            </a:r>
            <a:r>
              <a:rPr lang="en-US" dirty="0"/>
              <a:t> can leverage this approach to </a:t>
            </a:r>
            <a:r>
              <a:rPr lang="en-US" b="1" dirty="0"/>
              <a:t>set competitive prices</a:t>
            </a:r>
            <a:r>
              <a:rPr lang="en-US" dirty="0"/>
              <a:t>, maximizing both </a:t>
            </a:r>
            <a:r>
              <a:rPr lang="en-US" b="1" dirty="0"/>
              <a:t>sales</a:t>
            </a:r>
            <a:r>
              <a:rPr lang="en-US" dirty="0"/>
              <a:t> and </a:t>
            </a:r>
            <a:r>
              <a:rPr lang="en-US" b="1" dirty="0"/>
              <a:t>profit margins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955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A285BF-3224-5707-D284-DA3007D210BB}"/>
              </a:ext>
            </a:extLst>
          </p:cNvPr>
          <p:cNvSpPr txBox="1"/>
          <p:nvPr/>
        </p:nvSpPr>
        <p:spPr>
          <a:xfrm>
            <a:off x="3677265" y="2222090"/>
            <a:ext cx="556505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744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2EB7-DEB2-33F8-D788-E4F9DAFA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0678" y="1091381"/>
            <a:ext cx="10131425" cy="14562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93AD7-7037-8AFE-D6C1-BBA77FA32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88" y="1604433"/>
            <a:ext cx="10131425" cy="3649133"/>
          </a:xfrm>
        </p:spPr>
        <p:txBody>
          <a:bodyPr/>
          <a:lstStyle/>
          <a:p>
            <a:r>
              <a:rPr lang="en-US" dirty="0"/>
              <a:t>In today’s tech-driven world, laptops are essential tools — from students to professionals to gamers. With countless models, configurations, and brands on the market, choosing the right laptop at the right price can be overwhelming.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339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0E50-7BE2-5933-62EB-A5983496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7891" y="1413933"/>
            <a:ext cx="10131425" cy="1456267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E19B9-3B03-EBF1-0B8B-F18E45993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laptop market is vast and rapidly evolving, with a wide range of specifications, brands, and performance levels driving price variations. For consumers, this creates confusion — </a:t>
            </a:r>
            <a:r>
              <a:rPr lang="en-US" b="1" dirty="0"/>
              <a:t>How do you know if you’re getting the best value for money?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131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675B587-0EBE-7793-9BBB-BD72B93CD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922" y="826214"/>
            <a:ext cx="4040322" cy="6061097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E892E37-B7EC-271C-6AE7-9B8E533FA69C}"/>
              </a:ext>
            </a:extLst>
          </p:cNvPr>
          <p:cNvSpPr/>
          <p:nvPr/>
        </p:nvSpPr>
        <p:spPr>
          <a:xfrm>
            <a:off x="367487" y="132144"/>
            <a:ext cx="10320177" cy="1229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71500" indent="-571500" algn="l">
              <a:lnSpc>
                <a:spcPts val="4800"/>
              </a:lnSpc>
              <a:buFont typeface="Wingdings" panose="05000000000000000000" pitchFamily="2" charset="2"/>
              <a:buChar char="v"/>
            </a:pPr>
            <a:r>
              <a:rPr lang="en-US" sz="385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Economic Indicators &amp; Market Dynamics</a:t>
            </a:r>
            <a:endParaRPr lang="en-US" sz="38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0040585-8747-4726-2BCE-A38F3A4CCF64}"/>
              </a:ext>
            </a:extLst>
          </p:cNvPr>
          <p:cNvSpPr/>
          <p:nvPr/>
        </p:nvSpPr>
        <p:spPr>
          <a:xfrm>
            <a:off x="367489" y="1118456"/>
            <a:ext cx="470059" cy="470059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BBDB0EB-F2DF-5358-EB2C-00FAE8F4CC42}"/>
              </a:ext>
            </a:extLst>
          </p:cNvPr>
          <p:cNvSpPr/>
          <p:nvPr/>
        </p:nvSpPr>
        <p:spPr>
          <a:xfrm>
            <a:off x="1046502" y="1207695"/>
            <a:ext cx="2756059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Currency Exchange Rates</a:t>
            </a:r>
            <a:endParaRPr lang="en-US" sz="19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409EBB-4678-3E8F-A2BE-9C7A34DFCFBE}"/>
              </a:ext>
            </a:extLst>
          </p:cNvPr>
          <p:cNvSpPr/>
          <p:nvPr/>
        </p:nvSpPr>
        <p:spPr>
          <a:xfrm>
            <a:off x="1046501" y="1588515"/>
            <a:ext cx="700242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USD/EUR, USD/CNY rates impact import/export prices.</a:t>
            </a:r>
            <a:endParaRPr lang="en-US" sz="16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647AF083-D8DC-9E33-4606-3EBE5C5AA3F4}"/>
              </a:ext>
            </a:extLst>
          </p:cNvPr>
          <p:cNvSpPr/>
          <p:nvPr/>
        </p:nvSpPr>
        <p:spPr>
          <a:xfrm>
            <a:off x="367488" y="2117509"/>
            <a:ext cx="470059" cy="470059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C2DA65BE-EC45-93E5-15A7-AFC6BDE43E75}"/>
              </a:ext>
            </a:extLst>
          </p:cNvPr>
          <p:cNvSpPr/>
          <p:nvPr/>
        </p:nvSpPr>
        <p:spPr>
          <a:xfrm>
            <a:off x="1046501" y="2213176"/>
            <a:ext cx="2458403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Inflation Rates</a:t>
            </a:r>
            <a:endParaRPr lang="en-US" sz="19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7EECC6A0-7FB4-FB10-D8FA-EAEBBB44F3A5}"/>
              </a:ext>
            </a:extLst>
          </p:cNvPr>
          <p:cNvSpPr/>
          <p:nvPr/>
        </p:nvSpPr>
        <p:spPr>
          <a:xfrm>
            <a:off x="1046500" y="2599505"/>
            <a:ext cx="700242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Inflation impacts electronic goods prices.</a:t>
            </a:r>
            <a:endParaRPr lang="en-US" sz="16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A7B896D5-983F-B9FE-2B64-A26AC2C488E2}"/>
              </a:ext>
            </a:extLst>
          </p:cNvPr>
          <p:cNvSpPr/>
          <p:nvPr/>
        </p:nvSpPr>
        <p:spPr>
          <a:xfrm>
            <a:off x="367487" y="3224092"/>
            <a:ext cx="470059" cy="470059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4E0DB892-3CC9-C6C7-023E-0B0D8E5F3754}"/>
              </a:ext>
            </a:extLst>
          </p:cNvPr>
          <p:cNvSpPr/>
          <p:nvPr/>
        </p:nvSpPr>
        <p:spPr>
          <a:xfrm>
            <a:off x="1027809" y="3331471"/>
            <a:ext cx="2477095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Tariffs &amp; Trade Policies</a:t>
            </a:r>
            <a:endParaRPr lang="en-US" sz="19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2265E290-97FF-F5A0-7F32-264D81AA39B7}"/>
              </a:ext>
            </a:extLst>
          </p:cNvPr>
          <p:cNvSpPr/>
          <p:nvPr/>
        </p:nvSpPr>
        <p:spPr>
          <a:xfrm>
            <a:off x="1027809" y="3706636"/>
            <a:ext cx="700242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Trade wars impact component costs.</a:t>
            </a:r>
            <a:endParaRPr lang="en-US" sz="16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21AA4243-535F-43E2-53BB-59700B7EE082}"/>
              </a:ext>
            </a:extLst>
          </p:cNvPr>
          <p:cNvSpPr/>
          <p:nvPr/>
        </p:nvSpPr>
        <p:spPr>
          <a:xfrm>
            <a:off x="367487" y="4343561"/>
            <a:ext cx="470059" cy="470059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1B2816EC-2C6D-424A-970F-2D10108EF26A}"/>
              </a:ext>
            </a:extLst>
          </p:cNvPr>
          <p:cNvSpPr/>
          <p:nvPr/>
        </p:nvSpPr>
        <p:spPr>
          <a:xfrm>
            <a:off x="1046501" y="4467982"/>
            <a:ext cx="2458403" cy="307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Consumer Demand</a:t>
            </a:r>
            <a:endParaRPr lang="en-US" sz="19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B2076298-982A-3956-2C27-48332C6E2CF2}"/>
              </a:ext>
            </a:extLst>
          </p:cNvPr>
          <p:cNvSpPr/>
          <p:nvPr/>
        </p:nvSpPr>
        <p:spPr>
          <a:xfrm>
            <a:off x="1046500" y="4813620"/>
            <a:ext cx="7002423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Gaming, business laptops, Chromebooks have different demands.</a:t>
            </a:r>
            <a:endParaRPr lang="en-US" sz="16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10D6C086-06A7-47B1-D745-BD19AF717D8B}"/>
              </a:ext>
            </a:extLst>
          </p:cNvPr>
          <p:cNvSpPr/>
          <p:nvPr/>
        </p:nvSpPr>
        <p:spPr>
          <a:xfrm>
            <a:off x="1027809" y="5274122"/>
            <a:ext cx="7114860" cy="181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Economic indicators are important. Currency rates and inflation affect prices. Consumer demand also plays a role.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7427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9B305F1-9DD6-BD97-EC87-332AFD6C230D}"/>
              </a:ext>
            </a:extLst>
          </p:cNvPr>
          <p:cNvSpPr/>
          <p:nvPr/>
        </p:nvSpPr>
        <p:spPr>
          <a:xfrm>
            <a:off x="1353653" y="760178"/>
            <a:ext cx="939927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571500" indent="-571500" algn="l">
              <a:lnSpc>
                <a:spcPts val="55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Key Factors Influencing Laptop Prices</a:t>
            </a:r>
            <a:endParaRPr lang="en-US" sz="44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A145E13-AF3C-26C0-04B9-547A2FCD663B}"/>
              </a:ext>
            </a:extLst>
          </p:cNvPr>
          <p:cNvSpPr/>
          <p:nvPr/>
        </p:nvSpPr>
        <p:spPr>
          <a:xfrm>
            <a:off x="149465" y="201890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Component Costs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829BA62-B50B-906D-93EF-B657A8D34C52}"/>
              </a:ext>
            </a:extLst>
          </p:cNvPr>
          <p:cNvSpPr/>
          <p:nvPr/>
        </p:nvSpPr>
        <p:spPr>
          <a:xfrm>
            <a:off x="149465" y="2610174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CPU (Intel, AMD)</a:t>
            </a:r>
            <a:endParaRPr lang="en-US" sz="18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2E270566-A785-1901-7F58-B45CDEC32B79}"/>
              </a:ext>
            </a:extLst>
          </p:cNvPr>
          <p:cNvSpPr/>
          <p:nvPr/>
        </p:nvSpPr>
        <p:spPr>
          <a:xfrm>
            <a:off x="149465" y="3076899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GPU (NVIDIA, AMD)</a:t>
            </a:r>
            <a:endParaRPr lang="en-US" sz="18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5E788AB5-4C07-D6EF-63A3-139DF7FB2AC2}"/>
              </a:ext>
            </a:extLst>
          </p:cNvPr>
          <p:cNvSpPr/>
          <p:nvPr/>
        </p:nvSpPr>
        <p:spPr>
          <a:xfrm>
            <a:off x="149465" y="3543624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RAM (DDR5, DDR4)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B63CF8EA-ED40-D4D5-2AA3-39A761ED0CDE}"/>
              </a:ext>
            </a:extLst>
          </p:cNvPr>
          <p:cNvSpPr/>
          <p:nvPr/>
        </p:nvSpPr>
        <p:spPr>
          <a:xfrm>
            <a:off x="149465" y="4010349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Storage (SSD, HDD)</a:t>
            </a:r>
            <a:endParaRPr lang="en-US" sz="18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1D03E1F-6E4E-0302-1447-2C08CC1E457D}"/>
              </a:ext>
            </a:extLst>
          </p:cNvPr>
          <p:cNvSpPr/>
          <p:nvPr/>
        </p:nvSpPr>
        <p:spPr>
          <a:xfrm>
            <a:off x="149465" y="4477074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Display (IPS, OLED)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E233D9F4-7E81-F79D-1A5B-23F8BE76C487}"/>
              </a:ext>
            </a:extLst>
          </p:cNvPr>
          <p:cNvSpPr/>
          <p:nvPr/>
        </p:nvSpPr>
        <p:spPr>
          <a:xfrm>
            <a:off x="4669554" y="2018909"/>
            <a:ext cx="33783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Manufacturing &amp; Assembly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8B99B350-6FE8-5BCB-FEB7-819362EC1D77}"/>
              </a:ext>
            </a:extLst>
          </p:cNvPr>
          <p:cNvSpPr/>
          <p:nvPr/>
        </p:nvSpPr>
        <p:spPr>
          <a:xfrm>
            <a:off x="4669554" y="2610174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Labor costs</a:t>
            </a:r>
            <a:endParaRPr lang="en-US" sz="18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A1EB8C8A-FA06-8676-4729-C153A1BA4060}"/>
              </a:ext>
            </a:extLst>
          </p:cNvPr>
          <p:cNvSpPr/>
          <p:nvPr/>
        </p:nvSpPr>
        <p:spPr>
          <a:xfrm>
            <a:off x="4669554" y="3076899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Supply chain</a:t>
            </a:r>
            <a:endParaRPr lang="en-US" sz="18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5738435D-A5DD-3D9D-64DD-033EAE29365A}"/>
              </a:ext>
            </a:extLst>
          </p:cNvPr>
          <p:cNvSpPr/>
          <p:nvPr/>
        </p:nvSpPr>
        <p:spPr>
          <a:xfrm>
            <a:off x="8865178" y="2004322"/>
            <a:ext cx="309193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Brand Value &amp; Marketing</a:t>
            </a:r>
            <a:endParaRPr lang="en-US" sz="22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8E18D75-E503-6807-73AB-D2097891E0DD}"/>
              </a:ext>
            </a:extLst>
          </p:cNvPr>
          <p:cNvSpPr/>
          <p:nvPr/>
        </p:nvSpPr>
        <p:spPr>
          <a:xfrm>
            <a:off x="8865178" y="2586122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Premium vs. budget brands</a:t>
            </a:r>
            <a:endParaRPr lang="en-US" sz="185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222C8A4A-09C2-6F07-8092-F373F8AA59B1}"/>
              </a:ext>
            </a:extLst>
          </p:cNvPr>
          <p:cNvSpPr/>
          <p:nvPr/>
        </p:nvSpPr>
        <p:spPr>
          <a:xfrm>
            <a:off x="8865178" y="3076301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Marketing spend</a:t>
            </a:r>
            <a:endParaRPr lang="en-US" sz="18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6B67FA0-6CD7-F2CF-1DB2-AE28529F5C88}"/>
              </a:ext>
            </a:extLst>
          </p:cNvPr>
          <p:cNvSpPr/>
          <p:nvPr/>
        </p:nvSpPr>
        <p:spPr>
          <a:xfrm>
            <a:off x="149465" y="5212999"/>
            <a:ext cx="11807647" cy="7040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Laptop prices depend on many factors. Component costs are a major driver. Brand value and marketing also play a role.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6593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46CE531-547B-A1C3-58ED-2B2738B36C8A}"/>
              </a:ext>
            </a:extLst>
          </p:cNvPr>
          <p:cNvSpPr/>
          <p:nvPr/>
        </p:nvSpPr>
        <p:spPr>
          <a:xfrm>
            <a:off x="247787" y="248783"/>
            <a:ext cx="11482097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71500" indent="-571500" algn="l">
              <a:lnSpc>
                <a:spcPts val="55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Methodologies: Machine Learning Algorithms</a:t>
            </a:r>
            <a:endParaRPr lang="en-US" sz="44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B4E91C1F-81C9-69C6-6BC3-6E60BF035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87" y="2336423"/>
            <a:ext cx="598408" cy="598408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C9F183A9-2696-9E09-D040-59BA2E767287}"/>
              </a:ext>
            </a:extLst>
          </p:cNvPr>
          <p:cNvSpPr/>
          <p:nvPr/>
        </p:nvSpPr>
        <p:spPr>
          <a:xfrm>
            <a:off x="1085511" y="229463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Decision Trees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B66D517-8818-8E9A-0889-8DFD76C153EA}"/>
              </a:ext>
            </a:extLst>
          </p:cNvPr>
          <p:cNvSpPr/>
          <p:nvPr/>
        </p:nvSpPr>
        <p:spPr>
          <a:xfrm>
            <a:off x="1085511" y="2790170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Easy to interpret, handles categorical data.</a:t>
            </a:r>
            <a:endParaRPr lang="en-US" sz="185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FC40BC03-FE34-5792-6BEA-0B8884F1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916" y="2369822"/>
            <a:ext cx="598408" cy="598408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91398DE5-42D5-C0B0-15BF-C1EFC7802546}"/>
              </a:ext>
            </a:extLst>
          </p:cNvPr>
          <p:cNvSpPr/>
          <p:nvPr/>
        </p:nvSpPr>
        <p:spPr>
          <a:xfrm>
            <a:off x="7525640" y="23280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Random Forests</a:t>
            </a:r>
            <a:endParaRPr lang="en-US" sz="2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1510D68E-1519-C8EA-6EAF-B94880AC233E}"/>
              </a:ext>
            </a:extLst>
          </p:cNvPr>
          <p:cNvSpPr/>
          <p:nvPr/>
        </p:nvSpPr>
        <p:spPr>
          <a:xfrm>
            <a:off x="7525640" y="2823570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Reduces overfitting, improves accuracy.</a:t>
            </a:r>
            <a:endParaRPr lang="en-US" sz="185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72E2244F-B537-D635-DFDA-61879B4DD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8742" y="3907870"/>
            <a:ext cx="598408" cy="598408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A6212E4A-28D6-DB8C-D4B0-C7C7134EA189}"/>
              </a:ext>
            </a:extLst>
          </p:cNvPr>
          <p:cNvSpPr/>
          <p:nvPr/>
        </p:nvSpPr>
        <p:spPr>
          <a:xfrm>
            <a:off x="4546466" y="3866079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Gradient Boosting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4551207F-6A57-78E3-EB64-8B6A35312C4D}"/>
              </a:ext>
            </a:extLst>
          </p:cNvPr>
          <p:cNvSpPr/>
          <p:nvPr/>
        </p:nvSpPr>
        <p:spPr>
          <a:xfrm>
            <a:off x="4546466" y="4361617"/>
            <a:ext cx="663082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High accuracy, handles complex relationships.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81055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9C0C9A21-3417-B974-EB4F-DC93F6EBB9B2}"/>
              </a:ext>
            </a:extLst>
          </p:cNvPr>
          <p:cNvSpPr/>
          <p:nvPr/>
        </p:nvSpPr>
        <p:spPr>
          <a:xfrm>
            <a:off x="488479" y="403098"/>
            <a:ext cx="11952004" cy="11799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71500" indent="-571500" algn="l">
              <a:lnSpc>
                <a:spcPts val="4600"/>
              </a:lnSpc>
              <a:buFont typeface="Wingdings" panose="05000000000000000000" pitchFamily="2" charset="2"/>
              <a:buChar char="v"/>
            </a:pPr>
            <a:r>
              <a:rPr lang="en-US" sz="37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Collection &amp; Feature Engineering</a:t>
            </a:r>
            <a:endParaRPr lang="en-US" sz="37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AFA3E729-943B-6E95-92C1-467C987861E1}"/>
              </a:ext>
            </a:extLst>
          </p:cNvPr>
          <p:cNvSpPr/>
          <p:nvPr/>
        </p:nvSpPr>
        <p:spPr>
          <a:xfrm>
            <a:off x="465619" y="1695819"/>
            <a:ext cx="22860" cy="4133493"/>
          </a:xfrm>
          <a:prstGeom prst="roundRect">
            <a:avLst>
              <a:gd name="adj" fmla="val 131632"/>
            </a:avLst>
          </a:prstGeom>
          <a:solidFill>
            <a:srgbClr val="48446D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C06FD8A-7970-06F1-1F73-D2DED48D11BF}"/>
              </a:ext>
            </a:extLst>
          </p:cNvPr>
          <p:cNvSpPr/>
          <p:nvPr/>
        </p:nvSpPr>
        <p:spPr>
          <a:xfrm>
            <a:off x="668382" y="2135636"/>
            <a:ext cx="601742" cy="22860"/>
          </a:xfrm>
          <a:prstGeom prst="roundRect">
            <a:avLst>
              <a:gd name="adj" fmla="val 131632"/>
            </a:avLst>
          </a:prstGeom>
          <a:solidFill>
            <a:srgbClr val="48446D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3BDA72C5-0F55-1BAE-C5F1-7BEDFDAE3DB4}"/>
              </a:ext>
            </a:extLst>
          </p:cNvPr>
          <p:cNvSpPr/>
          <p:nvPr/>
        </p:nvSpPr>
        <p:spPr>
          <a:xfrm>
            <a:off x="239996" y="1921442"/>
            <a:ext cx="451247" cy="451247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D0A400F-3A47-5CC7-D09B-56412CE2737D}"/>
              </a:ext>
            </a:extLst>
          </p:cNvPr>
          <p:cNvSpPr/>
          <p:nvPr/>
        </p:nvSpPr>
        <p:spPr>
          <a:xfrm>
            <a:off x="324054" y="1970079"/>
            <a:ext cx="283131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B4220BE0-C72F-9FA6-7510-2249F050189B}"/>
              </a:ext>
            </a:extLst>
          </p:cNvPr>
          <p:cNvSpPr/>
          <p:nvPr/>
        </p:nvSpPr>
        <p:spPr>
          <a:xfrm>
            <a:off x="1468602" y="1896320"/>
            <a:ext cx="2360057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Sources</a:t>
            </a:r>
            <a:endParaRPr lang="en-US" sz="18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F2E2979-E2EE-F36E-2E14-3BD771C53E8E}"/>
              </a:ext>
            </a:extLst>
          </p:cNvPr>
          <p:cNvSpPr/>
          <p:nvPr/>
        </p:nvSpPr>
        <p:spPr>
          <a:xfrm>
            <a:off x="1468602" y="2311491"/>
            <a:ext cx="6511171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E-commerce, manufacturer websites, price comparison websites.</a:t>
            </a:r>
            <a:endParaRPr lang="en-US" sz="15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C26299DF-4FCF-08D1-0EF5-12714D2373AE}"/>
              </a:ext>
            </a:extLst>
          </p:cNvPr>
          <p:cNvSpPr/>
          <p:nvPr/>
        </p:nvSpPr>
        <p:spPr>
          <a:xfrm>
            <a:off x="668382" y="3473303"/>
            <a:ext cx="601742" cy="22860"/>
          </a:xfrm>
          <a:prstGeom prst="roundRect">
            <a:avLst>
              <a:gd name="adj" fmla="val 131632"/>
            </a:avLst>
          </a:prstGeom>
          <a:solidFill>
            <a:srgbClr val="48446D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D6469339-4B0F-6F7F-68F9-A787DC508E5D}"/>
              </a:ext>
            </a:extLst>
          </p:cNvPr>
          <p:cNvSpPr/>
          <p:nvPr/>
        </p:nvSpPr>
        <p:spPr>
          <a:xfrm>
            <a:off x="239996" y="3259110"/>
            <a:ext cx="451247" cy="451247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6B9E2534-D3FB-878E-0B54-71CD433A0410}"/>
              </a:ext>
            </a:extLst>
          </p:cNvPr>
          <p:cNvSpPr/>
          <p:nvPr/>
        </p:nvSpPr>
        <p:spPr>
          <a:xfrm>
            <a:off x="324054" y="3307747"/>
            <a:ext cx="283131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8307E75D-3121-54C8-8C69-5E71EDF1CBC7}"/>
              </a:ext>
            </a:extLst>
          </p:cNvPr>
          <p:cNvSpPr/>
          <p:nvPr/>
        </p:nvSpPr>
        <p:spPr>
          <a:xfrm>
            <a:off x="1468602" y="3233987"/>
            <a:ext cx="2360057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Preprocessing</a:t>
            </a:r>
            <a:endParaRPr lang="en-US" sz="18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BFB8060A-886E-1EEB-A8A0-F26BC5F456C6}"/>
              </a:ext>
            </a:extLst>
          </p:cNvPr>
          <p:cNvSpPr/>
          <p:nvPr/>
        </p:nvSpPr>
        <p:spPr>
          <a:xfrm>
            <a:off x="1468602" y="3649158"/>
            <a:ext cx="6511171" cy="641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Cleaning missing values and outliers. Transforming categorical variables.</a:t>
            </a:r>
            <a:endParaRPr lang="en-US" sz="155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39CBCD34-9281-AEC0-CA26-B8EC1059F83F}"/>
              </a:ext>
            </a:extLst>
          </p:cNvPr>
          <p:cNvSpPr/>
          <p:nvPr/>
        </p:nvSpPr>
        <p:spPr>
          <a:xfrm>
            <a:off x="668382" y="5131963"/>
            <a:ext cx="601742" cy="22860"/>
          </a:xfrm>
          <a:prstGeom prst="roundRect">
            <a:avLst>
              <a:gd name="adj" fmla="val 131632"/>
            </a:avLst>
          </a:prstGeom>
          <a:solidFill>
            <a:srgbClr val="48446D"/>
          </a:solidFill>
          <a:ln/>
        </p:spPr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8702C6C3-C32E-7227-ABFB-72830EFE3392}"/>
              </a:ext>
            </a:extLst>
          </p:cNvPr>
          <p:cNvSpPr/>
          <p:nvPr/>
        </p:nvSpPr>
        <p:spPr>
          <a:xfrm>
            <a:off x="239996" y="4917769"/>
            <a:ext cx="451247" cy="451247"/>
          </a:xfrm>
          <a:prstGeom prst="roundRect">
            <a:avLst>
              <a:gd name="adj" fmla="val 6668"/>
            </a:avLst>
          </a:prstGeom>
          <a:solidFill>
            <a:srgbClr val="2F2B54"/>
          </a:solidFill>
          <a:ln/>
        </p:spPr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2B8D4603-CDA0-A2D6-8ECA-3B5C3EFC891A}"/>
              </a:ext>
            </a:extLst>
          </p:cNvPr>
          <p:cNvSpPr/>
          <p:nvPr/>
        </p:nvSpPr>
        <p:spPr>
          <a:xfrm>
            <a:off x="324054" y="4966406"/>
            <a:ext cx="283131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0B3942A0-A697-95BB-8D27-C1B8D6F71473}"/>
              </a:ext>
            </a:extLst>
          </p:cNvPr>
          <p:cNvSpPr/>
          <p:nvPr/>
        </p:nvSpPr>
        <p:spPr>
          <a:xfrm>
            <a:off x="1468602" y="4892647"/>
            <a:ext cx="2360057" cy="2949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Feature Engineering</a:t>
            </a:r>
            <a:endParaRPr lang="en-US" sz="18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F50B7C41-A66B-FCF3-0783-189D1E41B399}"/>
              </a:ext>
            </a:extLst>
          </p:cNvPr>
          <p:cNvSpPr/>
          <p:nvPr/>
        </p:nvSpPr>
        <p:spPr>
          <a:xfrm>
            <a:off x="1468602" y="5307818"/>
            <a:ext cx="6511171" cy="320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Creating new features like screen resolution and storage capacity.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183748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26A5338-670B-6D27-F593-50BC5CD3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849" y="0"/>
            <a:ext cx="4378121" cy="6567182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7D93812B-8341-7D2E-F1CC-100C5F1A03CB}"/>
              </a:ext>
            </a:extLst>
          </p:cNvPr>
          <p:cNvSpPr/>
          <p:nvPr/>
        </p:nvSpPr>
        <p:spPr>
          <a:xfrm>
            <a:off x="316615" y="223046"/>
            <a:ext cx="702385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571500" indent="-571500" algn="l">
              <a:lnSpc>
                <a:spcPts val="5500"/>
              </a:lnSpc>
              <a:buFont typeface="Wingdings" panose="05000000000000000000" pitchFamily="2" charset="2"/>
              <a:buChar char="v"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 Training &amp; Evaluation</a:t>
            </a:r>
            <a:endParaRPr lang="en-US" sz="44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ECC867A4-8482-B12D-9E69-5C0DC1F5F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15" y="1286036"/>
            <a:ext cx="1196816" cy="1436251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8E456D3A-B894-2F83-9B64-33CABA05A972}"/>
              </a:ext>
            </a:extLst>
          </p:cNvPr>
          <p:cNvSpPr/>
          <p:nvPr/>
        </p:nvSpPr>
        <p:spPr>
          <a:xfrm>
            <a:off x="1872404" y="15253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 Splitting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C64530DA-4B4C-30CE-F7CD-4604BE9A6BA6}"/>
              </a:ext>
            </a:extLst>
          </p:cNvPr>
          <p:cNvSpPr/>
          <p:nvPr/>
        </p:nvSpPr>
        <p:spPr>
          <a:xfrm>
            <a:off x="1872404" y="2020890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Training, validation, and test sets.</a:t>
            </a:r>
            <a:endParaRPr lang="en-US" sz="185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A304C1A3-1D1E-7684-18E6-AC9905AE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15" y="2722287"/>
            <a:ext cx="1196816" cy="1436251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B1CC68B1-1020-8E93-E0BA-1A2A4F3987C2}"/>
              </a:ext>
            </a:extLst>
          </p:cNvPr>
          <p:cNvSpPr/>
          <p:nvPr/>
        </p:nvSpPr>
        <p:spPr>
          <a:xfrm>
            <a:off x="1872404" y="2961603"/>
            <a:ext cx="299597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Hyperparameter Tuning</a:t>
            </a:r>
            <a:endParaRPr lang="en-US" sz="2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9DD10998-C409-1AD4-46A0-D7C5FE10EDB6}"/>
              </a:ext>
            </a:extLst>
          </p:cNvPr>
          <p:cNvSpPr/>
          <p:nvPr/>
        </p:nvSpPr>
        <p:spPr>
          <a:xfrm>
            <a:off x="1872404" y="3457141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Grid search, random search, Bayesian optimization.</a:t>
            </a:r>
            <a:endParaRPr lang="en-US" sz="185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919A4550-CF38-9552-4111-A01A4300C5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15" y="4158538"/>
            <a:ext cx="1196816" cy="1436251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C041DB7B-8190-96B0-08C8-C0A4C153F81F}"/>
              </a:ext>
            </a:extLst>
          </p:cNvPr>
          <p:cNvSpPr/>
          <p:nvPr/>
        </p:nvSpPr>
        <p:spPr>
          <a:xfrm>
            <a:off x="1872404" y="43978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 Evaluation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0D28DB6-A257-FA8A-F573-3F836A1F67B2}"/>
              </a:ext>
            </a:extLst>
          </p:cNvPr>
          <p:cNvSpPr/>
          <p:nvPr/>
        </p:nvSpPr>
        <p:spPr>
          <a:xfrm>
            <a:off x="1872404" y="4893392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Martel Sans Light" pitchFamily="34" charset="0"/>
                <a:ea typeface="Martel Sans Light" pitchFamily="34" charset="-122"/>
                <a:cs typeface="Martel Sans Light" pitchFamily="34" charset="-120"/>
              </a:rPr>
              <a:t>Comparing performance metrics on the test set.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78035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5EBBDB2-308C-7D27-5BFF-AF8CBA01AE40}"/>
              </a:ext>
            </a:extLst>
          </p:cNvPr>
          <p:cNvSpPr/>
          <p:nvPr/>
        </p:nvSpPr>
        <p:spPr>
          <a:xfrm>
            <a:off x="828634" y="731002"/>
            <a:ext cx="11452598" cy="6745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571500" indent="-571500" algn="l">
              <a:lnSpc>
                <a:spcPts val="5500"/>
              </a:lnSpc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Case Study: Predicting Prices of Gaming Laptops</a:t>
            </a:r>
            <a:endParaRPr lang="en-US" sz="400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5A115A1-839E-FBF6-513C-120EA2A3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226" y="2838458"/>
            <a:ext cx="2048078" cy="795822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359D558-CDAC-F077-8661-5198EE06CCD7}"/>
              </a:ext>
            </a:extLst>
          </p:cNvPr>
          <p:cNvSpPr/>
          <p:nvPr/>
        </p:nvSpPr>
        <p:spPr>
          <a:xfrm>
            <a:off x="3111575" y="3131947"/>
            <a:ext cx="316236" cy="403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60ADB21-1CBC-6C26-9C32-B8857285A17F}"/>
              </a:ext>
            </a:extLst>
          </p:cNvPr>
          <p:cNvSpPr/>
          <p:nvPr/>
        </p:nvSpPr>
        <p:spPr>
          <a:xfrm>
            <a:off x="4588070" y="3077775"/>
            <a:ext cx="907652" cy="337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Dataset</a:t>
            </a:r>
            <a:endParaRPr lang="en-US" sz="22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E310B10A-1DE5-7135-8CBF-C41DC5376FD5}"/>
              </a:ext>
            </a:extLst>
          </p:cNvPr>
          <p:cNvSpPr/>
          <p:nvPr/>
        </p:nvSpPr>
        <p:spPr>
          <a:xfrm>
            <a:off x="4408524" y="3683682"/>
            <a:ext cx="7468843" cy="95120"/>
          </a:xfrm>
          <a:prstGeom prst="roundRect">
            <a:avLst>
              <a:gd name="adj" fmla="val 235611"/>
            </a:avLst>
          </a:prstGeom>
          <a:solidFill>
            <a:srgbClr val="48446D"/>
          </a:solidFill>
          <a:ln/>
        </p:spPr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32DD60F8-5463-F834-1451-819BE9729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401" y="3728807"/>
            <a:ext cx="4096156" cy="795822"/>
          </a:xfrm>
          <a:prstGeom prst="rect">
            <a:avLst/>
          </a:prstGeom>
        </p:spPr>
      </p:pic>
      <p:sp>
        <p:nvSpPr>
          <p:cNvPr id="8" name="Text 4">
            <a:extLst>
              <a:ext uri="{FF2B5EF4-FFF2-40B4-BE49-F238E27FC236}">
                <a16:creationId xmlns:a16="http://schemas.microsoft.com/office/drawing/2014/main" id="{5CB25EAA-896A-157F-789C-45286A877A5B}"/>
              </a:ext>
            </a:extLst>
          </p:cNvPr>
          <p:cNvSpPr/>
          <p:nvPr/>
        </p:nvSpPr>
        <p:spPr>
          <a:xfrm>
            <a:off x="3111575" y="3933714"/>
            <a:ext cx="316236" cy="403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6B45D325-3FBA-F03D-1A2D-A860E417E99D}"/>
              </a:ext>
            </a:extLst>
          </p:cNvPr>
          <p:cNvSpPr/>
          <p:nvPr/>
        </p:nvSpPr>
        <p:spPr>
          <a:xfrm>
            <a:off x="5656774" y="3968124"/>
            <a:ext cx="721178" cy="337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Model</a:t>
            </a:r>
            <a:endParaRPr lang="en-US" sz="2200" dirty="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2A39C81C-1AE7-F940-8988-6F8535AC36DE}"/>
              </a:ext>
            </a:extLst>
          </p:cNvPr>
          <p:cNvSpPr/>
          <p:nvPr/>
        </p:nvSpPr>
        <p:spPr>
          <a:xfrm>
            <a:off x="5477228" y="4574031"/>
            <a:ext cx="6287113" cy="45719"/>
          </a:xfrm>
          <a:prstGeom prst="roundRect">
            <a:avLst>
              <a:gd name="adj" fmla="val 235611"/>
            </a:avLst>
          </a:prstGeom>
          <a:solidFill>
            <a:srgbClr val="48446D"/>
          </a:solidFill>
          <a:ln/>
        </p:spPr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4F766FA5-9E6A-0A3B-355E-EE899AE39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97" y="4619157"/>
            <a:ext cx="6144234" cy="795822"/>
          </a:xfrm>
          <a:prstGeom prst="rect">
            <a:avLst/>
          </a:prstGeom>
        </p:spPr>
      </p:pic>
      <p:sp>
        <p:nvSpPr>
          <p:cNvPr id="12" name="Text 7">
            <a:extLst>
              <a:ext uri="{FF2B5EF4-FFF2-40B4-BE49-F238E27FC236}">
                <a16:creationId xmlns:a16="http://schemas.microsoft.com/office/drawing/2014/main" id="{7A3D17EF-A3E7-1F7F-39AD-EC2FCAD9D702}"/>
              </a:ext>
            </a:extLst>
          </p:cNvPr>
          <p:cNvSpPr/>
          <p:nvPr/>
        </p:nvSpPr>
        <p:spPr>
          <a:xfrm>
            <a:off x="3111694" y="4824063"/>
            <a:ext cx="316236" cy="403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221F55DE-A8C6-F837-973F-BB4085FB37EF}"/>
              </a:ext>
            </a:extLst>
          </p:cNvPr>
          <p:cNvSpPr/>
          <p:nvPr/>
        </p:nvSpPr>
        <p:spPr>
          <a:xfrm>
            <a:off x="6725599" y="4858473"/>
            <a:ext cx="858657" cy="337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9E1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Results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686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201</TotalTime>
  <Words>487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Kanit</vt:lpstr>
      <vt:lpstr>Martel Sans Bold</vt:lpstr>
      <vt:lpstr>Martel Sans Light</vt:lpstr>
      <vt:lpstr>Wingdings</vt:lpstr>
      <vt:lpstr>Celestial</vt:lpstr>
      <vt:lpstr>Laptop Price Prediction </vt:lpstr>
      <vt:lpstr>Introduction</vt:lpstr>
      <vt:lpstr>Problem statement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sammya .</dc:creator>
  <cp:lastModifiedBy>sammya .</cp:lastModifiedBy>
  <cp:revision>2</cp:revision>
  <dcterms:created xsi:type="dcterms:W3CDTF">2025-03-22T04:20:50Z</dcterms:created>
  <dcterms:modified xsi:type="dcterms:W3CDTF">2025-03-22T07:42:07Z</dcterms:modified>
</cp:coreProperties>
</file>