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9"/>
  </p:notesMasterIdLst>
  <p:sldIdLst>
    <p:sldId id="256" r:id="rId2"/>
    <p:sldId id="257" r:id="rId3"/>
    <p:sldId id="288" r:id="rId4"/>
    <p:sldId id="287" r:id="rId5"/>
    <p:sldId id="289" r:id="rId6"/>
    <p:sldId id="285" r:id="rId7"/>
    <p:sldId id="279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HP Simplified Light" panose="020B0404020204020204" pitchFamily="34" charset="0"/>
      <p:regular r:id="rId14"/>
      <p:italic r:id="rId15"/>
    </p:embeddedFont>
    <p:embeddedFont>
      <p:font typeface="Hind" panose="020B0604020202020204" charset="0"/>
      <p:regular r:id="rId16"/>
      <p:bold r:id="rId17"/>
    </p:embeddedFont>
    <p:embeddedFont>
      <p:font typeface="Consolas" panose="020B0609020204030204" pitchFamily="49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98AB80C-F6C0-4C3D-8290-A6D25F0C5CCB}">
  <a:tblStyle styleId="{098AB80C-F6C0-4C3D-8290-A6D25F0C5C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2" autoAdjust="0"/>
    <p:restoredTop sz="94374" autoAdjust="0"/>
  </p:normalViewPr>
  <p:slideViewPr>
    <p:cSldViewPr snapToGrid="0">
      <p:cViewPr varScale="1">
        <p:scale>
          <a:sx n="87" d="100"/>
          <a:sy n="87" d="100"/>
        </p:scale>
        <p:origin x="7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grpSp>
        <p:nvGrpSpPr>
          <p:cNvPr id="68" name="Google Shape;68;p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9" name="Google Shape;69;p6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74;p6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75" name="Google Shape;75;p6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1" name="Google Shape;101;p8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02" name="Google Shape;102;p8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8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8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08" name="Google Shape;108;p8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8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8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>
            <a:spLocks noGrp="1"/>
          </p:cNvSpPr>
          <p:nvPr>
            <p:ph type="body" idx="1"/>
          </p:nvPr>
        </p:nvSpPr>
        <p:spPr>
          <a:xfrm>
            <a:off x="1236500" y="4406300"/>
            <a:ext cx="66711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1pPr>
          </a:lstStyle>
          <a:p>
            <a:endParaRPr/>
          </a:p>
        </p:txBody>
      </p:sp>
      <p:grpSp>
        <p:nvGrpSpPr>
          <p:cNvPr id="116" name="Google Shape;116;p9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17" name="Google Shape;117;p9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9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9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9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9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9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23" name="Google Shape;123;p9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9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9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9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9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9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mall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 rot="5400000" flipH="1">
            <a:off x="7987921" y="280747"/>
            <a:ext cx="1436798" cy="875312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5400000" flipH="1">
            <a:off x="7711954" y="1152043"/>
            <a:ext cx="1779871" cy="1084184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400000">
            <a:off x="8367254" y="1879297"/>
            <a:ext cx="965333" cy="588243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-5400000">
            <a:off x="7784794" y="375252"/>
            <a:ext cx="768076" cy="46794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rot="-5400000" flipH="1">
            <a:off x="8520892" y="2338195"/>
            <a:ext cx="542403" cy="33042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rot="5400000" flipH="1">
            <a:off x="-280461" y="2947980"/>
            <a:ext cx="1435651" cy="87453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 rot="5400000">
            <a:off x="-191408" y="2612028"/>
            <a:ext cx="979133" cy="595978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 rot="-5400000" flipH="1">
            <a:off x="-209916" y="4278659"/>
            <a:ext cx="1075013" cy="65517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-5400000">
            <a:off x="-145454" y="2377940"/>
            <a:ext cx="744156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-5400000" flipH="1">
            <a:off x="276080" y="3815951"/>
            <a:ext cx="743793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orange gradient">
  <p:cSld name="BLANK_2_1_1">
    <p:bg>
      <p:bgPr>
        <a:gradFill>
          <a:gsLst>
            <a:gs pos="0">
              <a:srgbClr val="FF0066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/>
          <p:nvPr/>
        </p:nvSpPr>
        <p:spPr>
          <a:xfrm rot="5400000" flipH="1">
            <a:off x="7987926" y="280753"/>
            <a:ext cx="1436700" cy="8754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3"/>
          <p:cNvSpPr/>
          <p:nvPr/>
        </p:nvSpPr>
        <p:spPr>
          <a:xfrm rot="5400000" flipH="1">
            <a:off x="7711932" y="1152020"/>
            <a:ext cx="1779900" cy="10842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3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3"/>
          <p:cNvSpPr/>
          <p:nvPr/>
        </p:nvSpPr>
        <p:spPr>
          <a:xfrm rot="-5400000" flipH="1">
            <a:off x="8520834" y="2338254"/>
            <a:ext cx="542400" cy="3303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 rot="5400000" flipH="1">
            <a:off x="-280517" y="2947924"/>
            <a:ext cx="1435800" cy="8745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3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3"/>
          <p:cNvSpPr/>
          <p:nvPr/>
        </p:nvSpPr>
        <p:spPr>
          <a:xfrm rot="-5400000" flipH="1">
            <a:off x="-209848" y="4278591"/>
            <a:ext cx="1074900" cy="6552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3"/>
          <p:cNvSpPr/>
          <p:nvPr/>
        </p:nvSpPr>
        <p:spPr>
          <a:xfrm rot="-5400000" flipH="1">
            <a:off x="276152" y="3815879"/>
            <a:ext cx="743700" cy="453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3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rot="-5400000" flipH="1">
            <a:off x="-358955" y="3663589"/>
            <a:ext cx="1838400" cy="1120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9" r:id="rId7"/>
    <p:sldLayoutId id="2147483660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>
            <a:spLocks noGrp="1"/>
          </p:cNvSpPr>
          <p:nvPr>
            <p:ph type="ctrTitle"/>
          </p:nvPr>
        </p:nvSpPr>
        <p:spPr>
          <a:xfrm>
            <a:off x="3922004" y="1991825"/>
            <a:ext cx="1902327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 smtClean="0">
                <a:latin typeface="HP Simplified Light" panose="020B0404020204020204" pitchFamily="34" charset="0"/>
              </a:rPr>
              <a:t>Buds</a:t>
            </a:r>
            <a:endParaRPr sz="6600" dirty="0">
              <a:latin typeface="HP Simplified Light" panose="020B0404020204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616" y="3258062"/>
            <a:ext cx="1596069" cy="159606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164" y="2082993"/>
            <a:ext cx="1215368" cy="1057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>
            <a:spLocks noGrp="1"/>
          </p:cNvSpPr>
          <p:nvPr>
            <p:ph type="title"/>
          </p:nvPr>
        </p:nvSpPr>
        <p:spPr>
          <a:xfrm>
            <a:off x="1034049" y="869299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PROBLEM STATEMENTS</a:t>
            </a:r>
            <a:endParaRPr dirty="0"/>
          </a:p>
        </p:txBody>
      </p:sp>
      <p:sp>
        <p:nvSpPr>
          <p:cNvPr id="202" name="Google Shape;202;p16"/>
          <p:cNvSpPr txBox="1">
            <a:spLocks noGrp="1"/>
          </p:cNvSpPr>
          <p:nvPr>
            <p:ph type="body" idx="2"/>
          </p:nvPr>
        </p:nvSpPr>
        <p:spPr>
          <a:xfrm>
            <a:off x="1067171" y="1577491"/>
            <a:ext cx="5646450" cy="28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 smtClean="0">
                <a:solidFill>
                  <a:srgbClr val="FFCC00"/>
                </a:solidFill>
              </a:rPr>
              <a:t>TRADITIONAL EDUCATION  SYSTEM</a:t>
            </a:r>
            <a:endParaRPr sz="1400" dirty="0" smtClean="0">
              <a:solidFill>
                <a:srgbClr val="FFCC00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400" dirty="0"/>
              <a:t>O</a:t>
            </a:r>
            <a:r>
              <a:rPr lang="en-US" sz="1400" dirty="0" smtClean="0"/>
              <a:t>ur </a:t>
            </a:r>
            <a:r>
              <a:rPr lang="en-US" sz="1400" dirty="0"/>
              <a:t>education system is not helping to develop persona of a </a:t>
            </a:r>
            <a:r>
              <a:rPr lang="en-US" sz="1400" dirty="0" smtClean="0"/>
              <a:t>child.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03" name="Google Shape;203;p16"/>
          <p:cNvSpPr txBox="1">
            <a:spLocks noGrp="1"/>
          </p:cNvSpPr>
          <p:nvPr>
            <p:ph type="body" idx="2"/>
          </p:nvPr>
        </p:nvSpPr>
        <p:spPr>
          <a:xfrm>
            <a:off x="1067171" y="2371572"/>
            <a:ext cx="5273471" cy="28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FF6600"/>
                </a:solidFill>
              </a:rPr>
              <a:t>GRIEVANCE IGNORED</a:t>
            </a:r>
            <a:endParaRPr lang="en-US" sz="1400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bg1"/>
                </a:solidFill>
              </a:rPr>
              <a:t>In many Schools, Educational </a:t>
            </a:r>
            <a:r>
              <a:rPr lang="en-US" sz="1400" dirty="0">
                <a:solidFill>
                  <a:schemeClr val="bg1"/>
                </a:solidFill>
              </a:rPr>
              <a:t>I</a:t>
            </a:r>
            <a:r>
              <a:rPr lang="en-US" sz="1400" dirty="0" smtClean="0">
                <a:solidFill>
                  <a:schemeClr val="bg1"/>
                </a:solidFill>
              </a:rPr>
              <a:t>nstitutes, Colleges the complaint is either ignored, or the person is not allowed to drop any complaint.</a:t>
            </a:r>
          </a:p>
        </p:txBody>
      </p:sp>
      <p:sp>
        <p:nvSpPr>
          <p:cNvPr id="205" name="Google Shape;205;p1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9" name="Google Shape;426;p41"/>
          <p:cNvGrpSpPr/>
          <p:nvPr/>
        </p:nvGrpSpPr>
        <p:grpSpPr>
          <a:xfrm>
            <a:off x="630408" y="940860"/>
            <a:ext cx="302266" cy="389447"/>
            <a:chOff x="584925" y="228271"/>
            <a:chExt cx="415200" cy="534954"/>
          </a:xfrm>
        </p:grpSpPr>
        <p:sp>
          <p:nvSpPr>
            <p:cNvPr id="10" name="Google Shape;427;p41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28;p41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29;p41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30;p41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31;p41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32;p41"/>
            <p:cNvSpPr/>
            <p:nvPr/>
          </p:nvSpPr>
          <p:spPr>
            <a:xfrm>
              <a:off x="584925" y="228271"/>
              <a:ext cx="378575" cy="464051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CATEGORIZATION OF STUDENTS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7" name="Rectangle 6"/>
          <p:cNvSpPr/>
          <p:nvPr/>
        </p:nvSpPr>
        <p:spPr>
          <a:xfrm>
            <a:off x="957652" y="2598611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Test/Quiz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851509" y="2502134"/>
            <a:ext cx="1583239" cy="1661222"/>
            <a:chOff x="3113923" y="2209733"/>
            <a:chExt cx="1878430" cy="21094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3923" y="2209733"/>
              <a:ext cx="1878430" cy="158623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563260" y="3795963"/>
              <a:ext cx="97975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Machine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Learning</a:t>
              </a:r>
              <a:endPara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866" y="2557288"/>
            <a:ext cx="1089453" cy="109167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69737" y="3785690"/>
            <a:ext cx="829059" cy="214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Prediction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07797" y="3775897"/>
            <a:ext cx="14766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Will help you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Learn better.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43" y="2942294"/>
            <a:ext cx="2212999" cy="2212999"/>
          </a:xfrm>
          <a:prstGeom prst="rect">
            <a:avLst/>
          </a:prstGeom>
        </p:spPr>
      </p:pic>
      <p:sp>
        <p:nvSpPr>
          <p:cNvPr id="27" name="Plus 26"/>
          <p:cNvSpPr/>
          <p:nvPr/>
        </p:nvSpPr>
        <p:spPr>
          <a:xfrm>
            <a:off x="1311441" y="2976571"/>
            <a:ext cx="336884" cy="35617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100471" y="4671313"/>
            <a:ext cx="681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Games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29" y="1053789"/>
            <a:ext cx="2017853" cy="201785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693" y="2222455"/>
            <a:ext cx="1910581" cy="1815052"/>
          </a:xfrm>
          <a:prstGeom prst="rect">
            <a:avLst/>
          </a:prstGeom>
        </p:spPr>
      </p:pic>
      <p:sp>
        <p:nvSpPr>
          <p:cNvPr id="33" name="Right Brace 32"/>
          <p:cNvSpPr/>
          <p:nvPr/>
        </p:nvSpPr>
        <p:spPr>
          <a:xfrm>
            <a:off x="2147777" y="1637414"/>
            <a:ext cx="170121" cy="30338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556155" y="3129981"/>
            <a:ext cx="4969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199236" y="3129981"/>
            <a:ext cx="455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5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654" y="1588117"/>
            <a:ext cx="1540042" cy="1312018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sp>
        <p:nvSpPr>
          <p:cNvPr id="8" name="Isosceles Triangle 7"/>
          <p:cNvSpPr/>
          <p:nvPr/>
        </p:nvSpPr>
        <p:spPr>
          <a:xfrm rot="16200000">
            <a:off x="2898291" y="419719"/>
            <a:ext cx="1227796" cy="3564591"/>
          </a:xfrm>
          <a:prstGeom prst="triangl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96" y="1602965"/>
            <a:ext cx="2933494" cy="20754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057" y="1107781"/>
            <a:ext cx="1674473" cy="27419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354293" y="3678412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B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Google Shape;231;p20"/>
          <p:cNvSpPr txBox="1">
            <a:spLocks/>
          </p:cNvSpPr>
          <p:nvPr/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b="1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GUESTURE BASED TEST</a:t>
            </a:r>
            <a:endParaRPr lang="en-US" sz="3000" b="1" dirty="0">
              <a:solidFill>
                <a:schemeClr val="bg1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cxnSp>
        <p:nvCxnSpPr>
          <p:cNvPr id="15" name="Straight Connector 14"/>
          <p:cNvCxnSpPr>
            <a:stCxn id="4" idx="2"/>
          </p:cNvCxnSpPr>
          <p:nvPr/>
        </p:nvCxnSpPr>
        <p:spPr>
          <a:xfrm flipH="1">
            <a:off x="2045368" y="3678412"/>
            <a:ext cx="75" cy="761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081463" y="3770745"/>
            <a:ext cx="25699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Algorithm to detect the 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 language.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47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VOICE BASED TEST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88" y="2161416"/>
            <a:ext cx="3710030" cy="19637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093" y="1021704"/>
            <a:ext cx="1713235" cy="171668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731486" y="2677280"/>
            <a:ext cx="25624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Specially prepared question set.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Curved Right Arrow 35"/>
          <p:cNvSpPr/>
          <p:nvPr/>
        </p:nvSpPr>
        <p:spPr>
          <a:xfrm rot="4466488">
            <a:off x="3690247" y="865566"/>
            <a:ext cx="725780" cy="2591699"/>
          </a:xfrm>
          <a:prstGeom prst="curvedRightArrow">
            <a:avLst>
              <a:gd name="adj1" fmla="val 15216"/>
              <a:gd name="adj2" fmla="val 50000"/>
              <a:gd name="adj3" fmla="val 48854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Curved Up Arrow 36"/>
          <p:cNvSpPr/>
          <p:nvPr/>
        </p:nvSpPr>
        <p:spPr>
          <a:xfrm rot="1503942">
            <a:off x="2708285" y="3948439"/>
            <a:ext cx="2593020" cy="887619"/>
          </a:xfrm>
          <a:prstGeom prst="curvedUpArrow">
            <a:avLst>
              <a:gd name="adj1" fmla="val 12605"/>
              <a:gd name="adj2" fmla="val 50000"/>
              <a:gd name="adj3" fmla="val 45712"/>
            </a:avLst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711" y="3632153"/>
            <a:ext cx="709723" cy="709723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5367228" y="4452716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Prediction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82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1348161" y="4199888"/>
            <a:ext cx="3065418" cy="50987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200" y="1332222"/>
            <a:ext cx="780361" cy="7838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808" y="1279650"/>
            <a:ext cx="863783" cy="8637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090" y="1088264"/>
            <a:ext cx="1424791" cy="10886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1371502" y="2214365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471899" y="1711541"/>
            <a:ext cx="462708" cy="0"/>
          </a:xfrm>
          <a:prstGeom prst="straightConnector1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998435" y="2154461"/>
            <a:ext cx="11785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Grievance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Submission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3155807" y="2758316"/>
            <a:ext cx="8637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342231" y="2758316"/>
            <a:ext cx="0" cy="760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342231" y="2758315"/>
            <a:ext cx="147539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Ignored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Forced not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to submit.                           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Right Brace 23"/>
          <p:cNvSpPr/>
          <p:nvPr/>
        </p:nvSpPr>
        <p:spPr>
          <a:xfrm rot="5400000">
            <a:off x="2870974" y="1826051"/>
            <a:ext cx="272072" cy="36212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330743" y="3779507"/>
            <a:ext cx="33353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Transparency</a:t>
            </a:r>
          </a:p>
          <a:p>
            <a:pPr algn="ctr"/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*Students		*Management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*Employee		*Staff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1196392" y="1116803"/>
            <a:ext cx="3621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196392" y="1116803"/>
            <a:ext cx="0" cy="2424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817628" y="1116802"/>
            <a:ext cx="0" cy="2424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978062" y="2070796"/>
            <a:ext cx="17748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Higher Authority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Right Brace 37"/>
          <p:cNvSpPr/>
          <p:nvPr/>
        </p:nvSpPr>
        <p:spPr>
          <a:xfrm>
            <a:off x="4900614" y="1116802"/>
            <a:ext cx="351499" cy="35929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743574" y="2352565"/>
            <a:ext cx="22160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443156" y="2400381"/>
            <a:ext cx="2792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*All the complaints    submission, approval &amp; progress will be visible 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a valid Supervisor.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098848" y="748984"/>
            <a:ext cx="3807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GRIEVANCE SYSTEM WORK FLOW </a:t>
            </a:r>
            <a:endParaRPr lang="en-US" sz="1800" b="1" dirty="0">
              <a:solidFill>
                <a:schemeClr val="bg1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30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8"/>
          <p:cNvSpPr txBox="1">
            <a:spLocks noGrp="1"/>
          </p:cNvSpPr>
          <p:nvPr>
            <p:ph type="ctrTitle" idx="4294967295"/>
          </p:nvPr>
        </p:nvSpPr>
        <p:spPr>
          <a:xfrm>
            <a:off x="2715450" y="1523250"/>
            <a:ext cx="3691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THANK</a:t>
            </a:r>
            <a:endParaRPr sz="6000" dirty="0"/>
          </a:p>
        </p:txBody>
      </p:sp>
      <p:sp>
        <p:nvSpPr>
          <p:cNvPr id="404" name="Google Shape;404;p38"/>
          <p:cNvSpPr txBox="1">
            <a:spLocks noGrp="1"/>
          </p:cNvSpPr>
          <p:nvPr>
            <p:ph type="subTitle" idx="4294967295"/>
          </p:nvPr>
        </p:nvSpPr>
        <p:spPr>
          <a:xfrm>
            <a:off x="2715450" y="2494275"/>
            <a:ext cx="4939200" cy="14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6000" b="1" dirty="0" smtClean="0">
                <a:solidFill>
                  <a:srgbClr val="66FF33"/>
                </a:solidFill>
              </a:rPr>
              <a:t>YOU</a:t>
            </a:r>
            <a:endParaRPr sz="6000" b="1" dirty="0">
              <a:solidFill>
                <a:srgbClr val="66FF33"/>
              </a:solidFill>
            </a:endParaRPr>
          </a:p>
        </p:txBody>
      </p:sp>
      <p:sp>
        <p:nvSpPr>
          <p:cNvPr id="406" name="Google Shape;406;p3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126</Words>
  <Application>Microsoft Office PowerPoint</Application>
  <PresentationFormat>On-screen Show (16:9)</PresentationFormat>
  <Paragraphs>43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HP Simplified Light</vt:lpstr>
      <vt:lpstr>Hind</vt:lpstr>
      <vt:lpstr>Arial</vt:lpstr>
      <vt:lpstr>Consolas</vt:lpstr>
      <vt:lpstr>Dumaine</vt:lpstr>
      <vt:lpstr>Buds</vt:lpstr>
      <vt:lpstr>PROBLEM STATEMENTS</vt:lpstr>
      <vt:lpstr>CATEGORIZATION OF STUDENTS</vt:lpstr>
      <vt:lpstr>PowerPoint Presentation</vt:lpstr>
      <vt:lpstr>VOICE BASED TEST</vt:lpstr>
      <vt:lpstr>PowerPoint Presentation</vt:lpstr>
      <vt:lpstr>THANK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Education System</dc:title>
  <dc:creator>Himanshu</dc:creator>
  <cp:lastModifiedBy>Himanshu</cp:lastModifiedBy>
  <cp:revision>73</cp:revision>
  <dcterms:modified xsi:type="dcterms:W3CDTF">2019-03-17T11:01:49Z</dcterms:modified>
</cp:coreProperties>
</file>