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70" r:id="rId8"/>
    <p:sldId id="262" r:id="rId9"/>
    <p:sldId id="268" r:id="rId10"/>
    <p:sldId id="26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10-04-2021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Gadicherla Sameer 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6DA577-562B-407F-89DE-0B6A6D12C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69" y="1304165"/>
            <a:ext cx="8690117" cy="5337935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US" sz="2800" dirty="0"/>
              <a:t>Sectors based on Counts in Top3 Countries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049" y="1873659"/>
            <a:ext cx="11168742" cy="4781141"/>
          </a:xfrm>
        </p:spPr>
        <p:txBody>
          <a:bodyPr>
            <a:normAutofit fontScale="700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There are more than one companies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recieving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the top fund in USA , GBR and IND under the top sector and the second top sector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Since SparkFunds wants to invest in a funding type where most companies do, we have selected venture as the best one.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Since SparkFunds wants to invest in a top English speaking country , we can invest in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USA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as it has the highest number of investments done among the top three countries including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GBR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and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IND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Since SparkFunds wants to invest in a sector which has the highest number of investments,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Others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is the one which is highly contributed sector.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But this sector has a little uncertainty because this sector is not focused on Prime Area of Knowledge. Instead if we can invest in the second highest sector in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USA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i.e.,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Social-Finance-Analytics-Advertising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, it is kind of a better investment as the domain here is fixed and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2658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investements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are done here which are close to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2923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investments done in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Others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lvl="2"/>
            <a:r>
              <a:rPr lang="en-US" sz="2900" b="0" i="0" dirty="0">
                <a:solidFill>
                  <a:srgbClr val="000000"/>
                </a:solidFill>
                <a:effectLst/>
              </a:rPr>
              <a:t>There are 188 companies in which SparkFunds can invest in this particular Sector.</a:t>
            </a:r>
          </a:p>
          <a:p>
            <a:pPr lvl="2"/>
            <a:r>
              <a:rPr lang="en-US" sz="2900" b="0" i="0" dirty="0">
                <a:solidFill>
                  <a:srgbClr val="000000"/>
                </a:solidFill>
                <a:effectLst/>
              </a:rPr>
              <a:t>Since we have used the ranges 5M to 15M as inclusive , we are seeing more than 1 company receiving the highest fund</a:t>
            </a:r>
          </a:p>
          <a:p>
            <a:pPr lvl="2"/>
            <a:r>
              <a:rPr lang="en-US" sz="2900" b="0" i="0" dirty="0">
                <a:solidFill>
                  <a:srgbClr val="000000"/>
                </a:solidFill>
                <a:effectLst/>
              </a:rPr>
              <a:t>Outlier removal wasn't necessary due to given reasons before where the budget cap itself helped us eliminate most of them</a:t>
            </a:r>
            <a:r>
              <a:rPr lang="en-US" sz="2300" b="0" i="0" dirty="0">
                <a:solidFill>
                  <a:srgbClr val="000000"/>
                </a:solidFill>
                <a:effectLst/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Conclusions	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 err="1"/>
              <a:t>SparkFunds</a:t>
            </a:r>
            <a:r>
              <a:rPr lang="en-IN" sz="2000" dirty="0"/>
              <a:t> is a company which is looking to invest into few companies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It wants to invest in companies where most of the other funding agencies/companies are investing.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It wants to invest in countries where English is accepted as an official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err="1"/>
              <a:t>SparkFunds</a:t>
            </a:r>
            <a:r>
              <a:rPr lang="en-IN" sz="2000" dirty="0"/>
              <a:t> wants to even invest in one of the most happening type of investments amongst </a:t>
            </a:r>
            <a:r>
              <a:rPr lang="en-IN" sz="2000" b="1" dirty="0"/>
              <a:t>seed</a:t>
            </a:r>
            <a:r>
              <a:rPr lang="en-IN" sz="2000" dirty="0"/>
              <a:t>, </a:t>
            </a:r>
            <a:r>
              <a:rPr lang="en-IN" sz="2000" b="1" dirty="0"/>
              <a:t>angel</a:t>
            </a:r>
            <a:r>
              <a:rPr lang="en-IN" sz="2000" dirty="0"/>
              <a:t>, </a:t>
            </a:r>
            <a:r>
              <a:rPr lang="en-IN" sz="2000" b="1" dirty="0"/>
              <a:t>venture</a:t>
            </a:r>
            <a:r>
              <a:rPr lang="en-IN" sz="2000" dirty="0"/>
              <a:t> and </a:t>
            </a:r>
            <a:r>
              <a:rPr lang="en-IN" sz="2000" b="1" dirty="0" err="1"/>
              <a:t>private_equity</a:t>
            </a:r>
            <a:r>
              <a:rPr lang="en-IN" sz="2000" dirty="0"/>
              <a:t> types.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It has a budget limit which it can invest. </a:t>
            </a:r>
            <a:r>
              <a:rPr lang="en-IN" sz="2000" b="1" dirty="0"/>
              <a:t>5 million USD </a:t>
            </a:r>
            <a:r>
              <a:rPr lang="en-IN" sz="2000" dirty="0"/>
              <a:t>to </a:t>
            </a:r>
            <a:r>
              <a:rPr lang="en-IN" sz="2000" b="1" dirty="0"/>
              <a:t>15 million USD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We have data of all the investments done companies which fall into different primary sectors.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These primary sectors are mapped to a single major sector. Data for this is also given.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Our task is to suggest the country, funding type, major sector and potential investment amount.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 err="1"/>
              <a:t>SparkFunds</a:t>
            </a:r>
            <a:r>
              <a:rPr lang="en-IN" b="1" dirty="0"/>
              <a:t> Investment Assist - Abstract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Methodology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86657B-F6AF-4041-B9A7-B09AA0FB2902}"/>
              </a:ext>
            </a:extLst>
          </p:cNvPr>
          <p:cNvSpPr/>
          <p:nvPr/>
        </p:nvSpPr>
        <p:spPr>
          <a:xfrm>
            <a:off x="800100" y="1676400"/>
            <a:ext cx="1879600" cy="856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Arrangement &amp; Cleaning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C41072-DEF9-4608-A475-BAD2516C88CE}"/>
              </a:ext>
            </a:extLst>
          </p:cNvPr>
          <p:cNvSpPr/>
          <p:nvPr/>
        </p:nvSpPr>
        <p:spPr>
          <a:xfrm>
            <a:off x="3810000" y="1676400"/>
            <a:ext cx="1727200" cy="856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Fund Type </a:t>
            </a:r>
          </a:p>
          <a:p>
            <a:pPr algn="ctr"/>
            <a:r>
              <a:rPr lang="en-IN" dirty="0"/>
              <a:t>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675756-86A2-440A-B3D4-B7DA7FC51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913" y="1676399"/>
            <a:ext cx="1727200" cy="856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IN" sz="1800" dirty="0"/>
              <a:t>Country Analysis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49248B6-4206-48A1-A73E-287BBE9E45EE}"/>
              </a:ext>
            </a:extLst>
          </p:cNvPr>
          <p:cNvSpPr txBox="1">
            <a:spLocks/>
          </p:cNvSpPr>
          <p:nvPr/>
        </p:nvSpPr>
        <p:spPr>
          <a:xfrm>
            <a:off x="9396413" y="1676398"/>
            <a:ext cx="1727200" cy="856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dirty="0"/>
              <a:t>Sector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7EA907-B617-4223-B9FF-FBE2B30410BD}"/>
              </a:ext>
            </a:extLst>
          </p:cNvPr>
          <p:cNvSpPr/>
          <p:nvPr/>
        </p:nvSpPr>
        <p:spPr>
          <a:xfrm>
            <a:off x="812007" y="3012914"/>
            <a:ext cx="1879600" cy="3434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Merge the companies and rounds </a:t>
            </a:r>
            <a:r>
              <a:rPr lang="en-IN" dirty="0" err="1"/>
              <a:t>dataframes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Drop unnecessary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Remove missing data and impute values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C24677-6024-4879-9C88-C41E97E4932E}"/>
              </a:ext>
            </a:extLst>
          </p:cNvPr>
          <p:cNvSpPr/>
          <p:nvPr/>
        </p:nvSpPr>
        <p:spPr>
          <a:xfrm>
            <a:off x="3733800" y="3016490"/>
            <a:ext cx="1879600" cy="340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Focusing on major 4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Getting the median values across all investments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Choose the most chosen type(FT) which falls under our budget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A728-00CB-4167-B841-3BEFBFF7120B}"/>
              </a:ext>
            </a:extLst>
          </p:cNvPr>
          <p:cNvSpPr/>
          <p:nvPr/>
        </p:nvSpPr>
        <p:spPr>
          <a:xfrm>
            <a:off x="6462713" y="3051731"/>
            <a:ext cx="1879600" cy="340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Within the selected FT and budget Range , get the top9 countries where most investments are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Select the top three countries , English Spoken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64B3B-6D40-48F0-8769-ACBA110ECDFE}"/>
              </a:ext>
            </a:extLst>
          </p:cNvPr>
          <p:cNvSpPr/>
          <p:nvPr/>
        </p:nvSpPr>
        <p:spPr>
          <a:xfrm>
            <a:off x="9318626" y="3051731"/>
            <a:ext cx="1879600" cy="340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Match primary sectors with one of the 8 main sectors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Map sectors manually for missing mappings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Find top 3 sectors in these 3 countries based on the investment counts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B226F9-3E4D-4DC2-8927-59F66F226BBB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2679700" y="2104469"/>
            <a:ext cx="1130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8E6096-88DA-44C6-9FF3-F9FC0C49127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537200" y="2104469"/>
            <a:ext cx="1001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0D453E-4576-40EA-8EB2-1C6234B4498D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266113" y="2104468"/>
            <a:ext cx="1130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8050C21-10C5-4570-89F5-3F7A41946246}"/>
              </a:ext>
            </a:extLst>
          </p:cNvPr>
          <p:cNvSpPr/>
          <p:nvPr/>
        </p:nvSpPr>
        <p:spPr>
          <a:xfrm>
            <a:off x="1588294" y="2532536"/>
            <a:ext cx="368300" cy="480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F211AA2-71E4-4BB2-BB24-B2BF019ED8B1}"/>
              </a:ext>
            </a:extLst>
          </p:cNvPr>
          <p:cNvSpPr/>
          <p:nvPr/>
        </p:nvSpPr>
        <p:spPr>
          <a:xfrm>
            <a:off x="4501357" y="2517296"/>
            <a:ext cx="368300" cy="499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969201BA-005A-4D57-B380-5B8980E4C529}"/>
              </a:ext>
            </a:extLst>
          </p:cNvPr>
          <p:cNvSpPr/>
          <p:nvPr/>
        </p:nvSpPr>
        <p:spPr>
          <a:xfrm>
            <a:off x="7218363" y="2532537"/>
            <a:ext cx="368300" cy="519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40FC772-8180-4060-BAA9-D0951BDD5B8B}"/>
              </a:ext>
            </a:extLst>
          </p:cNvPr>
          <p:cNvSpPr/>
          <p:nvPr/>
        </p:nvSpPr>
        <p:spPr>
          <a:xfrm>
            <a:off x="10081986" y="2517295"/>
            <a:ext cx="368300" cy="534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Cleaning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There are 66368 unique company permalinks in companies </a:t>
            </a:r>
            <a:r>
              <a:rPr lang="en-US" sz="1800" dirty="0" err="1"/>
              <a:t>dataframe</a:t>
            </a:r>
            <a:r>
              <a:rPr lang="en-US" sz="1800" dirty="0"/>
              <a:t>.</a:t>
            </a:r>
          </a:p>
          <a:p>
            <a:r>
              <a:rPr lang="en-US" sz="1800" dirty="0"/>
              <a:t>There are 90247 unique permalinks out of 114949 in the rounds </a:t>
            </a:r>
            <a:r>
              <a:rPr lang="en-US" sz="1800" dirty="0" err="1"/>
              <a:t>dataframe</a:t>
            </a:r>
            <a:r>
              <a:rPr lang="en-US" sz="1800" dirty="0"/>
              <a:t>.</a:t>
            </a:r>
          </a:p>
          <a:p>
            <a:r>
              <a:rPr lang="en-US" sz="1800" dirty="0"/>
              <a:t>There are 7 companies which are there in rounds df but not companies </a:t>
            </a:r>
            <a:r>
              <a:rPr lang="en-US" sz="1800" dirty="0" err="1"/>
              <a:t>dataframe</a:t>
            </a:r>
            <a:endParaRPr lang="en-US" sz="1800" dirty="0"/>
          </a:p>
          <a:p>
            <a:r>
              <a:rPr lang="en-US" sz="1800" dirty="0"/>
              <a:t>We have 114942 entries in </a:t>
            </a:r>
            <a:r>
              <a:rPr lang="en-US" sz="1800" dirty="0" err="1"/>
              <a:t>master_frame</a:t>
            </a:r>
            <a:r>
              <a:rPr lang="en-US" sz="1800" dirty="0"/>
              <a:t> after performing inner join on rounds and companies df.</a:t>
            </a:r>
          </a:p>
          <a:p>
            <a:r>
              <a:rPr lang="en-IN" sz="1800" dirty="0"/>
              <a:t>There are 17%(~20K records) approx. missing values in the </a:t>
            </a:r>
            <a:r>
              <a:rPr lang="en-IN" sz="1800" dirty="0" err="1"/>
              <a:t>raised_amount_usd</a:t>
            </a:r>
            <a:r>
              <a:rPr lang="en-IN" sz="1800" dirty="0"/>
              <a:t> column.</a:t>
            </a:r>
          </a:p>
          <a:p>
            <a:r>
              <a:rPr lang="en-IN" sz="1800" dirty="0"/>
              <a:t>There are around 6%(5.8K records) missing the country code. </a:t>
            </a:r>
          </a:p>
          <a:p>
            <a:r>
              <a:rPr lang="en-IN" sz="1800" dirty="0"/>
              <a:t>There are around 580 records which are missing the primary sector field. </a:t>
            </a:r>
          </a:p>
          <a:p>
            <a:r>
              <a:rPr lang="en-IN" sz="1800" dirty="0"/>
              <a:t>Dropping all the records in the above three points.</a:t>
            </a:r>
          </a:p>
          <a:p>
            <a:r>
              <a:rPr lang="en-IN" sz="1800" dirty="0"/>
              <a:t>Records not falling in the major 4 FTs were dropped. </a:t>
            </a:r>
          </a:p>
          <a:p>
            <a:r>
              <a:rPr lang="en-IN" sz="1800" dirty="0"/>
              <a:t>39818 records (34.65%) were dropped out of 114,949.</a:t>
            </a: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Fund Type Analysis</a:t>
            </a:r>
            <a:endParaRPr lang="en-IN" sz="2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5DDED1B-4B0B-4024-96EC-8D87D85FC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927564"/>
              </p:ext>
            </p:extLst>
          </p:nvPr>
        </p:nvGraphicFramePr>
        <p:xfrm>
          <a:off x="469900" y="1600200"/>
          <a:ext cx="42433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694">
                  <a:extLst>
                    <a:ext uri="{9D8B030D-6E8A-4147-A177-3AD203B41FA5}">
                      <a16:colId xmlns:a16="http://schemas.microsoft.com/office/drawing/2014/main" val="529947729"/>
                    </a:ext>
                  </a:extLst>
                </a:gridCol>
                <a:gridCol w="2121694">
                  <a:extLst>
                    <a:ext uri="{9D8B030D-6E8A-4147-A177-3AD203B41FA5}">
                      <a16:colId xmlns:a16="http://schemas.microsoft.com/office/drawing/2014/main" val="589324746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en-IN" dirty="0"/>
                        <a:t>Fund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Median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72186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IN" dirty="0"/>
                        <a:t>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300000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340623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IN" dirty="0"/>
                        <a:t>Angel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414906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976317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Venture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5M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22365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IN" dirty="0"/>
                        <a:t>Private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20M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18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C1193DA-3C45-4F4B-B76A-3D19F471C436}"/>
              </a:ext>
            </a:extLst>
          </p:cNvPr>
          <p:cNvSpPr txBox="1"/>
          <p:nvPr/>
        </p:nvSpPr>
        <p:spPr>
          <a:xfrm>
            <a:off x="6210300" y="1676400"/>
            <a:ext cx="551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see that private equity is beyond 15M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also see that seed and angel type are way too below our budget border which is 5M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Venture is the best suited Investment Fund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DF48902F-0015-49A3-B92C-60680B2E76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048479"/>
              </p:ext>
            </p:extLst>
          </p:nvPr>
        </p:nvGraphicFramePr>
        <p:xfrm>
          <a:off x="469900" y="4191158"/>
          <a:ext cx="42433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694">
                  <a:extLst>
                    <a:ext uri="{9D8B030D-6E8A-4147-A177-3AD203B41FA5}">
                      <a16:colId xmlns:a16="http://schemas.microsoft.com/office/drawing/2014/main" val="529947729"/>
                    </a:ext>
                  </a:extLst>
                </a:gridCol>
                <a:gridCol w="2121694">
                  <a:extLst>
                    <a:ext uri="{9D8B030D-6E8A-4147-A177-3AD203B41FA5}">
                      <a16:colId xmlns:a16="http://schemas.microsoft.com/office/drawing/2014/main" val="589324746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en-IN" dirty="0"/>
                        <a:t>Fund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investments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72186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IN" dirty="0"/>
                        <a:t>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21095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340623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IN" dirty="0"/>
                        <a:t>Angel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976317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Venture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47809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22365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IN" dirty="0"/>
                        <a:t>Private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18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13C47D9-212B-4E48-823B-0C6E3621585F}"/>
              </a:ext>
            </a:extLst>
          </p:cNvPr>
          <p:cNvSpPr txBox="1"/>
          <p:nvPr/>
        </p:nvSpPr>
        <p:spPr>
          <a:xfrm>
            <a:off x="6096000" y="4191158"/>
            <a:ext cx="551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Based on no of investments done as well we see Venture FT is the best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Note</a:t>
            </a:r>
            <a:r>
              <a:rPr lang="en-IN" dirty="0"/>
              <a:t>: These values were analysed from Dataset which includes records below 5M and above 15M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are 47809 records left after keeping only venture type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Country Analysis</a:t>
            </a:r>
            <a:endParaRPr lang="en-IN" sz="2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8ACE525-FC69-40E5-9DC0-DB8588F0A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596762"/>
              </p:ext>
            </p:extLst>
          </p:nvPr>
        </p:nvGraphicFramePr>
        <p:xfrm>
          <a:off x="511175" y="2159000"/>
          <a:ext cx="526732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663">
                  <a:extLst>
                    <a:ext uri="{9D8B030D-6E8A-4147-A177-3AD203B41FA5}">
                      <a16:colId xmlns:a16="http://schemas.microsoft.com/office/drawing/2014/main" val="778723403"/>
                    </a:ext>
                  </a:extLst>
                </a:gridCol>
                <a:gridCol w="2633663">
                  <a:extLst>
                    <a:ext uri="{9D8B030D-6E8A-4147-A177-3AD203B41FA5}">
                      <a16:colId xmlns:a16="http://schemas.microsoft.com/office/drawing/2014/main" val="285072172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Country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Funded Amount 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82083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420068029342.000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30089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CHN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39338918773.000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811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GBR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20072813004.000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0179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14261508718.000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802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9482217668.000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7991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FRA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7226851352.000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44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ISR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6854350477.000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0899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DEU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6306921981.000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05202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JPN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3167647127.000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3044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FEC6FF-AD4C-4F30-AD06-631A1CBBDA87}"/>
              </a:ext>
            </a:extLst>
          </p:cNvPr>
          <p:cNvSpPr txBox="1"/>
          <p:nvPr/>
        </p:nvSpPr>
        <p:spPr>
          <a:xfrm>
            <a:off x="6273800" y="2972137"/>
            <a:ext cx="52673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Since Spark Funds wants to invest in countries which have most funded amount, we will analyse the top three countries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English is not an official language in CHN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 we focussed on USA,GBR and 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Based on count of investments USA is way too high in count compared to any other country.</a:t>
            </a:r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Sector Analysis</a:t>
            </a:r>
            <a:endParaRPr lang="en-IN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CCAF0F-12C5-4027-A262-E700ED27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After extracting the primary sector we create a new derived variable called </a:t>
            </a:r>
            <a:r>
              <a:rPr lang="en-IN" sz="1600" b="1" dirty="0" err="1"/>
              <a:t>main_sector</a:t>
            </a:r>
            <a:r>
              <a:rPr lang="en-IN" sz="1600" dirty="0"/>
              <a:t> given a primary sector</a:t>
            </a:r>
          </a:p>
          <a:p>
            <a:r>
              <a:rPr lang="en-IN" sz="1600" dirty="0"/>
              <a:t>We observed that there are few missing mappings in the mappings.csv</a:t>
            </a:r>
          </a:p>
          <a:p>
            <a:pPr lvl="1"/>
            <a:r>
              <a:rPr lang="en-IN" sz="1600" dirty="0"/>
              <a:t>Dropped all the rows which had primary sector NOT mapped to any main sector and being less than 100</a:t>
            </a:r>
          </a:p>
          <a:p>
            <a:pPr lvl="1"/>
            <a:r>
              <a:rPr lang="en-IN" sz="1600" dirty="0"/>
              <a:t>For all the primary sectors with more than 100 records not having a mapping, we manually mapped them.</a:t>
            </a:r>
          </a:p>
          <a:p>
            <a:pPr lvl="1"/>
            <a:r>
              <a:rPr lang="en-IN" sz="1600" dirty="0" err="1"/>
              <a:t>Eg</a:t>
            </a:r>
            <a:r>
              <a:rPr lang="en-IN" sz="1600" dirty="0"/>
              <a:t>: Analytics was one such primary sector which was not mapped to any main sector.</a:t>
            </a:r>
          </a:p>
          <a:p>
            <a:r>
              <a:rPr lang="en-IN" sz="1600" dirty="0"/>
              <a:t>After dropping the above records, we were only left with 41.1% of data</a:t>
            </a:r>
          </a:p>
          <a:p>
            <a:r>
              <a:rPr lang="en-IN" sz="1600" dirty="0"/>
              <a:t>Further created three </a:t>
            </a:r>
            <a:r>
              <a:rPr lang="en-IN" sz="1600" dirty="0" err="1"/>
              <a:t>dataframes</a:t>
            </a:r>
            <a:r>
              <a:rPr lang="en-IN" sz="1600" dirty="0"/>
              <a:t> with USA,GBR and IND and investment between 5M and 15M</a:t>
            </a:r>
          </a:p>
          <a:p>
            <a:r>
              <a:rPr lang="en-IN" sz="1600" dirty="0"/>
              <a:t>We did not observe more outliers in this range of 5M and 15M</a:t>
            </a:r>
          </a:p>
          <a:p>
            <a:r>
              <a:rPr lang="en-IN" sz="1600" dirty="0"/>
              <a:t>Based on Count - </a:t>
            </a:r>
          </a:p>
          <a:p>
            <a:pPr lvl="1"/>
            <a:r>
              <a:rPr lang="en-US" sz="1600" i="0" dirty="0">
                <a:solidFill>
                  <a:schemeClr val="accent6">
                    <a:lumMod val="50000"/>
                  </a:schemeClr>
                </a:solidFill>
                <a:effectLst/>
              </a:rPr>
              <a:t>Others, Social-Finance-Analytics-Advertising and </a:t>
            </a:r>
            <a:r>
              <a:rPr lang="en-US" sz="1600" i="0" dirty="0" err="1">
                <a:solidFill>
                  <a:schemeClr val="accent6">
                    <a:lumMod val="50000"/>
                  </a:schemeClr>
                </a:solidFill>
                <a:effectLst/>
              </a:rPr>
              <a:t>CleanTech</a:t>
            </a:r>
            <a:r>
              <a:rPr lang="en-US" sz="1600" i="0" dirty="0">
                <a:solidFill>
                  <a:schemeClr val="accent6">
                    <a:lumMod val="50000"/>
                  </a:schemeClr>
                </a:solidFill>
                <a:effectLst/>
              </a:rPr>
              <a:t>/</a:t>
            </a:r>
            <a:r>
              <a:rPr lang="en-US" sz="1600" i="0" dirty="0" err="1">
                <a:solidFill>
                  <a:schemeClr val="accent6">
                    <a:lumMod val="50000"/>
                  </a:schemeClr>
                </a:solidFill>
                <a:effectLst/>
              </a:rPr>
              <a:t>SemiConductors</a:t>
            </a:r>
            <a:r>
              <a:rPr lang="en-US" sz="1600" i="0" dirty="0">
                <a:solidFill>
                  <a:schemeClr val="accent6">
                    <a:lumMod val="50000"/>
                  </a:schemeClr>
                </a:solidFill>
                <a:effectLst/>
              </a:rPr>
              <a:t> 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are Top sectors in USA </a:t>
            </a:r>
          </a:p>
          <a:p>
            <a:pPr lvl="1"/>
            <a:r>
              <a:rPr lang="en-US" sz="1600" i="0" dirty="0">
                <a:solidFill>
                  <a:schemeClr val="accent6">
                    <a:lumMod val="50000"/>
                  </a:schemeClr>
                </a:solidFill>
                <a:effectLst/>
              </a:rPr>
              <a:t>Others, </a:t>
            </a:r>
            <a:r>
              <a:rPr lang="en-US" sz="1600" i="0" dirty="0" err="1">
                <a:solidFill>
                  <a:schemeClr val="accent6">
                    <a:lumMod val="50000"/>
                  </a:schemeClr>
                </a:solidFill>
                <a:effectLst/>
              </a:rPr>
              <a:t>CleanTech</a:t>
            </a:r>
            <a:r>
              <a:rPr lang="en-US" sz="1600" i="0" dirty="0">
                <a:solidFill>
                  <a:schemeClr val="accent6">
                    <a:lumMod val="50000"/>
                  </a:schemeClr>
                </a:solidFill>
                <a:effectLst/>
              </a:rPr>
              <a:t>/</a:t>
            </a:r>
            <a:r>
              <a:rPr lang="en-US" sz="1600" i="0" dirty="0" err="1">
                <a:solidFill>
                  <a:schemeClr val="accent6">
                    <a:lumMod val="50000"/>
                  </a:schemeClr>
                </a:solidFill>
                <a:effectLst/>
              </a:rPr>
              <a:t>SemiConductors</a:t>
            </a:r>
            <a:r>
              <a:rPr lang="en-US" sz="1600" i="0" dirty="0">
                <a:solidFill>
                  <a:schemeClr val="accent6">
                    <a:lumMod val="50000"/>
                  </a:schemeClr>
                </a:solidFill>
                <a:effectLst/>
              </a:rPr>
              <a:t> and Social-Finance-Analytics-Advertising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are Top sectors in GBR(UK)</a:t>
            </a:r>
          </a:p>
          <a:p>
            <a:pPr lvl="1"/>
            <a:r>
              <a:rPr lang="en-US" sz="1600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Others, Social-Finance-Analytics-Advertising and News-Search-Messaging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are Top sectors in India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12050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CD7597-CCF0-4D6B-AF0D-CEDF29ECA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86" y="1639094"/>
            <a:ext cx="8775700" cy="4882170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Funding Type with Representative Value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CE66DC-8D92-464C-8E14-2082141D5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1822958"/>
            <a:ext cx="5641975" cy="4242086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US" sz="2800" dirty="0"/>
              <a:t>Top 9 Countries based on Funding Sum</a:t>
            </a:r>
            <a:endParaRPr lang="en-IN" sz="2800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E6A9C00E-874D-4E16-933E-FAAFC016CA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865193"/>
              </p:ext>
            </p:extLst>
          </p:nvPr>
        </p:nvGraphicFramePr>
        <p:xfrm>
          <a:off x="6505575" y="1822958"/>
          <a:ext cx="526732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663">
                  <a:extLst>
                    <a:ext uri="{9D8B030D-6E8A-4147-A177-3AD203B41FA5}">
                      <a16:colId xmlns:a16="http://schemas.microsoft.com/office/drawing/2014/main" val="778723403"/>
                    </a:ext>
                  </a:extLst>
                </a:gridCol>
                <a:gridCol w="2633663">
                  <a:extLst>
                    <a:ext uri="{9D8B030D-6E8A-4147-A177-3AD203B41FA5}">
                      <a16:colId xmlns:a16="http://schemas.microsoft.com/office/drawing/2014/main" val="285072172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Country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Funded Amount 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82083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420068029342.000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30089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CHN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39338918773.000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811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GBR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20072813004.000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0179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14261508718.000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802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9482217668.000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7991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FRA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7226851352.000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44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ISR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6854350477.000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0899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DEU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6306921981.000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05202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JPN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3167647127.000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304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570</TotalTime>
  <Words>1040</Words>
  <Application>Microsoft Office PowerPoint</Application>
  <PresentationFormat>Widescreen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INVESTMENT ASSIGNMENT  SUBMISSION </vt:lpstr>
      <vt:lpstr>SparkFunds Investment Assist - Abstract</vt:lpstr>
      <vt:lpstr> Methodology</vt:lpstr>
      <vt:lpstr>Data Cleaning</vt:lpstr>
      <vt:lpstr>Fund Type Analysis</vt:lpstr>
      <vt:lpstr>Country Analysis</vt:lpstr>
      <vt:lpstr>Sector Analysis</vt:lpstr>
      <vt:lpstr>Funding Type with Representative Value</vt:lpstr>
      <vt:lpstr>Top 9 Countries based on Funding Sum</vt:lpstr>
      <vt:lpstr>Sectors based on Counts in Top3 Countries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Sameer Gadicherla</cp:lastModifiedBy>
  <cp:revision>41</cp:revision>
  <dcterms:created xsi:type="dcterms:W3CDTF">2016-06-09T08:16:28Z</dcterms:created>
  <dcterms:modified xsi:type="dcterms:W3CDTF">2021-04-10T20:01:30Z</dcterms:modified>
</cp:coreProperties>
</file>