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Gadicherla Sameer</a:t>
            </a:r>
          </a:p>
          <a:p>
            <a:pPr algn="l"/>
            <a:r>
              <a:rPr lang="en-IN" sz="1800" dirty="0"/>
              <a:t>Batch – March 31’ 2021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Sectors based on Counts in Top3 Countries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0A0CD-4149-48BC-B0A1-656BD714C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4" y="1496218"/>
            <a:ext cx="9561360" cy="5283694"/>
          </a:xfr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49" y="1873659"/>
            <a:ext cx="11168742" cy="4781141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more than one companies receiving the top fund in USA , GBR and IND under the top sector and the second top sector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funding type where most companies do, we have selected venture as the best one.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top English speaking country , we can invest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as it has the highest number of investments done among the top three countries including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GBR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sector which has the highest number of investments,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one which is highly contributed sector.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But this sector has a little uncertainty because this sector is not focused on Prime Area of Knowledge. Instead if we can invest in the second highest sector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i.e.,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Social-Finance-Analytics-Advertising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, it is kind of a better investment as the domain here is fixed 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2535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investments are done here which are close to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2732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investments done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900" b="1" i="0" dirty="0" err="1">
                <a:solidFill>
                  <a:srgbClr val="000000"/>
                </a:solidFill>
                <a:effectLst/>
              </a:rPr>
              <a:t>ShotsPotter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 is the highest fund receiving company in USA under Social-Finance-Analytics-Advertising with the total sum of 67.93M dollars</a:t>
            </a:r>
          </a:p>
          <a:p>
            <a:pPr lvl="1"/>
            <a:r>
              <a:rPr lang="en-US" sz="2900" b="1" i="0" dirty="0" err="1">
                <a:solidFill>
                  <a:srgbClr val="000000"/>
                </a:solidFill>
                <a:effectLst/>
              </a:rPr>
              <a:t>VirtuStream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 is the highest fund receiving company in USA under Others Category with the total sum of 64.3M dollars.</a:t>
            </a:r>
          </a:p>
          <a:p>
            <a:pPr lvl="1"/>
            <a:r>
              <a:rPr lang="en-US" sz="2900" b="0" i="0" dirty="0">
                <a:solidFill>
                  <a:srgbClr val="000000"/>
                </a:solidFill>
                <a:effectLst/>
              </a:rPr>
              <a:t>Both the companies are close by in terms of investment.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Conclusions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is a company which is looking to invest into few companies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companies where most of the other funding agencies/companies are investing.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countries where English is accepted as an official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wants to even invest in one of the most happening type of investments amongst </a:t>
            </a:r>
            <a:r>
              <a:rPr lang="en-IN" sz="2000" b="1" dirty="0"/>
              <a:t>seed</a:t>
            </a:r>
            <a:r>
              <a:rPr lang="en-IN" sz="2000" dirty="0"/>
              <a:t>, </a:t>
            </a:r>
            <a:r>
              <a:rPr lang="en-IN" sz="2000" b="1" dirty="0"/>
              <a:t>angel</a:t>
            </a:r>
            <a:r>
              <a:rPr lang="en-IN" sz="2000" dirty="0"/>
              <a:t>, </a:t>
            </a:r>
            <a:r>
              <a:rPr lang="en-IN" sz="2000" b="1" dirty="0"/>
              <a:t>venture</a:t>
            </a:r>
            <a:r>
              <a:rPr lang="en-IN" sz="2000" dirty="0"/>
              <a:t> and </a:t>
            </a:r>
            <a:r>
              <a:rPr lang="en-IN" sz="2000" b="1" dirty="0" err="1"/>
              <a:t>private_equity</a:t>
            </a:r>
            <a:r>
              <a:rPr lang="en-IN" sz="2000" dirty="0"/>
              <a:t> types.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has a budget limit which it can invest. </a:t>
            </a:r>
            <a:r>
              <a:rPr lang="en-IN" sz="2000" b="1" dirty="0"/>
              <a:t>5 million USD </a:t>
            </a:r>
            <a:r>
              <a:rPr lang="en-IN" sz="2000" dirty="0"/>
              <a:t>to </a:t>
            </a:r>
            <a:r>
              <a:rPr lang="en-IN" sz="2000" b="1" dirty="0"/>
              <a:t>15 million USD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We have data of all the investments done companies which fall into different primary sectors.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These primary sectors are mapped to a single major sector. Data for this is also given.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Our task is to suggest the country, funding type, major sector and potential investment amount.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err="1"/>
              <a:t>SparkFunds</a:t>
            </a:r>
            <a:r>
              <a:rPr lang="en-IN" b="1" dirty="0"/>
              <a:t> Investment Assist - 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86657B-F6AF-4041-B9A7-B09AA0FB2902}"/>
              </a:ext>
            </a:extLst>
          </p:cNvPr>
          <p:cNvSpPr/>
          <p:nvPr/>
        </p:nvSpPr>
        <p:spPr>
          <a:xfrm>
            <a:off x="800100" y="1676400"/>
            <a:ext cx="18796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Arrangement &amp;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41072-DEF9-4608-A475-BAD2516C88CE}"/>
              </a:ext>
            </a:extLst>
          </p:cNvPr>
          <p:cNvSpPr/>
          <p:nvPr/>
        </p:nvSpPr>
        <p:spPr>
          <a:xfrm>
            <a:off x="3810000" y="1676400"/>
            <a:ext cx="17272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 Type </a:t>
            </a:r>
          </a:p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675756-86A2-440A-B3D4-B7DA7FC5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3" y="1676399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Country Analysis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49248B6-4206-48A1-A73E-287BBE9E45EE}"/>
              </a:ext>
            </a:extLst>
          </p:cNvPr>
          <p:cNvSpPr txBox="1">
            <a:spLocks/>
          </p:cNvSpPr>
          <p:nvPr/>
        </p:nvSpPr>
        <p:spPr>
          <a:xfrm>
            <a:off x="9396413" y="1676398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/>
              <a:t>Sector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EA907-B617-4223-B9FF-FBE2B30410BD}"/>
              </a:ext>
            </a:extLst>
          </p:cNvPr>
          <p:cNvSpPr/>
          <p:nvPr/>
        </p:nvSpPr>
        <p:spPr>
          <a:xfrm>
            <a:off x="812007" y="3012914"/>
            <a:ext cx="1879600" cy="343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Merge the companies and rounds </a:t>
            </a:r>
            <a:r>
              <a:rPr lang="en-IN" dirty="0" err="1"/>
              <a:t>dataframes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missing data and impute values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24677-6024-4879-9C88-C41E97E4932E}"/>
              </a:ext>
            </a:extLst>
          </p:cNvPr>
          <p:cNvSpPr/>
          <p:nvPr/>
        </p:nvSpPr>
        <p:spPr>
          <a:xfrm>
            <a:off x="3733800" y="3016490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Focusing on major 4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Getting the median values across all 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most chosen type(FT) which falls under our budget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A728-00CB-4167-B841-3BEFBFF7120B}"/>
              </a:ext>
            </a:extLst>
          </p:cNvPr>
          <p:cNvSpPr/>
          <p:nvPr/>
        </p:nvSpPr>
        <p:spPr>
          <a:xfrm>
            <a:off x="6462713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Within the selected FT and budget Range , get the top9 countries where most investments are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 the top three countries , English Spoken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64B3B-6D40-48F0-8769-ACBA110ECDFE}"/>
              </a:ext>
            </a:extLst>
          </p:cNvPr>
          <p:cNvSpPr/>
          <p:nvPr/>
        </p:nvSpPr>
        <p:spPr>
          <a:xfrm>
            <a:off x="9318626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Match primary sectors with one of the 8 main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Map sectors manually for missing mappings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Find top 3 sectors in these 3 countries based on the investment counts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226F9-3E4D-4DC2-8927-59F66F226BBB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79700" y="2104469"/>
            <a:ext cx="113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6096-88DA-44C6-9FF3-F9FC0C49127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537200" y="2104469"/>
            <a:ext cx="100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D453E-4576-40EA-8EB2-1C6234B4498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266113" y="2104468"/>
            <a:ext cx="1130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8050C21-10C5-4570-89F5-3F7A41946246}"/>
              </a:ext>
            </a:extLst>
          </p:cNvPr>
          <p:cNvSpPr/>
          <p:nvPr/>
        </p:nvSpPr>
        <p:spPr>
          <a:xfrm>
            <a:off x="1588294" y="2532536"/>
            <a:ext cx="368300" cy="48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F211AA2-71E4-4BB2-BB24-B2BF019ED8B1}"/>
              </a:ext>
            </a:extLst>
          </p:cNvPr>
          <p:cNvSpPr/>
          <p:nvPr/>
        </p:nvSpPr>
        <p:spPr>
          <a:xfrm>
            <a:off x="4501357" y="2517296"/>
            <a:ext cx="368300" cy="49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69201BA-005A-4D57-B380-5B8980E4C529}"/>
              </a:ext>
            </a:extLst>
          </p:cNvPr>
          <p:cNvSpPr/>
          <p:nvPr/>
        </p:nvSpPr>
        <p:spPr>
          <a:xfrm>
            <a:off x="7218363" y="2532537"/>
            <a:ext cx="368300" cy="51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40FC772-8180-4060-BAA9-D0951BDD5B8B}"/>
              </a:ext>
            </a:extLst>
          </p:cNvPr>
          <p:cNvSpPr/>
          <p:nvPr/>
        </p:nvSpPr>
        <p:spPr>
          <a:xfrm>
            <a:off x="10081986" y="2517295"/>
            <a:ext cx="368300" cy="534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66368 unique company permalinks in companies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90247 unique permalinks out of 114949 in the rounds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7 companies which are there in rounds df but not companies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We have 114942 entries in </a:t>
            </a:r>
            <a:r>
              <a:rPr lang="en-US" sz="1800" dirty="0" err="1"/>
              <a:t>master_frame</a:t>
            </a:r>
            <a:r>
              <a:rPr lang="en-US" sz="1800" dirty="0"/>
              <a:t> after performing inner join on rounds and companies df.</a:t>
            </a:r>
          </a:p>
          <a:p>
            <a:r>
              <a:rPr lang="en-US" sz="1800" dirty="0"/>
              <a:t>Dropped around 8720 rows which had rounds happening on closed companies.</a:t>
            </a:r>
          </a:p>
          <a:p>
            <a:r>
              <a:rPr lang="en-IN" sz="1800" dirty="0"/>
              <a:t>There are 17.246%(~18.3K records) approx. missing values in the </a:t>
            </a:r>
            <a:r>
              <a:rPr lang="en-IN" sz="1800" dirty="0" err="1"/>
              <a:t>raised_amount_usd</a:t>
            </a:r>
            <a:r>
              <a:rPr lang="en-IN" sz="1800" dirty="0"/>
              <a:t> column.</a:t>
            </a:r>
          </a:p>
          <a:p>
            <a:r>
              <a:rPr lang="en-IN" sz="1800" dirty="0"/>
              <a:t>There are around 5.263%(4.26K records) missing the country code. </a:t>
            </a:r>
          </a:p>
          <a:p>
            <a:r>
              <a:rPr lang="en-IN" sz="1800" dirty="0"/>
              <a:t>There are around 431 records which are missing the primary sector field. </a:t>
            </a:r>
          </a:p>
          <a:p>
            <a:r>
              <a:rPr lang="en-IN" sz="1800" dirty="0"/>
              <a:t>Dropping all the records in the above three points.</a:t>
            </a:r>
          </a:p>
          <a:p>
            <a:r>
              <a:rPr lang="en-IN" sz="1800" dirty="0"/>
              <a:t>Records not falling in the major 4 FTs were dropped. </a:t>
            </a:r>
          </a:p>
          <a:p>
            <a:r>
              <a:rPr lang="en-IN" sz="1800" dirty="0"/>
              <a:t>44780 records (38.95%) were dropped out of 114,942.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 Type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DDED1B-4B0B-4024-96EC-8D87D85F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98991"/>
              </p:ext>
            </p:extLst>
          </p:nvPr>
        </p:nvGraphicFramePr>
        <p:xfrm>
          <a:off x="469900" y="1600200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313837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418856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93DA-3C45-4F4B-B76A-3D19F471C436}"/>
              </a:ext>
            </a:extLst>
          </p:cNvPr>
          <p:cNvSpPr txBox="1"/>
          <p:nvPr/>
        </p:nvSpPr>
        <p:spPr>
          <a:xfrm>
            <a:off x="6210300" y="1676400"/>
            <a:ext cx="551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that private equity is beyond 15M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also see that seed and angel type are way too below our budget border which is 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Venture is the best suited Investment Fund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F48902F-0015-49A3-B92C-60680B2E7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690244"/>
              </p:ext>
            </p:extLst>
          </p:nvPr>
        </p:nvGraphicFramePr>
        <p:xfrm>
          <a:off x="469900" y="4191158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44748</a:t>
                      </a:r>
                      <a:endParaRPr lang="en-IN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3C47D9-212B-4E48-823B-0C6E3621585F}"/>
              </a:ext>
            </a:extLst>
          </p:cNvPr>
          <p:cNvSpPr txBox="1"/>
          <p:nvPr/>
        </p:nvSpPr>
        <p:spPr>
          <a:xfrm>
            <a:off x="6096000" y="4191158"/>
            <a:ext cx="551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no of investments done as well we see Venture FT is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Note</a:t>
            </a:r>
            <a:r>
              <a:rPr lang="en-IN" dirty="0"/>
              <a:t>: These values were analysed from Dataset which includes records below 5M and above 15M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44748 records left after keeping only venture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Country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ACE525-FC69-40E5-9DC0-DB8588F0A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49620"/>
              </p:ext>
            </p:extLst>
          </p:nvPr>
        </p:nvGraphicFramePr>
        <p:xfrm>
          <a:off x="511175" y="2159000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398324586390.000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38642273502.000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18142285645.000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13920253718.000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8747167598.000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6742608637.000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6484356814.000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6021103078.000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3156202471.000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EC6FF-AD4C-4F30-AD06-631A1CBBDA87}"/>
              </a:ext>
            </a:extLst>
          </p:cNvPr>
          <p:cNvSpPr txBox="1"/>
          <p:nvPr/>
        </p:nvSpPr>
        <p:spPr>
          <a:xfrm>
            <a:off x="6273800" y="2972137"/>
            <a:ext cx="5267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Spark Funds wants to invest in countries which have most funded amount, we will analyse the top three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English is not an official language in CHN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focussed on USA,GBR and 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count of investments USA is way too high in count compared to any other country.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Analysis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CAF0F-12C5-4027-A262-E700ED27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After extracting the primary sector we create a new derived variable called </a:t>
            </a:r>
            <a:r>
              <a:rPr lang="en-IN" sz="1600" b="1" dirty="0" err="1"/>
              <a:t>main_sector</a:t>
            </a:r>
            <a:r>
              <a:rPr lang="en-IN" sz="1600" dirty="0"/>
              <a:t> given a primary sector</a:t>
            </a:r>
          </a:p>
          <a:p>
            <a:r>
              <a:rPr lang="en-IN" sz="1600" dirty="0"/>
              <a:t>We observed that there are few missing mappings in the mappings.csv</a:t>
            </a:r>
          </a:p>
          <a:p>
            <a:pPr lvl="1"/>
            <a:r>
              <a:rPr lang="en-IN" sz="1600" dirty="0"/>
              <a:t>Dropped all the rows which had primary sector NOT mapped to any main sector and being less than 100</a:t>
            </a:r>
          </a:p>
          <a:p>
            <a:pPr lvl="1"/>
            <a:r>
              <a:rPr lang="en-IN" sz="1600" dirty="0"/>
              <a:t>For all the primary sectors with more than 100 records not having a mapping, we manually mapped them.</a:t>
            </a:r>
          </a:p>
          <a:p>
            <a:pPr lvl="1"/>
            <a:r>
              <a:rPr lang="en-IN" sz="1600" dirty="0" err="1"/>
              <a:t>Eg</a:t>
            </a:r>
            <a:r>
              <a:rPr lang="en-IN" sz="1600" dirty="0"/>
              <a:t>: Analytics was one such primary sector which was not mapped to any main sector.</a:t>
            </a:r>
          </a:p>
          <a:p>
            <a:r>
              <a:rPr lang="en-IN" sz="1600" dirty="0"/>
              <a:t>After dropping the above records, we were only left with 38.54% of data</a:t>
            </a:r>
          </a:p>
          <a:p>
            <a:r>
              <a:rPr lang="en-IN" sz="1600" dirty="0"/>
              <a:t>Further created three </a:t>
            </a:r>
            <a:r>
              <a:rPr lang="en-IN" sz="1600" dirty="0" err="1"/>
              <a:t>dataframes</a:t>
            </a:r>
            <a:r>
              <a:rPr lang="en-IN" sz="1600" dirty="0"/>
              <a:t> with USA,GBR and IND and investment between 5M and 15M</a:t>
            </a:r>
          </a:p>
          <a:p>
            <a:r>
              <a:rPr lang="en-IN" sz="1600" dirty="0"/>
              <a:t>We did not observe more outliers in this range of 5M and 15M</a:t>
            </a:r>
          </a:p>
          <a:p>
            <a:r>
              <a:rPr lang="en-IN" sz="1600" dirty="0"/>
              <a:t>Based on Count -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USA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 and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GBR(UK)</a:t>
            </a:r>
          </a:p>
          <a:p>
            <a:pPr lvl="1"/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News-Search-Messaging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are Top sectors in India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205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Funding Type with Representative Value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7DBE88-5E98-4492-A3E2-45187FC5C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2" y="1761343"/>
            <a:ext cx="7893360" cy="4284049"/>
          </a:xfr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Top 9 Countries based on Funding Sum</a:t>
            </a:r>
            <a:endParaRPr lang="en-IN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6A9C00E-874D-4E16-933E-FAAFC016C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01049"/>
              </p:ext>
            </p:extLst>
          </p:nvPr>
        </p:nvGraphicFramePr>
        <p:xfrm>
          <a:off x="6505575" y="1822958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398324586390.000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38642273502.000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18142285645.000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13920253718.000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8747167598.000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6742608637.000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6484356814.000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6021103078.000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3156202471.000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DF49AF-0740-434F-9AA6-9A6ABBB0E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1" y="1822958"/>
            <a:ext cx="4898965" cy="3819558"/>
          </a:xfr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1051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ASSIGNMENT  SUBMISSION </vt:lpstr>
      <vt:lpstr>SparkFunds Investment Assist - Abstract</vt:lpstr>
      <vt:lpstr> Methodology</vt:lpstr>
      <vt:lpstr>Data Cleaning</vt:lpstr>
      <vt:lpstr>Fund Type Analysis</vt:lpstr>
      <vt:lpstr>Country Analysis</vt:lpstr>
      <vt:lpstr>Sector Analysis</vt:lpstr>
      <vt:lpstr>Funding Type with Representative Value</vt:lpstr>
      <vt:lpstr>Top 9 Countries based on Funding Sum</vt:lpstr>
      <vt:lpstr>Sectors based on Counts in Top3 Countries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Sameer Gadicherla</cp:lastModifiedBy>
  <cp:revision>51</cp:revision>
  <dcterms:created xsi:type="dcterms:W3CDTF">2016-06-09T08:16:28Z</dcterms:created>
  <dcterms:modified xsi:type="dcterms:W3CDTF">2021-04-24T16:45:33Z</dcterms:modified>
</cp:coreProperties>
</file>