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71" r:id="rId7"/>
    <p:sldId id="272" r:id="rId8"/>
    <p:sldId id="273" r:id="rId9"/>
    <p:sldId id="274" r:id="rId10"/>
    <p:sldId id="275" r:id="rId11"/>
    <p:sldId id="276" r:id="rId12"/>
    <p:sldId id="277" r:id="rId13"/>
    <p:sldId id="278" r:id="rId14"/>
    <p:sldId id="280" r:id="rId15"/>
    <p:sldId id="262"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90" d="100"/>
          <a:sy n="90" d="100"/>
        </p:scale>
        <p:origin x="1392" y="63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16-05-2021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Omkar Joshi , Gadicherla Sameer</a:t>
            </a:r>
          </a:p>
          <a:p>
            <a:pPr algn="l"/>
            <a:r>
              <a:rPr lang="en-IN" sz="1800" dirty="0"/>
              <a:t>Batch – March 31’ 2021 </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Bivariate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6619" y="1496218"/>
            <a:ext cx="9087256" cy="4779510"/>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261100"/>
            <a:ext cx="10299700"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bar chart we can see defaulting rate increases as grade increases. Within grade defaulting increases from 1-5 subgrade.</a:t>
            </a:r>
          </a:p>
        </p:txBody>
      </p:sp>
    </p:spTree>
    <p:extLst>
      <p:ext uri="{BB962C8B-B14F-4D97-AF65-F5344CB8AC3E}">
        <p14:creationId xmlns:p14="http://schemas.microsoft.com/office/powerpoint/2010/main" val="297338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Bivariate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2975" y="1496218"/>
            <a:ext cx="8974543" cy="4779510"/>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261100"/>
            <a:ext cx="10299700"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bar chart we can see average defaulting rate increases a grade increases. Within grade defaulting increases from 1-5 subgrade.</a:t>
            </a:r>
          </a:p>
        </p:txBody>
      </p:sp>
    </p:spTree>
    <p:extLst>
      <p:ext uri="{BB962C8B-B14F-4D97-AF65-F5344CB8AC3E}">
        <p14:creationId xmlns:p14="http://schemas.microsoft.com/office/powerpoint/2010/main" val="143248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Bivariate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82975" y="1495547"/>
            <a:ext cx="9067311" cy="4732433"/>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261100"/>
            <a:ext cx="10299700"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boxplot we can see defaulters who buy house loans have higher interest rates. Defaulters buying </a:t>
            </a:r>
            <a:r>
              <a:rPr lang="en-IN" dirty="0" err="1">
                <a:latin typeface="Times New Roman" panose="02020603050405020304" pitchFamily="18" charset="0"/>
                <a:cs typeface="Times New Roman" panose="02020603050405020304" pitchFamily="18" charset="0"/>
              </a:rPr>
              <a:t>renewable_energy</a:t>
            </a:r>
            <a:r>
              <a:rPr lang="en-IN" dirty="0">
                <a:latin typeface="Times New Roman" panose="02020603050405020304" pitchFamily="18" charset="0"/>
                <a:cs typeface="Times New Roman" panose="02020603050405020304" pitchFamily="18" charset="0"/>
              </a:rPr>
              <a:t> loans have very less interest rates.</a:t>
            </a:r>
          </a:p>
        </p:txBody>
      </p:sp>
    </p:spTree>
    <p:extLst>
      <p:ext uri="{BB962C8B-B14F-4D97-AF65-F5344CB8AC3E}">
        <p14:creationId xmlns:p14="http://schemas.microsoft.com/office/powerpoint/2010/main" val="14685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Bivariate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51673" y="1495547"/>
            <a:ext cx="5329914" cy="4732433"/>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261100"/>
            <a:ext cx="10299700"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heatmap we can see defaulters whose </a:t>
            </a:r>
            <a:r>
              <a:rPr lang="en-IN" dirty="0" err="1">
                <a:latin typeface="Times New Roman" panose="02020603050405020304" pitchFamily="18" charset="0"/>
                <a:cs typeface="Times New Roman" panose="02020603050405020304" pitchFamily="18" charset="0"/>
              </a:rPr>
              <a:t>incomelies</a:t>
            </a:r>
            <a:r>
              <a:rPr lang="en-IN" dirty="0">
                <a:latin typeface="Times New Roman" panose="02020603050405020304" pitchFamily="18" charset="0"/>
                <a:cs typeface="Times New Roman" panose="02020603050405020304" pitchFamily="18" charset="0"/>
              </a:rPr>
              <a:t> between 50K to 75K and who purchase loan above 150K have highest defaulting rate.</a:t>
            </a:r>
          </a:p>
        </p:txBody>
      </p:sp>
    </p:spTree>
    <p:extLst>
      <p:ext uri="{BB962C8B-B14F-4D97-AF65-F5344CB8AC3E}">
        <p14:creationId xmlns:p14="http://schemas.microsoft.com/office/powerpoint/2010/main" val="259845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091" y="167063"/>
            <a:ext cx="9313817" cy="856138"/>
          </a:xfrm>
        </p:spPr>
        <p:txBody>
          <a:bodyPr/>
          <a:lstStyle/>
          <a:p>
            <a:r>
              <a:rPr lang="en-IN" b="1" dirty="0"/>
              <a:t>Feature Importance</a:t>
            </a:r>
            <a:endParaRPr lang="en-IN" sz="2800" dirty="0"/>
          </a:p>
        </p:txBody>
      </p:sp>
      <p:sp>
        <p:nvSpPr>
          <p:cNvPr id="5" name="TextBox 4">
            <a:extLst>
              <a:ext uri="{FF2B5EF4-FFF2-40B4-BE49-F238E27FC236}">
                <a16:creationId xmlns:a16="http://schemas.microsoft.com/office/drawing/2014/main" id="{96833949-9EAE-4C5E-A938-BF07CBA460B1}"/>
              </a:ext>
            </a:extLst>
          </p:cNvPr>
          <p:cNvSpPr txBox="1"/>
          <p:nvPr/>
        </p:nvSpPr>
        <p:spPr>
          <a:xfrm>
            <a:off x="5989674" y="1335988"/>
            <a:ext cx="5716173"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Based on these percentages, we get the top indicators of the analysis..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are the difference between max and min defaulting percentages in a particular category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bivariate, these are the average differences across the sub-categories.</a:t>
            </a:r>
          </a:p>
        </p:txBody>
      </p:sp>
      <p:pic>
        <p:nvPicPr>
          <p:cNvPr id="4" name="Picture 3">
            <a:extLst>
              <a:ext uri="{FF2B5EF4-FFF2-40B4-BE49-F238E27FC236}">
                <a16:creationId xmlns:a16="http://schemas.microsoft.com/office/drawing/2014/main" id="{505ED015-5E24-4808-9DD1-D84D0C523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63" y="915637"/>
            <a:ext cx="3609311" cy="5026725"/>
          </a:xfrm>
          <a:prstGeom prst="rect">
            <a:avLst/>
          </a:prstGeom>
        </p:spPr>
      </p:pic>
    </p:spTree>
    <p:extLst>
      <p:ext uri="{BB962C8B-B14F-4D97-AF65-F5344CB8AC3E}">
        <p14:creationId xmlns:p14="http://schemas.microsoft.com/office/powerpoint/2010/main" val="337732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Recommendations</a:t>
            </a:r>
          </a:p>
        </p:txBody>
      </p:sp>
      <p:sp>
        <p:nvSpPr>
          <p:cNvPr id="4" name="Rectangle 1">
            <a:extLst>
              <a:ext uri="{FF2B5EF4-FFF2-40B4-BE49-F238E27FC236}">
                <a16:creationId xmlns:a16="http://schemas.microsoft.com/office/drawing/2014/main" id="{3ED2A771-0649-441D-BE75-EF3E7D901F2D}"/>
              </a:ext>
            </a:extLst>
          </p:cNvPr>
          <p:cNvSpPr>
            <a:spLocks noGrp="1" noChangeArrowheads="1"/>
          </p:cNvSpPr>
          <p:nvPr>
            <p:ph idx="1"/>
          </p:nvPr>
        </p:nvSpPr>
        <p:spPr bwMode="auto">
          <a:xfrm>
            <a:off x="413199" y="1366854"/>
            <a:ext cx="10760355" cy="54911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rPr>
              <a:t>Grade and Subgrade:</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rPr>
              <a:t>These have shown a lot of variation in the defaulting percentages, thereby being a strong indicator.</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rPr>
              <a:t>We can recommend to go with any subgrade within lower grades like A and B as we have seen the trend that as the grade increases,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000000"/>
                </a:solidFill>
                <a:effectLst/>
              </a:rPr>
              <a:t>the defaulting percentage also increases. - Within a grade, we can go for lower subgrade number for less defaulting percentage. A1 instead of A5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rPr>
              <a:t>Interest Rate:</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rPr>
              <a:t>When grouped into three categories, we have observed that the higher the interest rate, more the defaulters. - So its better to give loans in the normal or lower range. - recommended to keep the interest rate below 15% - Higher the interest , more the defaulting across all employment lengths.</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rPr>
              <a:t>Home Ownership:</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rPr>
              <a:t>Though we see a variation of 18% in this, actually its because there are 0% defaulters in NONE category which has only 3 records. - If we ignore that we see a similar range of 14-18% defaulting in other categories like rental, mortgage, individual. - This is </a:t>
            </a:r>
            <a:r>
              <a:rPr kumimoji="0" lang="en-US" altLang="en-US" sz="1400" b="1" i="0" u="none" strike="noStrike" cap="none" normalizeH="0" baseline="0" dirty="0">
                <a:ln>
                  <a:noFill/>
                </a:ln>
                <a:solidFill>
                  <a:srgbClr val="000000"/>
                </a:solidFill>
                <a:effectLst/>
              </a:rPr>
              <a:t>NOT</a:t>
            </a:r>
            <a:r>
              <a:rPr kumimoji="0" lang="en-US" altLang="en-US" sz="1400" b="0" i="0" u="none" strike="noStrike" cap="none" normalizeH="0" baseline="0" dirty="0">
                <a:ln>
                  <a:noFill/>
                </a:ln>
                <a:solidFill>
                  <a:srgbClr val="000000"/>
                </a:solidFill>
                <a:effectLst/>
              </a:rPr>
              <a:t> a strong indicator</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rPr>
              <a:t>- We have received a lot of good insight with this particular column - When seen alone, - we saw that borrowers taking loans for </a:t>
            </a:r>
            <a:r>
              <a:rPr kumimoji="0" lang="en-US" altLang="en-US" sz="1400" b="1" i="0" u="none" strike="noStrike" cap="none" normalizeH="0" baseline="0" dirty="0">
                <a:ln>
                  <a:noFill/>
                </a:ln>
                <a:solidFill>
                  <a:srgbClr val="000000"/>
                </a:solidFill>
                <a:effectLst/>
              </a:rPr>
              <a:t>small businesses</a:t>
            </a:r>
            <a:r>
              <a:rPr kumimoji="0" lang="en-US" altLang="en-US" sz="1400" b="0" i="0" u="none" strike="noStrike" cap="none" normalizeH="0" baseline="0" dirty="0">
                <a:ln>
                  <a:noFill/>
                </a:ln>
                <a:solidFill>
                  <a:srgbClr val="000000"/>
                </a:solidFill>
                <a:effectLst/>
              </a:rPr>
              <a:t> end up defaulting around 25% of the times. - Where as giving loans in categories like </a:t>
            </a:r>
            <a:r>
              <a:rPr kumimoji="0" lang="en-US" altLang="en-US" sz="1400" b="1" i="0" u="none" strike="noStrike" cap="none" normalizeH="0" baseline="0" dirty="0">
                <a:ln>
                  <a:noFill/>
                </a:ln>
                <a:solidFill>
                  <a:srgbClr val="000000"/>
                </a:solidFill>
                <a:effectLst/>
              </a:rPr>
              <a:t>marriage, </a:t>
            </a:r>
            <a:r>
              <a:rPr kumimoji="0" lang="en-US" altLang="en-US" sz="1400" b="1" i="0" u="none" strike="noStrike" cap="none" normalizeH="0" baseline="0" dirty="0" err="1">
                <a:ln>
                  <a:noFill/>
                </a:ln>
                <a:solidFill>
                  <a:srgbClr val="000000"/>
                </a:solidFill>
                <a:effectLst/>
              </a:rPr>
              <a:t>major_purchase</a:t>
            </a:r>
            <a:r>
              <a:rPr kumimoji="0" lang="en-US" altLang="en-US" sz="1400" b="1" i="0" u="none" strike="noStrike" cap="none" normalizeH="0" baseline="0" dirty="0">
                <a:ln>
                  <a:noFill/>
                </a:ln>
                <a:solidFill>
                  <a:srgbClr val="000000"/>
                </a:solidFill>
                <a:effectLst/>
              </a:rPr>
              <a:t>, car and </a:t>
            </a:r>
            <a:r>
              <a:rPr kumimoji="0" lang="en-US" altLang="en-US" sz="1400" b="1" i="0" u="none" strike="noStrike" cap="none" normalizeH="0" baseline="0" dirty="0" err="1">
                <a:ln>
                  <a:noFill/>
                </a:ln>
                <a:solidFill>
                  <a:srgbClr val="000000"/>
                </a:solidFill>
                <a:effectLst/>
              </a:rPr>
              <a:t>credit_card</a:t>
            </a:r>
            <a:r>
              <a:rPr kumimoji="0" lang="en-US" altLang="en-US" sz="1400" b="0" i="0" u="none" strike="noStrike" cap="none" normalizeH="0" baseline="0" dirty="0">
                <a:ln>
                  <a:noFill/>
                </a:ln>
                <a:solidFill>
                  <a:srgbClr val="000000"/>
                </a:solidFill>
                <a:effectLst/>
              </a:rPr>
              <a:t> have </a:t>
            </a:r>
            <a:r>
              <a:rPr kumimoji="0" lang="en-US" altLang="en-US" sz="1400" b="1" i="0" u="none" strike="noStrike" cap="none" normalizeH="0" baseline="0" dirty="0">
                <a:ln>
                  <a:noFill/>
                </a:ln>
                <a:solidFill>
                  <a:srgbClr val="000000"/>
                </a:solidFill>
                <a:effectLst/>
              </a:rPr>
              <a:t>very less risk. </a:t>
            </a:r>
            <a:r>
              <a:rPr kumimoji="0" lang="en-US" altLang="en-US" sz="1400" b="0" i="0" u="none" strike="noStrike" cap="none" normalizeH="0" baseline="0" dirty="0">
                <a:ln>
                  <a:noFill/>
                </a:ln>
                <a:solidFill>
                  <a:srgbClr val="000000"/>
                </a:solidFill>
                <a:effectLst/>
              </a:rPr>
              <a:t>- When looked along with some other categories: - </a:t>
            </a:r>
            <a:r>
              <a:rPr kumimoji="0" lang="en-US" altLang="en-US" sz="1400" b="0" i="1" u="none" strike="noStrike" cap="none" normalizeH="0" baseline="0" dirty="0">
                <a:ln>
                  <a:noFill/>
                </a:ln>
                <a:solidFill>
                  <a:srgbClr val="000000"/>
                </a:solidFill>
                <a:effectLst/>
              </a:rPr>
              <a:t>Verification-status:</a:t>
            </a:r>
            <a:r>
              <a:rPr kumimoji="0" lang="en-US" altLang="en-US" sz="1400" b="0" i="0" u="none" strike="noStrike" cap="none" normalizeH="0" baseline="0" dirty="0">
                <a:ln>
                  <a:noFill/>
                </a:ln>
                <a:solidFill>
                  <a:srgbClr val="000000"/>
                </a:solidFill>
                <a:effectLst/>
              </a:rPr>
              <a:t> </a:t>
            </a:r>
            <a:r>
              <a:rPr kumimoji="0" lang="en-US" altLang="en-US" sz="1400" b="1" i="0" u="none" strike="noStrike" cap="none" normalizeH="0" baseline="0" dirty="0">
                <a:ln>
                  <a:noFill/>
                </a:ln>
                <a:solidFill>
                  <a:srgbClr val="000000"/>
                </a:solidFill>
                <a:effectLst/>
              </a:rPr>
              <a:t>small businesses</a:t>
            </a:r>
            <a:r>
              <a:rPr lang="en-US" altLang="en-US" sz="1400" dirty="0">
                <a:solidFill>
                  <a:srgbClr val="000000"/>
                </a:solidFill>
              </a:rPr>
              <a:t> </a:t>
            </a:r>
            <a:r>
              <a:rPr kumimoji="0" lang="en-US" altLang="en-US" sz="1400" b="0" i="0" u="none" strike="noStrike" cap="none" normalizeH="0" baseline="0" dirty="0">
                <a:ln>
                  <a:noFill/>
                </a:ln>
                <a:solidFill>
                  <a:srgbClr val="000000"/>
                </a:solidFill>
                <a:effectLst/>
              </a:rPr>
              <a:t>tend to </a:t>
            </a:r>
            <a:r>
              <a:rPr kumimoji="0" lang="en-US" altLang="en-US" sz="1400" b="1" i="0" u="none" strike="noStrike" cap="none" normalizeH="0" baseline="0" dirty="0">
                <a:ln>
                  <a:noFill/>
                </a:ln>
                <a:solidFill>
                  <a:srgbClr val="000000"/>
                </a:solidFill>
                <a:effectLst/>
              </a:rPr>
              <a:t>default more</a:t>
            </a:r>
            <a:r>
              <a:rPr kumimoji="0" lang="en-US" altLang="en-US" sz="1400" b="0" i="0" u="none" strike="noStrike" cap="none" normalizeH="0" baseline="0" dirty="0">
                <a:ln>
                  <a:noFill/>
                </a:ln>
                <a:solidFill>
                  <a:srgbClr val="000000"/>
                </a:solidFill>
                <a:effectLst/>
              </a:rPr>
              <a:t>, so not recommended to give to them. - </a:t>
            </a:r>
            <a:r>
              <a:rPr kumimoji="0" lang="en-US" altLang="en-US" sz="1400" b="0" i="1" u="none" strike="noStrike" cap="none" normalizeH="0" baseline="0" dirty="0">
                <a:ln>
                  <a:noFill/>
                </a:ln>
                <a:solidFill>
                  <a:srgbClr val="000000"/>
                </a:solidFill>
                <a:effectLst/>
              </a:rPr>
              <a:t>Interest-Rate</a:t>
            </a:r>
            <a:r>
              <a:rPr kumimoji="0" lang="en-US" altLang="en-US" sz="1400" b="0" i="0" u="none" strike="noStrike" cap="none" normalizeH="0" baseline="0" dirty="0">
                <a:ln>
                  <a:noFill/>
                </a:ln>
                <a:solidFill>
                  <a:srgbClr val="000000"/>
                </a:solidFill>
                <a:effectLst/>
              </a:rPr>
              <a:t> : Lower the interest rate, less the defaulting percentage across all the categories. </a:t>
            </a:r>
            <a:r>
              <a:rPr kumimoji="0" lang="en-US" altLang="en-US" sz="1400" b="0" i="1" u="none" strike="noStrike" cap="none" normalizeH="0" baseline="0" dirty="0">
                <a:ln>
                  <a:noFill/>
                </a:ln>
                <a:solidFill>
                  <a:srgbClr val="000000"/>
                </a:solidFill>
                <a:effectLst/>
              </a:rPr>
              <a:t>- Loan-</a:t>
            </a:r>
            <a:r>
              <a:rPr kumimoji="0" lang="en-US" altLang="en-US" sz="1400" b="0" i="1" u="none" strike="noStrike" cap="none" normalizeH="0" baseline="0" dirty="0" err="1">
                <a:ln>
                  <a:noFill/>
                </a:ln>
                <a:solidFill>
                  <a:srgbClr val="000000"/>
                </a:solidFill>
                <a:effectLst/>
              </a:rPr>
              <a:t>amnt</a:t>
            </a:r>
            <a:r>
              <a:rPr kumimoji="0" lang="en-US" altLang="en-US" sz="1400" b="0" i="1"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rgbClr val="000000"/>
                </a:solidFill>
                <a:effectLst/>
              </a:rPr>
              <a:t>: We see that avg default rate in </a:t>
            </a:r>
            <a:r>
              <a:rPr kumimoji="0" lang="en-US" altLang="en-US" sz="1400" b="1" i="0" u="none" strike="noStrike" cap="none" normalizeH="0" baseline="0" dirty="0">
                <a:ln>
                  <a:noFill/>
                </a:ln>
                <a:solidFill>
                  <a:srgbClr val="000000"/>
                </a:solidFill>
                <a:effectLst/>
              </a:rPr>
              <a:t>major purchase</a:t>
            </a:r>
            <a:r>
              <a:rPr kumimoji="0" lang="en-US" altLang="en-US" sz="1400" b="0" i="0" u="none" strike="noStrike" cap="none" normalizeH="0" baseline="0" dirty="0">
                <a:ln>
                  <a:noFill/>
                </a:ln>
                <a:solidFill>
                  <a:srgbClr val="000000"/>
                </a:solidFill>
                <a:effectLst/>
              </a:rPr>
              <a:t> across all the loan buckets is </a:t>
            </a:r>
            <a:r>
              <a:rPr kumimoji="0" lang="en-US" altLang="en-US" sz="1400" b="1" i="0" u="none" strike="noStrike" cap="none" normalizeH="0" baseline="0" dirty="0">
                <a:ln>
                  <a:noFill/>
                </a:ln>
                <a:solidFill>
                  <a:srgbClr val="000000"/>
                </a:solidFill>
                <a:effectLst/>
              </a:rPr>
              <a:t>very less</a:t>
            </a:r>
            <a:r>
              <a:rPr kumimoji="0" lang="en-US" altLang="en-US" sz="1400" b="0" i="0" u="none" strike="noStrike" cap="none" normalizeH="0" baseline="0" dirty="0">
                <a:ln>
                  <a:noFill/>
                </a:ln>
                <a:solidFill>
                  <a:srgbClr val="000000"/>
                </a:solidFill>
                <a:effectLst/>
              </a:rPr>
              <a:t>. Small businesses tend to have more avg default rate. So avoiding </a:t>
            </a:r>
            <a:r>
              <a:rPr kumimoji="0" lang="en-US" altLang="en-US" sz="1400" b="0" i="0" u="none" strike="noStrike" cap="none" normalizeH="0" baseline="0" dirty="0" err="1">
                <a:ln>
                  <a:noFill/>
                </a:ln>
                <a:solidFill>
                  <a:srgbClr val="000000"/>
                </a:solidFill>
                <a:effectLst/>
              </a:rPr>
              <a:t>small_business</a:t>
            </a:r>
            <a:r>
              <a:rPr kumimoji="0" lang="en-US" altLang="en-US" sz="1400" b="0" i="0" u="none" strike="noStrike" cap="none" normalizeH="0" baseline="0" dirty="0">
                <a:ln>
                  <a:noFill/>
                </a:ln>
                <a:solidFill>
                  <a:srgbClr val="000000"/>
                </a:solidFill>
                <a:effectLst/>
              </a:rPr>
              <a:t> loans is better. - </a:t>
            </a:r>
            <a:r>
              <a:rPr kumimoji="0" lang="en-US" altLang="en-US" sz="1400" b="0" i="1" u="none" strike="noStrike" cap="none" normalizeH="0" baseline="0" dirty="0">
                <a:ln>
                  <a:noFill/>
                </a:ln>
                <a:solidFill>
                  <a:srgbClr val="000000"/>
                </a:solidFill>
                <a:effectLst/>
              </a:rPr>
              <a:t>Income-bucket</a:t>
            </a:r>
            <a:r>
              <a:rPr kumimoji="0" lang="en-US" altLang="en-US" sz="1400" b="0" i="0" u="none" strike="noStrike" cap="none" normalizeH="0" baseline="0" dirty="0">
                <a:ln>
                  <a:noFill/>
                </a:ln>
                <a:solidFill>
                  <a:srgbClr val="000000"/>
                </a:solidFill>
                <a:effectLst/>
              </a:rPr>
              <a:t> : </a:t>
            </a:r>
            <a:r>
              <a:rPr kumimoji="0" lang="en-US" altLang="en-US" sz="1400" b="1" i="0" u="none" strike="noStrike" cap="none" normalizeH="0" baseline="0" dirty="0">
                <a:ln>
                  <a:noFill/>
                </a:ln>
                <a:solidFill>
                  <a:srgbClr val="000000"/>
                </a:solidFill>
                <a:effectLst/>
              </a:rPr>
              <a:t>car loans have less default rates</a:t>
            </a:r>
            <a:r>
              <a:rPr kumimoji="0" lang="en-US" altLang="en-US" sz="1400" b="0" i="0" u="none" strike="noStrike" cap="none" normalizeH="0" baseline="0" dirty="0">
                <a:ln>
                  <a:noFill/>
                </a:ln>
                <a:solidFill>
                  <a:srgbClr val="000000"/>
                </a:solidFill>
                <a:effectLst/>
              </a:rPr>
              <a:t>. Small business end up defaulting more across all income buckets.</a:t>
            </a:r>
            <a:r>
              <a:rPr kumimoji="0" lang="en-US" altLang="en-US" sz="1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73985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b="1" dirty="0"/>
              <a:t>Recommendations</a:t>
            </a:r>
            <a:endParaRPr lang="en-IN" dirty="0"/>
          </a:p>
        </p:txBody>
      </p:sp>
      <p:sp>
        <p:nvSpPr>
          <p:cNvPr id="4" name="Rectangle 1">
            <a:extLst>
              <a:ext uri="{FF2B5EF4-FFF2-40B4-BE49-F238E27FC236}">
                <a16:creationId xmlns:a16="http://schemas.microsoft.com/office/drawing/2014/main" id="{3ED2A771-0649-441D-BE75-EF3E7D901F2D}"/>
              </a:ext>
            </a:extLst>
          </p:cNvPr>
          <p:cNvSpPr>
            <a:spLocks noGrp="1" noChangeArrowheads="1"/>
          </p:cNvSpPr>
          <p:nvPr>
            <p:ph idx="1"/>
          </p:nvPr>
        </p:nvSpPr>
        <p:spPr bwMode="auto">
          <a:xfrm>
            <a:off x="404950" y="3805251"/>
            <a:ext cx="10760355" cy="443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B2A7A7A-7A14-4B20-81BC-6195C6BA6B7F}"/>
              </a:ext>
            </a:extLst>
          </p:cNvPr>
          <p:cNvSpPr>
            <a:spLocks noChangeArrowheads="1"/>
          </p:cNvSpPr>
          <p:nvPr/>
        </p:nvSpPr>
        <p:spPr bwMode="auto">
          <a:xfrm>
            <a:off x="404950" y="1973973"/>
            <a:ext cx="10929357" cy="3665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Term:</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It's recommended to </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give loan for 3 years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instead of 5 years , as we see a default spike from 10% to 25% between these two.</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Loan </a:t>
            </a:r>
            <a:r>
              <a:rPr kumimoji="0" lang="en-US" altLang="en-US" sz="1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Amnt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can observe more defaulting in </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30000-35000</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loan bracket(7) across all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emp_length</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recommended to give loans below 30000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 the loan amount is below </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15000</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then we see </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less defaulting</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the loan amount increases the defaulting rate is also increasing.</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Employment length:</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defaulting percentage in 10 out of 12 categories is almost near to 13%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When looked at only defaulter, we see that 10+ years had 23% of them. </a:t>
            </a:r>
          </a:p>
          <a:p>
            <a:pPr marR="0" lvl="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Income Bucket:</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see less defaulting in between </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75000 to 150000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i.e., buckets </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4-5-6, good to give loans in this range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Higher the salary, lesser the default rate. </a:t>
            </a:r>
            <a:endParaRPr lang="en-US" altLang="en-US" sz="1400" dirty="0">
              <a:solidFill>
                <a:srgbClr val="000000"/>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Borrowers with income 5000-10000 are having the highest defaulting percentage of 23.4%, so better avoid loans in this range.\</a:t>
            </a:r>
          </a:p>
        </p:txBody>
      </p:sp>
    </p:spTree>
    <p:extLst>
      <p:ext uri="{BB962C8B-B14F-4D97-AF65-F5344CB8AC3E}">
        <p14:creationId xmlns:p14="http://schemas.microsoft.com/office/powerpoint/2010/main" val="193525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l" rtl="0"/>
            <a:r>
              <a:rPr lang="en-US" sz="2400" b="0" i="0" dirty="0">
                <a:effectLst/>
              </a:rPr>
              <a:t>You work for a </a:t>
            </a:r>
            <a:r>
              <a:rPr lang="en-US" sz="2400" b="1" i="0" dirty="0">
                <a:effectLst/>
              </a:rPr>
              <a:t>consumer finance company </a:t>
            </a:r>
            <a:r>
              <a:rPr lang="en-US" sz="2400" b="0" i="0" dirty="0">
                <a:effectLst/>
              </a:rPr>
              <a:t>which specializes in lending various types of loans to urban customers. When the company receives a loan application, the company has to make a decision for loan approval based on the applicant’s profile</a:t>
            </a:r>
            <a:r>
              <a:rPr lang="en-US" sz="2400" b="0" i="0" dirty="0">
                <a:effectLst/>
                <a:latin typeface="Merriweather"/>
              </a:rPr>
              <a:t>.</a:t>
            </a:r>
          </a:p>
          <a:p>
            <a:pPr marL="0" indent="0" algn="l" rtl="0">
              <a:buNone/>
            </a:pPr>
            <a:endParaRPr lang="en-US" sz="2400" i="0" dirty="0">
              <a:effectLst/>
            </a:endParaRPr>
          </a:p>
          <a:p>
            <a:pPr algn="l" rtl="0"/>
            <a:r>
              <a:rPr lang="en-US" sz="2400" i="0" dirty="0">
                <a:effectLst/>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pPr marL="0" indent="0" algn="l" rtl="0">
              <a:buNone/>
            </a:pPr>
            <a:endParaRPr lang="en-US" sz="2400" i="0" dirty="0">
              <a:effectLst/>
            </a:endParaRPr>
          </a:p>
          <a:p>
            <a:pPr algn="l" rtl="0"/>
            <a:r>
              <a:rPr lang="en-US" sz="2400" i="0" dirty="0">
                <a:effectLst/>
              </a:rPr>
              <a:t>If one is able to identify these risky loan applicants, then such loans can be reduced thereby cutting down the amount of credit loss. Identification of such applicants using EDA is the aim of this case study.</a:t>
            </a:r>
          </a:p>
          <a:p>
            <a:pPr marL="0" indent="0" algn="l" rtl="0">
              <a:buNone/>
            </a:pPr>
            <a:endParaRPr lang="en-US" sz="2400" i="0" dirty="0">
              <a:effectLst/>
            </a:endParaRPr>
          </a:p>
          <a:p>
            <a:pPr algn="l" rtl="0"/>
            <a:r>
              <a:rPr lang="en-US" sz="2400" i="0" dirty="0">
                <a:effectLst/>
              </a:rPr>
              <a:t>In other words, the company wants to understand the driving factors (or driver variables) behind loan default, i.e. the variables which are strong indicators of default.  The company can utilize this knowledge for its portfolio and risk assessment. </a:t>
            </a:r>
          </a:p>
          <a:p>
            <a:pPr marL="342900" indent="-342900">
              <a:buFont typeface="+mj-lt"/>
              <a:buAutoNum type="arabicPeriod"/>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Problem statement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Methodology</a:t>
            </a:r>
          </a:p>
        </p:txBody>
      </p:sp>
      <p:sp>
        <p:nvSpPr>
          <p:cNvPr id="2" name="Rectangle 1">
            <a:extLst>
              <a:ext uri="{FF2B5EF4-FFF2-40B4-BE49-F238E27FC236}">
                <a16:creationId xmlns:a16="http://schemas.microsoft.com/office/drawing/2014/main" id="{1A86657B-F6AF-4041-B9A7-B09AA0FB2902}"/>
              </a:ext>
            </a:extLst>
          </p:cNvPr>
          <p:cNvSpPr/>
          <p:nvPr/>
        </p:nvSpPr>
        <p:spPr>
          <a:xfrm>
            <a:off x="800100" y="1676400"/>
            <a:ext cx="1879600" cy="856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Arrangement &amp; Cleaning</a:t>
            </a:r>
          </a:p>
        </p:txBody>
      </p:sp>
      <p:sp>
        <p:nvSpPr>
          <p:cNvPr id="4" name="Rectangle 3">
            <a:extLst>
              <a:ext uri="{FF2B5EF4-FFF2-40B4-BE49-F238E27FC236}">
                <a16:creationId xmlns:a16="http://schemas.microsoft.com/office/drawing/2014/main" id="{F1C41072-DEF9-4608-A475-BAD2516C88CE}"/>
              </a:ext>
            </a:extLst>
          </p:cNvPr>
          <p:cNvSpPr/>
          <p:nvPr/>
        </p:nvSpPr>
        <p:spPr>
          <a:xfrm>
            <a:off x="3810000" y="1676400"/>
            <a:ext cx="1727200" cy="8561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Univariate</a:t>
            </a:r>
          </a:p>
          <a:p>
            <a:pPr algn="ctr"/>
            <a:r>
              <a:rPr lang="en-IN" dirty="0"/>
              <a:t>Analysis</a:t>
            </a:r>
          </a:p>
        </p:txBody>
      </p:sp>
      <p:sp>
        <p:nvSpPr>
          <p:cNvPr id="7" name="Content Placeholder 6">
            <a:extLst>
              <a:ext uri="{FF2B5EF4-FFF2-40B4-BE49-F238E27FC236}">
                <a16:creationId xmlns:a16="http://schemas.microsoft.com/office/drawing/2014/main" id="{90675756-86A2-440A-B3D4-B7DA7FC51992}"/>
              </a:ext>
            </a:extLst>
          </p:cNvPr>
          <p:cNvSpPr>
            <a:spLocks noGrp="1"/>
          </p:cNvSpPr>
          <p:nvPr>
            <p:ph idx="1"/>
          </p:nvPr>
        </p:nvSpPr>
        <p:spPr>
          <a:xfrm>
            <a:off x="6538913" y="1676399"/>
            <a:ext cx="1727200" cy="856139"/>
          </a:xfrm>
          <a:prstGeom prst="rect">
            <a:avLst/>
          </a:prstGeom>
        </p:spPr>
        <p:style>
          <a:lnRef idx="2">
            <a:schemeClr val="accent6"/>
          </a:lnRef>
          <a:fillRef idx="1">
            <a:schemeClr val="lt1"/>
          </a:fillRef>
          <a:effectRef idx="0">
            <a:schemeClr val="accent6"/>
          </a:effectRef>
          <a:fontRef idx="minor">
            <a:schemeClr val="dk1"/>
          </a:fontRef>
        </p:style>
        <p:txBody>
          <a:bodyPr rtlCol="0" anchor="ctr">
            <a:normAutofit/>
          </a:bodyPr>
          <a:lstStyle/>
          <a:p>
            <a:pPr marL="0" indent="0" algn="ctr">
              <a:buNone/>
            </a:pPr>
            <a:r>
              <a:rPr lang="en-IN" sz="1800" dirty="0"/>
              <a:t>Bivariate</a:t>
            </a:r>
          </a:p>
          <a:p>
            <a:pPr marL="0" indent="0" algn="ctr">
              <a:buNone/>
            </a:pPr>
            <a:r>
              <a:rPr lang="en-IN" sz="1800" dirty="0"/>
              <a:t>Analysis</a:t>
            </a:r>
          </a:p>
        </p:txBody>
      </p:sp>
      <p:sp>
        <p:nvSpPr>
          <p:cNvPr id="8" name="Content Placeholder 6">
            <a:extLst>
              <a:ext uri="{FF2B5EF4-FFF2-40B4-BE49-F238E27FC236}">
                <a16:creationId xmlns:a16="http://schemas.microsoft.com/office/drawing/2014/main" id="{949248B6-4206-48A1-A73E-287BBE9E45EE}"/>
              </a:ext>
            </a:extLst>
          </p:cNvPr>
          <p:cNvSpPr txBox="1">
            <a:spLocks/>
          </p:cNvSpPr>
          <p:nvPr/>
        </p:nvSpPr>
        <p:spPr>
          <a:xfrm>
            <a:off x="9396413" y="1676398"/>
            <a:ext cx="1727200" cy="85613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IN" sz="1800" dirty="0"/>
              <a:t>Recommendation</a:t>
            </a:r>
          </a:p>
        </p:txBody>
      </p:sp>
      <p:sp>
        <p:nvSpPr>
          <p:cNvPr id="9" name="Rectangle 8">
            <a:extLst>
              <a:ext uri="{FF2B5EF4-FFF2-40B4-BE49-F238E27FC236}">
                <a16:creationId xmlns:a16="http://schemas.microsoft.com/office/drawing/2014/main" id="{F77EA907-B617-4223-B9FF-FBE2B30410BD}"/>
              </a:ext>
            </a:extLst>
          </p:cNvPr>
          <p:cNvSpPr/>
          <p:nvPr/>
        </p:nvSpPr>
        <p:spPr>
          <a:xfrm>
            <a:off x="841376" y="3012913"/>
            <a:ext cx="1879600" cy="34340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dirty="0"/>
              <a:t>Drop all the rows with missing values</a:t>
            </a:r>
          </a:p>
          <a:p>
            <a:pPr marL="285750" indent="-285750">
              <a:buFont typeface="Arial" panose="020B0604020202020204" pitchFamily="34" charset="0"/>
              <a:buChar char="•"/>
            </a:pPr>
            <a:r>
              <a:rPr lang="en-IN" dirty="0"/>
              <a:t>Drop all the columns with single values and high missing percentages</a:t>
            </a:r>
          </a:p>
          <a:p>
            <a:pPr marL="285750" indent="-285750">
              <a:buFont typeface="Arial" panose="020B0604020202020204" pitchFamily="34" charset="0"/>
              <a:buChar char="•"/>
            </a:pPr>
            <a:r>
              <a:rPr lang="en-IN" dirty="0"/>
              <a:t>Impute values to necessary columns	</a:t>
            </a:r>
          </a:p>
        </p:txBody>
      </p:sp>
      <p:sp>
        <p:nvSpPr>
          <p:cNvPr id="10" name="Rectangle 9">
            <a:extLst>
              <a:ext uri="{FF2B5EF4-FFF2-40B4-BE49-F238E27FC236}">
                <a16:creationId xmlns:a16="http://schemas.microsoft.com/office/drawing/2014/main" id="{4BC24677-6024-4879-9C88-C41E97E4932E}"/>
              </a:ext>
            </a:extLst>
          </p:cNvPr>
          <p:cNvSpPr/>
          <p:nvPr/>
        </p:nvSpPr>
        <p:spPr>
          <a:xfrm>
            <a:off x="3733800" y="3016490"/>
            <a:ext cx="1879600" cy="340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dirty="0"/>
              <a:t>Perform segmented univariate analysis and check the defaulting nature.</a:t>
            </a:r>
          </a:p>
          <a:p>
            <a:pPr marL="285750" indent="-285750">
              <a:buFont typeface="Arial" panose="020B0604020202020204" pitchFamily="34" charset="0"/>
              <a:buChar char="•"/>
            </a:pPr>
            <a:r>
              <a:rPr lang="en-IN" dirty="0"/>
              <a:t>Analysing the spread of each numeric variable</a:t>
            </a:r>
          </a:p>
        </p:txBody>
      </p:sp>
      <p:sp>
        <p:nvSpPr>
          <p:cNvPr id="11" name="Rectangle 10">
            <a:extLst>
              <a:ext uri="{FF2B5EF4-FFF2-40B4-BE49-F238E27FC236}">
                <a16:creationId xmlns:a16="http://schemas.microsoft.com/office/drawing/2014/main" id="{FAC2A728-00CB-4167-B841-3BEFBFF7120B}"/>
              </a:ext>
            </a:extLst>
          </p:cNvPr>
          <p:cNvSpPr/>
          <p:nvPr/>
        </p:nvSpPr>
        <p:spPr>
          <a:xfrm>
            <a:off x="6462713" y="3051731"/>
            <a:ext cx="1879600" cy="340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1600" dirty="0"/>
              <a:t>Considering the major categories, work with other variables to get better insight.</a:t>
            </a:r>
          </a:p>
          <a:p>
            <a:pPr marL="285750" indent="-285750">
              <a:buFont typeface="Arial" panose="020B0604020202020204" pitchFamily="34" charset="0"/>
              <a:buChar char="•"/>
            </a:pPr>
            <a:r>
              <a:rPr lang="en-IN" sz="1600" dirty="0"/>
              <a:t>Checking average defaulting rate in each of the main category given a sub-category</a:t>
            </a:r>
          </a:p>
        </p:txBody>
      </p:sp>
      <p:sp>
        <p:nvSpPr>
          <p:cNvPr id="12" name="Rectangle 11">
            <a:extLst>
              <a:ext uri="{FF2B5EF4-FFF2-40B4-BE49-F238E27FC236}">
                <a16:creationId xmlns:a16="http://schemas.microsoft.com/office/drawing/2014/main" id="{B3664B3B-6D40-48F0-8769-ACBA110ECDFE}"/>
              </a:ext>
            </a:extLst>
          </p:cNvPr>
          <p:cNvSpPr/>
          <p:nvPr/>
        </p:nvSpPr>
        <p:spPr>
          <a:xfrm>
            <a:off x="9318626" y="3051731"/>
            <a:ext cx="1879600" cy="340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1600" dirty="0"/>
              <a:t>Note down the spread in default percentage for each variable analysis and at the end, decide based on the variance of this percentage that who are the strong indicators.</a:t>
            </a:r>
          </a:p>
        </p:txBody>
      </p:sp>
      <p:cxnSp>
        <p:nvCxnSpPr>
          <p:cNvPr id="14" name="Straight Arrow Connector 13">
            <a:extLst>
              <a:ext uri="{FF2B5EF4-FFF2-40B4-BE49-F238E27FC236}">
                <a16:creationId xmlns:a16="http://schemas.microsoft.com/office/drawing/2014/main" id="{7FB226F9-3E4D-4DC2-8927-59F66F226BBB}"/>
              </a:ext>
            </a:extLst>
          </p:cNvPr>
          <p:cNvCxnSpPr>
            <a:stCxn id="2" idx="3"/>
            <a:endCxn id="4" idx="1"/>
          </p:cNvCxnSpPr>
          <p:nvPr/>
        </p:nvCxnSpPr>
        <p:spPr>
          <a:xfrm>
            <a:off x="2679700" y="2104469"/>
            <a:ext cx="1130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A8E6096-88DA-44C6-9FF3-F9FC0C491271}"/>
              </a:ext>
            </a:extLst>
          </p:cNvPr>
          <p:cNvCxnSpPr>
            <a:stCxn id="4" idx="3"/>
            <a:endCxn id="7" idx="1"/>
          </p:cNvCxnSpPr>
          <p:nvPr/>
        </p:nvCxnSpPr>
        <p:spPr>
          <a:xfrm>
            <a:off x="5537200" y="2104469"/>
            <a:ext cx="1001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0D453E-4576-40EA-8EB2-1C6234B4498D}"/>
              </a:ext>
            </a:extLst>
          </p:cNvPr>
          <p:cNvCxnSpPr>
            <a:stCxn id="7" idx="3"/>
            <a:endCxn id="8" idx="1"/>
          </p:cNvCxnSpPr>
          <p:nvPr/>
        </p:nvCxnSpPr>
        <p:spPr>
          <a:xfrm flipV="1">
            <a:off x="8266113" y="2104468"/>
            <a:ext cx="11303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68050C21-10C5-4570-89F5-3F7A41946246}"/>
              </a:ext>
            </a:extLst>
          </p:cNvPr>
          <p:cNvSpPr/>
          <p:nvPr/>
        </p:nvSpPr>
        <p:spPr>
          <a:xfrm>
            <a:off x="1588294" y="2532536"/>
            <a:ext cx="368300" cy="4803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9F211AA2-71E4-4BB2-BB24-B2BF019ED8B1}"/>
              </a:ext>
            </a:extLst>
          </p:cNvPr>
          <p:cNvSpPr/>
          <p:nvPr/>
        </p:nvSpPr>
        <p:spPr>
          <a:xfrm>
            <a:off x="4501357" y="2517296"/>
            <a:ext cx="368300" cy="499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969201BA-005A-4D57-B380-5B8980E4C529}"/>
              </a:ext>
            </a:extLst>
          </p:cNvPr>
          <p:cNvSpPr/>
          <p:nvPr/>
        </p:nvSpPr>
        <p:spPr>
          <a:xfrm>
            <a:off x="7218363" y="2532537"/>
            <a:ext cx="368300" cy="519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640FC772-8180-4060-BAA9-D0951BDD5B8B}"/>
              </a:ext>
            </a:extLst>
          </p:cNvPr>
          <p:cNvSpPr/>
          <p:nvPr/>
        </p:nvSpPr>
        <p:spPr>
          <a:xfrm>
            <a:off x="10081986" y="2517295"/>
            <a:ext cx="368300" cy="534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Cleaning</a:t>
            </a:r>
            <a:endParaRPr lang="en-IN" sz="2800" dirty="0"/>
          </a:p>
        </p:txBody>
      </p:sp>
      <p:sp>
        <p:nvSpPr>
          <p:cNvPr id="3" name="Content Placeholder 2"/>
          <p:cNvSpPr>
            <a:spLocks noGrp="1"/>
          </p:cNvSpPr>
          <p:nvPr>
            <p:ph idx="1"/>
          </p:nvPr>
        </p:nvSpPr>
        <p:spPr/>
        <p:txBody>
          <a:bodyPr>
            <a:normAutofit fontScale="92500" lnSpcReduction="2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dataset contains 39717 rows and 111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found 54 such columns where all the values were null and removed those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Removed all the rows with missing last payment due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Removed columns with single value throughout rows.</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dropped rows for "current"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loan_status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 they would not add much value to defaulting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Marked "charged off" as 1 and "Fully Paid" as 0 for simplifying our analysis.</a:t>
            </a:r>
          </a:p>
          <a:p>
            <a:pPr algn="just">
              <a:lnSpc>
                <a:spcPct val="115000"/>
              </a:lnSpc>
              <a:spcAft>
                <a:spcPts val="1000"/>
              </a:spcAft>
            </a:pPr>
            <a:r>
              <a:rPr lang="en-US" sz="1800" dirty="0">
                <a:effectLst/>
                <a:ea typeface="Calibri" panose="020F0502020204030204" pitchFamily="34" charset="0"/>
              </a:rPr>
              <a:t>'inq_last_6mths', '</a:t>
            </a:r>
            <a:r>
              <a:rPr lang="en-US" sz="1800" dirty="0" err="1">
                <a:effectLst/>
                <a:ea typeface="Calibri" panose="020F0502020204030204" pitchFamily="34" charset="0"/>
              </a:rPr>
              <a:t>initial_list_status</a:t>
            </a:r>
            <a:r>
              <a:rPr lang="en-US" sz="1800" dirty="0">
                <a:effectLst/>
                <a:ea typeface="Calibri" panose="020F0502020204030204" pitchFamily="34" charset="0"/>
              </a:rPr>
              <a:t>', '</a:t>
            </a:r>
            <a:r>
              <a:rPr lang="en-US" sz="1800" dirty="0" err="1">
                <a:effectLst/>
                <a:ea typeface="Calibri" panose="020F0502020204030204" pitchFamily="34" charset="0"/>
              </a:rPr>
              <a:t>out_prncp_inv</a:t>
            </a:r>
            <a:r>
              <a:rPr lang="en-US" sz="1800" dirty="0">
                <a:effectLst/>
                <a:ea typeface="Calibri" panose="020F0502020204030204" pitchFamily="34" charset="0"/>
              </a:rPr>
              <a:t>', '</a:t>
            </a:r>
            <a:r>
              <a:rPr lang="en-US" sz="1800" dirty="0" err="1">
                <a:effectLst/>
                <a:ea typeface="Calibri" panose="020F0502020204030204" pitchFamily="34" charset="0"/>
              </a:rPr>
              <a:t>total_pymnt_inv</a:t>
            </a:r>
            <a:r>
              <a:rPr lang="en-US" sz="1800" dirty="0">
                <a:effectLst/>
                <a:ea typeface="Calibri" panose="020F0502020204030204" pitchFamily="34" charset="0"/>
              </a:rPr>
              <a:t>', 'recoveries', '</a:t>
            </a:r>
            <a:r>
              <a:rPr lang="en-US" sz="1800" dirty="0" err="1">
                <a:effectLst/>
                <a:ea typeface="Calibri" panose="020F0502020204030204" pitchFamily="34" charset="0"/>
              </a:rPr>
              <a:t>collection_recovery_fee</a:t>
            </a:r>
            <a:r>
              <a:rPr lang="en-US" sz="1800" dirty="0">
                <a:effectLst/>
                <a:ea typeface="Calibri" panose="020F0502020204030204" pitchFamily="34" charset="0"/>
              </a:rPr>
              <a:t>', '</a:t>
            </a:r>
            <a:r>
              <a:rPr lang="en-US" sz="1800" dirty="0" err="1">
                <a:effectLst/>
                <a:ea typeface="Calibri" panose="020F0502020204030204" pitchFamily="34" charset="0"/>
              </a:rPr>
              <a:t>last_pymnt_amnt</a:t>
            </a:r>
            <a:r>
              <a:rPr lang="en-US" sz="1800" dirty="0">
                <a:effectLst/>
                <a:ea typeface="Calibri" panose="020F0502020204030204" pitchFamily="34" charset="0"/>
              </a:rPr>
              <a:t>', '</a:t>
            </a:r>
            <a:r>
              <a:rPr lang="en-US" sz="1800" dirty="0" err="1">
                <a:effectLst/>
                <a:ea typeface="Calibri" panose="020F0502020204030204" pitchFamily="34" charset="0"/>
              </a:rPr>
              <a:t>last_credit_pull_d</a:t>
            </a:r>
            <a:r>
              <a:rPr lang="en-US" sz="1800" dirty="0">
                <a:effectLst/>
                <a:ea typeface="Calibri" panose="020F0502020204030204" pitchFamily="34" charset="0"/>
              </a:rPr>
              <a:t>', '</a:t>
            </a:r>
            <a:r>
              <a:rPr lang="en-US" sz="1800" dirty="0" err="1">
                <a:effectLst/>
                <a:ea typeface="Calibri" panose="020F0502020204030204" pitchFamily="34" charset="0"/>
              </a:rPr>
              <a:t>policy_code</a:t>
            </a:r>
            <a:r>
              <a:rPr lang="en-US" sz="1800" dirty="0">
                <a:effectLst/>
                <a:ea typeface="Calibri" panose="020F0502020204030204" pitchFamily="34" charset="0"/>
              </a:rPr>
              <a:t>', '</a:t>
            </a:r>
            <a:r>
              <a:rPr lang="en-US" sz="1800" dirty="0" err="1">
                <a:effectLst/>
                <a:ea typeface="Calibri" panose="020F0502020204030204" pitchFamily="34" charset="0"/>
              </a:rPr>
              <a:t>application_type</a:t>
            </a:r>
            <a:r>
              <a:rPr lang="en-US" sz="1800" dirty="0">
                <a:effectLst/>
                <a:ea typeface="Calibri" panose="020F0502020204030204" pitchFamily="34" charset="0"/>
              </a:rPr>
              <a:t>', '</a:t>
            </a:r>
            <a:r>
              <a:rPr lang="en-US" sz="1800" dirty="0" err="1">
                <a:effectLst/>
                <a:ea typeface="Calibri" panose="020F0502020204030204" pitchFamily="34" charset="0"/>
              </a:rPr>
              <a:t>member_id</a:t>
            </a:r>
            <a:r>
              <a:rPr lang="en-US" sz="1800" dirty="0">
                <a:effectLst/>
                <a:ea typeface="Calibri" panose="020F0502020204030204" pitchFamily="34" charset="0"/>
              </a:rPr>
              <a:t>', '</a:t>
            </a:r>
            <a:r>
              <a:rPr lang="en-US" sz="1800" dirty="0" err="1">
                <a:effectLst/>
                <a:ea typeface="Calibri" panose="020F0502020204030204" pitchFamily="34" charset="0"/>
              </a:rPr>
              <a:t>funded_amnt_inv</a:t>
            </a:r>
            <a:r>
              <a:rPr lang="en-US" sz="1800" dirty="0">
                <a:effectLst/>
                <a:ea typeface="Calibri" panose="020F0502020204030204" pitchFamily="34" charset="0"/>
              </a:rPr>
              <a:t>', '</a:t>
            </a:r>
            <a:r>
              <a:rPr lang="en-US" sz="1800" dirty="0" err="1">
                <a:effectLst/>
                <a:ea typeface="Calibri" panose="020F0502020204030204" pitchFamily="34" charset="0"/>
              </a:rPr>
              <a:t>pymnt_plan</a:t>
            </a:r>
            <a:r>
              <a:rPr lang="en-US" sz="1800" dirty="0">
                <a:effectLst/>
                <a:ea typeface="Calibri" panose="020F0502020204030204" pitchFamily="34" charset="0"/>
              </a:rPr>
              <a:t>', '</a:t>
            </a:r>
            <a:r>
              <a:rPr lang="en-US" sz="1800" dirty="0" err="1">
                <a:effectLst/>
                <a:ea typeface="Calibri" panose="020F0502020204030204" pitchFamily="34" charset="0"/>
              </a:rPr>
              <a:t>url</a:t>
            </a:r>
            <a:r>
              <a:rPr lang="en-US" sz="1800" dirty="0">
                <a:effectLst/>
                <a:ea typeface="Calibri" panose="020F0502020204030204" pitchFamily="34" charset="0"/>
              </a:rPr>
              <a:t>', 'title', '</a:t>
            </a:r>
            <a:r>
              <a:rPr lang="en-US" sz="1800" dirty="0" err="1">
                <a:effectLst/>
                <a:ea typeface="Calibri" panose="020F0502020204030204" pitchFamily="34" charset="0"/>
              </a:rPr>
              <a:t>zip_code</a:t>
            </a:r>
            <a:r>
              <a:rPr lang="en-US" sz="1800" dirty="0">
                <a:effectLst/>
                <a:ea typeface="Calibri" panose="020F0502020204030204" pitchFamily="34" charset="0"/>
              </a:rPr>
              <a:t>', '</a:t>
            </a:r>
            <a:r>
              <a:rPr lang="en-US" sz="1800" dirty="0" err="1">
                <a:effectLst/>
                <a:ea typeface="Calibri" panose="020F0502020204030204" pitchFamily="34" charset="0"/>
              </a:rPr>
              <a:t>acc_now_delinq</a:t>
            </a:r>
            <a:r>
              <a:rPr lang="en-US" sz="1800" dirty="0">
                <a:effectLst/>
                <a:ea typeface="Calibri" panose="020F0502020204030204" pitchFamily="34" charset="0"/>
              </a:rPr>
              <a:t>', '</a:t>
            </a:r>
            <a:r>
              <a:rPr lang="en-US" sz="1800" dirty="0" err="1">
                <a:effectLst/>
                <a:ea typeface="Calibri" panose="020F0502020204030204" pitchFamily="34" charset="0"/>
              </a:rPr>
              <a:t>delinq_amnt</a:t>
            </a:r>
            <a:r>
              <a:rPr lang="en-US" sz="1800" dirty="0">
                <a:effectLst/>
                <a:ea typeface="Calibri" panose="020F0502020204030204" pitchFamily="34" charset="0"/>
              </a:rPr>
              <a:t>', '</a:t>
            </a:r>
            <a:r>
              <a:rPr lang="en-US" sz="1800" dirty="0" err="1">
                <a:effectLst/>
                <a:ea typeface="Calibri" panose="020F0502020204030204" pitchFamily="34" charset="0"/>
              </a:rPr>
              <a:t>funded_amnt</a:t>
            </a:r>
            <a:r>
              <a:rPr lang="en-US" sz="1800" dirty="0">
                <a:effectLst/>
                <a:ea typeface="Calibri" panose="020F0502020204030204" pitchFamily="34" charset="0"/>
              </a:rPr>
              <a:t>', '</a:t>
            </a:r>
            <a:r>
              <a:rPr lang="en-US" sz="1800" dirty="0" err="1">
                <a:effectLst/>
                <a:ea typeface="Calibri" panose="020F0502020204030204" pitchFamily="34" charset="0"/>
              </a:rPr>
              <a:t>total_rec_prncp</a:t>
            </a:r>
            <a:r>
              <a:rPr lang="en-US" sz="1800" dirty="0">
                <a:effectLst/>
                <a:ea typeface="Calibri" panose="020F0502020204030204" pitchFamily="34" charset="0"/>
              </a:rPr>
              <a:t>’ are the </a:t>
            </a:r>
            <a:r>
              <a:rPr lang="en-US" sz="1800" dirty="0" err="1">
                <a:effectLst/>
                <a:ea typeface="Calibri" panose="020F0502020204030204" pitchFamily="34" charset="0"/>
              </a:rPr>
              <a:t>droped</a:t>
            </a:r>
            <a:r>
              <a:rPr lang="en-US" sz="1800" dirty="0">
                <a:effectLst/>
                <a:ea typeface="Calibri" panose="020F0502020204030204" pitchFamily="34" charset="0"/>
              </a:rPr>
              <a:t> columns.</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rows dropped: 1388(3.4%)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columns dropped: 82(73.8%)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ea typeface="Calibri" panose="020F0502020204030204" pitchFamily="34"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sp>
        <p:nvSpPr>
          <p:cNvPr id="6" name="TextBox 5">
            <a:extLst>
              <a:ext uri="{FF2B5EF4-FFF2-40B4-BE49-F238E27FC236}">
                <a16:creationId xmlns:a16="http://schemas.microsoft.com/office/drawing/2014/main" id="{E3AA9285-6DB9-432A-9E5C-1456FE957C13}"/>
              </a:ext>
            </a:extLst>
          </p:cNvPr>
          <p:cNvSpPr txBox="1"/>
          <p:nvPr/>
        </p:nvSpPr>
        <p:spPr>
          <a:xfrm>
            <a:off x="304800" y="1638300"/>
            <a:ext cx="10020300"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univariate analysis we have used different types of plots which gave some meaningful insights.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many plots drawn. We will show only unique plots in this ppt.</a:t>
            </a:r>
          </a:p>
        </p:txBody>
      </p:sp>
      <p:pic>
        <p:nvPicPr>
          <p:cNvPr id="13" name="Picture 12">
            <a:extLst>
              <a:ext uri="{FF2B5EF4-FFF2-40B4-BE49-F238E27FC236}">
                <a16:creationId xmlns:a16="http://schemas.microsoft.com/office/drawing/2014/main" id="{C5E673C8-371F-4414-90F3-D60D7AF5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227" y="2431663"/>
            <a:ext cx="5030346" cy="3391673"/>
          </a:xfrm>
          <a:prstGeom prst="rect">
            <a:avLst/>
          </a:prstGeom>
        </p:spPr>
      </p:pic>
      <p:sp>
        <p:nvSpPr>
          <p:cNvPr id="14" name="TextBox 13">
            <a:extLst>
              <a:ext uri="{FF2B5EF4-FFF2-40B4-BE49-F238E27FC236}">
                <a16:creationId xmlns:a16="http://schemas.microsoft.com/office/drawing/2014/main" id="{C360B0EC-660E-4683-8EBB-C73B34FF2F16}"/>
              </a:ext>
            </a:extLst>
          </p:cNvPr>
          <p:cNvSpPr txBox="1"/>
          <p:nvPr/>
        </p:nvSpPr>
        <p:spPr>
          <a:xfrm>
            <a:off x="304800" y="6121400"/>
            <a:ext cx="1029970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boxplot we can see that defaulters have high interest rates compared to non-defaulters</a:t>
            </a: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Unviariate</a:t>
            </a:r>
            <a:r>
              <a:rPr lang="en-IN" b="1" dirty="0"/>
              <a:t>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9401"/>
            <a:ext cx="12192000" cy="5102198"/>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375400"/>
            <a:ext cx="1029970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a:t>
            </a:r>
            <a:r>
              <a:rPr lang="en-IN" dirty="0" err="1">
                <a:latin typeface="Times New Roman" panose="02020603050405020304" pitchFamily="18" charset="0"/>
                <a:cs typeface="Times New Roman" panose="02020603050405020304" pitchFamily="18" charset="0"/>
              </a:rPr>
              <a:t>countplot</a:t>
            </a:r>
            <a:r>
              <a:rPr lang="en-IN" dirty="0">
                <a:latin typeface="Times New Roman" panose="02020603050405020304" pitchFamily="18" charset="0"/>
                <a:cs typeface="Times New Roman" panose="02020603050405020304" pitchFamily="18" charset="0"/>
              </a:rPr>
              <a:t> we can see that defaulting rate increases with increase in loan amount</a:t>
            </a:r>
          </a:p>
        </p:txBody>
      </p:sp>
    </p:spTree>
    <p:extLst>
      <p:ext uri="{BB962C8B-B14F-4D97-AF65-F5344CB8AC3E}">
        <p14:creationId xmlns:p14="http://schemas.microsoft.com/office/powerpoint/2010/main" val="247596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4227" y="1449401"/>
            <a:ext cx="10604173" cy="5036009"/>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375400"/>
            <a:ext cx="1029970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histogram we can see there is normal distribution in income of defaulters and non-defaulters</a:t>
            </a:r>
          </a:p>
        </p:txBody>
      </p:sp>
    </p:spTree>
    <p:extLst>
      <p:ext uri="{BB962C8B-B14F-4D97-AF65-F5344CB8AC3E}">
        <p14:creationId xmlns:p14="http://schemas.microsoft.com/office/powerpoint/2010/main" val="117357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43256" y="1449401"/>
            <a:ext cx="5566115" cy="5036009"/>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375400"/>
            <a:ext cx="1029970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pie chart we can see there are maximum defaulters over 10 years of experience</a:t>
            </a:r>
          </a:p>
        </p:txBody>
      </p:sp>
    </p:spTree>
    <p:extLst>
      <p:ext uri="{BB962C8B-B14F-4D97-AF65-F5344CB8AC3E}">
        <p14:creationId xmlns:p14="http://schemas.microsoft.com/office/powerpoint/2010/main" val="154146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Univariate Analysis</a:t>
            </a:r>
            <a:endParaRPr lang="en-IN" sz="2800" dirty="0"/>
          </a:p>
        </p:txBody>
      </p:sp>
      <p:pic>
        <p:nvPicPr>
          <p:cNvPr id="9" name="Picture 8">
            <a:extLst>
              <a:ext uri="{FF2B5EF4-FFF2-40B4-BE49-F238E27FC236}">
                <a16:creationId xmlns:a16="http://schemas.microsoft.com/office/drawing/2014/main" id="{CFDB2F5B-BB83-4E57-87D1-E81DED1D57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90208" y="1496218"/>
            <a:ext cx="9160078" cy="4779510"/>
          </a:xfrm>
          <a:prstGeom prst="rect">
            <a:avLst/>
          </a:prstGeom>
        </p:spPr>
      </p:pic>
      <p:sp>
        <p:nvSpPr>
          <p:cNvPr id="5" name="TextBox 4">
            <a:extLst>
              <a:ext uri="{FF2B5EF4-FFF2-40B4-BE49-F238E27FC236}">
                <a16:creationId xmlns:a16="http://schemas.microsoft.com/office/drawing/2014/main" id="{96833949-9EAE-4C5E-A938-BF07CBA460B1}"/>
              </a:ext>
            </a:extLst>
          </p:cNvPr>
          <p:cNvSpPr txBox="1"/>
          <p:nvPr/>
        </p:nvSpPr>
        <p:spPr>
          <a:xfrm>
            <a:off x="304800" y="6261100"/>
            <a:ext cx="10299700"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this bar chart we can see defaulting rate increases as grade increases. Within grade defaulting increases from 1-5 subgrade.</a:t>
            </a:r>
          </a:p>
        </p:txBody>
      </p:sp>
    </p:spTree>
    <p:extLst>
      <p:ext uri="{BB962C8B-B14F-4D97-AF65-F5344CB8AC3E}">
        <p14:creationId xmlns:p14="http://schemas.microsoft.com/office/powerpoint/2010/main" val="36079811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783</TotalTime>
  <Words>1369</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Merriweather</vt:lpstr>
      <vt:lpstr>Times New Roman</vt:lpstr>
      <vt:lpstr>Office Theme</vt:lpstr>
      <vt:lpstr>LENDING CLUB – CASE STUDY  SUBMISSION </vt:lpstr>
      <vt:lpstr>Problem statement</vt:lpstr>
      <vt:lpstr> Methodology</vt:lpstr>
      <vt:lpstr>Data Cleaning</vt:lpstr>
      <vt:lpstr>Univariate Analysis</vt:lpstr>
      <vt:lpstr>Unviariate Analysis</vt:lpstr>
      <vt:lpstr>Univariate Analysis</vt:lpstr>
      <vt:lpstr>Univariate Analysis</vt:lpstr>
      <vt:lpstr>Univariate Analysis</vt:lpstr>
      <vt:lpstr>Bivariate Analysis</vt:lpstr>
      <vt:lpstr>Bivariate Analysis</vt:lpstr>
      <vt:lpstr>Bivariate Analysis</vt:lpstr>
      <vt:lpstr>Bivariate Analysis</vt:lpstr>
      <vt:lpstr>Feature Importance</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Sameer Gadicherla</cp:lastModifiedBy>
  <cp:revision>63</cp:revision>
  <dcterms:created xsi:type="dcterms:W3CDTF">2016-06-09T08:16:28Z</dcterms:created>
  <dcterms:modified xsi:type="dcterms:W3CDTF">2021-05-16T18:04:37Z</dcterms:modified>
</cp:coreProperties>
</file>