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1" r:id="rId16"/>
    <p:sldId id="275" r:id="rId17"/>
    <p:sldId id="272" r:id="rId18"/>
    <p:sldId id="273" r:id="rId19"/>
    <p:sldId id="277" r:id="rId20"/>
    <p:sldId id="27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-11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1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eergupta:Downloads: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hav.1110\Desktop\result.xlsx" TargetMode="External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Accuracy with stop words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Sheet1!$A$3:$A$10</c:f>
              <c:strCache>
                <c:ptCount val="8"/>
                <c:pt idx="0">
                  <c:v>Naïve Bayes MSD (Unigram)</c:v>
                </c:pt>
                <c:pt idx="1">
                  <c:v>Naïve Bayes (Unigram)</c:v>
                </c:pt>
                <c:pt idx="2">
                  <c:v>Randomized</c:v>
                </c:pt>
                <c:pt idx="3">
                  <c:v>Naïve Bayes (Bigram)</c:v>
                </c:pt>
                <c:pt idx="4">
                  <c:v>k-means</c:v>
                </c:pt>
                <c:pt idx="5">
                  <c:v>K-nearest neighbor</c:v>
                </c:pt>
                <c:pt idx="6">
                  <c:v>SVM</c:v>
                </c:pt>
                <c:pt idx="7">
                  <c:v>Maxent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19.8</c:v>
                </c:pt>
                <c:pt idx="1">
                  <c:v>19.1</c:v>
                </c:pt>
                <c:pt idx="2">
                  <c:v>17.0</c:v>
                </c:pt>
                <c:pt idx="3">
                  <c:v>20.1</c:v>
                </c:pt>
                <c:pt idx="4">
                  <c:v>15.4</c:v>
                </c:pt>
                <c:pt idx="5">
                  <c:v>18.4</c:v>
                </c:pt>
                <c:pt idx="6">
                  <c:v>29.6</c:v>
                </c:pt>
                <c:pt idx="7">
                  <c:v>28.7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46921320"/>
        <c:axId val="-2146914888"/>
      </c:barChart>
      <c:catAx>
        <c:axId val="-2146921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914888"/>
        <c:crosses val="autoZero"/>
        <c:auto val="1"/>
        <c:lblAlgn val="ctr"/>
        <c:lblOffset val="100"/>
        <c:noMultiLvlLbl val="0"/>
      </c:catAx>
      <c:valAx>
        <c:axId val="-214691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921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Change in topical words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Sheet1!$F$31</c:f>
              <c:strCache>
                <c:ptCount val="1"/>
                <c:pt idx="0">
                  <c:v>War+Peace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Sheet1!$E$32:$E$34</c:f>
              <c:strCache>
                <c:ptCount val="3"/>
                <c:pt idx="0">
                  <c:v>1950-1970</c:v>
                </c:pt>
                <c:pt idx="1">
                  <c:v>1971-1990</c:v>
                </c:pt>
                <c:pt idx="2">
                  <c:v>1991-2010</c:v>
                </c:pt>
              </c:strCache>
            </c:strRef>
          </c:cat>
          <c:val>
            <c:numRef>
              <c:f>Sheet1!$F$32:$F$34</c:f>
              <c:numCache>
                <c:formatCode>General</c:formatCode>
                <c:ptCount val="3"/>
                <c:pt idx="0">
                  <c:v>52.0</c:v>
                </c:pt>
                <c:pt idx="1">
                  <c:v>37.0</c:v>
                </c:pt>
                <c:pt idx="2">
                  <c:v>43.0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Sheet1!$G$31</c:f>
              <c:strCache>
                <c:ptCount val="1"/>
                <c:pt idx="0">
                  <c:v>Money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Sheet1!$E$32:$E$34</c:f>
              <c:strCache>
                <c:ptCount val="3"/>
                <c:pt idx="0">
                  <c:v>1950-1970</c:v>
                </c:pt>
                <c:pt idx="1">
                  <c:v>1971-1990</c:v>
                </c:pt>
                <c:pt idx="2">
                  <c:v>1991-2010</c:v>
                </c:pt>
              </c:strCache>
            </c:strRef>
          </c:cat>
          <c:val>
            <c:numRef>
              <c:f>Sheet1!$G$32:$G$34</c:f>
              <c:numCache>
                <c:formatCode>General</c:formatCode>
                <c:ptCount val="3"/>
                <c:pt idx="0">
                  <c:v>21.0</c:v>
                </c:pt>
                <c:pt idx="1">
                  <c:v>61.0</c:v>
                </c:pt>
                <c:pt idx="2">
                  <c:v>40.0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Sheet1!$H$31</c:f>
              <c:strCache>
                <c:ptCount val="1"/>
                <c:pt idx="0">
                  <c:v>Slang Words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Sheet1!$E$32:$E$34</c:f>
              <c:strCache>
                <c:ptCount val="3"/>
                <c:pt idx="0">
                  <c:v>1950-1970</c:v>
                </c:pt>
                <c:pt idx="1">
                  <c:v>1971-1990</c:v>
                </c:pt>
                <c:pt idx="2">
                  <c:v>1991-2010</c:v>
                </c:pt>
              </c:strCache>
            </c:strRef>
          </c:cat>
          <c:val>
            <c:numRef>
              <c:f>Sheet1!$H$32:$H$34</c:f>
              <c:numCache>
                <c:formatCode>General</c:formatCode>
                <c:ptCount val="3"/>
                <c:pt idx="0">
                  <c:v>27.0</c:v>
                </c:pt>
                <c:pt idx="1">
                  <c:v>55.0</c:v>
                </c:pt>
                <c:pt idx="2">
                  <c:v>72.0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Sheet1!$I$31</c:f>
              <c:strCache>
                <c:ptCount val="1"/>
                <c:pt idx="0">
                  <c:v>Love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Sheet1!$E$32:$E$34</c:f>
              <c:strCache>
                <c:ptCount val="3"/>
                <c:pt idx="0">
                  <c:v>1950-1970</c:v>
                </c:pt>
                <c:pt idx="1">
                  <c:v>1971-1990</c:v>
                </c:pt>
                <c:pt idx="2">
                  <c:v>1991-2010</c:v>
                </c:pt>
              </c:strCache>
            </c:strRef>
          </c:cat>
          <c:val>
            <c:numRef>
              <c:f>Sheet1!$I$32:$I$34</c:f>
              <c:numCache>
                <c:formatCode>General</c:formatCode>
                <c:ptCount val="3"/>
                <c:pt idx="0">
                  <c:v>38.0</c:v>
                </c:pt>
                <c:pt idx="1">
                  <c:v>52.0</c:v>
                </c:pt>
                <c:pt idx="2">
                  <c:v>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10328"/>
        <c:axId val="-2147317336"/>
      </c:lineChart>
      <c:catAx>
        <c:axId val="-21473103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Period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17336"/>
        <c:crosses val="autoZero"/>
        <c:auto val="1"/>
        <c:lblAlgn val="ctr"/>
        <c:lblOffset val="100"/>
        <c:noMultiLvlLbl val="0"/>
      </c:catAx>
      <c:valAx>
        <c:axId val="-2147317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songs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1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Accuracy without stop words</a:t>
            </a:r>
          </a:p>
        </c:rich>
      </c:tx>
      <c:layout>
        <c:manualLayout>
          <c:xMode val="edge"/>
          <c:yMode val="edge"/>
          <c:x val="0.286835079237391"/>
          <c:y val="0.037037037037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Sheet1!$E$3:$E$10</c:f>
              <c:strCache>
                <c:ptCount val="8"/>
                <c:pt idx="0">
                  <c:v>Naïve Bayes MSD (Unigram)</c:v>
                </c:pt>
                <c:pt idx="1">
                  <c:v>Naïve Bayes (Unigram)</c:v>
                </c:pt>
                <c:pt idx="2">
                  <c:v>Randomized</c:v>
                </c:pt>
                <c:pt idx="3">
                  <c:v>Naïve Bayes (Bigram)</c:v>
                </c:pt>
                <c:pt idx="4">
                  <c:v>k-means</c:v>
                </c:pt>
                <c:pt idx="5">
                  <c:v>K-nearest neighbor</c:v>
                </c:pt>
                <c:pt idx="6">
                  <c:v>SVM</c:v>
                </c:pt>
                <c:pt idx="7">
                  <c:v>Maxent</c:v>
                </c:pt>
              </c:strCache>
            </c: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20.4</c:v>
                </c:pt>
                <c:pt idx="1">
                  <c:v>20.2</c:v>
                </c:pt>
                <c:pt idx="2">
                  <c:v>17.0</c:v>
                </c:pt>
                <c:pt idx="3">
                  <c:v>21.9</c:v>
                </c:pt>
                <c:pt idx="4">
                  <c:v>15.2</c:v>
                </c:pt>
                <c:pt idx="5">
                  <c:v>20.0</c:v>
                </c:pt>
                <c:pt idx="6">
                  <c:v>30.1</c:v>
                </c:pt>
                <c:pt idx="7">
                  <c:v>29.7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46843112"/>
        <c:axId val="-2146836632"/>
      </c:barChart>
      <c:catAx>
        <c:axId val="-214684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836632"/>
        <c:crosses val="autoZero"/>
        <c:auto val="1"/>
        <c:lblAlgn val="ctr"/>
        <c:lblOffset val="100"/>
        <c:noMultiLvlLbl val="0"/>
      </c:catAx>
      <c:valAx>
        <c:axId val="-214683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843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 of Speech Tagging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Sheet1!$A$11:$A$14</c:f>
              <c:strCache>
                <c:ptCount val="4"/>
                <c:pt idx="0">
                  <c:v>POS Only (SVM)</c:v>
                </c:pt>
                <c:pt idx="1">
                  <c:v>POS Only (Maxent)</c:v>
                </c:pt>
                <c:pt idx="2">
                  <c:v>POS+BOW (SVM)</c:v>
                </c:pt>
                <c:pt idx="3">
                  <c:v>POS+BOW (Maxent)</c:v>
                </c:pt>
              </c:strCache>
            </c:strRef>
          </c:cat>
          <c:val>
            <c:numRef>
              <c:f>Sheet1!$B$11:$B$14</c:f>
              <c:numCache>
                <c:formatCode>General</c:formatCode>
                <c:ptCount val="4"/>
                <c:pt idx="0">
                  <c:v>17.7</c:v>
                </c:pt>
                <c:pt idx="1">
                  <c:v>17.2</c:v>
                </c:pt>
                <c:pt idx="2">
                  <c:v>31.0</c:v>
                </c:pt>
                <c:pt idx="3">
                  <c:v>32.2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146773768"/>
        <c:axId val="-2146757816"/>
      </c:barChart>
      <c:catAx>
        <c:axId val="-2146773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3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757816"/>
        <c:crosses val="autoZero"/>
        <c:auto val="1"/>
        <c:lblAlgn val="ctr"/>
        <c:lblOffset val="100"/>
        <c:noMultiLvlLbl val="0"/>
      </c:catAx>
      <c:valAx>
        <c:axId val="-21467578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-214677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rgbClr val="FFFF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 no. of words</a:t>
            </a:r>
            <a:endParaRPr lang="en-US" dirty="0"/>
          </a:p>
        </c:rich>
      </c:tx>
      <c:layout>
        <c:manualLayout>
          <c:xMode val="edge"/>
          <c:yMode val="edge"/>
          <c:x val="0.367430446194226"/>
          <c:y val="0.03703703703703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rgbClr val="FF0000"/>
                </a:gs>
                <a:gs pos="94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Sheet1!$E$11:$E$14</c:f>
              <c:strCache>
                <c:ptCount val="4"/>
                <c:pt idx="0">
                  <c:v>NOW Only (SVM)</c:v>
                </c:pt>
                <c:pt idx="1">
                  <c:v>NOW Only (Maxent)</c:v>
                </c:pt>
                <c:pt idx="2">
                  <c:v>NOW+BOW (SVM)</c:v>
                </c:pt>
                <c:pt idx="3">
                  <c:v>NOW+BOW (Maxent)</c:v>
                </c:pt>
              </c:strCache>
            </c:strRef>
          </c:cat>
          <c:val>
            <c:numRef>
              <c:f>Sheet1!$F$11:$F$14</c:f>
              <c:numCache>
                <c:formatCode>General</c:formatCode>
                <c:ptCount val="4"/>
                <c:pt idx="0">
                  <c:v>14.5</c:v>
                </c:pt>
                <c:pt idx="1">
                  <c:v>17.2</c:v>
                </c:pt>
                <c:pt idx="2">
                  <c:v>30.8</c:v>
                </c:pt>
                <c:pt idx="3">
                  <c:v>29.5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46704664"/>
        <c:axId val="-2146698264"/>
      </c:barChart>
      <c:catAx>
        <c:axId val="-2146704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698264"/>
        <c:crosses val="autoZero"/>
        <c:auto val="1"/>
        <c:lblAlgn val="ctr"/>
        <c:lblOffset val="100"/>
        <c:noMultiLvlLbl val="0"/>
      </c:catAx>
      <c:valAx>
        <c:axId val="-214669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704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Average no. lines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Sheet1!$A$18:$A$21</c:f>
              <c:strCache>
                <c:ptCount val="4"/>
                <c:pt idx="0">
                  <c:v>NOL Only (SVM)</c:v>
                </c:pt>
                <c:pt idx="1">
                  <c:v>NOL Only (Maxent)</c:v>
                </c:pt>
                <c:pt idx="2">
                  <c:v>NOL+BOW (SVM)</c:v>
                </c:pt>
                <c:pt idx="3">
                  <c:v>NOL+BOW (Maxent)</c:v>
                </c:pt>
              </c:strCache>
            </c:strRef>
          </c:cat>
          <c:val>
            <c:numRef>
              <c:f>Sheet1!$B$18:$B$21</c:f>
              <c:numCache>
                <c:formatCode>General</c:formatCode>
                <c:ptCount val="4"/>
                <c:pt idx="0">
                  <c:v>17.0</c:v>
                </c:pt>
                <c:pt idx="1">
                  <c:v>18.3</c:v>
                </c:pt>
                <c:pt idx="2">
                  <c:v>32.5</c:v>
                </c:pt>
                <c:pt idx="3">
                  <c:v>31.0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2146656840"/>
        <c:axId val="-2146644520"/>
      </c:barChart>
      <c:catAx>
        <c:axId val="-2146656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644520"/>
        <c:crosses val="autoZero"/>
        <c:auto val="1"/>
        <c:lblAlgn val="ctr"/>
        <c:lblOffset val="100"/>
        <c:noMultiLvlLbl val="0"/>
      </c:catAx>
      <c:valAx>
        <c:axId val="-214664452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-214665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Sheet1!$E$18:$E$21</c:f>
              <c:strCache>
                <c:ptCount val="4"/>
                <c:pt idx="0">
                  <c:v>Duration Only (SVM)</c:v>
                </c:pt>
                <c:pt idx="1">
                  <c:v>Duration Only (Maxent)</c:v>
                </c:pt>
                <c:pt idx="2">
                  <c:v>Duration+BOW (SVM)</c:v>
                </c:pt>
                <c:pt idx="3">
                  <c:v>Duration+BOW (Maxent)</c:v>
                </c:pt>
              </c:strCache>
            </c:strRef>
          </c:cat>
          <c:val>
            <c:numRef>
              <c:f>Sheet1!$F$18:$F$21</c:f>
              <c:numCache>
                <c:formatCode>General</c:formatCode>
                <c:ptCount val="4"/>
                <c:pt idx="0">
                  <c:v>19.3</c:v>
                </c:pt>
                <c:pt idx="1">
                  <c:v>18.7</c:v>
                </c:pt>
                <c:pt idx="2">
                  <c:v>28.7</c:v>
                </c:pt>
                <c:pt idx="3">
                  <c:v>27.8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146596648"/>
        <c:axId val="-2146584456"/>
      </c:barChart>
      <c:catAx>
        <c:axId val="-2146596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584456"/>
        <c:crosses val="autoZero"/>
        <c:auto val="1"/>
        <c:lblAlgn val="ctr"/>
        <c:lblOffset val="100"/>
        <c:noMultiLvlLbl val="0"/>
      </c:catAx>
      <c:valAx>
        <c:axId val="-21465844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-2146596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Word Repitition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Sheet1!$I$18:$I$21</c:f>
              <c:strCache>
                <c:ptCount val="4"/>
                <c:pt idx="0">
                  <c:v>Repetition Only (SVM)</c:v>
                </c:pt>
                <c:pt idx="1">
                  <c:v>Repetition Only (Maxent)</c:v>
                </c:pt>
                <c:pt idx="2">
                  <c:v>Repetition+BOW (SVM)</c:v>
                </c:pt>
                <c:pt idx="3">
                  <c:v>Repetition+BOW (Maxent)</c:v>
                </c:pt>
              </c:strCache>
            </c:strRef>
          </c:cat>
          <c:val>
            <c:numRef>
              <c:f>Sheet1!$J$18:$J$21</c:f>
              <c:numCache>
                <c:formatCode>General</c:formatCode>
                <c:ptCount val="4"/>
                <c:pt idx="0">
                  <c:v>16.4</c:v>
                </c:pt>
                <c:pt idx="1">
                  <c:v>15.2</c:v>
                </c:pt>
                <c:pt idx="2">
                  <c:v>28.5</c:v>
                </c:pt>
                <c:pt idx="3">
                  <c:v>28.5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146549464"/>
        <c:axId val="-2146533464"/>
      </c:barChart>
      <c:catAx>
        <c:axId val="-2146549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533464"/>
        <c:crosses val="autoZero"/>
        <c:auto val="1"/>
        <c:lblAlgn val="ctr"/>
        <c:lblOffset val="100"/>
        <c:noMultiLvlLbl val="0"/>
      </c:catAx>
      <c:valAx>
        <c:axId val="-21465334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-2146549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Genre Classification </a:t>
            </a:r>
          </a:p>
        </c:rich>
      </c:tx>
      <c:layout>
        <c:manualLayout>
          <c:xMode val="edge"/>
          <c:yMode val="edge"/>
          <c:x val="0.332050573294297"/>
          <c:y val="0.02457989403494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3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Sheet1!$K$5:$K$6</c:f>
              <c:strCache>
                <c:ptCount val="2"/>
                <c:pt idx="0">
                  <c:v>SVM</c:v>
                </c:pt>
                <c:pt idx="1">
                  <c:v>Maxent</c:v>
                </c:pt>
              </c:strCache>
            </c:strRef>
          </c:cat>
          <c:val>
            <c:numRef>
              <c:f>Sheet1!$L$5:$L$6</c:f>
              <c:numCache>
                <c:formatCode>General</c:formatCode>
                <c:ptCount val="2"/>
                <c:pt idx="0">
                  <c:v>34.1</c:v>
                </c:pt>
                <c:pt idx="1">
                  <c:v>33.2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2146492728"/>
        <c:axId val="-2146480456"/>
      </c:barChart>
      <c:catAx>
        <c:axId val="-2146492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Classifier</a:t>
                </a:r>
              </a:p>
            </c:rich>
          </c:tx>
          <c:layout>
            <c:manualLayout>
              <c:xMode val="edge"/>
              <c:yMode val="edge"/>
              <c:x val="0.474547443903112"/>
              <c:y val="0.9103499485584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480456"/>
        <c:crosses val="autoZero"/>
        <c:auto val="1"/>
        <c:lblAlgn val="ctr"/>
        <c:lblOffset val="100"/>
        <c:noMultiLvlLbl val="0"/>
      </c:catAx>
      <c:valAx>
        <c:axId val="-214648045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-2146492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accent3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Predicting the time of release of song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Sheet1!$A$25:$A$30</c:f>
              <c:strCache>
                <c:ptCount val="6"/>
                <c:pt idx="0">
                  <c:v>Random</c:v>
                </c:pt>
                <c:pt idx="1">
                  <c:v>Unigram</c:v>
                </c:pt>
                <c:pt idx="2">
                  <c:v>Bigram</c:v>
                </c:pt>
                <c:pt idx="3">
                  <c:v>Unigram + Duration</c:v>
                </c:pt>
                <c:pt idx="4">
                  <c:v>Unigram + Duration + POS</c:v>
                </c:pt>
                <c:pt idx="5">
                  <c:v>Unigram + Duration + NOL</c:v>
                </c:pt>
              </c:strCache>
            </c:strRef>
          </c:cat>
          <c:val>
            <c:numRef>
              <c:f>Sheet1!$B$25:$B$30</c:f>
              <c:numCache>
                <c:formatCode>General</c:formatCode>
                <c:ptCount val="6"/>
                <c:pt idx="0">
                  <c:v>33.3</c:v>
                </c:pt>
                <c:pt idx="1">
                  <c:v>37.3</c:v>
                </c:pt>
                <c:pt idx="2">
                  <c:v>36.0</c:v>
                </c:pt>
                <c:pt idx="3">
                  <c:v>38.6</c:v>
                </c:pt>
                <c:pt idx="4">
                  <c:v>38.0</c:v>
                </c:pt>
                <c:pt idx="5">
                  <c:v>40.6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2147238984"/>
        <c:axId val="-2147250872"/>
      </c:barChart>
      <c:catAx>
        <c:axId val="-214723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Classifier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250872"/>
        <c:crosses val="autoZero"/>
        <c:auto val="1"/>
        <c:lblAlgn val="ctr"/>
        <c:lblOffset val="100"/>
        <c:noMultiLvlLbl val="0"/>
      </c:catAx>
      <c:valAx>
        <c:axId val="-21472508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-214723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34" y="1043188"/>
            <a:ext cx="10045521" cy="2511381"/>
          </a:xfrm>
        </p:spPr>
        <p:txBody>
          <a:bodyPr/>
          <a:lstStyle/>
          <a:p>
            <a:pPr algn="ctr"/>
            <a:r>
              <a:rPr lang="en-US" sz="6000" b="1" dirty="0" smtClean="0"/>
              <a:t>Music Genre Classification based on Lyrics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4445" y="4868213"/>
            <a:ext cx="3940935" cy="1700011"/>
          </a:xfrm>
        </p:spPr>
        <p:txBody>
          <a:bodyPr/>
          <a:lstStyle/>
          <a:p>
            <a:r>
              <a:rPr lang="en-US" b="1" dirty="0" smtClean="0"/>
              <a:t>Presented by :</a:t>
            </a:r>
          </a:p>
          <a:p>
            <a:r>
              <a:rPr lang="en-US" b="1" dirty="0"/>
              <a:t>	</a:t>
            </a:r>
            <a:r>
              <a:rPr lang="en-US" b="1" dirty="0" smtClean="0"/>
              <a:t>	Raghav </a:t>
            </a:r>
            <a:r>
              <a:rPr lang="en-US" b="1" dirty="0" err="1" smtClean="0"/>
              <a:t>arora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Sameer </a:t>
            </a:r>
            <a:r>
              <a:rPr lang="en-US" b="1" dirty="0" err="1" smtClean="0"/>
              <a:t>gupta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51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6062"/>
            <a:ext cx="9404723" cy="1647186"/>
          </a:xfrm>
        </p:spPr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6372"/>
            <a:ext cx="9927443" cy="5012028"/>
          </a:xfrm>
        </p:spPr>
        <p:txBody>
          <a:bodyPr/>
          <a:lstStyle/>
          <a:p>
            <a:r>
              <a:rPr lang="en-US" dirty="0" smtClean="0"/>
              <a:t>POS tagging shows the structure of the sentence</a:t>
            </a:r>
          </a:p>
          <a:p>
            <a:r>
              <a:rPr lang="en-US" dirty="0" smtClean="0"/>
              <a:t>Reflects the writing style of the lyrics</a:t>
            </a:r>
          </a:p>
          <a:p>
            <a:r>
              <a:rPr lang="en-US" dirty="0" smtClean="0"/>
              <a:t>We assume that POS should be similar across a genre </a:t>
            </a:r>
          </a:p>
          <a:p>
            <a:r>
              <a:rPr lang="en-US" dirty="0" smtClean="0"/>
              <a:t>We NLTK in Python over “Penn Treebank Tag Set” to tag words</a:t>
            </a:r>
          </a:p>
          <a:p>
            <a:r>
              <a:rPr lang="en-US" dirty="0" smtClean="0"/>
              <a:t>Example : Country music that is known for telling stories through song contains most no. of adjectives, electronic has maximum nouns and alternate has max pronouns.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238286"/>
              </p:ext>
            </p:extLst>
          </p:nvPr>
        </p:nvGraphicFramePr>
        <p:xfrm>
          <a:off x="1442433" y="3928581"/>
          <a:ext cx="7830355" cy="3065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961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781" t="-1322" r="10166" b="-2647"/>
          <a:stretch/>
        </p:blipFill>
        <p:spPr>
          <a:xfrm>
            <a:off x="-1734524" y="1378570"/>
            <a:ext cx="13926524" cy="4869830"/>
          </a:xfrm>
        </p:spPr>
      </p:pic>
    </p:spTree>
    <p:extLst>
      <p:ext uri="{BB962C8B-B14F-4D97-AF65-F5344CB8AC3E}">
        <p14:creationId xmlns:p14="http://schemas.microsoft.com/office/powerpoint/2010/main" val="83509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1016"/>
            <a:ext cx="9404723" cy="1223890"/>
          </a:xfrm>
        </p:spPr>
        <p:txBody>
          <a:bodyPr/>
          <a:lstStyle/>
          <a:p>
            <a:r>
              <a:rPr lang="en-US" dirty="0" smtClean="0"/>
              <a:t>Average no. of words in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25415"/>
            <a:ext cx="9778048" cy="5416061"/>
          </a:xfrm>
        </p:spPr>
        <p:txBody>
          <a:bodyPr/>
          <a:lstStyle/>
          <a:p>
            <a:r>
              <a:rPr lang="en-US" dirty="0" smtClean="0"/>
              <a:t>The length of the line may indicate certain properties related to rhythm or flow of the song</a:t>
            </a:r>
          </a:p>
          <a:p>
            <a:r>
              <a:rPr lang="en-US" dirty="0" smtClean="0"/>
              <a:t>Shorter length may mean broken flow along with stress on each word, whereas, longer length may signify a continuous flow.</a:t>
            </a:r>
          </a:p>
          <a:p>
            <a:r>
              <a:rPr lang="en-US" dirty="0" smtClean="0"/>
              <a:t>SVM performs a little better with average number of words line.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242808"/>
              </p:ext>
            </p:extLst>
          </p:nvPr>
        </p:nvGraphicFramePr>
        <p:xfrm>
          <a:off x="1786597" y="3261815"/>
          <a:ext cx="7877908" cy="349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34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6062"/>
            <a:ext cx="9404723" cy="978794"/>
          </a:xfrm>
        </p:spPr>
        <p:txBody>
          <a:bodyPr/>
          <a:lstStyle/>
          <a:p>
            <a:r>
              <a:rPr lang="en-US" dirty="0" smtClean="0"/>
              <a:t>Average no. of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42536"/>
            <a:ext cx="9811533" cy="5587054"/>
          </a:xfrm>
        </p:spPr>
        <p:txBody>
          <a:bodyPr/>
          <a:lstStyle/>
          <a:p>
            <a:r>
              <a:rPr lang="en-US" dirty="0" smtClean="0"/>
              <a:t>It may also serve as an indicative of the style of the song</a:t>
            </a:r>
          </a:p>
          <a:p>
            <a:r>
              <a:rPr lang="en-US" dirty="0"/>
              <a:t>S</a:t>
            </a:r>
            <a:r>
              <a:rPr lang="en-US" dirty="0" smtClean="0"/>
              <a:t>horter the lines, greater would be the probability of increase in no. of line in a song</a:t>
            </a:r>
          </a:p>
          <a:p>
            <a:r>
              <a:rPr lang="en-US" dirty="0" smtClean="0"/>
              <a:t>Repetitions were excluded and mentioned as “Chorus” in the lyrics extracted</a:t>
            </a:r>
          </a:p>
          <a:p>
            <a:r>
              <a:rPr lang="en-US" dirty="0" smtClean="0"/>
              <a:t>Example : Metal had a lowest 31 lines per song, as these are known for its fast paced songs. No. of lines in folk music were maximum while for jazz and electronic, it was same.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018927"/>
              </p:ext>
            </p:extLst>
          </p:nvPr>
        </p:nvGraphicFramePr>
        <p:xfrm>
          <a:off x="1575582" y="3840480"/>
          <a:ext cx="8475252" cy="291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70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4414"/>
          </a:xfrm>
        </p:spPr>
        <p:txBody>
          <a:bodyPr/>
          <a:lstStyle/>
          <a:p>
            <a:r>
              <a:rPr lang="en-US" dirty="0" smtClean="0"/>
              <a:t>Duration and Repeating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1174"/>
            <a:ext cx="9631229" cy="475722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uration gives running length of the song </a:t>
            </a:r>
          </a:p>
          <a:p>
            <a:r>
              <a:rPr lang="en-US" dirty="0" smtClean="0"/>
              <a:t>It includes the vocal and non-vocal part of the song</a:t>
            </a:r>
          </a:p>
          <a:p>
            <a:r>
              <a:rPr lang="en-US" dirty="0" smtClean="0"/>
              <a:t>Example: Average Duration of Country is larger than Electronic</a:t>
            </a:r>
          </a:p>
          <a:p>
            <a:endParaRPr lang="en-US" dirty="0"/>
          </a:p>
          <a:p>
            <a:r>
              <a:rPr lang="en-US" dirty="0" smtClean="0"/>
              <a:t>The no. of repeating words in a song indicates the writing style as it reflects tendency of a song to repeat the words or a line</a:t>
            </a:r>
          </a:p>
          <a:p>
            <a:r>
              <a:rPr lang="en-US" dirty="0" smtClean="0"/>
              <a:t>If a word or a line was repeated more than once, we increased this count</a:t>
            </a:r>
          </a:p>
          <a:p>
            <a:r>
              <a:rPr lang="en-US" dirty="0" smtClean="0"/>
              <a:t>Example: Repetition is more in Metal/Electric as compared to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61261"/>
              </p:ext>
            </p:extLst>
          </p:nvPr>
        </p:nvGraphicFramePr>
        <p:xfrm>
          <a:off x="1103684" y="151057"/>
          <a:ext cx="8947150" cy="340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3315"/>
              </p:ext>
            </p:extLst>
          </p:nvPr>
        </p:nvGraphicFramePr>
        <p:xfrm>
          <a:off x="1097280" y="3657600"/>
          <a:ext cx="8953553" cy="308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369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3336"/>
            <a:ext cx="9404723" cy="1210614"/>
          </a:xfrm>
        </p:spPr>
        <p:txBody>
          <a:bodyPr/>
          <a:lstStyle/>
          <a:p>
            <a:r>
              <a:rPr lang="en-US" dirty="0" smtClean="0"/>
              <a:t>Combining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3950"/>
            <a:ext cx="9656987" cy="4754449"/>
          </a:xfrm>
        </p:spPr>
        <p:txBody>
          <a:bodyPr/>
          <a:lstStyle/>
          <a:p>
            <a:r>
              <a:rPr lang="en-US" dirty="0" smtClean="0"/>
              <a:t>Finally, we combined all the features discussed earlier</a:t>
            </a:r>
          </a:p>
          <a:p>
            <a:r>
              <a:rPr lang="en-US" dirty="0" smtClean="0"/>
              <a:t>For SVM , C parameter is set to 3*10</a:t>
            </a:r>
            <a:r>
              <a:rPr lang="en-US" baseline="30000" dirty="0" smtClean="0"/>
              <a:t>3</a:t>
            </a:r>
            <a:r>
              <a:rPr lang="en-US" dirty="0" smtClean="0"/>
              <a:t> with L1 regularization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636135"/>
              </p:ext>
            </p:extLst>
          </p:nvPr>
        </p:nvGraphicFramePr>
        <p:xfrm>
          <a:off x="2284215" y="2634018"/>
          <a:ext cx="6687403" cy="3971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382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187"/>
          </a:xfrm>
        </p:spPr>
        <p:txBody>
          <a:bodyPr/>
          <a:lstStyle/>
          <a:p>
            <a:r>
              <a:rPr lang="en-US" dirty="0" smtClean="0"/>
              <a:t>Time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34906"/>
            <a:ext cx="10368892" cy="5106572"/>
          </a:xfrm>
        </p:spPr>
        <p:txBody>
          <a:bodyPr>
            <a:normAutofit/>
          </a:bodyPr>
          <a:lstStyle/>
          <a:p>
            <a:r>
              <a:rPr lang="en-US" dirty="0" smtClean="0"/>
              <a:t>Similar set of steps were performed for Time Prediction </a:t>
            </a:r>
          </a:p>
          <a:p>
            <a:r>
              <a:rPr lang="en-US" dirty="0" smtClean="0"/>
              <a:t>Dataset contains 300 songs from three time-periods (1950-70; 1971-90; 1991-10)</a:t>
            </a:r>
          </a:p>
          <a:p>
            <a:pPr lvl="1"/>
            <a:r>
              <a:rPr lang="en-US" dirty="0" smtClean="0"/>
              <a:t>Training : 240 songs from each of 3 classes</a:t>
            </a:r>
          </a:p>
          <a:p>
            <a:pPr lvl="1"/>
            <a:r>
              <a:rPr lang="en-US" dirty="0" smtClean="0"/>
              <a:t>Test : 60 songs from each of 3 classes</a:t>
            </a:r>
          </a:p>
          <a:p>
            <a:r>
              <a:rPr lang="en-US" dirty="0" smtClean="0"/>
              <a:t>Analyzed different features vectors and observed some of the below characteristics</a:t>
            </a:r>
          </a:p>
          <a:p>
            <a:pPr lvl="1"/>
            <a:r>
              <a:rPr lang="en-US" dirty="0" smtClean="0"/>
              <a:t>Bag of words (unigram and bigram)</a:t>
            </a:r>
          </a:p>
          <a:p>
            <a:pPr lvl="1"/>
            <a:r>
              <a:rPr lang="en-US" dirty="0" smtClean="0"/>
              <a:t>Duration of song</a:t>
            </a:r>
          </a:p>
          <a:p>
            <a:pPr lvl="1"/>
            <a:r>
              <a:rPr lang="en-US" dirty="0" smtClean="0"/>
              <a:t>Average lines in a song</a:t>
            </a:r>
          </a:p>
          <a:p>
            <a:pPr lvl="1"/>
            <a:r>
              <a:rPr lang="en-US" dirty="0" smtClean="0"/>
              <a:t>POS tagging</a:t>
            </a:r>
          </a:p>
          <a:p>
            <a:pPr marL="457200" lvl="1" indent="0">
              <a:buNone/>
            </a:pPr>
            <a:r>
              <a:rPr lang="en-US" dirty="0" smtClean="0"/>
              <a:t>Average duration of song is maximum in period 1971-90 and average lines per song is maximum in duration 1991-10.</a:t>
            </a:r>
          </a:p>
          <a:p>
            <a:pPr marL="457200" lvl="1" indent="0">
              <a:buNone/>
            </a:pPr>
            <a:r>
              <a:rPr lang="en-US" dirty="0" smtClean="0"/>
              <a:t>Tags are more specific to genre rather than time period (as per our dataset)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320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09745"/>
              </p:ext>
            </p:extLst>
          </p:nvPr>
        </p:nvGraphicFramePr>
        <p:xfrm>
          <a:off x="956602" y="1322363"/>
          <a:ext cx="10128740" cy="492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68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topical 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87433"/>
              </p:ext>
            </p:extLst>
          </p:nvPr>
        </p:nvGraphicFramePr>
        <p:xfrm>
          <a:off x="1103313" y="1548955"/>
          <a:ext cx="10078172" cy="504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1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577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837291" cy="4599067"/>
          </a:xfrm>
        </p:spPr>
        <p:txBody>
          <a:bodyPr/>
          <a:lstStyle/>
          <a:p>
            <a:r>
              <a:rPr lang="en-US" dirty="0" smtClean="0"/>
              <a:t>Lot of research has been carried for “genre classification”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there something new that we do ?</a:t>
            </a:r>
          </a:p>
          <a:p>
            <a:r>
              <a:rPr lang="en-US" dirty="0" smtClean="0"/>
              <a:t>Most of the previous research is based on audio features</a:t>
            </a:r>
          </a:p>
          <a:p>
            <a:r>
              <a:rPr lang="en-US" dirty="0" smtClean="0"/>
              <a:t>Our project is focused on “only lyrics” based genre classification </a:t>
            </a:r>
          </a:p>
          <a:p>
            <a:r>
              <a:rPr lang="en-US" dirty="0" smtClean="0"/>
              <a:t>We also classify songs according to the decade in which the song released</a:t>
            </a:r>
          </a:p>
          <a:p>
            <a:r>
              <a:rPr lang="en-US" dirty="0" smtClean="0"/>
              <a:t>Add new features to make classification more accurate using other non-vocal attributes of the song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1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321"/>
          </a:xfrm>
        </p:spPr>
        <p:txBody>
          <a:bodyPr/>
          <a:lstStyle/>
          <a:p>
            <a:r>
              <a:rPr lang="en-US" dirty="0" smtClean="0"/>
              <a:t>Challenges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64406"/>
            <a:ext cx="9403742" cy="4483993"/>
          </a:xfrm>
        </p:spPr>
        <p:txBody>
          <a:bodyPr/>
          <a:lstStyle/>
          <a:p>
            <a:r>
              <a:rPr lang="en-US" dirty="0" smtClean="0"/>
              <a:t>Data collection was the biggest challenge at the start of the project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limitation was one of the issues, since having larger dataset could have given us more accurate results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Maintaining the quality of dataset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Selecting attributes that may affect the accuracy of the classifier for creating feature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5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 YOU!!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26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605471" cy="4727856"/>
          </a:xfrm>
        </p:spPr>
        <p:txBody>
          <a:bodyPr/>
          <a:lstStyle/>
          <a:p>
            <a:r>
              <a:rPr lang="en-US" dirty="0" smtClean="0"/>
              <a:t>Genre Classification</a:t>
            </a:r>
          </a:p>
          <a:p>
            <a:pPr lvl="1"/>
            <a:r>
              <a:rPr lang="en-US" dirty="0" smtClean="0"/>
              <a:t>Classify song into six different genres :</a:t>
            </a:r>
          </a:p>
          <a:p>
            <a:pPr marL="457200" lvl="1" indent="0">
              <a:buNone/>
            </a:pPr>
            <a:r>
              <a:rPr lang="en-US" dirty="0" smtClean="0"/>
              <a:t>     Country, Jazz, Metal, Alternative,  Electronic, Folk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Predicting time of release</a:t>
            </a:r>
          </a:p>
          <a:p>
            <a:pPr lvl="1"/>
            <a:r>
              <a:rPr lang="en-US" dirty="0" smtClean="0"/>
              <a:t>Given a song, we try to predict if the song belongs to one of three given time frame :</a:t>
            </a:r>
          </a:p>
          <a:p>
            <a:pPr marL="457200" lvl="1" indent="0">
              <a:buNone/>
            </a:pPr>
            <a:r>
              <a:rPr lang="en-US" dirty="0" smtClean="0"/>
              <a:t>     1950-1970 ; 1971-1990 ; 1991-2010</a:t>
            </a:r>
          </a:p>
          <a:p>
            <a:pPr lvl="1"/>
            <a:r>
              <a:rPr lang="en-US" dirty="0" smtClean="0"/>
              <a:t>Analyze if there is change in topical words with time </a:t>
            </a:r>
          </a:p>
        </p:txBody>
      </p:sp>
    </p:spTree>
    <p:extLst>
      <p:ext uri="{BB962C8B-B14F-4D97-AF65-F5344CB8AC3E}">
        <p14:creationId xmlns:p14="http://schemas.microsoft.com/office/powerpoint/2010/main" val="261791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0456"/>
            <a:ext cx="9404723" cy="1236372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7888"/>
            <a:ext cx="9785776" cy="5396248"/>
          </a:xfrm>
        </p:spPr>
        <p:txBody>
          <a:bodyPr/>
          <a:lstStyle/>
          <a:p>
            <a:r>
              <a:rPr lang="en-US" dirty="0" smtClean="0"/>
              <a:t>The dataset was collected in three different stages</a:t>
            </a:r>
            <a:endParaRPr lang="en-US" dirty="0"/>
          </a:p>
          <a:p>
            <a:r>
              <a:rPr lang="en-US" dirty="0" smtClean="0"/>
              <a:t>Stage I</a:t>
            </a:r>
          </a:p>
          <a:p>
            <a:pPr lvl="1"/>
            <a:r>
              <a:rPr lang="en-US" dirty="0" smtClean="0"/>
              <a:t>Used Million Song Dataset provided by Columbia University researchers</a:t>
            </a:r>
          </a:p>
          <a:p>
            <a:pPr lvl="1"/>
            <a:r>
              <a:rPr lang="en-US" dirty="0" smtClean="0"/>
              <a:t>Uses many third party datasets like musixmatch, lastFm, The Echo Nest, </a:t>
            </a:r>
          </a:p>
          <a:p>
            <a:pPr lvl="1"/>
            <a:r>
              <a:rPr lang="en-US" dirty="0" smtClean="0"/>
              <a:t>Preprocessed the data from different files into 3 different databases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28743"/>
              </p:ext>
            </p:extLst>
          </p:nvPr>
        </p:nvGraphicFramePr>
        <p:xfrm>
          <a:off x="963054" y="3464416"/>
          <a:ext cx="26301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27"/>
                <a:gridCol w="1081825"/>
              </a:tblGrid>
              <a:tr h="357389">
                <a:tc>
                  <a:txBody>
                    <a:bodyPr/>
                    <a:lstStyle/>
                    <a:p>
                      <a:r>
                        <a:rPr lang="en-US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Artist_id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Artist_name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5738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70202"/>
              </p:ext>
            </p:extLst>
          </p:nvPr>
        </p:nvGraphicFramePr>
        <p:xfrm>
          <a:off x="4212538" y="3462865"/>
          <a:ext cx="2668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395"/>
                <a:gridCol w="13343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16190"/>
              </p:ext>
            </p:extLst>
          </p:nvPr>
        </p:nvGraphicFramePr>
        <p:xfrm>
          <a:off x="4212538" y="4881671"/>
          <a:ext cx="2640170" cy="149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85"/>
                <a:gridCol w="1320085"/>
              </a:tblGrid>
              <a:tr h="373672">
                <a:tc>
                  <a:txBody>
                    <a:bodyPr/>
                    <a:lstStyle/>
                    <a:p>
                      <a:r>
                        <a:rPr lang="en-US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3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3672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3672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43061"/>
              </p:ext>
            </p:extLst>
          </p:nvPr>
        </p:nvGraphicFramePr>
        <p:xfrm>
          <a:off x="7456056" y="5634679"/>
          <a:ext cx="26788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404"/>
                <a:gridCol w="13394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80863"/>
              </p:ext>
            </p:extLst>
          </p:nvPr>
        </p:nvGraphicFramePr>
        <p:xfrm>
          <a:off x="7449617" y="3475744"/>
          <a:ext cx="2691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843"/>
                <a:gridCol w="1345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89136"/>
              </p:ext>
            </p:extLst>
          </p:nvPr>
        </p:nvGraphicFramePr>
        <p:xfrm>
          <a:off x="7443894" y="4351507"/>
          <a:ext cx="2703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566"/>
                <a:gridCol w="1351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45766" y="6376359"/>
            <a:ext cx="12186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Songs Table</a:t>
            </a:r>
            <a:endParaRPr lang="en-US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2538" y="6376359"/>
            <a:ext cx="23855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 Table ; Lyrics Table</a:t>
            </a:r>
            <a:endParaRPr lang="en-US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39535" y="6377676"/>
            <a:ext cx="23118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TID ; TAG ; TID_TAG Table</a:t>
            </a:r>
            <a:endParaRPr lang="en-US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18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18941"/>
            <a:ext cx="10004716" cy="6490952"/>
          </a:xfrm>
        </p:spPr>
        <p:txBody>
          <a:bodyPr/>
          <a:lstStyle/>
          <a:p>
            <a:r>
              <a:rPr lang="en-US" dirty="0" smtClean="0"/>
              <a:t>Stage II</a:t>
            </a:r>
          </a:p>
          <a:p>
            <a:pPr lvl="1"/>
            <a:r>
              <a:rPr lang="en-US" dirty="0" smtClean="0"/>
              <a:t>MSD has limitations since in contains on bag of words and not complete lyrics</a:t>
            </a:r>
          </a:p>
          <a:p>
            <a:pPr lvl="1"/>
            <a:r>
              <a:rPr lang="en-US" dirty="0" smtClean="0"/>
              <a:t>Requested for CAL10k dataset</a:t>
            </a:r>
          </a:p>
          <a:p>
            <a:pPr lvl="1"/>
            <a:r>
              <a:rPr lang="en-US" dirty="0" smtClean="0"/>
              <a:t>Contains song name, artist name, genre, and track id (to connect to MSD)</a:t>
            </a:r>
          </a:p>
          <a:p>
            <a:pPr lvl="1"/>
            <a:r>
              <a:rPr lang="en-US" dirty="0" smtClean="0"/>
              <a:t>Provides details of 10k songs and used to extract lyrics in next phase</a:t>
            </a:r>
            <a:endParaRPr lang="en-US" dirty="0"/>
          </a:p>
          <a:p>
            <a:r>
              <a:rPr lang="en-US" dirty="0" smtClean="0"/>
              <a:t>Stage III</a:t>
            </a:r>
          </a:p>
          <a:p>
            <a:pPr lvl="1"/>
            <a:r>
              <a:rPr lang="en-US" dirty="0" smtClean="0"/>
              <a:t>To extract lyrics, we created our own crawler</a:t>
            </a:r>
          </a:p>
          <a:p>
            <a:pPr lvl="1"/>
            <a:r>
              <a:rPr lang="en-US" dirty="0" smtClean="0"/>
              <a:t>Used multiple APIs like ChartLyrics, Lyrics Wikia, </a:t>
            </a:r>
            <a:r>
              <a:rPr lang="en-US" dirty="0" err="1" smtClean="0"/>
              <a:t>EchoNest</a:t>
            </a:r>
            <a:endParaRPr lang="en-US" dirty="0" smtClean="0"/>
          </a:p>
          <a:p>
            <a:pPr lvl="1"/>
            <a:r>
              <a:rPr lang="en-US" dirty="0" smtClean="0"/>
              <a:t>Written </a:t>
            </a:r>
            <a:r>
              <a:rPr lang="en-US" dirty="0" err="1" smtClean="0"/>
              <a:t>.net</a:t>
            </a:r>
            <a:r>
              <a:rPr lang="en-US" dirty="0" smtClean="0"/>
              <a:t> program to extract lyrics that was later saved in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Final dataset contains two tables with relevant information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60610"/>
              </p:ext>
            </p:extLst>
          </p:nvPr>
        </p:nvGraphicFramePr>
        <p:xfrm>
          <a:off x="1388054" y="4271493"/>
          <a:ext cx="398243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218"/>
                <a:gridCol w="1991218"/>
              </a:tblGrid>
              <a:tr h="3026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of rows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Artist_detail_id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Artist_name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Song_name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r>
                        <a:rPr lang="en-US" sz="1400" baseline="0" dirty="0" smtClean="0"/>
                        <a:t> (per genre)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Lyrics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Track_id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</a:tr>
              <a:tr h="3026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67034"/>
              </p:ext>
            </p:extLst>
          </p:nvPr>
        </p:nvGraphicFramePr>
        <p:xfrm>
          <a:off x="5599447" y="4263248"/>
          <a:ext cx="3982434" cy="244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217"/>
                <a:gridCol w="1991217"/>
              </a:tblGrid>
              <a:tr h="3130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of rows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Year_id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Artist_name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Song_name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Lyrics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Track_id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900</a:t>
                      </a:r>
                      <a:endParaRPr lang="en-US" sz="1400" dirty="0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 (per time-frame)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41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09093"/>
            <a:ext cx="9404723" cy="1313645"/>
          </a:xfrm>
        </p:spPr>
        <p:txBody>
          <a:bodyPr/>
          <a:lstStyle/>
          <a:p>
            <a:r>
              <a:rPr lang="en-US" dirty="0" smtClean="0"/>
              <a:t>Approach : Genre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2738"/>
            <a:ext cx="10120627" cy="4778062"/>
          </a:xfrm>
        </p:spPr>
        <p:txBody>
          <a:bodyPr/>
          <a:lstStyle/>
          <a:p>
            <a:r>
              <a:rPr lang="en-US" dirty="0" smtClean="0"/>
              <a:t>Selected 3000 songs from MSD (evenly distributed among all six genres)</a:t>
            </a:r>
          </a:p>
          <a:p>
            <a:r>
              <a:rPr lang="en-US" dirty="0" smtClean="0"/>
              <a:t>Baseline should be 16.6% (chosen by randomly distributing songs in six genres)</a:t>
            </a:r>
          </a:p>
          <a:p>
            <a:r>
              <a:rPr lang="en-US" dirty="0" smtClean="0"/>
              <a:t>Start with performing k-means clustering </a:t>
            </a:r>
          </a:p>
          <a:p>
            <a:r>
              <a:rPr lang="en-US" dirty="0" smtClean="0"/>
              <a:t>Created a list of words appearing in more that 80 songs</a:t>
            </a:r>
          </a:p>
          <a:p>
            <a:r>
              <a:rPr lang="en-US" dirty="0" smtClean="0"/>
              <a:t>Created a input vector, having set value as 1 if the word exists in the list else 0</a:t>
            </a:r>
            <a:endParaRPr lang="en-US" dirty="0"/>
          </a:p>
          <a:p>
            <a:r>
              <a:rPr lang="en-US" dirty="0" smtClean="0"/>
              <a:t>Issues :</a:t>
            </a:r>
          </a:p>
          <a:p>
            <a:pPr lvl="1"/>
            <a:r>
              <a:rPr lang="en-US" dirty="0" smtClean="0"/>
              <a:t>Sparse data – clustering most of the songs together</a:t>
            </a:r>
          </a:p>
          <a:p>
            <a:endParaRPr lang="en-US" dirty="0"/>
          </a:p>
          <a:p>
            <a:r>
              <a:rPr lang="en-US" dirty="0" smtClean="0"/>
              <a:t>Further, we applied k-nearest neighbor techniques to classify the songs</a:t>
            </a:r>
          </a:p>
          <a:p>
            <a:r>
              <a:rPr lang="en-US" dirty="0" smtClean="0"/>
              <a:t>Better results than 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3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en-US" dirty="0" smtClean="0"/>
              <a:t>Naïve Bayes Classification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61375"/>
            <a:ext cx="9901685" cy="4906850"/>
          </a:xfrm>
        </p:spPr>
        <p:txBody>
          <a:bodyPr>
            <a:normAutofit/>
          </a:bodyPr>
          <a:lstStyle/>
          <a:p>
            <a:r>
              <a:rPr lang="en-US" dirty="0" smtClean="0"/>
              <a:t>We started by applying Unigram Model using MSD since it count of occurrence of each of the words</a:t>
            </a:r>
          </a:p>
          <a:p>
            <a:pPr lvl="1"/>
            <a:r>
              <a:rPr lang="en-US" dirty="0" smtClean="0"/>
              <a:t>Training data : 400 songs from each of the six genres</a:t>
            </a:r>
          </a:p>
          <a:p>
            <a:pPr lvl="1"/>
            <a:r>
              <a:rPr lang="en-US" dirty="0" smtClean="0"/>
              <a:t>Test data : 100 songs from each genre</a:t>
            </a:r>
          </a:p>
          <a:p>
            <a:r>
              <a:rPr lang="en-US" dirty="0" smtClean="0"/>
              <a:t>The list of words created earlier was used to construct feature vector</a:t>
            </a:r>
          </a:p>
          <a:p>
            <a:endParaRPr lang="en-US" dirty="0"/>
          </a:p>
          <a:p>
            <a:r>
              <a:rPr lang="en-US" dirty="0"/>
              <a:t>Next, we used Bigram Model on our dataset to measure the accuracy of this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Further, we applied it on our final dataset that had 300 lyrics for each of the six genres</a:t>
            </a:r>
          </a:p>
          <a:p>
            <a:pPr lvl="1"/>
            <a:r>
              <a:rPr lang="en-US" dirty="0" smtClean="0"/>
              <a:t>Training data : 240 songs from each of six genres</a:t>
            </a:r>
          </a:p>
          <a:p>
            <a:pPr lvl="1"/>
            <a:r>
              <a:rPr lang="en-US" dirty="0" smtClean="0"/>
              <a:t>Test data : 60 songs from each genre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1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754230"/>
              </p:ext>
            </p:extLst>
          </p:nvPr>
        </p:nvGraphicFramePr>
        <p:xfrm>
          <a:off x="1352282" y="193184"/>
          <a:ext cx="8059004" cy="321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52803"/>
              </p:ext>
            </p:extLst>
          </p:nvPr>
        </p:nvGraphicFramePr>
        <p:xfrm>
          <a:off x="1463040" y="3593207"/>
          <a:ext cx="8267814" cy="309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15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0304"/>
            <a:ext cx="9618351" cy="901521"/>
          </a:xfrm>
        </p:spPr>
        <p:txBody>
          <a:bodyPr/>
          <a:lstStyle/>
          <a:p>
            <a:r>
              <a:rPr lang="en-US" dirty="0" smtClean="0"/>
              <a:t>Creating Feature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26523"/>
            <a:ext cx="9618350" cy="5177307"/>
          </a:xfrm>
        </p:spPr>
        <p:txBody>
          <a:bodyPr/>
          <a:lstStyle/>
          <a:p>
            <a:r>
              <a:rPr lang="en-US" dirty="0" smtClean="0"/>
              <a:t>After analyzing the accuracy of our feature vector (frequency of words), we included certain features to further improve accuracy of our classifier</a:t>
            </a:r>
          </a:p>
          <a:p>
            <a:r>
              <a:rPr lang="en-US" dirty="0" smtClean="0"/>
              <a:t>Created a list with words occurring in more than 50 songs</a:t>
            </a:r>
          </a:p>
          <a:p>
            <a:r>
              <a:rPr lang="en-US" dirty="0" smtClean="0"/>
              <a:t>Included following features </a:t>
            </a:r>
          </a:p>
          <a:p>
            <a:pPr lvl="1"/>
            <a:r>
              <a:rPr lang="en-US" dirty="0" smtClean="0"/>
              <a:t>Part of speech tagging</a:t>
            </a:r>
          </a:p>
          <a:p>
            <a:pPr lvl="1"/>
            <a:r>
              <a:rPr lang="en-US" dirty="0" smtClean="0"/>
              <a:t>Average number of words in a line in a song</a:t>
            </a:r>
          </a:p>
          <a:p>
            <a:pPr lvl="1"/>
            <a:r>
              <a:rPr lang="en-US" dirty="0" smtClean="0"/>
              <a:t>Average number of lines in song</a:t>
            </a:r>
          </a:p>
          <a:p>
            <a:pPr lvl="1"/>
            <a:r>
              <a:rPr lang="en-US" dirty="0" smtClean="0"/>
              <a:t>Duration of a song</a:t>
            </a:r>
          </a:p>
          <a:p>
            <a:pPr lvl="1"/>
            <a:r>
              <a:rPr lang="en-US" dirty="0" smtClean="0"/>
              <a:t>Number of repeating words in a song</a:t>
            </a:r>
          </a:p>
          <a:p>
            <a:r>
              <a:rPr lang="en-US" dirty="0" smtClean="0"/>
              <a:t>Classifier Used</a:t>
            </a:r>
          </a:p>
          <a:p>
            <a:pPr lvl="1"/>
            <a:r>
              <a:rPr lang="en-US" dirty="0" smtClean="0"/>
              <a:t>Multiclass Support Vector Machine (Cornell)</a:t>
            </a:r>
          </a:p>
          <a:p>
            <a:pPr lvl="1"/>
            <a:r>
              <a:rPr lang="en-US" dirty="0" smtClean="0"/>
              <a:t>Maximum Entropy (Stanford Classifier)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4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1040</TotalTime>
  <Words>1266</Words>
  <Application>Microsoft Macintosh PowerPoint</Application>
  <PresentationFormat>Custom</PresentationFormat>
  <Paragraphs>234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Music Genre Classification based on Lyrics</vt:lpstr>
      <vt:lpstr>Problem Statement</vt:lpstr>
      <vt:lpstr>Objective</vt:lpstr>
      <vt:lpstr>Dataset</vt:lpstr>
      <vt:lpstr>PowerPoint Presentation</vt:lpstr>
      <vt:lpstr>Approach : Genre Classification</vt:lpstr>
      <vt:lpstr>Naïve Bayes Classification Model</vt:lpstr>
      <vt:lpstr>PowerPoint Presentation</vt:lpstr>
      <vt:lpstr>Creating Feature Vector</vt:lpstr>
      <vt:lpstr>POS Tagging</vt:lpstr>
      <vt:lpstr>POS Tags</vt:lpstr>
      <vt:lpstr>Average no. of words in line </vt:lpstr>
      <vt:lpstr>Average no. of lines</vt:lpstr>
      <vt:lpstr>Duration and Repeating Words</vt:lpstr>
      <vt:lpstr>PowerPoint Presentation</vt:lpstr>
      <vt:lpstr>Combining Features</vt:lpstr>
      <vt:lpstr>Time Prediction</vt:lpstr>
      <vt:lpstr>Results</vt:lpstr>
      <vt:lpstr>Change in topical words</vt:lpstr>
      <vt:lpstr>Challenges and Issues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 based on Lyrics</dc:title>
  <dc:creator>Raghav Arora</dc:creator>
  <cp:lastModifiedBy>Sameer Gupta</cp:lastModifiedBy>
  <cp:revision>64</cp:revision>
  <dcterms:created xsi:type="dcterms:W3CDTF">2014-05-09T18:22:37Z</dcterms:created>
  <dcterms:modified xsi:type="dcterms:W3CDTF">2014-05-22T23:12:01Z</dcterms:modified>
</cp:coreProperties>
</file>