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69" r:id="rId5"/>
    <p:sldId id="271" r:id="rId6"/>
    <p:sldId id="257" r:id="rId7"/>
    <p:sldId id="275" r:id="rId8"/>
    <p:sldId id="264" r:id="rId9"/>
    <p:sldId id="274" r:id="rId10"/>
    <p:sldId id="270" r:id="rId11"/>
    <p:sldId id="259" r:id="rId12"/>
    <p:sldId id="260" r:id="rId13"/>
    <p:sldId id="265" r:id="rId14"/>
    <p:sldId id="262" r:id="rId15"/>
    <p:sldId id="272" r:id="rId16"/>
    <p:sldId id="273" r:id="rId17"/>
    <p:sldId id="263" r:id="rId18"/>
    <p:sldId id="261" r:id="rId19"/>
    <p:sldId id="266" r:id="rId20"/>
    <p:sldId id="267" r:id="rId21"/>
    <p:sldId id="277" r:id="rId22"/>
    <p:sldId id="280" r:id="rId23"/>
    <p:sldId id="281" r:id="rId24"/>
    <p:sldId id="282" r:id="rId25"/>
    <p:sldId id="283" r:id="rId26"/>
    <p:sldId id="278" r:id="rId27"/>
    <p:sldId id="279" r:id="rId28"/>
    <p:sldId id="285" r:id="rId29"/>
    <p:sldId id="276" r:id="rId30"/>
    <p:sldId id="284" r:id="rId31"/>
    <p:sldId id="286" r:id="rId32"/>
    <p:sldId id="287" r:id="rId33"/>
    <p:sldId id="288" r:id="rId34"/>
    <p:sldId id="290" r:id="rId35"/>
    <p:sldId id="289" r:id="rId36"/>
    <p:sldId id="291" r:id="rId37"/>
    <p:sldId id="292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13"/>
    <a:srgbClr val="E6F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/place/India/@18.2937219,71.4458457,5z/data=!4m5!3m4!1s0x30635ff06b92b791:0xd78c4fa1854213a6!8m2!3d20.593684!4d78.9628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F2A-5EB2-4F2C-9522-603A76C9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Elixir!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E1-1F25-437B-8560-509B140B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Sameeri Marryboyina</a:t>
            </a:r>
          </a:p>
        </p:txBody>
      </p:sp>
    </p:spTree>
    <p:extLst>
      <p:ext uri="{BB962C8B-B14F-4D97-AF65-F5344CB8AC3E}">
        <p14:creationId xmlns:p14="http://schemas.microsoft.com/office/powerpoint/2010/main" val="16499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C8F-898A-447B-A249-90FF8712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96" y="2631484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3994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polyglot...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BEEA7-33B4-417E-BF51-A0CEEDE2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7419"/>
              </p:ext>
            </p:extLst>
          </p:nvPr>
        </p:nvGraphicFramePr>
        <p:xfrm>
          <a:off x="1175864" y="2162297"/>
          <a:ext cx="9952384" cy="38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26223630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3180398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264075205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278248335"/>
                    </a:ext>
                  </a:extLst>
                </a:gridCol>
              </a:tblGrid>
              <a:tr h="994517">
                <a:tc>
                  <a:txBody>
                    <a:bodyPr/>
                    <a:lstStyle/>
                    <a:p>
                      <a:r>
                        <a:rPr lang="en-US" sz="3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20752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561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C++/VC++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6275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134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16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2568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509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9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But, What does it mean to be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s://encrypted-tbn0.gstatic.com/images?q=tbn:ANd9GcTVmsL5-L5zOg2wKgSZTRzlDKGsb61RawNPVpxom91w5bk5whbZ">
            <a:extLst>
              <a:ext uri="{FF2B5EF4-FFF2-40B4-BE49-F238E27FC236}">
                <a16:creationId xmlns:a16="http://schemas.microsoft.com/office/drawing/2014/main" id="{E3489F63-DE37-4E38-AE7D-26597350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4" y="3051429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6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6BB2-9BF2-4CB3-8655-6978B49C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dirty="0"/>
              <a:t>What kind of a problem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58E4-033B-4AE5-AEBF-1F7A866B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a tool. </a:t>
            </a:r>
          </a:p>
          <a:p>
            <a:r>
              <a:rPr lang="en-US" dirty="0"/>
              <a:t>Problems and Contexts</a:t>
            </a:r>
          </a:p>
          <a:p>
            <a:r>
              <a:rPr lang="en-US" dirty="0"/>
              <a:t>We want to use the right tool for a given problem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7049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504-5674-4010-B50E-65A00866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3D1-A770-44FB-85B8-B6609D0A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Alphabet</a:t>
            </a:r>
          </a:p>
          <a:p>
            <a:r>
              <a:rPr lang="en-US" dirty="0"/>
              <a:t>Constructs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Semantics </a:t>
            </a:r>
          </a:p>
          <a:p>
            <a:r>
              <a:rPr lang="en-US" dirty="0"/>
              <a:t>Type System (Static vs Dynamic)</a:t>
            </a:r>
          </a:p>
          <a:p>
            <a:r>
              <a:rPr lang="en-US" dirty="0"/>
              <a:t>Translation Model (Compiled vs Interpreted)</a:t>
            </a:r>
          </a:p>
          <a:p>
            <a:r>
              <a:rPr lang="en-US" dirty="0"/>
              <a:t>Execution model</a:t>
            </a:r>
          </a:p>
          <a:p>
            <a:r>
              <a:rPr lang="en-US" dirty="0"/>
              <a:t>Runtime Mechanics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947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69CC-7719-475C-A6AD-F797D847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41D-DCA7-485D-A99D-D063E708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Editor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REPL</a:t>
            </a:r>
          </a:p>
          <a:p>
            <a:r>
              <a:rPr lang="en-US" dirty="0"/>
              <a:t>Virtual Machine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Standard Library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Build tool</a:t>
            </a:r>
          </a:p>
          <a:p>
            <a:r>
              <a:rPr lang="en-US" dirty="0"/>
              <a:t>Workflow tools based on processes – Tests, Coverage, Syntax highlighting, Refactoring…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D3A-50E2-4BDC-A9CF-B6ED99C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Inside the head of a 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0AED-A3A1-4699-A364-06628DC7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Syntax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Paradigms</a:t>
            </a:r>
          </a:p>
          <a:p>
            <a:r>
              <a:rPr lang="en-US" dirty="0"/>
              <a:t>Standards/Best Practices</a:t>
            </a:r>
          </a:p>
          <a:p>
            <a:r>
              <a:rPr lang="en-US" dirty="0"/>
              <a:t>Principles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Problem + Context</a:t>
            </a:r>
          </a:p>
          <a:p>
            <a:r>
              <a:rPr lang="en-US"/>
              <a:t>Crafting solutions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E4E0-0898-4739-ADDA-6F78041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From Human thought to </a:t>
            </a:r>
            <a:r>
              <a:rPr lang="en-US"/>
              <a:t>something magical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6C839-2D46-458B-9D87-A4C21CA9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62" y="2503487"/>
            <a:ext cx="53816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152CF-39E4-4E2C-ADD8-9B494CD41455}"/>
              </a:ext>
            </a:extLst>
          </p:cNvPr>
          <p:cNvSpPr txBox="1"/>
          <p:nvPr/>
        </p:nvSpPr>
        <p:spPr>
          <a:xfrm>
            <a:off x="2212078" y="6316389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http://www.nand2tetris.org/</a:t>
            </a:r>
          </a:p>
        </p:txBody>
      </p:sp>
    </p:spTree>
    <p:extLst>
      <p:ext uri="{BB962C8B-B14F-4D97-AF65-F5344CB8AC3E}">
        <p14:creationId xmlns:p14="http://schemas.microsoft.com/office/powerpoint/2010/main" val="425973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9DF-E313-4A94-AC75-8A21E8B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Machine stack – Layers of Abstraction</a:t>
            </a:r>
          </a:p>
        </p:txBody>
      </p:sp>
      <p:pic>
        <p:nvPicPr>
          <p:cNvPr id="3074" name="Picture 2" descr="Image result for computer layers of abstraction">
            <a:extLst>
              <a:ext uri="{FF2B5EF4-FFF2-40B4-BE49-F238E27FC236}">
                <a16:creationId xmlns:a16="http://schemas.microsoft.com/office/drawing/2014/main" id="{97E98434-B0B1-4E5A-B3F6-49A9E9CF3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8" y="1901963"/>
            <a:ext cx="54483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82CF-2605-49B5-893A-91C2DA003AC8}"/>
              </a:ext>
            </a:extLst>
          </p:cNvPr>
          <p:cNvSpPr txBox="1"/>
          <p:nvPr/>
        </p:nvSpPr>
        <p:spPr>
          <a:xfrm>
            <a:off x="2251835" y="6211669"/>
            <a:ext cx="81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http://theembeddedguy.com/2016/05/15/layers-of-abstraction/</a:t>
            </a:r>
          </a:p>
        </p:txBody>
      </p:sp>
    </p:spTree>
    <p:extLst>
      <p:ext uri="{BB962C8B-B14F-4D97-AF65-F5344CB8AC3E}">
        <p14:creationId xmlns:p14="http://schemas.microsoft.com/office/powerpoint/2010/main" val="41400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83B-B631-4B59-A366-A67137A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DC5C3-A922-4644-B0A7-9EC5392FF93E}"/>
              </a:ext>
            </a:extLst>
          </p:cNvPr>
          <p:cNvSpPr/>
          <p:nvPr/>
        </p:nvSpPr>
        <p:spPr>
          <a:xfrm>
            <a:off x="1364975" y="2793955"/>
            <a:ext cx="2517913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FC16F5-148B-4508-861A-44405EA2DDED}"/>
              </a:ext>
            </a:extLst>
          </p:cNvPr>
          <p:cNvSpPr/>
          <p:nvPr/>
        </p:nvSpPr>
        <p:spPr>
          <a:xfrm>
            <a:off x="7818781" y="2775204"/>
            <a:ext cx="2610679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LANGUAGE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3FBDB-2120-474A-8F3E-38ABFF27A9C7}"/>
              </a:ext>
            </a:extLst>
          </p:cNvPr>
          <p:cNvSpPr/>
          <p:nvPr/>
        </p:nvSpPr>
        <p:spPr>
          <a:xfrm>
            <a:off x="4641573" y="2269152"/>
            <a:ext cx="2418523" cy="219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1A98E-98FF-4C82-85EE-AE99076D9E72}"/>
              </a:ext>
            </a:extLst>
          </p:cNvPr>
          <p:cNvCxnSpPr/>
          <p:nvPr/>
        </p:nvCxnSpPr>
        <p:spPr>
          <a:xfrm>
            <a:off x="3882888" y="3251155"/>
            <a:ext cx="75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1D00A-E314-4030-AAC0-0E3220CA4F9E}"/>
              </a:ext>
            </a:extLst>
          </p:cNvPr>
          <p:cNvCxnSpPr>
            <a:endCxn id="6" idx="1"/>
          </p:cNvCxnSpPr>
          <p:nvPr/>
        </p:nvCxnSpPr>
        <p:spPr>
          <a:xfrm>
            <a:off x="7060096" y="3232403"/>
            <a:ext cx="758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568F3B-68E8-4FD2-A512-5F299C2EDD22}"/>
              </a:ext>
            </a:extLst>
          </p:cNvPr>
          <p:cNvSpPr txBox="1"/>
          <p:nvPr/>
        </p:nvSpPr>
        <p:spPr>
          <a:xfrm>
            <a:off x="520886" y="5246170"/>
            <a:ext cx="1150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language, its philosophy, the translator could be called anything. Say, compiler for instance.</a:t>
            </a:r>
          </a:p>
          <a:p>
            <a:r>
              <a:rPr lang="en-US" dirty="0"/>
              <a:t>A very important observation to make in the context of language translation is whether we can observe the </a:t>
            </a:r>
          </a:p>
          <a:p>
            <a:r>
              <a:rPr lang="en-US" dirty="0"/>
              <a:t>Generation of an intermediary file or not. This also defines the execution/runtime mechanics.</a:t>
            </a:r>
          </a:p>
        </p:txBody>
      </p:sp>
    </p:spTree>
    <p:extLst>
      <p:ext uri="{BB962C8B-B14F-4D97-AF65-F5344CB8AC3E}">
        <p14:creationId xmlns:p14="http://schemas.microsoft.com/office/powerpoint/2010/main" val="7869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D1-1608-4EBA-A82C-7C29A3B4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A6DF-D9F5-41E4-A1BC-41B6B0B6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43075"/>
            <a:ext cx="219075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7878-3C88-4B9F-BF5B-A9BCE8BF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743075"/>
            <a:ext cx="2019300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5A93-E388-44E6-B1BA-E089E30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23" y="1743075"/>
            <a:ext cx="20383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465DF-21F4-420F-BEA9-4D974F7F7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919031"/>
            <a:ext cx="20955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A332F-3928-43B6-86C2-D435FF09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4000500"/>
            <a:ext cx="20193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DEF1E-DE6E-420C-BF9F-BE274F57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373" y="1743075"/>
            <a:ext cx="2047875" cy="416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57EA-0B1B-49EE-8266-EFD9BA410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723" y="484632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B197-68F2-4121-A228-D7BB980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A83F-5335-4DF8-A84A-12BA2FF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after 1985.</a:t>
            </a:r>
          </a:p>
          <a:p>
            <a:r>
              <a:rPr lang="en-US" dirty="0"/>
              <a:t>Memory should be managed automatically. aka Garbage Collection</a:t>
            </a:r>
          </a:p>
          <a:p>
            <a:r>
              <a:rPr lang="en-US" dirty="0"/>
              <a:t>Provision of higher level abstraction constructs.</a:t>
            </a:r>
          </a:p>
          <a:p>
            <a:r>
              <a:rPr lang="en-US" dirty="0"/>
              <a:t>The concept of a runtime, intermediary language =&gt; Virtual Machine</a:t>
            </a:r>
          </a:p>
          <a:p>
            <a:r>
              <a:rPr lang="en-US" dirty="0"/>
              <a:t>Developers Psychology - Discovery of patterns and anti patterns, How to write good/clean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4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62E0-959D-4560-B3CD-33F1D92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2086-1C86-4BCB-8256-E4EEF9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The notion of Intermediary Language</a:t>
            </a:r>
          </a:p>
          <a:p>
            <a:r>
              <a:rPr lang="en-US" dirty="0"/>
              <a:t>Multiple Languages targeting the VM.</a:t>
            </a:r>
          </a:p>
          <a:p>
            <a:r>
              <a:rPr lang="en-US" dirty="0"/>
              <a:t>Defines execution semantics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A9276-BD4B-44A1-A0ED-A95DFAE8D727}"/>
              </a:ext>
            </a:extLst>
          </p:cNvPr>
          <p:cNvSpPr/>
          <p:nvPr/>
        </p:nvSpPr>
        <p:spPr>
          <a:xfrm>
            <a:off x="6804991" y="2114951"/>
            <a:ext cx="1219200" cy="7421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2739A-CD4C-4CCE-AAC8-408F7F37E14A}"/>
              </a:ext>
            </a:extLst>
          </p:cNvPr>
          <p:cNvSpPr/>
          <p:nvPr/>
        </p:nvSpPr>
        <p:spPr>
          <a:xfrm>
            <a:off x="9905997" y="2185885"/>
            <a:ext cx="1719207" cy="742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703670-AEAD-4930-897F-5CF0DA633610}"/>
              </a:ext>
            </a:extLst>
          </p:cNvPr>
          <p:cNvSpPr/>
          <p:nvPr/>
        </p:nvSpPr>
        <p:spPr>
          <a:xfrm>
            <a:off x="8521147" y="2121408"/>
            <a:ext cx="768626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2B188-722C-462C-A99B-7B719AD1D08A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024191" y="2486012"/>
            <a:ext cx="49695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48139-225B-46D7-9475-B9EE18D34C35}"/>
              </a:ext>
            </a:extLst>
          </p:cNvPr>
          <p:cNvCxnSpPr>
            <a:cxnSpLocks/>
          </p:cNvCxnSpPr>
          <p:nvPr/>
        </p:nvCxnSpPr>
        <p:spPr>
          <a:xfrm>
            <a:off x="9322903" y="2492469"/>
            <a:ext cx="56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D80B4C-F212-4ABA-9E3D-B9E20BB3979B}"/>
              </a:ext>
            </a:extLst>
          </p:cNvPr>
          <p:cNvSpPr txBox="1"/>
          <p:nvPr/>
        </p:nvSpPr>
        <p:spPr>
          <a:xfrm>
            <a:off x="7901153" y="3346740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849876-F304-4EE2-AA8E-9AA6551269F6}"/>
              </a:ext>
            </a:extLst>
          </p:cNvPr>
          <p:cNvSpPr/>
          <p:nvPr/>
        </p:nvSpPr>
        <p:spPr>
          <a:xfrm>
            <a:off x="2372139" y="4359965"/>
            <a:ext cx="7776168" cy="1812235"/>
          </a:xfrm>
          <a:prstGeom prst="roundRect">
            <a:avLst/>
          </a:prstGeom>
          <a:solidFill>
            <a:srgbClr val="D7D7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01237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7187-5BF1-4B11-99CD-863E0392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virtual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B44C-D81F-4CCB-96CC-37C31075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World : Java Virtual Machine (JVM)</a:t>
            </a:r>
          </a:p>
          <a:p>
            <a:r>
              <a:rPr lang="en-US" dirty="0"/>
              <a:t>.NET World: 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96036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413EF-70A4-46F2-B3C3-588D008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BFF4F54C-6EE4-442A-9937-1A44ABC3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200025"/>
            <a:ext cx="8158162" cy="63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5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413EF-70A4-46F2-B3C3-588D008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</a:t>
            </a:r>
          </a:p>
        </p:txBody>
      </p:sp>
      <p:pic>
        <p:nvPicPr>
          <p:cNvPr id="3074" name="Picture 2" descr="Image result for Common Language Runtime block diagram">
            <a:extLst>
              <a:ext uri="{FF2B5EF4-FFF2-40B4-BE49-F238E27FC236}">
                <a16:creationId xmlns:a16="http://schemas.microsoft.com/office/drawing/2014/main" id="{32642663-FD6E-476D-AD4B-E9E1AFED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1" y="747713"/>
            <a:ext cx="42862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4BE63AFD-BA6D-4E4C-A58D-27F581D5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4" y="1385887"/>
            <a:ext cx="367188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4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931B-F298-419B-9058-EE01229C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power of an intermediary language &amp; VM</a:t>
            </a:r>
          </a:p>
        </p:txBody>
      </p:sp>
      <p:pic>
        <p:nvPicPr>
          <p:cNvPr id="4098" name="Picture 2" descr="Image result for .net languages">
            <a:extLst>
              <a:ext uri="{FF2B5EF4-FFF2-40B4-BE49-F238E27FC236}">
                <a16:creationId xmlns:a16="http://schemas.microsoft.com/office/drawing/2014/main" id="{A74B0169-8B39-4752-892E-7446CA9E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777797"/>
            <a:ext cx="4572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8764-E1E3-44AB-9ADE-B560041DAB29}"/>
              </a:ext>
            </a:extLst>
          </p:cNvPr>
          <p:cNvSpPr txBox="1"/>
          <p:nvPr/>
        </p:nvSpPr>
        <p:spPr>
          <a:xfrm>
            <a:off x="1069848" y="5685182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languages can now target the intermediary language. They can also all use the</a:t>
            </a:r>
          </a:p>
          <a:p>
            <a:r>
              <a:rPr lang="en-US" dirty="0"/>
              <a:t>Services that the runtime has to offer. A high degree of reusability. </a:t>
            </a:r>
          </a:p>
        </p:txBody>
      </p:sp>
      <p:pic>
        <p:nvPicPr>
          <p:cNvPr id="4100" name="Picture 4" descr="Image result for clr execution model">
            <a:extLst>
              <a:ext uri="{FF2B5EF4-FFF2-40B4-BE49-F238E27FC236}">
                <a16:creationId xmlns:a16="http://schemas.microsoft.com/office/drawing/2014/main" id="{216E86A7-F009-4CDC-B3F1-20FFE6AF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98" y="1881879"/>
            <a:ext cx="5725152" cy="33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7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OS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BCD-CFF3-45A5-BFCB-C422FC4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VM/Runtime is all good. </a:t>
            </a:r>
          </a:p>
          <a:p>
            <a:r>
              <a:rPr lang="en-US" dirty="0"/>
              <a:t>But…</a:t>
            </a:r>
          </a:p>
          <a:p>
            <a:r>
              <a:rPr lang="en-US" dirty="0"/>
              <a:t>The fundamental way to run a program is via the OS.</a:t>
            </a:r>
          </a:p>
          <a:p>
            <a:r>
              <a:rPr lang="en-US" dirty="0"/>
              <a:t>All hail the OS!!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BCD-CFF3-45A5-BFCB-C422FC4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Schedulers</a:t>
            </a:r>
          </a:p>
          <a:p>
            <a:r>
              <a:rPr lang="en-US" dirty="0"/>
              <a:t>Scheduling Algorithms</a:t>
            </a:r>
          </a:p>
          <a:p>
            <a:r>
              <a:rPr lang="en-US" dirty="0"/>
              <a:t>The user is tricked. But that is good.</a:t>
            </a:r>
          </a:p>
          <a:p>
            <a:r>
              <a:rPr lang="en-US" dirty="0"/>
              <a:t>Everyone loves Magic!</a:t>
            </a:r>
          </a:p>
        </p:txBody>
      </p:sp>
      <p:pic>
        <p:nvPicPr>
          <p:cNvPr id="5122" name="Picture 2" descr="Image result for task manager processes">
            <a:extLst>
              <a:ext uri="{FF2B5EF4-FFF2-40B4-BE49-F238E27FC236}">
                <a16:creationId xmlns:a16="http://schemas.microsoft.com/office/drawing/2014/main" id="{2284AAD2-D8E6-4A7B-85C2-E15BA7A1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202560"/>
            <a:ext cx="5372100" cy="39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1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OPERATION</a:t>
            </a:r>
          </a:p>
        </p:txBody>
      </p:sp>
      <p:pic>
        <p:nvPicPr>
          <p:cNvPr id="6146" name="Picture 2" descr="Image result for clr .net">
            <a:extLst>
              <a:ext uri="{FF2B5EF4-FFF2-40B4-BE49-F238E27FC236}">
                <a16:creationId xmlns:a16="http://schemas.microsoft.com/office/drawing/2014/main" id="{8620FBD7-CE5A-4EED-AAD2-C513332B3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54" y="2093976"/>
            <a:ext cx="918886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DCB24-D16A-40EB-86AE-A137652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languages   s   each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B6F36-46AC-4F5D-AA14-2520BBDCCDD7}"/>
              </a:ext>
            </a:extLst>
          </p:cNvPr>
          <p:cNvSpPr txBox="1"/>
          <p:nvPr/>
        </p:nvSpPr>
        <p:spPr>
          <a:xfrm>
            <a:off x="449538" y="2620041"/>
            <a:ext cx="7008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influence one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means language designers(people) are constantly trying to improve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do this by exploring other languages/environments trying to find good ideas and bring them aboard.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657D4-B5F5-49EF-B681-9FCC0A6C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678" y="1566909"/>
            <a:ext cx="3729960" cy="5060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F02AA-6E39-4F40-95C3-8EE50D4E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44" y="936879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BA1DF-E5CC-4558-859B-D6514D3F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" y="1930578"/>
            <a:ext cx="381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40949-93DC-4F3E-B171-AE52A69F4A49}"/>
              </a:ext>
            </a:extLst>
          </p:cNvPr>
          <p:cNvSpPr txBox="1"/>
          <p:nvPr/>
        </p:nvSpPr>
        <p:spPr>
          <a:xfrm>
            <a:off x="1801311" y="5531470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OKC FP</a:t>
            </a:r>
          </a:p>
        </p:txBody>
      </p:sp>
      <p:pic>
        <p:nvPicPr>
          <p:cNvPr id="1026" name="Picture 2" descr="http://static1.squarespace.com/static/5768253fd482e9e2a705dd93/t/57684335e4fcb58e1adecb1e/1466450741888/techlahoma_full_square.png?format=1000w">
            <a:extLst>
              <a:ext uri="{FF2B5EF4-FFF2-40B4-BE49-F238E27FC236}">
                <a16:creationId xmlns:a16="http://schemas.microsoft.com/office/drawing/2014/main" id="{6EE9F449-8688-47EE-B34E-BB0C2009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30" y="2132912"/>
            <a:ext cx="38195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759C1-B526-499B-9DE2-B181EBD31234}"/>
              </a:ext>
            </a:extLst>
          </p:cNvPr>
          <p:cNvSpPr txBox="1"/>
          <p:nvPr/>
        </p:nvSpPr>
        <p:spPr>
          <a:xfrm>
            <a:off x="8714755" y="5323026"/>
            <a:ext cx="31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OKC Elixir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88E2-FA75-40CB-B13B-2E08B53C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TECHLAHOMA!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B5EA6-EE97-4ECD-9221-1C5817929A92}"/>
              </a:ext>
            </a:extLst>
          </p:cNvPr>
          <p:cNvSpPr txBox="1"/>
          <p:nvPr/>
        </p:nvSpPr>
        <p:spPr>
          <a:xfrm>
            <a:off x="4068417" y="6374296"/>
            <a:ext cx="456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Techlahoma</a:t>
            </a:r>
            <a:r>
              <a:rPr lang="en-US" dirty="0"/>
              <a:t> on all things social. </a:t>
            </a:r>
          </a:p>
        </p:txBody>
      </p:sp>
    </p:spTree>
    <p:extLst>
      <p:ext uri="{BB962C8B-B14F-4D97-AF65-F5344CB8AC3E}">
        <p14:creationId xmlns:p14="http://schemas.microsoft.com/office/powerpoint/2010/main" val="59712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C43A-0B98-4E8F-815D-AE5F3143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72EA-84AD-4CB0-B383-DA54CC61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2624"/>
            <a:ext cx="10058400" cy="43058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consider language as a tool, method to communicate our thoughts.</a:t>
            </a:r>
          </a:p>
          <a:p>
            <a:r>
              <a:rPr lang="en-US" dirty="0"/>
              <a:t>Since it is a tool, it is a matter of preference.</a:t>
            </a:r>
          </a:p>
          <a:p>
            <a:r>
              <a:rPr lang="en-US" dirty="0"/>
              <a:t>But, People are highly opinionated.</a:t>
            </a:r>
          </a:p>
          <a:p>
            <a:r>
              <a:rPr lang="en-US" dirty="0"/>
              <a:t>People are programmed to think in one way, when they are in one environment.</a:t>
            </a:r>
          </a:p>
          <a:p>
            <a:r>
              <a:rPr lang="en-US" dirty="0"/>
              <a:t>If we step out, we will find commonalities and find love for the language.</a:t>
            </a:r>
          </a:p>
          <a:p>
            <a:r>
              <a:rPr lang="en-US" dirty="0"/>
              <a:t>Studying a lot of languages help us grow and think better.</a:t>
            </a:r>
          </a:p>
          <a:p>
            <a:r>
              <a:rPr lang="en-US" dirty="0"/>
              <a:t>Languages are mostly multi-paradigm. That means we have a lot of thinking hats to put on and find the best way to solve a problem.</a:t>
            </a:r>
          </a:p>
          <a:p>
            <a:r>
              <a:rPr lang="en-US" dirty="0"/>
              <a:t>We should continuously discover and enjoy </a:t>
            </a:r>
          </a:p>
          <a:p>
            <a:r>
              <a:rPr lang="en-US" dirty="0"/>
              <a:t>Tooling is very important to build products quickly. </a:t>
            </a:r>
          </a:p>
          <a:p>
            <a:r>
              <a:rPr lang="en-US" dirty="0"/>
              <a:t>Tooling has a “happy developer factor” associated with it.</a:t>
            </a:r>
          </a:p>
          <a:p>
            <a:r>
              <a:rPr lang="en-US" dirty="0"/>
              <a:t>We should invest time in learning and learning is continuous.</a:t>
            </a:r>
          </a:p>
          <a:p>
            <a:r>
              <a:rPr lang="en-US" dirty="0"/>
              <a:t>We should try to craft clean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4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70B7B-A6C5-4A20-B251-AC42CD04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elixir…</a:t>
            </a:r>
          </a:p>
        </p:txBody>
      </p:sp>
      <p:pic>
        <p:nvPicPr>
          <p:cNvPr id="7172" name="Picture 4" descr="Image result for path">
            <a:extLst>
              <a:ext uri="{FF2B5EF4-FFF2-40B4-BE49-F238E27FC236}">
                <a16:creationId xmlns:a16="http://schemas.microsoft.com/office/drawing/2014/main" id="{AB4A6349-C482-412A-9E28-A7CCCBEE0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9" y="1895061"/>
            <a:ext cx="9584900" cy="47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3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BFA-D600-4524-83B6-C09F91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LEARNING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DD21-BA35-4A13-9007-AB67E1BD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Systems</a:t>
            </a:r>
          </a:p>
          <a:p>
            <a:r>
              <a:rPr lang="en-US" dirty="0"/>
              <a:t>Event Oriented Architecture</a:t>
            </a:r>
          </a:p>
          <a:p>
            <a:r>
              <a:rPr lang="en-US" dirty="0"/>
              <a:t>Message Oriented </a:t>
            </a:r>
            <a:r>
              <a:rPr lang="en-US" dirty="0" err="1"/>
              <a:t>sytems</a:t>
            </a:r>
            <a:endParaRPr lang="en-US" dirty="0"/>
          </a:p>
          <a:p>
            <a:r>
              <a:rPr lang="en-US" dirty="0"/>
              <a:t>Highly scalable systems</a:t>
            </a:r>
          </a:p>
          <a:p>
            <a:r>
              <a:rPr lang="en-US" dirty="0"/>
              <a:t>Reactive Architectures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“All the vocabulary is great! How should we learn these? What’s the plan?” I said to myself.</a:t>
            </a:r>
          </a:p>
        </p:txBody>
      </p:sp>
    </p:spTree>
    <p:extLst>
      <p:ext uri="{BB962C8B-B14F-4D97-AF65-F5344CB8AC3E}">
        <p14:creationId xmlns:p14="http://schemas.microsoft.com/office/powerpoint/2010/main" val="8787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BFA-D600-4524-83B6-C09F91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DD21-BA35-4A13-9007-AB67E1BD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Bus</a:t>
            </a:r>
          </a:p>
          <a:p>
            <a:r>
              <a:rPr lang="en-US" dirty="0"/>
              <a:t>Enterprise Service Bus</a:t>
            </a:r>
          </a:p>
          <a:p>
            <a:r>
              <a:rPr lang="en-US" dirty="0"/>
              <a:t>Message Bus</a:t>
            </a:r>
          </a:p>
          <a:p>
            <a:r>
              <a:rPr lang="en-US" dirty="0"/>
              <a:t>I encountered a lot of terms.</a:t>
            </a:r>
          </a:p>
          <a:p>
            <a:r>
              <a:rPr lang="en-US" dirty="0"/>
              <a:t>I worked on </a:t>
            </a:r>
            <a:r>
              <a:rPr lang="en-US" dirty="0" err="1"/>
              <a:t>NServiceBus</a:t>
            </a:r>
            <a:r>
              <a:rPr lang="en-US" dirty="0"/>
              <a:t> in my .NET days!</a:t>
            </a:r>
          </a:p>
        </p:txBody>
      </p:sp>
    </p:spTree>
    <p:extLst>
      <p:ext uri="{BB962C8B-B14F-4D97-AF65-F5344CB8AC3E}">
        <p14:creationId xmlns:p14="http://schemas.microsoft.com/office/powerpoint/2010/main" val="76354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87-1F69-4378-93D1-9175099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a distributed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CE1E-9A37-4DCD-9602-2C7A1AFA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121408"/>
            <a:ext cx="10774018" cy="4050792"/>
          </a:xfrm>
        </p:spPr>
        <p:txBody>
          <a:bodyPr/>
          <a:lstStyle/>
          <a:p>
            <a:r>
              <a:rPr lang="en-US" dirty="0"/>
              <a:t>The 8 Fallacies of Distributed Computing</a:t>
            </a:r>
          </a:p>
          <a:p>
            <a:r>
              <a:rPr lang="en-US" dirty="0"/>
              <a:t>https://en.wikipedia.org/wiki/Fallacies_of_distributed_computing</a:t>
            </a:r>
          </a:p>
          <a:p>
            <a:r>
              <a:rPr lang="en-US" dirty="0"/>
              <a:t>Networks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r>
              <a:rPr lang="en-US" dirty="0"/>
              <a:t>Communication, Collaboration, Coordination.</a:t>
            </a:r>
          </a:p>
          <a:p>
            <a:r>
              <a:rPr lang="en-US" dirty="0"/>
              <a:t>Application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9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BFA-D600-4524-83B6-C09F91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A52ED-277E-4E9D-8B7D-352F42F1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749287"/>
            <a:ext cx="9343403" cy="460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F08D3-1875-40E2-86D0-92E3E4267F22}"/>
              </a:ext>
            </a:extLst>
          </p:cNvPr>
          <p:cNvSpPr txBox="1"/>
          <p:nvPr/>
        </p:nvSpPr>
        <p:spPr>
          <a:xfrm>
            <a:off x="2050509" y="6357937"/>
            <a:ext cx="746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http://www.enterpriseintegrationpatterns.com/patterns/messaging/</a:t>
            </a:r>
          </a:p>
        </p:txBody>
      </p:sp>
    </p:spTree>
    <p:extLst>
      <p:ext uri="{BB962C8B-B14F-4D97-AF65-F5344CB8AC3E}">
        <p14:creationId xmlns:p14="http://schemas.microsoft.com/office/powerpoint/2010/main" val="1818246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F2066-C155-4430-8E49-1B392D6F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ADVENTURES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4FBE-3597-4A24-A0BC-5E36C2CA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AMQP</a:t>
            </a:r>
          </a:p>
          <a:p>
            <a:r>
              <a:rPr lang="en-US" dirty="0"/>
              <a:t>RabbitMQ history</a:t>
            </a:r>
          </a:p>
          <a:p>
            <a:r>
              <a:rPr lang="en-US" dirty="0"/>
              <a:t>RabbitMQ Constructs</a:t>
            </a:r>
          </a:p>
          <a:p>
            <a:r>
              <a:rPr lang="en-US" dirty="0"/>
              <a:t>RabbitMQ examples/patterns</a:t>
            </a:r>
          </a:p>
          <a:p>
            <a:r>
              <a:rPr lang="en-US" dirty="0"/>
              <a:t>https://www.rabbitmq.com/getstarted.html</a:t>
            </a:r>
          </a:p>
        </p:txBody>
      </p:sp>
      <p:pic>
        <p:nvPicPr>
          <p:cNvPr id="1026" name="Picture 2" descr="Image result for rabbitmq in action">
            <a:extLst>
              <a:ext uri="{FF2B5EF4-FFF2-40B4-BE49-F238E27FC236}">
                <a16:creationId xmlns:a16="http://schemas.microsoft.com/office/drawing/2014/main" id="{73D12239-D5B7-490A-9121-E6BF9227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94" y="1145278"/>
            <a:ext cx="3800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01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6633-D066-46BD-86CE-9326703A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00" y="2870023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ERLANG</a:t>
            </a:r>
          </a:p>
        </p:txBody>
      </p:sp>
    </p:spTree>
    <p:extLst>
      <p:ext uri="{BB962C8B-B14F-4D97-AF65-F5344CB8AC3E}">
        <p14:creationId xmlns:p14="http://schemas.microsoft.com/office/powerpoint/2010/main" val="34757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52C-049A-49FE-B699-3A8E0663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391-DBB0-4208-BFDD-732F2AE4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Foundations</a:t>
            </a:r>
          </a:p>
          <a:p>
            <a:r>
              <a:rPr lang="en-US" dirty="0"/>
              <a:t>The road to Elixir (How I met Elixir!)</a:t>
            </a:r>
          </a:p>
          <a:p>
            <a:r>
              <a:rPr lang="en-US" dirty="0"/>
              <a:t>Elixir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5927-8C3B-4406-8F71-56055153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646708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39186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sameeri.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Sameeri Pavan Kumar Marryboyina</a:t>
            </a:r>
          </a:p>
          <a:p>
            <a:r>
              <a:rPr lang="en-US" sz="2400" dirty="0"/>
              <a:t>Hyderabad, India</a:t>
            </a:r>
          </a:p>
          <a:p>
            <a:r>
              <a:rPr lang="en-US" sz="2400" dirty="0"/>
              <a:t>I can communicate in Telugu, Hindi, English, German(very little)</a:t>
            </a:r>
          </a:p>
          <a:p>
            <a:r>
              <a:rPr lang="en-US" sz="2400" dirty="0"/>
              <a:t>MS in Computer Science, The University of Oklahoma</a:t>
            </a:r>
          </a:p>
          <a:p>
            <a:r>
              <a:rPr lang="en-US" sz="2400" dirty="0"/>
              <a:t>Senior Software Engineer, </a:t>
            </a:r>
            <a:r>
              <a:rPr lang="en-US" sz="2400" dirty="0" err="1"/>
              <a:t>Telogical</a:t>
            </a:r>
            <a:r>
              <a:rPr lang="en-US" sz="2400" dirty="0"/>
              <a:t> Systems LLC</a:t>
            </a:r>
          </a:p>
          <a:p>
            <a:r>
              <a:rPr lang="en-US" sz="2400" dirty="0"/>
              <a:t>Full Stack JS - React, Redux and its Ecosystem, Node, Express</a:t>
            </a:r>
          </a:p>
          <a:p>
            <a:r>
              <a:rPr lang="en-US" sz="2400" dirty="0"/>
              <a:t>Norman, 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180C-5D75-4DC6-951A-8DEA88DF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83F-0551-4DDE-AD7F-D4F87D58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travel to </a:t>
            </a:r>
            <a:r>
              <a:rPr lang="en-US" dirty="0" err="1"/>
              <a:t>Sameeri’s</a:t>
            </a:r>
            <a:r>
              <a:rPr lang="en-US" dirty="0"/>
              <a:t> home..</a:t>
            </a:r>
          </a:p>
          <a:p>
            <a:r>
              <a:rPr lang="en-US" u="sng" dirty="0">
                <a:hlinkClick r:id="rId2"/>
              </a:rPr>
              <a:t>https://www.google.com/maps/place/India/@18.2937219,71.4458457,5z/data=!4m5!3m4!1s0x30635ff06b92b791:0xd78c4fa1854213a6!8m2!3d20.593684!4d78.96288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7A1A6-9473-4213-AAB2-C10C9044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"/>
            <a:ext cx="5186363" cy="589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AAD22-DB11-470A-86CE-81C88BE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261937"/>
            <a:ext cx="3209925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0ED90-05DA-4056-9356-7B8C282C145A}"/>
              </a:ext>
            </a:extLst>
          </p:cNvPr>
          <p:cNvSpPr txBox="1"/>
          <p:nvPr/>
        </p:nvSpPr>
        <p:spPr>
          <a:xfrm>
            <a:off x="1814513" y="6488668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https://en.wikipedia.org/wiki/Languages_of_India</a:t>
            </a:r>
          </a:p>
        </p:txBody>
      </p:sp>
    </p:spTree>
    <p:extLst>
      <p:ext uri="{BB962C8B-B14F-4D97-AF65-F5344CB8AC3E}">
        <p14:creationId xmlns:p14="http://schemas.microsoft.com/office/powerpoint/2010/main" val="205365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93784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255</TotalTime>
  <Words>928</Words>
  <Application>Microsoft Office PowerPoint</Application>
  <PresentationFormat>Widescreen</PresentationFormat>
  <Paragraphs>185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Rockwell</vt:lpstr>
      <vt:lpstr>Rockwell Condensed</vt:lpstr>
      <vt:lpstr>Wingdings</vt:lpstr>
      <vt:lpstr>Wood Type</vt:lpstr>
      <vt:lpstr>Hello Elixir!</vt:lpstr>
      <vt:lpstr>   Thank you sponsors</vt:lpstr>
      <vt:lpstr>Thank you TECHLAHOMA!</vt:lpstr>
      <vt:lpstr>Talk Agenda</vt:lpstr>
      <vt:lpstr>ABOUT ME</vt:lpstr>
      <vt:lpstr>Hello, sameeri.</vt:lpstr>
      <vt:lpstr>India </vt:lpstr>
      <vt:lpstr>PowerPoint Presentation</vt:lpstr>
      <vt:lpstr>TARGET AUDIENCE</vt:lpstr>
      <vt:lpstr>FOUNDATIONS</vt:lpstr>
      <vt:lpstr>Being a polyglot...</vt:lpstr>
      <vt:lpstr>But, What does it mean to be a Language?</vt:lpstr>
      <vt:lpstr> What kind of a problem are we trying to solve?</vt:lpstr>
      <vt:lpstr>A Language…</vt:lpstr>
      <vt:lpstr>Language tools</vt:lpstr>
      <vt:lpstr>Inside the head of a software engineer</vt:lpstr>
      <vt:lpstr>The process – From Human thought to something magical</vt:lpstr>
      <vt:lpstr>The Machine stack – Layers of Abstraction</vt:lpstr>
      <vt:lpstr>Language translation</vt:lpstr>
      <vt:lpstr>Modern languages</vt:lpstr>
      <vt:lpstr>VIRTUAL MACHINES</vt:lpstr>
      <vt:lpstr>Familiar virtual machines</vt:lpstr>
      <vt:lpstr>JVM</vt:lpstr>
      <vt:lpstr>CLR</vt:lpstr>
      <vt:lpstr>The power of an intermediary language &amp; VM</vt:lpstr>
      <vt:lpstr>Where does the OS FIT IN?</vt:lpstr>
      <vt:lpstr>Operating system constructs</vt:lpstr>
      <vt:lpstr>Operating system OPERATION</vt:lpstr>
      <vt:lpstr>How languages   s   each other</vt:lpstr>
      <vt:lpstr>Thoughts on languages</vt:lpstr>
      <vt:lpstr>The road to elixir…</vt:lpstr>
      <vt:lpstr>Core LEARNING interests</vt:lpstr>
      <vt:lpstr>The bus</vt:lpstr>
      <vt:lpstr>What does it mean to be a distributed system?</vt:lpstr>
      <vt:lpstr>Integration patterns</vt:lpstr>
      <vt:lpstr>RABBITMQ ADVENTURES</vt:lpstr>
      <vt:lpstr>ERLANG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Elixir!</dc:title>
  <dc:creator>sameeri marryboyina</dc:creator>
  <cp:lastModifiedBy>sameeri marryboyina</cp:lastModifiedBy>
  <cp:revision>286</cp:revision>
  <cp:lastPrinted>2017-07-21T13:19:29Z</cp:lastPrinted>
  <dcterms:created xsi:type="dcterms:W3CDTF">2017-07-21T02:32:51Z</dcterms:created>
  <dcterms:modified xsi:type="dcterms:W3CDTF">2017-07-21T13:19:53Z</dcterms:modified>
</cp:coreProperties>
</file>