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68" r:id="rId4"/>
    <p:sldId id="269" r:id="rId5"/>
    <p:sldId id="274" r:id="rId6"/>
    <p:sldId id="320" r:id="rId7"/>
    <p:sldId id="321" r:id="rId8"/>
    <p:sldId id="324" r:id="rId9"/>
    <p:sldId id="325" r:id="rId10"/>
    <p:sldId id="271" r:id="rId11"/>
    <p:sldId id="257" r:id="rId12"/>
    <p:sldId id="275" r:id="rId13"/>
    <p:sldId id="264" r:id="rId14"/>
    <p:sldId id="322" r:id="rId15"/>
    <p:sldId id="270" r:id="rId16"/>
    <p:sldId id="259" r:id="rId17"/>
    <p:sldId id="260" r:id="rId18"/>
    <p:sldId id="265" r:id="rId19"/>
    <p:sldId id="262" r:id="rId20"/>
    <p:sldId id="272" r:id="rId21"/>
    <p:sldId id="273" r:id="rId22"/>
    <p:sldId id="263" r:id="rId23"/>
    <p:sldId id="261" r:id="rId24"/>
    <p:sldId id="266" r:id="rId25"/>
    <p:sldId id="267" r:id="rId26"/>
    <p:sldId id="277" r:id="rId27"/>
    <p:sldId id="280" r:id="rId28"/>
    <p:sldId id="281" r:id="rId29"/>
    <p:sldId id="282" r:id="rId30"/>
    <p:sldId id="283" r:id="rId31"/>
    <p:sldId id="278" r:id="rId32"/>
    <p:sldId id="279" r:id="rId33"/>
    <p:sldId id="285" r:id="rId34"/>
    <p:sldId id="276" r:id="rId35"/>
    <p:sldId id="284" r:id="rId36"/>
    <p:sldId id="286" r:id="rId37"/>
    <p:sldId id="287" r:id="rId38"/>
    <p:sldId id="288" r:id="rId39"/>
    <p:sldId id="290" r:id="rId40"/>
    <p:sldId id="289" r:id="rId41"/>
    <p:sldId id="291" r:id="rId42"/>
    <p:sldId id="292" r:id="rId43"/>
    <p:sldId id="293" r:id="rId44"/>
    <p:sldId id="294" r:id="rId45"/>
    <p:sldId id="295" r:id="rId46"/>
    <p:sldId id="296" r:id="rId47"/>
    <p:sldId id="297" r:id="rId48"/>
    <p:sldId id="298" r:id="rId49"/>
    <p:sldId id="299" r:id="rId50"/>
    <p:sldId id="300" r:id="rId51"/>
    <p:sldId id="301" r:id="rId52"/>
    <p:sldId id="304" r:id="rId53"/>
    <p:sldId id="326" r:id="rId54"/>
    <p:sldId id="327" r:id="rId55"/>
    <p:sldId id="328" r:id="rId56"/>
    <p:sldId id="329" r:id="rId57"/>
    <p:sldId id="330" r:id="rId58"/>
    <p:sldId id="333" r:id="rId59"/>
    <p:sldId id="302" r:id="rId60"/>
    <p:sldId id="303" r:id="rId61"/>
    <p:sldId id="305" r:id="rId62"/>
    <p:sldId id="306" r:id="rId63"/>
    <p:sldId id="307" r:id="rId64"/>
    <p:sldId id="308" r:id="rId65"/>
    <p:sldId id="309" r:id="rId66"/>
    <p:sldId id="323" r:id="rId67"/>
    <p:sldId id="310" r:id="rId68"/>
    <p:sldId id="311" r:id="rId69"/>
    <p:sldId id="314" r:id="rId70"/>
    <p:sldId id="312" r:id="rId71"/>
    <p:sldId id="317" r:id="rId72"/>
    <p:sldId id="318" r:id="rId73"/>
    <p:sldId id="332" r:id="rId74"/>
    <p:sldId id="331" r:id="rId75"/>
    <p:sldId id="316" r:id="rId76"/>
    <p:sldId id="319" r:id="rId77"/>
    <p:sldId id="315" r:id="rId78"/>
    <p:sldId id="313" r:id="rId7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13"/>
    <a:srgbClr val="E6F7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7/21/2017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7/21/2017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7/21/2017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7/21/2017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oogle.com/maps/place/India/@18.2937219,71.4458457,5z/data=!4m5!3m4!1s0x30635ff06b92b791:0xd78c4fa1854213a6!8m2!3d20.593684!4d78.9628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Actor_model" TargetMode="External"/><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hyperlink" Target="https://en.wikipedia.org/wiki/Actor_model_implementation" TargetMode="External"/><Relationship Id="rId3" Type="http://schemas.openxmlformats.org/officeDocument/2006/relationships/hyperlink" Target="https://en.wikipedia.org/wiki/Mathematical_model" TargetMode="External"/><Relationship Id="rId7" Type="http://schemas.openxmlformats.org/officeDocument/2006/relationships/hyperlink" Target="https://en.wikipedia.org/wiki/Concurrency_(computer_scienc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Actor_model_theory" TargetMode="External"/><Relationship Id="rId5" Type="http://schemas.openxmlformats.org/officeDocument/2006/relationships/hyperlink" Target="https://en.wikipedia.org/wiki/Actor_model#cite_note-1" TargetMode="External"/><Relationship Id="rId4" Type="http://schemas.openxmlformats.org/officeDocument/2006/relationships/hyperlink" Target="https://en.wikipedia.org/wiki/Concurrent_computation" TargetMode="External"/><Relationship Id="rId9" Type="http://schemas.openxmlformats.org/officeDocument/2006/relationships/hyperlink" Target="https://en.wikipedia.org/wiki/Concurrent_systems"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hyperlink" Target="https://en.wikipedia.org/wiki/Smalltalk" TargetMode="External"/><Relationship Id="rId13" Type="http://schemas.openxmlformats.org/officeDocument/2006/relationships/hyperlink" Target="https://en.wikipedia.org/wiki/Manycore" TargetMode="External"/><Relationship Id="rId3" Type="http://schemas.openxmlformats.org/officeDocument/2006/relationships/hyperlink" Target="https://en.wikipedia.org/wiki/Physics" TargetMode="External"/><Relationship Id="rId7" Type="http://schemas.openxmlformats.org/officeDocument/2006/relationships/hyperlink" Target="https://en.wikipedia.org/wiki/Simula" TargetMode="External"/><Relationship Id="rId12" Type="http://schemas.openxmlformats.org/officeDocument/2006/relationships/hyperlink" Target="https://en.wikipedia.org/wiki/Multi-core_(computing)" TargetMode="External"/><Relationship Id="rId2" Type="http://schemas.openxmlformats.org/officeDocument/2006/relationships/hyperlink" Target="https://en.wikipedia.org/wiki/Carl_Hewitt" TargetMode="External"/><Relationship Id="rId1" Type="http://schemas.openxmlformats.org/officeDocument/2006/relationships/slideLayout" Target="../slideLayouts/slideLayout2.xml"/><Relationship Id="rId6" Type="http://schemas.openxmlformats.org/officeDocument/2006/relationships/hyperlink" Target="https://en.wikipedia.org/wiki/Lisp_programming_language" TargetMode="External"/><Relationship Id="rId11" Type="http://schemas.openxmlformats.org/officeDocument/2006/relationships/hyperlink" Target="https://en.wikipedia.org/wiki/Actor_model#cite_note-clinger1981-2" TargetMode="External"/><Relationship Id="rId5" Type="http://schemas.openxmlformats.org/officeDocument/2006/relationships/hyperlink" Target="https://en.wikipedia.org/wiki/Quantum_mechanics" TargetMode="External"/><Relationship Id="rId10" Type="http://schemas.openxmlformats.org/officeDocument/2006/relationships/hyperlink" Target="https://en.wikipedia.org/wiki/Packet_switching" TargetMode="External"/><Relationship Id="rId4" Type="http://schemas.openxmlformats.org/officeDocument/2006/relationships/hyperlink" Target="https://en.wikipedia.org/wiki/General_relativity" TargetMode="External"/><Relationship Id="rId9" Type="http://schemas.openxmlformats.org/officeDocument/2006/relationships/hyperlink" Target="https://en.wikipedia.org/wiki/Capability_(computer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en.wikipedia.org/wiki/Java_platform" TargetMode="External"/><Relationship Id="rId7" Type="http://schemas.openxmlformats.org/officeDocument/2006/relationships/hyperlink" Target="http://getakka.net/" TargetMode="External"/><Relationship Id="rId2" Type="http://schemas.openxmlformats.org/officeDocument/2006/relationships/hyperlink" Target="https://en.wikipedia.org/wiki/Free_and_open-source" TargetMode="External"/><Relationship Id="rId1" Type="http://schemas.openxmlformats.org/officeDocument/2006/relationships/slideLayout" Target="../slideLayouts/slideLayout2.xml"/><Relationship Id="rId6" Type="http://schemas.openxmlformats.org/officeDocument/2006/relationships/hyperlink" Target="http://akka.io/" TargetMode="External"/><Relationship Id="rId5" Type="http://schemas.openxmlformats.org/officeDocument/2006/relationships/hyperlink" Target="https://en.wikipedia.org/wiki/Erlang_(programming_language)" TargetMode="External"/><Relationship Id="rId4" Type="http://schemas.openxmlformats.org/officeDocument/2006/relationships/hyperlink" Target="https://en.wikipedia.org/wiki/Actor_mode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Jan_Koum" TargetMode="External"/><Relationship Id="rId7" Type="http://schemas.openxmlformats.org/officeDocument/2006/relationships/hyperlink" Target="https://en.wikipedia.org/wiki/West_San_Jose" TargetMode="External"/><Relationship Id="rId2" Type="http://schemas.openxmlformats.org/officeDocument/2006/relationships/hyperlink" Target="https://en.wikipedia.org/wiki/Brian_Acton" TargetMode="External"/><Relationship Id="rId1" Type="http://schemas.openxmlformats.org/officeDocument/2006/relationships/slideLayout" Target="../slideLayouts/slideLayout2.xml"/><Relationship Id="rId6" Type="http://schemas.openxmlformats.org/officeDocument/2006/relationships/hyperlink" Target="https://en.wikipedia.org/wiki/App_Store_(iOS)" TargetMode="External"/><Relationship Id="rId5" Type="http://schemas.openxmlformats.org/officeDocument/2006/relationships/hyperlink" Target="https://en.wikipedia.org/wiki/WhatsApp#cite_note-History-18" TargetMode="External"/><Relationship Id="rId4" Type="http://schemas.openxmlformats.org/officeDocument/2006/relationships/hyperlink" Target="https://en.wikipedia.org/wiki/Yahoo!"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s://github.com/sameeri/Hello-Elixi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AF2A-5EB2-4F2C-9522-603A76C98320}"/>
              </a:ext>
            </a:extLst>
          </p:cNvPr>
          <p:cNvSpPr>
            <a:spLocks noGrp="1"/>
          </p:cNvSpPr>
          <p:nvPr>
            <p:ph type="ctrTitle"/>
          </p:nvPr>
        </p:nvSpPr>
        <p:spPr/>
        <p:txBody>
          <a:bodyPr/>
          <a:lstStyle/>
          <a:p>
            <a:r>
              <a:rPr lang="en-US" dirty="0"/>
              <a:t>Hello Elixir!</a:t>
            </a:r>
          </a:p>
        </p:txBody>
      </p:sp>
      <p:sp>
        <p:nvSpPr>
          <p:cNvPr id="3" name="Subtitle 2">
            <a:extLst>
              <a:ext uri="{FF2B5EF4-FFF2-40B4-BE49-F238E27FC236}">
                <a16:creationId xmlns:a16="http://schemas.microsoft.com/office/drawing/2014/main" id="{1722B0E1-1F25-437B-8560-509B140B3B9A}"/>
              </a:ext>
            </a:extLst>
          </p:cNvPr>
          <p:cNvSpPr>
            <a:spLocks noGrp="1"/>
          </p:cNvSpPr>
          <p:nvPr>
            <p:ph type="subTitle" idx="1"/>
          </p:nvPr>
        </p:nvSpPr>
        <p:spPr/>
        <p:txBody>
          <a:bodyPr/>
          <a:lstStyle/>
          <a:p>
            <a:r>
              <a:rPr lang="en-US" dirty="0"/>
              <a:t>Sameeri Marryboyina</a:t>
            </a:r>
          </a:p>
        </p:txBody>
      </p:sp>
    </p:spTree>
    <p:extLst>
      <p:ext uri="{BB962C8B-B14F-4D97-AF65-F5344CB8AC3E}">
        <p14:creationId xmlns:p14="http://schemas.microsoft.com/office/powerpoint/2010/main" val="164990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E0A350-7A2C-4BEF-A4B7-8FD38F9A32BF}"/>
              </a:ext>
            </a:extLst>
          </p:cNvPr>
          <p:cNvSpPr>
            <a:spLocks noGrp="1"/>
          </p:cNvSpPr>
          <p:nvPr>
            <p:ph type="title"/>
          </p:nvPr>
        </p:nvSpPr>
        <p:spPr>
          <a:xfrm>
            <a:off x="897570" y="2856771"/>
            <a:ext cx="10058400" cy="1609344"/>
          </a:xfrm>
        </p:spPr>
        <p:txBody>
          <a:bodyPr/>
          <a:lstStyle/>
          <a:p>
            <a:pPr algn="ctr"/>
            <a:r>
              <a:rPr lang="en-US" dirty="0"/>
              <a:t>ABOUT ME</a:t>
            </a:r>
          </a:p>
        </p:txBody>
      </p:sp>
    </p:spTree>
    <p:extLst>
      <p:ext uri="{BB962C8B-B14F-4D97-AF65-F5344CB8AC3E}">
        <p14:creationId xmlns:p14="http://schemas.microsoft.com/office/powerpoint/2010/main" val="139186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CF04-63F5-4411-AD67-967AF24D2C9F}"/>
              </a:ext>
            </a:extLst>
          </p:cNvPr>
          <p:cNvSpPr>
            <a:spLocks noGrp="1"/>
          </p:cNvSpPr>
          <p:nvPr>
            <p:ph type="title"/>
          </p:nvPr>
        </p:nvSpPr>
        <p:spPr/>
        <p:txBody>
          <a:bodyPr/>
          <a:lstStyle/>
          <a:p>
            <a:r>
              <a:rPr lang="en-US" dirty="0"/>
              <a:t>Hello, sameeri.</a:t>
            </a:r>
          </a:p>
        </p:txBody>
      </p:sp>
      <p:sp>
        <p:nvSpPr>
          <p:cNvPr id="3" name="Content Placeholder 2">
            <a:extLst>
              <a:ext uri="{FF2B5EF4-FFF2-40B4-BE49-F238E27FC236}">
                <a16:creationId xmlns:a16="http://schemas.microsoft.com/office/drawing/2014/main" id="{FE8E79C6-6447-480E-BB92-07AF9796594C}"/>
              </a:ext>
            </a:extLst>
          </p:cNvPr>
          <p:cNvSpPr>
            <a:spLocks noGrp="1"/>
          </p:cNvSpPr>
          <p:nvPr>
            <p:ph idx="1"/>
          </p:nvPr>
        </p:nvSpPr>
        <p:spPr/>
        <p:txBody>
          <a:bodyPr>
            <a:normAutofit/>
          </a:bodyPr>
          <a:lstStyle/>
          <a:p>
            <a:r>
              <a:rPr lang="en-US" sz="2400" dirty="0"/>
              <a:t>Sameeri Pavan Kumar Marryboyina</a:t>
            </a:r>
          </a:p>
          <a:p>
            <a:r>
              <a:rPr lang="en-US" sz="2400" dirty="0"/>
              <a:t>Hyderabad, India</a:t>
            </a:r>
          </a:p>
          <a:p>
            <a:r>
              <a:rPr lang="en-US" sz="2400" dirty="0"/>
              <a:t>I can communicate in Telugu, Hindi, English, German(very little)</a:t>
            </a:r>
          </a:p>
          <a:p>
            <a:r>
              <a:rPr lang="en-US" sz="2400" dirty="0"/>
              <a:t>MS in Computer Science, The University of Oklahoma</a:t>
            </a:r>
          </a:p>
          <a:p>
            <a:r>
              <a:rPr lang="en-US" sz="2400" dirty="0"/>
              <a:t>Senior Software Engineer, </a:t>
            </a:r>
            <a:r>
              <a:rPr lang="en-US" sz="2400" dirty="0" err="1"/>
              <a:t>Telogical</a:t>
            </a:r>
            <a:r>
              <a:rPr lang="en-US" sz="2400" dirty="0"/>
              <a:t> Systems LLC</a:t>
            </a:r>
          </a:p>
          <a:p>
            <a:r>
              <a:rPr lang="en-US" sz="2400" dirty="0"/>
              <a:t>Full Stack JS - React, Redux and its Ecosystem, Node, Express</a:t>
            </a:r>
          </a:p>
          <a:p>
            <a:r>
              <a:rPr lang="en-US" sz="2400" dirty="0"/>
              <a:t>Norman, OK</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64649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180C-5D75-4DC6-951A-8DEA88DF4E69}"/>
              </a:ext>
            </a:extLst>
          </p:cNvPr>
          <p:cNvSpPr>
            <a:spLocks noGrp="1"/>
          </p:cNvSpPr>
          <p:nvPr>
            <p:ph type="title"/>
          </p:nvPr>
        </p:nvSpPr>
        <p:spPr/>
        <p:txBody>
          <a:bodyPr/>
          <a:lstStyle/>
          <a:p>
            <a:r>
              <a:rPr lang="en-US" dirty="0"/>
              <a:t>India </a:t>
            </a:r>
          </a:p>
        </p:txBody>
      </p:sp>
      <p:sp>
        <p:nvSpPr>
          <p:cNvPr id="3" name="Content Placeholder 2">
            <a:extLst>
              <a:ext uri="{FF2B5EF4-FFF2-40B4-BE49-F238E27FC236}">
                <a16:creationId xmlns:a16="http://schemas.microsoft.com/office/drawing/2014/main" id="{F01CC83F-0551-4DDE-AD7F-D4F87D589399}"/>
              </a:ext>
            </a:extLst>
          </p:cNvPr>
          <p:cNvSpPr>
            <a:spLocks noGrp="1"/>
          </p:cNvSpPr>
          <p:nvPr>
            <p:ph idx="1"/>
          </p:nvPr>
        </p:nvSpPr>
        <p:spPr/>
        <p:txBody>
          <a:bodyPr/>
          <a:lstStyle/>
          <a:p>
            <a:r>
              <a:rPr lang="en-US" dirty="0"/>
              <a:t>Let us travel to </a:t>
            </a:r>
            <a:r>
              <a:rPr lang="en-US" dirty="0" err="1"/>
              <a:t>Sameeri’s</a:t>
            </a:r>
            <a:r>
              <a:rPr lang="en-US" dirty="0"/>
              <a:t> home..</a:t>
            </a:r>
          </a:p>
          <a:p>
            <a:r>
              <a:rPr lang="en-US" u="sng" dirty="0">
                <a:hlinkClick r:id="rId2"/>
              </a:rPr>
              <a:t>https://www.google.com/maps/place/India/@18.2937219,71.4458457,5z/data=!4m5!3m4!1s0x30635ff06b92b791:0xd78c4fa1854213a6!8m2!3d20.593684!4d78.96288</a:t>
            </a:r>
            <a:endParaRPr lang="en-US" dirty="0"/>
          </a:p>
        </p:txBody>
      </p:sp>
    </p:spTree>
    <p:extLst>
      <p:ext uri="{BB962C8B-B14F-4D97-AF65-F5344CB8AC3E}">
        <p14:creationId xmlns:p14="http://schemas.microsoft.com/office/powerpoint/2010/main" val="313231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27A1A6-9473-4213-AAB2-C10C90444748}"/>
              </a:ext>
            </a:extLst>
          </p:cNvPr>
          <p:cNvPicPr>
            <a:picLocks noChangeAspect="1"/>
          </p:cNvPicPr>
          <p:nvPr/>
        </p:nvPicPr>
        <p:blipFill>
          <a:blip r:embed="rId2"/>
          <a:stretch>
            <a:fillRect/>
          </a:stretch>
        </p:blipFill>
        <p:spPr>
          <a:xfrm>
            <a:off x="914400" y="261937"/>
            <a:ext cx="5186363" cy="5895976"/>
          </a:xfrm>
          <a:prstGeom prst="rect">
            <a:avLst/>
          </a:prstGeom>
        </p:spPr>
      </p:pic>
      <p:pic>
        <p:nvPicPr>
          <p:cNvPr id="5" name="Picture 4">
            <a:extLst>
              <a:ext uri="{FF2B5EF4-FFF2-40B4-BE49-F238E27FC236}">
                <a16:creationId xmlns:a16="http://schemas.microsoft.com/office/drawing/2014/main" id="{827AAD22-DB11-470A-86CE-81C88BE9A1DC}"/>
              </a:ext>
            </a:extLst>
          </p:cNvPr>
          <p:cNvPicPr>
            <a:picLocks noChangeAspect="1"/>
          </p:cNvPicPr>
          <p:nvPr/>
        </p:nvPicPr>
        <p:blipFill>
          <a:blip r:embed="rId3"/>
          <a:stretch>
            <a:fillRect/>
          </a:stretch>
        </p:blipFill>
        <p:spPr>
          <a:xfrm>
            <a:off x="7219949" y="261937"/>
            <a:ext cx="3209925" cy="6019800"/>
          </a:xfrm>
          <a:prstGeom prst="rect">
            <a:avLst/>
          </a:prstGeom>
        </p:spPr>
      </p:pic>
      <p:sp>
        <p:nvSpPr>
          <p:cNvPr id="6" name="TextBox 5">
            <a:extLst>
              <a:ext uri="{FF2B5EF4-FFF2-40B4-BE49-F238E27FC236}">
                <a16:creationId xmlns:a16="http://schemas.microsoft.com/office/drawing/2014/main" id="{4970ED90-05DA-4056-9356-7B8C282C145A}"/>
              </a:ext>
            </a:extLst>
          </p:cNvPr>
          <p:cNvSpPr txBox="1"/>
          <p:nvPr/>
        </p:nvSpPr>
        <p:spPr>
          <a:xfrm>
            <a:off x="1814513" y="6488668"/>
            <a:ext cx="7263226" cy="369332"/>
          </a:xfrm>
          <a:prstGeom prst="rect">
            <a:avLst/>
          </a:prstGeom>
          <a:noFill/>
        </p:spPr>
        <p:txBody>
          <a:bodyPr wrap="square" rtlCol="0">
            <a:spAutoFit/>
          </a:bodyPr>
          <a:lstStyle/>
          <a:p>
            <a:r>
              <a:rPr lang="en-US" dirty="0"/>
              <a:t>source : https://en.wikipedia.org/wiki/Languages_of_India</a:t>
            </a:r>
          </a:p>
        </p:txBody>
      </p:sp>
    </p:spTree>
    <p:extLst>
      <p:ext uri="{BB962C8B-B14F-4D97-AF65-F5344CB8AC3E}">
        <p14:creationId xmlns:p14="http://schemas.microsoft.com/office/powerpoint/2010/main" val="205365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BD0A-C7A3-433F-BE3C-B18E8F25E506}"/>
              </a:ext>
            </a:extLst>
          </p:cNvPr>
          <p:cNvSpPr>
            <a:spLocks noGrp="1"/>
          </p:cNvSpPr>
          <p:nvPr>
            <p:ph type="title"/>
          </p:nvPr>
        </p:nvSpPr>
        <p:spPr/>
        <p:txBody>
          <a:bodyPr/>
          <a:lstStyle/>
          <a:p>
            <a:r>
              <a:rPr lang="en-US" dirty="0"/>
              <a:t>Family</a:t>
            </a:r>
          </a:p>
        </p:txBody>
      </p:sp>
      <p:sp>
        <p:nvSpPr>
          <p:cNvPr id="3" name="Content Placeholder 2">
            <a:extLst>
              <a:ext uri="{FF2B5EF4-FFF2-40B4-BE49-F238E27FC236}">
                <a16:creationId xmlns:a16="http://schemas.microsoft.com/office/drawing/2014/main" id="{2D82C71B-B327-46D2-BF8D-1E93BFF63C83}"/>
              </a:ext>
            </a:extLst>
          </p:cNvPr>
          <p:cNvSpPr>
            <a:spLocks noGrp="1"/>
          </p:cNvSpPr>
          <p:nvPr>
            <p:ph idx="1"/>
          </p:nvPr>
        </p:nvSpPr>
        <p:spPr/>
        <p:txBody>
          <a:bodyPr/>
          <a:lstStyle/>
          <a:p>
            <a:r>
              <a:rPr lang="en-US" dirty="0"/>
              <a:t>Dad – Our German and English Teacher</a:t>
            </a:r>
          </a:p>
          <a:p>
            <a:r>
              <a:rPr lang="en-US" dirty="0"/>
              <a:t>Brother – German, Spanish. Interested in Japanese, Italian, Korean</a:t>
            </a:r>
          </a:p>
          <a:p>
            <a:r>
              <a:rPr lang="en-US" dirty="0"/>
              <a:t>Mom – Was a Telugu lecturer at a college.</a:t>
            </a:r>
          </a:p>
        </p:txBody>
      </p:sp>
    </p:spTree>
    <p:extLst>
      <p:ext uri="{BB962C8B-B14F-4D97-AF65-F5344CB8AC3E}">
        <p14:creationId xmlns:p14="http://schemas.microsoft.com/office/powerpoint/2010/main" val="72396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BC8F-898A-447B-A249-90FF87129CC2}"/>
              </a:ext>
            </a:extLst>
          </p:cNvPr>
          <p:cNvSpPr>
            <a:spLocks noGrp="1"/>
          </p:cNvSpPr>
          <p:nvPr>
            <p:ph type="title"/>
          </p:nvPr>
        </p:nvSpPr>
        <p:spPr>
          <a:xfrm>
            <a:off x="1361396" y="2631484"/>
            <a:ext cx="10058400" cy="1609344"/>
          </a:xfrm>
        </p:spPr>
        <p:txBody>
          <a:bodyPr/>
          <a:lstStyle/>
          <a:p>
            <a:pPr algn="ctr"/>
            <a:r>
              <a:rPr lang="en-US" dirty="0"/>
              <a:t>FOUNDATIONS</a:t>
            </a:r>
          </a:p>
        </p:txBody>
      </p:sp>
    </p:spTree>
    <p:extLst>
      <p:ext uri="{BB962C8B-B14F-4D97-AF65-F5344CB8AC3E}">
        <p14:creationId xmlns:p14="http://schemas.microsoft.com/office/powerpoint/2010/main" val="3399475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CF04-63F5-4411-AD67-967AF24D2C9F}"/>
              </a:ext>
            </a:extLst>
          </p:cNvPr>
          <p:cNvSpPr>
            <a:spLocks noGrp="1"/>
          </p:cNvSpPr>
          <p:nvPr>
            <p:ph type="title"/>
          </p:nvPr>
        </p:nvSpPr>
        <p:spPr/>
        <p:txBody>
          <a:bodyPr/>
          <a:lstStyle/>
          <a:p>
            <a:r>
              <a:rPr lang="en-US" dirty="0"/>
              <a:t>Being a polyglot...</a:t>
            </a:r>
          </a:p>
        </p:txBody>
      </p:sp>
      <p:sp>
        <p:nvSpPr>
          <p:cNvPr id="3" name="Content Placeholder 2">
            <a:extLst>
              <a:ext uri="{FF2B5EF4-FFF2-40B4-BE49-F238E27FC236}">
                <a16:creationId xmlns:a16="http://schemas.microsoft.com/office/drawing/2014/main" id="{FE8E79C6-6447-480E-BB92-07AF9796594C}"/>
              </a:ext>
            </a:extLst>
          </p:cNvPr>
          <p:cNvSpPr>
            <a:spLocks noGrp="1"/>
          </p:cNvSpPr>
          <p:nvPr>
            <p:ph idx="1"/>
          </p:nvPr>
        </p:nvSpPr>
        <p:spPr/>
        <p:txBody>
          <a:bodyPr>
            <a:normAutofit/>
          </a:bodyPr>
          <a:lstStyle/>
          <a:p>
            <a:endParaRPr lang="en-US" sz="2400" dirty="0"/>
          </a:p>
          <a:p>
            <a:pPr marL="0" indent="0">
              <a:buNone/>
            </a:pPr>
            <a:endParaRPr lang="en-US" dirty="0"/>
          </a:p>
        </p:txBody>
      </p:sp>
      <p:graphicFrame>
        <p:nvGraphicFramePr>
          <p:cNvPr id="4" name="Table 3">
            <a:extLst>
              <a:ext uri="{FF2B5EF4-FFF2-40B4-BE49-F238E27FC236}">
                <a16:creationId xmlns:a16="http://schemas.microsoft.com/office/drawing/2014/main" id="{35EBEEA7-33B4-417E-BF51-A0CEEDE2200B}"/>
              </a:ext>
            </a:extLst>
          </p:cNvPr>
          <p:cNvGraphicFramePr>
            <a:graphicFrameLocks noGrp="1"/>
          </p:cNvGraphicFramePr>
          <p:nvPr>
            <p:extLst>
              <p:ext uri="{D42A27DB-BD31-4B8C-83A1-F6EECF244321}">
                <p14:modId xmlns:p14="http://schemas.microsoft.com/office/powerpoint/2010/main" val="1572287419"/>
              </p:ext>
            </p:extLst>
          </p:nvPr>
        </p:nvGraphicFramePr>
        <p:xfrm>
          <a:off x="1175864" y="2162297"/>
          <a:ext cx="9952384" cy="3843132"/>
        </p:xfrm>
        <a:graphic>
          <a:graphicData uri="http://schemas.openxmlformats.org/drawingml/2006/table">
            <a:tbl>
              <a:tblPr firstRow="1" bandRow="1">
                <a:tableStyleId>{5C22544A-7EE6-4342-B048-85BDC9FD1C3A}</a:tableStyleId>
              </a:tblPr>
              <a:tblGrid>
                <a:gridCol w="2488096">
                  <a:extLst>
                    <a:ext uri="{9D8B030D-6E8A-4147-A177-3AD203B41FA5}">
                      <a16:colId xmlns:a16="http://schemas.microsoft.com/office/drawing/2014/main" val="262236302"/>
                    </a:ext>
                  </a:extLst>
                </a:gridCol>
                <a:gridCol w="2488096">
                  <a:extLst>
                    <a:ext uri="{9D8B030D-6E8A-4147-A177-3AD203B41FA5}">
                      <a16:colId xmlns:a16="http://schemas.microsoft.com/office/drawing/2014/main" val="131803982"/>
                    </a:ext>
                  </a:extLst>
                </a:gridCol>
                <a:gridCol w="2488096">
                  <a:extLst>
                    <a:ext uri="{9D8B030D-6E8A-4147-A177-3AD203B41FA5}">
                      <a16:colId xmlns:a16="http://schemas.microsoft.com/office/drawing/2014/main" val="1264075205"/>
                    </a:ext>
                  </a:extLst>
                </a:gridCol>
                <a:gridCol w="2488096">
                  <a:extLst>
                    <a:ext uri="{9D8B030D-6E8A-4147-A177-3AD203B41FA5}">
                      <a16:colId xmlns:a16="http://schemas.microsoft.com/office/drawing/2014/main" val="278248335"/>
                    </a:ext>
                  </a:extLst>
                </a:gridCol>
              </a:tblGrid>
              <a:tr h="994517">
                <a:tc>
                  <a:txBody>
                    <a:bodyPr/>
                    <a:lstStyle/>
                    <a:p>
                      <a:r>
                        <a:rPr lang="en-US" sz="3200" dirty="0"/>
                        <a:t>WORK</a:t>
                      </a:r>
                    </a:p>
                  </a:txBody>
                  <a:tcPr/>
                </a:tc>
                <a:tc>
                  <a:txBody>
                    <a:bodyPr/>
                    <a:lstStyle/>
                    <a:p>
                      <a:r>
                        <a:rPr lang="en-US" sz="3200" dirty="0"/>
                        <a:t>SCHOOL</a:t>
                      </a:r>
                    </a:p>
                  </a:txBody>
                  <a:tcPr/>
                </a:tc>
                <a:tc>
                  <a:txBody>
                    <a:bodyPr/>
                    <a:lstStyle/>
                    <a:p>
                      <a:r>
                        <a:rPr lang="en-US" sz="3200" dirty="0"/>
                        <a:t>LEARNING</a:t>
                      </a:r>
                    </a:p>
                  </a:txBody>
                  <a:tcPr/>
                </a:tc>
                <a:tc>
                  <a:txBody>
                    <a:bodyPr/>
                    <a:lstStyle/>
                    <a:p>
                      <a:r>
                        <a:rPr lang="en-US" sz="3200" dirty="0"/>
                        <a:t>RADAR</a:t>
                      </a:r>
                    </a:p>
                  </a:txBody>
                  <a:tcPr/>
                </a:tc>
                <a:extLst>
                  <a:ext uri="{0D108BD9-81ED-4DB2-BD59-A6C34878D82A}">
                    <a16:rowId xmlns:a16="http://schemas.microsoft.com/office/drawing/2014/main" val="2956020752"/>
                  </a:ext>
                </a:extLst>
              </a:tr>
              <a:tr h="406945">
                <a:tc>
                  <a:txBody>
                    <a:bodyPr/>
                    <a:lstStyle/>
                    <a:p>
                      <a:r>
                        <a:rPr lang="en-US" dirty="0"/>
                        <a:t>JavaScript</a:t>
                      </a:r>
                    </a:p>
                  </a:txBody>
                  <a:tcPr/>
                </a:tc>
                <a:tc>
                  <a:txBody>
                    <a:bodyPr/>
                    <a:lstStyle/>
                    <a:p>
                      <a:r>
                        <a:rPr lang="en-US" dirty="0"/>
                        <a:t>C</a:t>
                      </a:r>
                    </a:p>
                  </a:txBody>
                  <a:tcPr/>
                </a:tc>
                <a:tc>
                  <a:txBody>
                    <a:bodyPr/>
                    <a:lstStyle/>
                    <a:p>
                      <a:r>
                        <a:rPr lang="en-US" dirty="0"/>
                        <a:t>Elixir</a:t>
                      </a:r>
                    </a:p>
                  </a:txBody>
                  <a:tcPr/>
                </a:tc>
                <a:tc>
                  <a:txBody>
                    <a:bodyPr/>
                    <a:lstStyle/>
                    <a:p>
                      <a:r>
                        <a:rPr lang="en-US" dirty="0"/>
                        <a:t>Elm</a:t>
                      </a:r>
                    </a:p>
                  </a:txBody>
                  <a:tcPr/>
                </a:tc>
                <a:extLst>
                  <a:ext uri="{0D108BD9-81ED-4DB2-BD59-A6C34878D82A}">
                    <a16:rowId xmlns:a16="http://schemas.microsoft.com/office/drawing/2014/main" val="1088215610"/>
                  </a:ext>
                </a:extLst>
              </a:tr>
              <a:tr h="406945">
                <a:tc>
                  <a:txBody>
                    <a:bodyPr/>
                    <a:lstStyle/>
                    <a:p>
                      <a:r>
                        <a:rPr lang="en-US" dirty="0"/>
                        <a:t>C#</a:t>
                      </a:r>
                    </a:p>
                  </a:txBody>
                  <a:tcPr/>
                </a:tc>
                <a:tc>
                  <a:txBody>
                    <a:bodyPr/>
                    <a:lstStyle/>
                    <a:p>
                      <a:r>
                        <a:rPr lang="en-US" dirty="0"/>
                        <a:t>C++/VC++</a:t>
                      </a:r>
                    </a:p>
                  </a:txBody>
                  <a:tcPr/>
                </a:tc>
                <a:tc>
                  <a:txBody>
                    <a:bodyPr/>
                    <a:lstStyle/>
                    <a:p>
                      <a:r>
                        <a:rPr lang="en-US" dirty="0"/>
                        <a:t>Erlang</a:t>
                      </a:r>
                    </a:p>
                  </a:txBody>
                  <a:tcPr/>
                </a:tc>
                <a:tc>
                  <a:txBody>
                    <a:bodyPr/>
                    <a:lstStyle/>
                    <a:p>
                      <a:r>
                        <a:rPr lang="en-US" dirty="0"/>
                        <a:t>TypeScript</a:t>
                      </a:r>
                    </a:p>
                  </a:txBody>
                  <a:tcPr/>
                </a:tc>
                <a:extLst>
                  <a:ext uri="{0D108BD9-81ED-4DB2-BD59-A6C34878D82A}">
                    <a16:rowId xmlns:a16="http://schemas.microsoft.com/office/drawing/2014/main" val="1101662754"/>
                  </a:ext>
                </a:extLst>
              </a:tr>
              <a:tr h="406945">
                <a:tc>
                  <a:txBody>
                    <a:bodyPr/>
                    <a:lstStyle/>
                    <a:p>
                      <a:r>
                        <a:rPr lang="en-US" dirty="0"/>
                        <a:t>Ruby</a:t>
                      </a:r>
                    </a:p>
                  </a:txBody>
                  <a:tcPr/>
                </a:tc>
                <a:tc>
                  <a:txBody>
                    <a:bodyPr/>
                    <a:lstStyle/>
                    <a:p>
                      <a:r>
                        <a:rPr lang="en-US" dirty="0"/>
                        <a:t>COBOL</a:t>
                      </a:r>
                    </a:p>
                  </a:txBody>
                  <a:tcPr/>
                </a:tc>
                <a:tc>
                  <a:txBody>
                    <a:bodyPr/>
                    <a:lstStyle/>
                    <a:p>
                      <a:endParaRPr lang="en-US"/>
                    </a:p>
                  </a:txBody>
                  <a:tcPr/>
                </a:tc>
                <a:tc>
                  <a:txBody>
                    <a:bodyPr/>
                    <a:lstStyle/>
                    <a:p>
                      <a:r>
                        <a:rPr lang="en-US" dirty="0"/>
                        <a:t>Python</a:t>
                      </a:r>
                    </a:p>
                  </a:txBody>
                  <a:tcPr/>
                </a:tc>
                <a:extLst>
                  <a:ext uri="{0D108BD9-81ED-4DB2-BD59-A6C34878D82A}">
                    <a16:rowId xmlns:a16="http://schemas.microsoft.com/office/drawing/2014/main" val="2623881340"/>
                  </a:ext>
                </a:extLst>
              </a:tr>
              <a:tr h="406945">
                <a:tc>
                  <a:txBody>
                    <a:bodyPr/>
                    <a:lstStyle/>
                    <a:p>
                      <a:r>
                        <a:rPr lang="en-US" dirty="0"/>
                        <a:t>Java</a:t>
                      </a:r>
                    </a:p>
                  </a:txBody>
                  <a:tcPr/>
                </a:tc>
                <a:tc>
                  <a:txBody>
                    <a:bodyPr/>
                    <a:lstStyle/>
                    <a:p>
                      <a:r>
                        <a:rPr lang="en-US" dirty="0"/>
                        <a:t>Assembly</a:t>
                      </a:r>
                    </a:p>
                  </a:txBody>
                  <a:tcPr/>
                </a:tc>
                <a:tc>
                  <a:txBody>
                    <a:bodyPr/>
                    <a:lstStyle/>
                    <a:p>
                      <a:endParaRPr lang="en-US"/>
                    </a:p>
                  </a:txBody>
                  <a:tcPr/>
                </a:tc>
                <a:tc>
                  <a:txBody>
                    <a:bodyPr/>
                    <a:lstStyle/>
                    <a:p>
                      <a:r>
                        <a:rPr lang="en-US" dirty="0"/>
                        <a:t>Scala</a:t>
                      </a:r>
                    </a:p>
                  </a:txBody>
                  <a:tcPr/>
                </a:tc>
                <a:extLst>
                  <a:ext uri="{0D108BD9-81ED-4DB2-BD59-A6C34878D82A}">
                    <a16:rowId xmlns:a16="http://schemas.microsoft.com/office/drawing/2014/main" val="250710166"/>
                  </a:ext>
                </a:extLst>
              </a:tr>
              <a:tr h="406945">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Rust</a:t>
                      </a:r>
                    </a:p>
                  </a:txBody>
                  <a:tcPr/>
                </a:tc>
                <a:extLst>
                  <a:ext uri="{0D108BD9-81ED-4DB2-BD59-A6C34878D82A}">
                    <a16:rowId xmlns:a16="http://schemas.microsoft.com/office/drawing/2014/main" val="1058125686"/>
                  </a:ext>
                </a:extLst>
              </a:tr>
              <a:tr h="406945">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Go</a:t>
                      </a:r>
                    </a:p>
                  </a:txBody>
                  <a:tcPr/>
                </a:tc>
                <a:extLst>
                  <a:ext uri="{0D108BD9-81ED-4DB2-BD59-A6C34878D82A}">
                    <a16:rowId xmlns:a16="http://schemas.microsoft.com/office/drawing/2014/main" val="939245094"/>
                  </a:ext>
                </a:extLst>
              </a:tr>
              <a:tr h="40694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86952644"/>
                  </a:ext>
                </a:extLst>
              </a:tr>
            </a:tbl>
          </a:graphicData>
        </a:graphic>
      </p:graphicFrame>
    </p:spTree>
    <p:extLst>
      <p:ext uri="{BB962C8B-B14F-4D97-AF65-F5344CB8AC3E}">
        <p14:creationId xmlns:p14="http://schemas.microsoft.com/office/powerpoint/2010/main" val="53829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CF04-63F5-4411-AD67-967AF24D2C9F}"/>
              </a:ext>
            </a:extLst>
          </p:cNvPr>
          <p:cNvSpPr>
            <a:spLocks noGrp="1"/>
          </p:cNvSpPr>
          <p:nvPr>
            <p:ph type="title"/>
          </p:nvPr>
        </p:nvSpPr>
        <p:spPr/>
        <p:txBody>
          <a:bodyPr>
            <a:normAutofit/>
          </a:bodyPr>
          <a:lstStyle/>
          <a:p>
            <a:r>
              <a:rPr lang="en-US" sz="4800" dirty="0"/>
              <a:t>But, What does it mean to be a Language?</a:t>
            </a:r>
          </a:p>
        </p:txBody>
      </p:sp>
      <p:sp>
        <p:nvSpPr>
          <p:cNvPr id="3" name="Content Placeholder 2">
            <a:extLst>
              <a:ext uri="{FF2B5EF4-FFF2-40B4-BE49-F238E27FC236}">
                <a16:creationId xmlns:a16="http://schemas.microsoft.com/office/drawing/2014/main" id="{FE8E79C6-6447-480E-BB92-07AF9796594C}"/>
              </a:ext>
            </a:extLst>
          </p:cNvPr>
          <p:cNvSpPr>
            <a:spLocks noGrp="1"/>
          </p:cNvSpPr>
          <p:nvPr>
            <p:ph idx="1"/>
          </p:nvPr>
        </p:nvSpPr>
        <p:spPr/>
        <p:txBody>
          <a:bodyPr>
            <a:normAutofit/>
          </a:bodyPr>
          <a:lstStyle/>
          <a:p>
            <a:endParaRPr lang="en-US" sz="2400" dirty="0"/>
          </a:p>
          <a:p>
            <a:pPr marL="0" indent="0">
              <a:buNone/>
            </a:pPr>
            <a:endParaRPr lang="en-US" dirty="0"/>
          </a:p>
        </p:txBody>
      </p:sp>
      <p:pic>
        <p:nvPicPr>
          <p:cNvPr id="4" name="Picture 6" descr="https://encrypted-tbn0.gstatic.com/images?q=tbn:ANd9GcTVmsL5-L5zOg2wKgSZTRzlDKGsb61RawNPVpxom91w5bk5whbZ">
            <a:extLst>
              <a:ext uri="{FF2B5EF4-FFF2-40B4-BE49-F238E27FC236}">
                <a16:creationId xmlns:a16="http://schemas.microsoft.com/office/drawing/2014/main" id="{E3489F63-DE37-4E38-AE7D-265973507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974" y="3051429"/>
            <a:ext cx="20955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26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6BB2-9BF2-4CB3-8655-6978B49C8FF5}"/>
              </a:ext>
            </a:extLst>
          </p:cNvPr>
          <p:cNvSpPr>
            <a:spLocks noGrp="1"/>
          </p:cNvSpPr>
          <p:nvPr>
            <p:ph type="title"/>
          </p:nvPr>
        </p:nvSpPr>
        <p:spPr/>
        <p:txBody>
          <a:bodyPr>
            <a:normAutofit/>
          </a:bodyPr>
          <a:lstStyle/>
          <a:p>
            <a:br>
              <a:rPr lang="en-US" dirty="0"/>
            </a:br>
            <a:r>
              <a:rPr lang="en-US" sz="4000" dirty="0"/>
              <a:t>What kind of a problem are we trying to solve?</a:t>
            </a:r>
          </a:p>
        </p:txBody>
      </p:sp>
      <p:sp>
        <p:nvSpPr>
          <p:cNvPr id="3" name="Content Placeholder 2">
            <a:extLst>
              <a:ext uri="{FF2B5EF4-FFF2-40B4-BE49-F238E27FC236}">
                <a16:creationId xmlns:a16="http://schemas.microsoft.com/office/drawing/2014/main" id="{A2C558E4-033B-4AE5-AEBF-1F7A866B80C6}"/>
              </a:ext>
            </a:extLst>
          </p:cNvPr>
          <p:cNvSpPr>
            <a:spLocks noGrp="1"/>
          </p:cNvSpPr>
          <p:nvPr>
            <p:ph idx="1"/>
          </p:nvPr>
        </p:nvSpPr>
        <p:spPr/>
        <p:txBody>
          <a:bodyPr/>
          <a:lstStyle/>
          <a:p>
            <a:r>
              <a:rPr lang="en-US" dirty="0"/>
              <a:t>A language is a tool. </a:t>
            </a:r>
          </a:p>
          <a:p>
            <a:r>
              <a:rPr lang="en-US" dirty="0"/>
              <a:t>Problems and Contexts</a:t>
            </a:r>
          </a:p>
          <a:p>
            <a:r>
              <a:rPr lang="en-US" dirty="0"/>
              <a:t>We want to use the right tool for a given problem</a:t>
            </a:r>
          </a:p>
          <a:p>
            <a:r>
              <a:rPr lang="en-US" dirty="0"/>
              <a:t>Communication</a:t>
            </a:r>
          </a:p>
        </p:txBody>
      </p:sp>
    </p:spTree>
    <p:extLst>
      <p:ext uri="{BB962C8B-B14F-4D97-AF65-F5344CB8AC3E}">
        <p14:creationId xmlns:p14="http://schemas.microsoft.com/office/powerpoint/2010/main" val="47049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2504-5674-4010-B50E-65A00866B716}"/>
              </a:ext>
            </a:extLst>
          </p:cNvPr>
          <p:cNvSpPr>
            <a:spLocks noGrp="1"/>
          </p:cNvSpPr>
          <p:nvPr>
            <p:ph type="title"/>
          </p:nvPr>
        </p:nvSpPr>
        <p:spPr/>
        <p:txBody>
          <a:bodyPr/>
          <a:lstStyle/>
          <a:p>
            <a:r>
              <a:rPr lang="en-US" dirty="0"/>
              <a:t>A Language…</a:t>
            </a:r>
          </a:p>
        </p:txBody>
      </p:sp>
      <p:sp>
        <p:nvSpPr>
          <p:cNvPr id="3" name="Content Placeholder 2">
            <a:extLst>
              <a:ext uri="{FF2B5EF4-FFF2-40B4-BE49-F238E27FC236}">
                <a16:creationId xmlns:a16="http://schemas.microsoft.com/office/drawing/2014/main" id="{0663D3D1-A770-44FB-85B8-B6609D0A7E2C}"/>
              </a:ext>
            </a:extLst>
          </p:cNvPr>
          <p:cNvSpPr>
            <a:spLocks noGrp="1"/>
          </p:cNvSpPr>
          <p:nvPr>
            <p:ph idx="1"/>
          </p:nvPr>
        </p:nvSpPr>
        <p:spPr/>
        <p:txBody>
          <a:bodyPr>
            <a:normAutofit fontScale="92500" lnSpcReduction="10000"/>
          </a:bodyPr>
          <a:lstStyle/>
          <a:p>
            <a:r>
              <a:rPr lang="en-US" dirty="0"/>
              <a:t>Alphabet</a:t>
            </a:r>
          </a:p>
          <a:p>
            <a:r>
              <a:rPr lang="en-US" dirty="0"/>
              <a:t>Constructs</a:t>
            </a:r>
          </a:p>
          <a:p>
            <a:r>
              <a:rPr lang="en-US" dirty="0"/>
              <a:t>Syntax </a:t>
            </a:r>
          </a:p>
          <a:p>
            <a:r>
              <a:rPr lang="en-US" dirty="0"/>
              <a:t>Semantics </a:t>
            </a:r>
          </a:p>
          <a:p>
            <a:r>
              <a:rPr lang="en-US" dirty="0"/>
              <a:t>Type System (Static vs Dynamic)</a:t>
            </a:r>
          </a:p>
          <a:p>
            <a:r>
              <a:rPr lang="en-US" dirty="0"/>
              <a:t>Translation Model (Compiled vs Interpreted)</a:t>
            </a:r>
          </a:p>
          <a:p>
            <a:r>
              <a:rPr lang="en-US" dirty="0"/>
              <a:t>Execution model</a:t>
            </a:r>
          </a:p>
          <a:p>
            <a:r>
              <a:rPr lang="en-US" dirty="0"/>
              <a:t>Runtime Mechanics</a:t>
            </a:r>
          </a:p>
          <a:p>
            <a:r>
              <a:rPr lang="en-US" dirty="0"/>
              <a:t>Specification</a:t>
            </a:r>
          </a:p>
          <a:p>
            <a:r>
              <a:rPr lang="en-US" dirty="0"/>
              <a:t>Implementation</a:t>
            </a:r>
          </a:p>
        </p:txBody>
      </p:sp>
    </p:spTree>
    <p:extLst>
      <p:ext uri="{BB962C8B-B14F-4D97-AF65-F5344CB8AC3E}">
        <p14:creationId xmlns:p14="http://schemas.microsoft.com/office/powerpoint/2010/main" val="97947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BAD1-1608-4EBA-A82C-7C29A3B4E1B1}"/>
              </a:ext>
            </a:extLst>
          </p:cNvPr>
          <p:cNvSpPr>
            <a:spLocks noGrp="1"/>
          </p:cNvSpPr>
          <p:nvPr>
            <p:ph type="title"/>
          </p:nvPr>
        </p:nvSpPr>
        <p:spPr/>
        <p:txBody>
          <a:bodyPr/>
          <a:lstStyle/>
          <a:p>
            <a:r>
              <a:rPr lang="en-US" dirty="0"/>
              <a:t>			Thank you sponsors</a:t>
            </a:r>
          </a:p>
        </p:txBody>
      </p:sp>
      <p:pic>
        <p:nvPicPr>
          <p:cNvPr id="4" name="Picture 3">
            <a:extLst>
              <a:ext uri="{FF2B5EF4-FFF2-40B4-BE49-F238E27FC236}">
                <a16:creationId xmlns:a16="http://schemas.microsoft.com/office/drawing/2014/main" id="{CEF5A6DF-D9F5-41E4-A1BC-41B6B0B62B9F}"/>
              </a:ext>
            </a:extLst>
          </p:cNvPr>
          <p:cNvPicPr>
            <a:picLocks noChangeAspect="1"/>
          </p:cNvPicPr>
          <p:nvPr/>
        </p:nvPicPr>
        <p:blipFill>
          <a:blip r:embed="rId2"/>
          <a:stretch>
            <a:fillRect/>
          </a:stretch>
        </p:blipFill>
        <p:spPr>
          <a:xfrm>
            <a:off x="1069848" y="1743075"/>
            <a:ext cx="2190750" cy="3200400"/>
          </a:xfrm>
          <a:prstGeom prst="rect">
            <a:avLst/>
          </a:prstGeom>
        </p:spPr>
      </p:pic>
      <p:pic>
        <p:nvPicPr>
          <p:cNvPr id="7" name="Picture 6">
            <a:extLst>
              <a:ext uri="{FF2B5EF4-FFF2-40B4-BE49-F238E27FC236}">
                <a16:creationId xmlns:a16="http://schemas.microsoft.com/office/drawing/2014/main" id="{16167878-3C88-4B9F-BF5B-A9BCE8BF81CD}"/>
              </a:ext>
            </a:extLst>
          </p:cNvPr>
          <p:cNvPicPr>
            <a:picLocks noChangeAspect="1"/>
          </p:cNvPicPr>
          <p:nvPr/>
        </p:nvPicPr>
        <p:blipFill>
          <a:blip r:embed="rId3"/>
          <a:stretch>
            <a:fillRect/>
          </a:stretch>
        </p:blipFill>
        <p:spPr>
          <a:xfrm>
            <a:off x="3743325" y="1743075"/>
            <a:ext cx="2019300" cy="4514850"/>
          </a:xfrm>
          <a:prstGeom prst="rect">
            <a:avLst/>
          </a:prstGeom>
        </p:spPr>
      </p:pic>
      <p:pic>
        <p:nvPicPr>
          <p:cNvPr id="8" name="Picture 7">
            <a:extLst>
              <a:ext uri="{FF2B5EF4-FFF2-40B4-BE49-F238E27FC236}">
                <a16:creationId xmlns:a16="http://schemas.microsoft.com/office/drawing/2014/main" id="{77855A93-E388-44E6-B1BA-E089E30C1F9B}"/>
              </a:ext>
            </a:extLst>
          </p:cNvPr>
          <p:cNvPicPr>
            <a:picLocks noChangeAspect="1"/>
          </p:cNvPicPr>
          <p:nvPr/>
        </p:nvPicPr>
        <p:blipFill>
          <a:blip r:embed="rId4"/>
          <a:stretch>
            <a:fillRect/>
          </a:stretch>
        </p:blipFill>
        <p:spPr>
          <a:xfrm>
            <a:off x="6165723" y="1743075"/>
            <a:ext cx="2038350" cy="1085850"/>
          </a:xfrm>
          <a:prstGeom prst="rect">
            <a:avLst/>
          </a:prstGeom>
        </p:spPr>
      </p:pic>
      <p:pic>
        <p:nvPicPr>
          <p:cNvPr id="9" name="Picture 8">
            <a:extLst>
              <a:ext uri="{FF2B5EF4-FFF2-40B4-BE49-F238E27FC236}">
                <a16:creationId xmlns:a16="http://schemas.microsoft.com/office/drawing/2014/main" id="{914465DF-21F4-420F-BEA9-4D974F7F75E0}"/>
              </a:ext>
            </a:extLst>
          </p:cNvPr>
          <p:cNvPicPr>
            <a:picLocks noChangeAspect="1"/>
          </p:cNvPicPr>
          <p:nvPr/>
        </p:nvPicPr>
        <p:blipFill>
          <a:blip r:embed="rId5"/>
          <a:stretch>
            <a:fillRect/>
          </a:stretch>
        </p:blipFill>
        <p:spPr>
          <a:xfrm>
            <a:off x="6245352" y="2919031"/>
            <a:ext cx="2095500" cy="866775"/>
          </a:xfrm>
          <a:prstGeom prst="rect">
            <a:avLst/>
          </a:prstGeom>
        </p:spPr>
      </p:pic>
      <p:pic>
        <p:nvPicPr>
          <p:cNvPr id="10" name="Picture 9">
            <a:extLst>
              <a:ext uri="{FF2B5EF4-FFF2-40B4-BE49-F238E27FC236}">
                <a16:creationId xmlns:a16="http://schemas.microsoft.com/office/drawing/2014/main" id="{346A332F-3928-43B6-86C2-D435FF093CB7}"/>
              </a:ext>
            </a:extLst>
          </p:cNvPr>
          <p:cNvPicPr>
            <a:picLocks noChangeAspect="1"/>
          </p:cNvPicPr>
          <p:nvPr/>
        </p:nvPicPr>
        <p:blipFill>
          <a:blip r:embed="rId6"/>
          <a:stretch>
            <a:fillRect/>
          </a:stretch>
        </p:blipFill>
        <p:spPr>
          <a:xfrm>
            <a:off x="6245352" y="4000500"/>
            <a:ext cx="2019300" cy="1104900"/>
          </a:xfrm>
          <a:prstGeom prst="rect">
            <a:avLst/>
          </a:prstGeom>
        </p:spPr>
      </p:pic>
      <p:pic>
        <p:nvPicPr>
          <p:cNvPr id="11" name="Picture 10">
            <a:extLst>
              <a:ext uri="{FF2B5EF4-FFF2-40B4-BE49-F238E27FC236}">
                <a16:creationId xmlns:a16="http://schemas.microsoft.com/office/drawing/2014/main" id="{99FDEF1E-DE6E-420C-BF9F-BE274F57D804}"/>
              </a:ext>
            </a:extLst>
          </p:cNvPr>
          <p:cNvPicPr>
            <a:picLocks noChangeAspect="1"/>
          </p:cNvPicPr>
          <p:nvPr/>
        </p:nvPicPr>
        <p:blipFill>
          <a:blip r:embed="rId7"/>
          <a:stretch>
            <a:fillRect/>
          </a:stretch>
        </p:blipFill>
        <p:spPr>
          <a:xfrm>
            <a:off x="9080373" y="1743075"/>
            <a:ext cx="2047875" cy="4162425"/>
          </a:xfrm>
          <a:prstGeom prst="rect">
            <a:avLst/>
          </a:prstGeom>
        </p:spPr>
      </p:pic>
      <p:pic>
        <p:nvPicPr>
          <p:cNvPr id="13" name="Picture 12">
            <a:extLst>
              <a:ext uri="{FF2B5EF4-FFF2-40B4-BE49-F238E27FC236}">
                <a16:creationId xmlns:a16="http://schemas.microsoft.com/office/drawing/2014/main" id="{21D757EA-0B1B-49EE-8266-EFD9BA4107D0}"/>
              </a:ext>
            </a:extLst>
          </p:cNvPr>
          <p:cNvPicPr>
            <a:picLocks noChangeAspect="1"/>
          </p:cNvPicPr>
          <p:nvPr/>
        </p:nvPicPr>
        <p:blipFill>
          <a:blip r:embed="rId8"/>
          <a:stretch>
            <a:fillRect/>
          </a:stretch>
        </p:blipFill>
        <p:spPr>
          <a:xfrm>
            <a:off x="1212723" y="484632"/>
            <a:ext cx="1905000" cy="1219200"/>
          </a:xfrm>
          <a:prstGeom prst="rect">
            <a:avLst/>
          </a:prstGeom>
        </p:spPr>
      </p:pic>
    </p:spTree>
    <p:extLst>
      <p:ext uri="{BB962C8B-B14F-4D97-AF65-F5344CB8AC3E}">
        <p14:creationId xmlns:p14="http://schemas.microsoft.com/office/powerpoint/2010/main" val="4204169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69CC-7719-475C-A6AD-F797D8476A60}"/>
              </a:ext>
            </a:extLst>
          </p:cNvPr>
          <p:cNvSpPr>
            <a:spLocks noGrp="1"/>
          </p:cNvSpPr>
          <p:nvPr>
            <p:ph type="title"/>
          </p:nvPr>
        </p:nvSpPr>
        <p:spPr/>
        <p:txBody>
          <a:bodyPr/>
          <a:lstStyle/>
          <a:p>
            <a:r>
              <a:rPr lang="en-US" dirty="0"/>
              <a:t>Language tools</a:t>
            </a:r>
          </a:p>
        </p:txBody>
      </p:sp>
      <p:sp>
        <p:nvSpPr>
          <p:cNvPr id="3" name="Content Placeholder 2">
            <a:extLst>
              <a:ext uri="{FF2B5EF4-FFF2-40B4-BE49-F238E27FC236}">
                <a16:creationId xmlns:a16="http://schemas.microsoft.com/office/drawing/2014/main" id="{CE5D541D-DCA7-485D-A99D-D063E708C1D7}"/>
              </a:ext>
            </a:extLst>
          </p:cNvPr>
          <p:cNvSpPr>
            <a:spLocks noGrp="1"/>
          </p:cNvSpPr>
          <p:nvPr>
            <p:ph idx="1"/>
          </p:nvPr>
        </p:nvSpPr>
        <p:spPr/>
        <p:txBody>
          <a:bodyPr>
            <a:normAutofit lnSpcReduction="10000"/>
          </a:bodyPr>
          <a:lstStyle/>
          <a:p>
            <a:r>
              <a:rPr lang="en-US" dirty="0"/>
              <a:t>Editor</a:t>
            </a:r>
          </a:p>
          <a:p>
            <a:r>
              <a:rPr lang="en-US" dirty="0"/>
              <a:t>Compiler</a:t>
            </a:r>
          </a:p>
          <a:p>
            <a:r>
              <a:rPr lang="en-US" dirty="0"/>
              <a:t>REPL</a:t>
            </a:r>
          </a:p>
          <a:p>
            <a:r>
              <a:rPr lang="en-US" dirty="0"/>
              <a:t>Virtual Machine</a:t>
            </a:r>
          </a:p>
          <a:p>
            <a:r>
              <a:rPr lang="en-US" dirty="0"/>
              <a:t>Debugger</a:t>
            </a:r>
          </a:p>
          <a:p>
            <a:r>
              <a:rPr lang="en-US" dirty="0"/>
              <a:t>Standard Library</a:t>
            </a:r>
          </a:p>
          <a:p>
            <a:r>
              <a:rPr lang="en-US" dirty="0"/>
              <a:t>Dependency Management</a:t>
            </a:r>
          </a:p>
          <a:p>
            <a:r>
              <a:rPr lang="en-US" dirty="0"/>
              <a:t>Build tool</a:t>
            </a:r>
          </a:p>
          <a:p>
            <a:r>
              <a:rPr lang="en-US" dirty="0"/>
              <a:t>Workflow tools based on processes – Tests, Coverage, Syntax highlighting, Refactoring…</a:t>
            </a:r>
          </a:p>
          <a:p>
            <a:endParaRPr lang="en-US" dirty="0"/>
          </a:p>
          <a:p>
            <a:endParaRPr lang="en-US" dirty="0"/>
          </a:p>
        </p:txBody>
      </p:sp>
    </p:spTree>
    <p:extLst>
      <p:ext uri="{BB962C8B-B14F-4D97-AF65-F5344CB8AC3E}">
        <p14:creationId xmlns:p14="http://schemas.microsoft.com/office/powerpoint/2010/main" val="289907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BD3A-50E2-4BDC-A9CF-B6ED99C98FE5}"/>
              </a:ext>
            </a:extLst>
          </p:cNvPr>
          <p:cNvSpPr>
            <a:spLocks noGrp="1"/>
          </p:cNvSpPr>
          <p:nvPr>
            <p:ph type="title"/>
          </p:nvPr>
        </p:nvSpPr>
        <p:spPr/>
        <p:txBody>
          <a:bodyPr>
            <a:normAutofit/>
          </a:bodyPr>
          <a:lstStyle/>
          <a:p>
            <a:r>
              <a:rPr lang="en-US" sz="4800" dirty="0"/>
              <a:t>Inside the head of a software engineer</a:t>
            </a:r>
          </a:p>
        </p:txBody>
      </p:sp>
      <p:sp>
        <p:nvSpPr>
          <p:cNvPr id="3" name="Content Placeholder 2">
            <a:extLst>
              <a:ext uri="{FF2B5EF4-FFF2-40B4-BE49-F238E27FC236}">
                <a16:creationId xmlns:a16="http://schemas.microsoft.com/office/drawing/2014/main" id="{51220AED-A3A1-4699-A364-06628DC74141}"/>
              </a:ext>
            </a:extLst>
          </p:cNvPr>
          <p:cNvSpPr>
            <a:spLocks noGrp="1"/>
          </p:cNvSpPr>
          <p:nvPr>
            <p:ph idx="1"/>
          </p:nvPr>
        </p:nvSpPr>
        <p:spPr/>
        <p:txBody>
          <a:bodyPr/>
          <a:lstStyle/>
          <a:p>
            <a:r>
              <a:rPr lang="en-US" dirty="0"/>
              <a:t>Language Syntax</a:t>
            </a:r>
          </a:p>
          <a:p>
            <a:r>
              <a:rPr lang="en-US" dirty="0"/>
              <a:t>Types</a:t>
            </a:r>
          </a:p>
          <a:p>
            <a:r>
              <a:rPr lang="en-US" dirty="0"/>
              <a:t>Philosophy</a:t>
            </a:r>
          </a:p>
          <a:p>
            <a:r>
              <a:rPr lang="en-US" dirty="0"/>
              <a:t>Paradigms</a:t>
            </a:r>
          </a:p>
          <a:p>
            <a:r>
              <a:rPr lang="en-US" dirty="0"/>
              <a:t>Standards/Best Practices</a:t>
            </a:r>
          </a:p>
          <a:p>
            <a:r>
              <a:rPr lang="en-US" dirty="0"/>
              <a:t>Principles</a:t>
            </a:r>
          </a:p>
          <a:p>
            <a:r>
              <a:rPr lang="en-US" dirty="0"/>
              <a:t>Patterns</a:t>
            </a:r>
          </a:p>
          <a:p>
            <a:r>
              <a:rPr lang="en-US" dirty="0"/>
              <a:t>Problem + Context</a:t>
            </a:r>
          </a:p>
          <a:p>
            <a:r>
              <a:rPr lang="en-US"/>
              <a:t>Crafting solutions</a:t>
            </a:r>
            <a:endParaRPr lang="en-US" dirty="0"/>
          </a:p>
          <a:p>
            <a:endParaRPr lang="en-US" dirty="0"/>
          </a:p>
        </p:txBody>
      </p:sp>
    </p:spTree>
    <p:extLst>
      <p:ext uri="{BB962C8B-B14F-4D97-AF65-F5344CB8AC3E}">
        <p14:creationId xmlns:p14="http://schemas.microsoft.com/office/powerpoint/2010/main" val="1639500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E4E0-0898-4739-ADDA-6F78041474DF}"/>
              </a:ext>
            </a:extLst>
          </p:cNvPr>
          <p:cNvSpPr>
            <a:spLocks noGrp="1"/>
          </p:cNvSpPr>
          <p:nvPr>
            <p:ph type="title"/>
          </p:nvPr>
        </p:nvSpPr>
        <p:spPr/>
        <p:txBody>
          <a:bodyPr/>
          <a:lstStyle/>
          <a:p>
            <a:r>
              <a:rPr lang="en-US" dirty="0"/>
              <a:t>The process – From Human thought to </a:t>
            </a:r>
            <a:r>
              <a:rPr lang="en-US"/>
              <a:t>something magical</a:t>
            </a:r>
            <a:endParaRPr lang="en-US" dirty="0"/>
          </a:p>
        </p:txBody>
      </p:sp>
      <p:pic>
        <p:nvPicPr>
          <p:cNvPr id="4" name="Content Placeholder 3">
            <a:extLst>
              <a:ext uri="{FF2B5EF4-FFF2-40B4-BE49-F238E27FC236}">
                <a16:creationId xmlns:a16="http://schemas.microsoft.com/office/drawing/2014/main" id="{EF06C839-2D46-458B-9D87-A4C21CA95732}"/>
              </a:ext>
            </a:extLst>
          </p:cNvPr>
          <p:cNvPicPr>
            <a:picLocks noGrp="1" noChangeAspect="1"/>
          </p:cNvPicPr>
          <p:nvPr>
            <p:ph idx="1"/>
          </p:nvPr>
        </p:nvPicPr>
        <p:blipFill>
          <a:blip r:embed="rId2"/>
          <a:stretch>
            <a:fillRect/>
          </a:stretch>
        </p:blipFill>
        <p:spPr>
          <a:xfrm>
            <a:off x="3408362" y="2503487"/>
            <a:ext cx="5381625" cy="3286125"/>
          </a:xfrm>
          <a:prstGeom prst="rect">
            <a:avLst/>
          </a:prstGeom>
        </p:spPr>
      </p:pic>
      <p:sp>
        <p:nvSpPr>
          <p:cNvPr id="5" name="TextBox 4">
            <a:extLst>
              <a:ext uri="{FF2B5EF4-FFF2-40B4-BE49-F238E27FC236}">
                <a16:creationId xmlns:a16="http://schemas.microsoft.com/office/drawing/2014/main" id="{F5B152CF-39E4-4E2C-ADD8-9B494CD41455}"/>
              </a:ext>
            </a:extLst>
          </p:cNvPr>
          <p:cNvSpPr txBox="1"/>
          <p:nvPr/>
        </p:nvSpPr>
        <p:spPr>
          <a:xfrm>
            <a:off x="2212078" y="6316389"/>
            <a:ext cx="7263226" cy="369332"/>
          </a:xfrm>
          <a:prstGeom prst="rect">
            <a:avLst/>
          </a:prstGeom>
          <a:noFill/>
        </p:spPr>
        <p:txBody>
          <a:bodyPr wrap="square" rtlCol="0">
            <a:spAutoFit/>
          </a:bodyPr>
          <a:lstStyle/>
          <a:p>
            <a:r>
              <a:rPr lang="en-US" dirty="0"/>
              <a:t>source : http://www.nand2tetris.org/</a:t>
            </a:r>
          </a:p>
        </p:txBody>
      </p:sp>
    </p:spTree>
    <p:extLst>
      <p:ext uri="{BB962C8B-B14F-4D97-AF65-F5344CB8AC3E}">
        <p14:creationId xmlns:p14="http://schemas.microsoft.com/office/powerpoint/2010/main" val="4259730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29DF-E313-4A94-AC75-8A21E8B0064A}"/>
              </a:ext>
            </a:extLst>
          </p:cNvPr>
          <p:cNvSpPr>
            <a:spLocks noGrp="1"/>
          </p:cNvSpPr>
          <p:nvPr>
            <p:ph type="title"/>
          </p:nvPr>
        </p:nvSpPr>
        <p:spPr/>
        <p:txBody>
          <a:bodyPr>
            <a:normAutofit/>
          </a:bodyPr>
          <a:lstStyle/>
          <a:p>
            <a:r>
              <a:rPr lang="en-US" sz="4400" dirty="0"/>
              <a:t>The Machine stack – Layers of Abstraction</a:t>
            </a:r>
          </a:p>
        </p:txBody>
      </p:sp>
      <p:pic>
        <p:nvPicPr>
          <p:cNvPr id="3074" name="Picture 2" descr="Image result for computer layers of abstraction">
            <a:extLst>
              <a:ext uri="{FF2B5EF4-FFF2-40B4-BE49-F238E27FC236}">
                <a16:creationId xmlns:a16="http://schemas.microsoft.com/office/drawing/2014/main" id="{97E98434-B0B1-4E5A-B3F6-49A9E9CF3E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4898" y="1901963"/>
            <a:ext cx="5448300"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4F82CF-2605-49B5-893A-91C2DA003AC8}"/>
              </a:ext>
            </a:extLst>
          </p:cNvPr>
          <p:cNvSpPr txBox="1"/>
          <p:nvPr/>
        </p:nvSpPr>
        <p:spPr>
          <a:xfrm>
            <a:off x="2251835" y="6211669"/>
            <a:ext cx="8177626" cy="369332"/>
          </a:xfrm>
          <a:prstGeom prst="rect">
            <a:avLst/>
          </a:prstGeom>
          <a:noFill/>
        </p:spPr>
        <p:txBody>
          <a:bodyPr wrap="square" rtlCol="0">
            <a:spAutoFit/>
          </a:bodyPr>
          <a:lstStyle/>
          <a:p>
            <a:r>
              <a:rPr lang="en-US" dirty="0"/>
              <a:t>source : http://theembeddedguy.com/2016/05/15/layers-of-abstraction/</a:t>
            </a:r>
          </a:p>
        </p:txBody>
      </p:sp>
    </p:spTree>
    <p:extLst>
      <p:ext uri="{BB962C8B-B14F-4D97-AF65-F5344CB8AC3E}">
        <p14:creationId xmlns:p14="http://schemas.microsoft.com/office/powerpoint/2010/main" val="414009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C83B-B631-4B59-A366-A67137A476C3}"/>
              </a:ext>
            </a:extLst>
          </p:cNvPr>
          <p:cNvSpPr>
            <a:spLocks noGrp="1"/>
          </p:cNvSpPr>
          <p:nvPr>
            <p:ph type="title"/>
          </p:nvPr>
        </p:nvSpPr>
        <p:spPr/>
        <p:txBody>
          <a:bodyPr/>
          <a:lstStyle/>
          <a:p>
            <a:r>
              <a:rPr lang="en-US" dirty="0"/>
              <a:t>Language translation</a:t>
            </a:r>
          </a:p>
        </p:txBody>
      </p:sp>
      <p:sp>
        <p:nvSpPr>
          <p:cNvPr id="5" name="Rectangle: Rounded Corners 4">
            <a:extLst>
              <a:ext uri="{FF2B5EF4-FFF2-40B4-BE49-F238E27FC236}">
                <a16:creationId xmlns:a16="http://schemas.microsoft.com/office/drawing/2014/main" id="{BE0DC5C3-A922-4644-B0A7-9EC5392FF93E}"/>
              </a:ext>
            </a:extLst>
          </p:cNvPr>
          <p:cNvSpPr/>
          <p:nvPr/>
        </p:nvSpPr>
        <p:spPr>
          <a:xfrm>
            <a:off x="1364975" y="2793955"/>
            <a:ext cx="2517913"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a:p>
            <a:pPr algn="ctr"/>
            <a:r>
              <a:rPr lang="en-US" dirty="0"/>
              <a:t>LANGUAGE</a:t>
            </a:r>
          </a:p>
        </p:txBody>
      </p:sp>
      <p:sp>
        <p:nvSpPr>
          <p:cNvPr id="6" name="Rectangle: Rounded Corners 5">
            <a:extLst>
              <a:ext uri="{FF2B5EF4-FFF2-40B4-BE49-F238E27FC236}">
                <a16:creationId xmlns:a16="http://schemas.microsoft.com/office/drawing/2014/main" id="{47FC16F5-148B-4508-861A-44405EA2DDED}"/>
              </a:ext>
            </a:extLst>
          </p:cNvPr>
          <p:cNvSpPr/>
          <p:nvPr/>
        </p:nvSpPr>
        <p:spPr>
          <a:xfrm>
            <a:off x="7818781" y="2775204"/>
            <a:ext cx="2610679"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LANGUAGE</a:t>
            </a:r>
          </a:p>
        </p:txBody>
      </p:sp>
      <p:sp>
        <p:nvSpPr>
          <p:cNvPr id="9" name="Oval 8">
            <a:extLst>
              <a:ext uri="{FF2B5EF4-FFF2-40B4-BE49-F238E27FC236}">
                <a16:creationId xmlns:a16="http://schemas.microsoft.com/office/drawing/2014/main" id="{3813FBDB-2120-474A-8F3E-38ABFF27A9C7}"/>
              </a:ext>
            </a:extLst>
          </p:cNvPr>
          <p:cNvSpPr/>
          <p:nvPr/>
        </p:nvSpPr>
        <p:spPr>
          <a:xfrm>
            <a:off x="4641573" y="2269152"/>
            <a:ext cx="2418523" cy="2198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TRANSLATOR</a:t>
            </a:r>
          </a:p>
        </p:txBody>
      </p:sp>
      <p:cxnSp>
        <p:nvCxnSpPr>
          <p:cNvPr id="11" name="Straight Arrow Connector 10">
            <a:extLst>
              <a:ext uri="{FF2B5EF4-FFF2-40B4-BE49-F238E27FC236}">
                <a16:creationId xmlns:a16="http://schemas.microsoft.com/office/drawing/2014/main" id="{0111A98E-98FF-4C82-85EE-AE99076D9E72}"/>
              </a:ext>
            </a:extLst>
          </p:cNvPr>
          <p:cNvCxnSpPr/>
          <p:nvPr/>
        </p:nvCxnSpPr>
        <p:spPr>
          <a:xfrm>
            <a:off x="3882888" y="3251155"/>
            <a:ext cx="758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521D00A-E314-4030-AAC0-0E3220CA4F9E}"/>
              </a:ext>
            </a:extLst>
          </p:cNvPr>
          <p:cNvCxnSpPr>
            <a:endCxn id="6" idx="1"/>
          </p:cNvCxnSpPr>
          <p:nvPr/>
        </p:nvCxnSpPr>
        <p:spPr>
          <a:xfrm>
            <a:off x="7060096" y="3232403"/>
            <a:ext cx="7586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568F3B-68E8-4FD2-A512-5F299C2EDD22}"/>
              </a:ext>
            </a:extLst>
          </p:cNvPr>
          <p:cNvSpPr txBox="1"/>
          <p:nvPr/>
        </p:nvSpPr>
        <p:spPr>
          <a:xfrm>
            <a:off x="520886" y="5246170"/>
            <a:ext cx="11506099" cy="923330"/>
          </a:xfrm>
          <a:prstGeom prst="rect">
            <a:avLst/>
          </a:prstGeom>
          <a:noFill/>
        </p:spPr>
        <p:txBody>
          <a:bodyPr wrap="none" rtlCol="0">
            <a:spAutoFit/>
          </a:bodyPr>
          <a:lstStyle/>
          <a:p>
            <a:r>
              <a:rPr lang="en-US" dirty="0"/>
              <a:t>Based on the language, its philosophy, the translator could be called anything. Say, compiler for instance.</a:t>
            </a:r>
          </a:p>
          <a:p>
            <a:r>
              <a:rPr lang="en-US" dirty="0"/>
              <a:t>A very important observation to make in the context of language translation is whether we can observe the </a:t>
            </a:r>
          </a:p>
          <a:p>
            <a:r>
              <a:rPr lang="en-US" dirty="0"/>
              <a:t>Generation of an intermediary file or not. This also defines the execution/runtime mechanics.</a:t>
            </a:r>
          </a:p>
        </p:txBody>
      </p:sp>
    </p:spTree>
    <p:extLst>
      <p:ext uri="{BB962C8B-B14F-4D97-AF65-F5344CB8AC3E}">
        <p14:creationId xmlns:p14="http://schemas.microsoft.com/office/powerpoint/2010/main" val="786985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B197-68F2-4121-A228-D7BB98012238}"/>
              </a:ext>
            </a:extLst>
          </p:cNvPr>
          <p:cNvSpPr>
            <a:spLocks noGrp="1"/>
          </p:cNvSpPr>
          <p:nvPr>
            <p:ph type="title"/>
          </p:nvPr>
        </p:nvSpPr>
        <p:spPr/>
        <p:txBody>
          <a:bodyPr/>
          <a:lstStyle/>
          <a:p>
            <a:r>
              <a:rPr lang="en-US" dirty="0"/>
              <a:t>Modern languages</a:t>
            </a:r>
          </a:p>
        </p:txBody>
      </p:sp>
      <p:sp>
        <p:nvSpPr>
          <p:cNvPr id="3" name="Content Placeholder 2">
            <a:extLst>
              <a:ext uri="{FF2B5EF4-FFF2-40B4-BE49-F238E27FC236}">
                <a16:creationId xmlns:a16="http://schemas.microsoft.com/office/drawing/2014/main" id="{F712A83F-5335-4DF8-A84A-12BA2FFDCEDB}"/>
              </a:ext>
            </a:extLst>
          </p:cNvPr>
          <p:cNvSpPr>
            <a:spLocks noGrp="1"/>
          </p:cNvSpPr>
          <p:nvPr>
            <p:ph idx="1"/>
          </p:nvPr>
        </p:nvSpPr>
        <p:spPr/>
        <p:txBody>
          <a:bodyPr/>
          <a:lstStyle/>
          <a:p>
            <a:r>
              <a:rPr lang="en-US" dirty="0"/>
              <a:t>Roughly after 1985.</a:t>
            </a:r>
          </a:p>
          <a:p>
            <a:r>
              <a:rPr lang="en-US" dirty="0"/>
              <a:t>Memory should be managed automatically. aka Garbage Collection</a:t>
            </a:r>
          </a:p>
          <a:p>
            <a:r>
              <a:rPr lang="en-US" dirty="0"/>
              <a:t>Provision of higher level abstraction constructs.</a:t>
            </a:r>
          </a:p>
          <a:p>
            <a:r>
              <a:rPr lang="en-US" dirty="0"/>
              <a:t>The concept of a runtime, intermediary language =&gt; Virtual Machine</a:t>
            </a:r>
          </a:p>
          <a:p>
            <a:r>
              <a:rPr lang="en-US" dirty="0"/>
              <a:t>Developers Psychology - Discovery of patterns and anti patterns, How to write good/clean code?</a:t>
            </a:r>
          </a:p>
          <a:p>
            <a:endParaRPr lang="en-US" dirty="0"/>
          </a:p>
          <a:p>
            <a:endParaRPr lang="en-US" dirty="0"/>
          </a:p>
        </p:txBody>
      </p:sp>
    </p:spTree>
    <p:extLst>
      <p:ext uri="{BB962C8B-B14F-4D97-AF65-F5344CB8AC3E}">
        <p14:creationId xmlns:p14="http://schemas.microsoft.com/office/powerpoint/2010/main" val="3894645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E0-959D-4560-B3CD-33F1D9243BA1}"/>
              </a:ext>
            </a:extLst>
          </p:cNvPr>
          <p:cNvSpPr>
            <a:spLocks noGrp="1"/>
          </p:cNvSpPr>
          <p:nvPr>
            <p:ph type="title"/>
          </p:nvPr>
        </p:nvSpPr>
        <p:spPr/>
        <p:txBody>
          <a:bodyPr/>
          <a:lstStyle/>
          <a:p>
            <a:r>
              <a:rPr lang="en-US" dirty="0"/>
              <a:t>VIRTUAL MACHINES</a:t>
            </a:r>
          </a:p>
        </p:txBody>
      </p:sp>
      <p:sp>
        <p:nvSpPr>
          <p:cNvPr id="3" name="Content Placeholder 2">
            <a:extLst>
              <a:ext uri="{FF2B5EF4-FFF2-40B4-BE49-F238E27FC236}">
                <a16:creationId xmlns:a16="http://schemas.microsoft.com/office/drawing/2014/main" id="{DB982086-1C86-4BCB-8256-E4EEF9E483A7}"/>
              </a:ext>
            </a:extLst>
          </p:cNvPr>
          <p:cNvSpPr>
            <a:spLocks noGrp="1"/>
          </p:cNvSpPr>
          <p:nvPr>
            <p:ph idx="1"/>
          </p:nvPr>
        </p:nvSpPr>
        <p:spPr/>
        <p:txBody>
          <a:bodyPr/>
          <a:lstStyle/>
          <a:p>
            <a:r>
              <a:rPr lang="en-US" dirty="0"/>
              <a:t>Portability</a:t>
            </a:r>
          </a:p>
          <a:p>
            <a:r>
              <a:rPr lang="en-US" dirty="0"/>
              <a:t>The notion of Intermediary Language</a:t>
            </a:r>
          </a:p>
          <a:p>
            <a:r>
              <a:rPr lang="en-US" dirty="0"/>
              <a:t>Multiple Languages targeting the VM.</a:t>
            </a:r>
          </a:p>
          <a:p>
            <a:r>
              <a:rPr lang="en-US" dirty="0"/>
              <a:t>Defines execution semantics</a:t>
            </a:r>
          </a:p>
        </p:txBody>
      </p:sp>
      <p:sp>
        <p:nvSpPr>
          <p:cNvPr id="4" name="Rectangle: Rounded Corners 3">
            <a:extLst>
              <a:ext uri="{FF2B5EF4-FFF2-40B4-BE49-F238E27FC236}">
                <a16:creationId xmlns:a16="http://schemas.microsoft.com/office/drawing/2014/main" id="{3D5A9276-BD4B-44A1-A0ED-A95DFAE8D727}"/>
              </a:ext>
            </a:extLst>
          </p:cNvPr>
          <p:cNvSpPr/>
          <p:nvPr/>
        </p:nvSpPr>
        <p:spPr>
          <a:xfrm>
            <a:off x="6804991" y="2114951"/>
            <a:ext cx="1219200" cy="74212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5" name="Rectangle: Rounded Corners 4">
            <a:extLst>
              <a:ext uri="{FF2B5EF4-FFF2-40B4-BE49-F238E27FC236}">
                <a16:creationId xmlns:a16="http://schemas.microsoft.com/office/drawing/2014/main" id="{F912739A-CD4C-4CCE-AAC8-408F7F37E14A}"/>
              </a:ext>
            </a:extLst>
          </p:cNvPr>
          <p:cNvSpPr/>
          <p:nvPr/>
        </p:nvSpPr>
        <p:spPr>
          <a:xfrm>
            <a:off x="9905997" y="2185885"/>
            <a:ext cx="1719207" cy="74212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Intermediary</a:t>
            </a:r>
          </a:p>
        </p:txBody>
      </p:sp>
      <p:sp>
        <p:nvSpPr>
          <p:cNvPr id="6" name="Oval 5">
            <a:extLst>
              <a:ext uri="{FF2B5EF4-FFF2-40B4-BE49-F238E27FC236}">
                <a16:creationId xmlns:a16="http://schemas.microsoft.com/office/drawing/2014/main" id="{DF703670-AEAD-4930-897F-5CF0DA633610}"/>
              </a:ext>
            </a:extLst>
          </p:cNvPr>
          <p:cNvSpPr/>
          <p:nvPr/>
        </p:nvSpPr>
        <p:spPr>
          <a:xfrm>
            <a:off x="8521147" y="2121408"/>
            <a:ext cx="768626" cy="742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6A72B188-722C-462C-A99B-7B719AD1D08A}"/>
              </a:ext>
            </a:extLst>
          </p:cNvPr>
          <p:cNvCxnSpPr>
            <a:stCxn id="4" idx="3"/>
            <a:endCxn id="6" idx="2"/>
          </p:cNvCxnSpPr>
          <p:nvPr/>
        </p:nvCxnSpPr>
        <p:spPr>
          <a:xfrm>
            <a:off x="8024191" y="2486012"/>
            <a:ext cx="496956" cy="6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DD48139-225B-46D7-9475-B9EE18D34C35}"/>
              </a:ext>
            </a:extLst>
          </p:cNvPr>
          <p:cNvCxnSpPr>
            <a:cxnSpLocks/>
          </p:cNvCxnSpPr>
          <p:nvPr/>
        </p:nvCxnSpPr>
        <p:spPr>
          <a:xfrm>
            <a:off x="9322903" y="2492469"/>
            <a:ext cx="569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D80B4C-F212-4ABA-9E3D-B9E20BB3979B}"/>
              </a:ext>
            </a:extLst>
          </p:cNvPr>
          <p:cNvSpPr txBox="1"/>
          <p:nvPr/>
        </p:nvSpPr>
        <p:spPr>
          <a:xfrm>
            <a:off x="7901153" y="3346740"/>
            <a:ext cx="2247154" cy="369332"/>
          </a:xfrm>
          <a:prstGeom prst="rect">
            <a:avLst/>
          </a:prstGeom>
          <a:noFill/>
        </p:spPr>
        <p:txBody>
          <a:bodyPr wrap="none" rtlCol="0">
            <a:spAutoFit/>
          </a:bodyPr>
          <a:lstStyle/>
          <a:p>
            <a:r>
              <a:rPr lang="en-US" dirty="0"/>
              <a:t>Translation process</a:t>
            </a:r>
          </a:p>
        </p:txBody>
      </p:sp>
      <p:sp>
        <p:nvSpPr>
          <p:cNvPr id="16" name="Rectangle: Rounded Corners 15">
            <a:extLst>
              <a:ext uri="{FF2B5EF4-FFF2-40B4-BE49-F238E27FC236}">
                <a16:creationId xmlns:a16="http://schemas.microsoft.com/office/drawing/2014/main" id="{DB849876-F304-4EE2-AA8E-9AA6551269F6}"/>
              </a:ext>
            </a:extLst>
          </p:cNvPr>
          <p:cNvSpPr/>
          <p:nvPr/>
        </p:nvSpPr>
        <p:spPr>
          <a:xfrm>
            <a:off x="2372139" y="4359965"/>
            <a:ext cx="7776168" cy="1812235"/>
          </a:xfrm>
          <a:prstGeom prst="roundRect">
            <a:avLst/>
          </a:prstGeom>
          <a:solidFill>
            <a:srgbClr val="D7D7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 MACHINE</a:t>
            </a:r>
          </a:p>
        </p:txBody>
      </p:sp>
      <p:sp>
        <p:nvSpPr>
          <p:cNvPr id="7" name="TextBox 6">
            <a:extLst>
              <a:ext uri="{FF2B5EF4-FFF2-40B4-BE49-F238E27FC236}">
                <a16:creationId xmlns:a16="http://schemas.microsoft.com/office/drawing/2014/main" id="{FBA55B92-99EC-4703-9E73-AE1819A63A4B}"/>
              </a:ext>
            </a:extLst>
          </p:cNvPr>
          <p:cNvSpPr txBox="1"/>
          <p:nvPr/>
        </p:nvSpPr>
        <p:spPr>
          <a:xfrm>
            <a:off x="5607227" y="6321286"/>
            <a:ext cx="1839158" cy="369332"/>
          </a:xfrm>
          <a:prstGeom prst="rect">
            <a:avLst/>
          </a:prstGeom>
          <a:noFill/>
        </p:spPr>
        <p:txBody>
          <a:bodyPr wrap="none" rtlCol="0">
            <a:spAutoFit/>
          </a:bodyPr>
          <a:lstStyle/>
          <a:p>
            <a:r>
              <a:rPr lang="en-US" dirty="0"/>
              <a:t>RUNTIME ROLE</a:t>
            </a:r>
          </a:p>
        </p:txBody>
      </p:sp>
    </p:spTree>
    <p:extLst>
      <p:ext uri="{BB962C8B-B14F-4D97-AF65-F5344CB8AC3E}">
        <p14:creationId xmlns:p14="http://schemas.microsoft.com/office/powerpoint/2010/main" val="401237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7187-5BF1-4B11-99CD-863E0392F459}"/>
              </a:ext>
            </a:extLst>
          </p:cNvPr>
          <p:cNvSpPr>
            <a:spLocks noGrp="1"/>
          </p:cNvSpPr>
          <p:nvPr>
            <p:ph type="title"/>
          </p:nvPr>
        </p:nvSpPr>
        <p:spPr/>
        <p:txBody>
          <a:bodyPr/>
          <a:lstStyle/>
          <a:p>
            <a:r>
              <a:rPr lang="en-US" dirty="0"/>
              <a:t>Familiar virtual machines</a:t>
            </a:r>
          </a:p>
        </p:txBody>
      </p:sp>
      <p:sp>
        <p:nvSpPr>
          <p:cNvPr id="5" name="Content Placeholder 4">
            <a:extLst>
              <a:ext uri="{FF2B5EF4-FFF2-40B4-BE49-F238E27FC236}">
                <a16:creationId xmlns:a16="http://schemas.microsoft.com/office/drawing/2014/main" id="{6B5BB44C-D81F-4CCB-96CC-37C31075AEBA}"/>
              </a:ext>
            </a:extLst>
          </p:cNvPr>
          <p:cNvSpPr>
            <a:spLocks noGrp="1"/>
          </p:cNvSpPr>
          <p:nvPr>
            <p:ph idx="1"/>
          </p:nvPr>
        </p:nvSpPr>
        <p:spPr/>
        <p:txBody>
          <a:bodyPr/>
          <a:lstStyle/>
          <a:p>
            <a:r>
              <a:rPr lang="en-US" dirty="0"/>
              <a:t>Java World : Java Virtual Machine (JVM)</a:t>
            </a:r>
          </a:p>
          <a:p>
            <a:r>
              <a:rPr lang="en-US" dirty="0"/>
              <a:t>.NET World: Common Language Runtime (CLR)</a:t>
            </a:r>
          </a:p>
        </p:txBody>
      </p:sp>
    </p:spTree>
    <p:extLst>
      <p:ext uri="{BB962C8B-B14F-4D97-AF65-F5344CB8AC3E}">
        <p14:creationId xmlns:p14="http://schemas.microsoft.com/office/powerpoint/2010/main" val="1960368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A413EF-70A4-46F2-B3C3-588D008FC110}"/>
              </a:ext>
            </a:extLst>
          </p:cNvPr>
          <p:cNvSpPr>
            <a:spLocks noGrp="1"/>
          </p:cNvSpPr>
          <p:nvPr>
            <p:ph type="title"/>
          </p:nvPr>
        </p:nvSpPr>
        <p:spPr/>
        <p:txBody>
          <a:bodyPr/>
          <a:lstStyle/>
          <a:p>
            <a:r>
              <a:rPr lang="en-US" dirty="0"/>
              <a:t>JVM</a:t>
            </a:r>
          </a:p>
        </p:txBody>
      </p:sp>
      <p:pic>
        <p:nvPicPr>
          <p:cNvPr id="2050" name="Picture 2" descr="Image result">
            <a:extLst>
              <a:ext uri="{FF2B5EF4-FFF2-40B4-BE49-F238E27FC236}">
                <a16:creationId xmlns:a16="http://schemas.microsoft.com/office/drawing/2014/main" id="{BFF4F54C-6EE4-442A-9937-1A44ABC33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4" y="200025"/>
            <a:ext cx="8158162" cy="635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555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A413EF-70A4-46F2-B3C3-588D008FC110}"/>
              </a:ext>
            </a:extLst>
          </p:cNvPr>
          <p:cNvSpPr>
            <a:spLocks noGrp="1"/>
          </p:cNvSpPr>
          <p:nvPr>
            <p:ph type="title"/>
          </p:nvPr>
        </p:nvSpPr>
        <p:spPr/>
        <p:txBody>
          <a:bodyPr/>
          <a:lstStyle/>
          <a:p>
            <a:r>
              <a:rPr lang="en-US" dirty="0"/>
              <a:t>CLR</a:t>
            </a:r>
          </a:p>
        </p:txBody>
      </p:sp>
      <p:pic>
        <p:nvPicPr>
          <p:cNvPr id="3074" name="Picture 2" descr="Image result for Common Language Runtime block diagram">
            <a:extLst>
              <a:ext uri="{FF2B5EF4-FFF2-40B4-BE49-F238E27FC236}">
                <a16:creationId xmlns:a16="http://schemas.microsoft.com/office/drawing/2014/main" id="{32642663-FD6E-476D-AD4B-E9E1AFEDB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061" y="747713"/>
            <a:ext cx="4286250" cy="5019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a:extLst>
              <a:ext uri="{FF2B5EF4-FFF2-40B4-BE49-F238E27FC236}">
                <a16:creationId xmlns:a16="http://schemas.microsoft.com/office/drawing/2014/main" id="{4BE63AFD-BA6D-4E4C-A58D-27F581D58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274" y="1385887"/>
            <a:ext cx="3671887"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64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9BA1DF-E5CC-4558-859B-D6514D3F7C04}"/>
              </a:ext>
            </a:extLst>
          </p:cNvPr>
          <p:cNvPicPr>
            <a:picLocks noChangeAspect="1"/>
          </p:cNvPicPr>
          <p:nvPr/>
        </p:nvPicPr>
        <p:blipFill>
          <a:blip r:embed="rId2"/>
          <a:stretch>
            <a:fillRect/>
          </a:stretch>
        </p:blipFill>
        <p:spPr>
          <a:xfrm>
            <a:off x="810985" y="1930578"/>
            <a:ext cx="3810000" cy="3810000"/>
          </a:xfrm>
          <a:prstGeom prst="rect">
            <a:avLst/>
          </a:prstGeom>
        </p:spPr>
      </p:pic>
      <p:sp>
        <p:nvSpPr>
          <p:cNvPr id="4" name="TextBox 3">
            <a:extLst>
              <a:ext uri="{FF2B5EF4-FFF2-40B4-BE49-F238E27FC236}">
                <a16:creationId xmlns:a16="http://schemas.microsoft.com/office/drawing/2014/main" id="{18140949-93DC-4F3E-B171-AE52A69F4A49}"/>
              </a:ext>
            </a:extLst>
          </p:cNvPr>
          <p:cNvSpPr txBox="1"/>
          <p:nvPr/>
        </p:nvSpPr>
        <p:spPr>
          <a:xfrm>
            <a:off x="1801311" y="5531470"/>
            <a:ext cx="1829347" cy="646331"/>
          </a:xfrm>
          <a:prstGeom prst="rect">
            <a:avLst/>
          </a:prstGeom>
          <a:noFill/>
        </p:spPr>
        <p:txBody>
          <a:bodyPr wrap="none" rtlCol="0">
            <a:spAutoFit/>
          </a:bodyPr>
          <a:lstStyle/>
          <a:p>
            <a:r>
              <a:rPr lang="en-US" sz="3600" dirty="0"/>
              <a:t>OKC FP</a:t>
            </a:r>
          </a:p>
        </p:txBody>
      </p:sp>
      <p:pic>
        <p:nvPicPr>
          <p:cNvPr id="1026" name="Picture 2" descr="http://static1.squarespace.com/static/5768253fd482e9e2a705dd93/t/57684335e4fcb58e1adecb1e/1466450741888/techlahoma_full_square.png?format=1000w">
            <a:extLst>
              <a:ext uri="{FF2B5EF4-FFF2-40B4-BE49-F238E27FC236}">
                <a16:creationId xmlns:a16="http://schemas.microsoft.com/office/drawing/2014/main" id="{6EE9F449-8688-47EE-B34E-BB0C2009D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230" y="2132912"/>
            <a:ext cx="3819525" cy="3238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E759C1-B526-499B-9DE2-B181EBD31234}"/>
              </a:ext>
            </a:extLst>
          </p:cNvPr>
          <p:cNvSpPr txBox="1"/>
          <p:nvPr/>
        </p:nvSpPr>
        <p:spPr>
          <a:xfrm>
            <a:off x="8714755" y="5323026"/>
            <a:ext cx="3127513" cy="646331"/>
          </a:xfrm>
          <a:prstGeom prst="rect">
            <a:avLst/>
          </a:prstGeom>
          <a:noFill/>
        </p:spPr>
        <p:txBody>
          <a:bodyPr wrap="square" rtlCol="0">
            <a:spAutoFit/>
          </a:bodyPr>
          <a:lstStyle/>
          <a:p>
            <a:r>
              <a:rPr lang="en-US" sz="3600" dirty="0"/>
              <a:t>OKC Elixir</a:t>
            </a:r>
          </a:p>
        </p:txBody>
      </p:sp>
      <p:sp>
        <p:nvSpPr>
          <p:cNvPr id="2" name="Title 1">
            <a:extLst>
              <a:ext uri="{FF2B5EF4-FFF2-40B4-BE49-F238E27FC236}">
                <a16:creationId xmlns:a16="http://schemas.microsoft.com/office/drawing/2014/main" id="{D44F88E2-FA75-40CB-B13B-2E08B53CE550}"/>
              </a:ext>
            </a:extLst>
          </p:cNvPr>
          <p:cNvSpPr>
            <a:spLocks noGrp="1"/>
          </p:cNvSpPr>
          <p:nvPr>
            <p:ph type="title"/>
          </p:nvPr>
        </p:nvSpPr>
        <p:spPr/>
        <p:txBody>
          <a:bodyPr/>
          <a:lstStyle/>
          <a:p>
            <a:r>
              <a:rPr lang="en-US" dirty="0"/>
              <a:t>Thank you TECHLAHOMA!</a:t>
            </a:r>
          </a:p>
        </p:txBody>
      </p:sp>
      <p:sp>
        <p:nvSpPr>
          <p:cNvPr id="8" name="TextBox 7">
            <a:extLst>
              <a:ext uri="{FF2B5EF4-FFF2-40B4-BE49-F238E27FC236}">
                <a16:creationId xmlns:a16="http://schemas.microsoft.com/office/drawing/2014/main" id="{BC3B5EA6-EE97-4ECD-9221-1C5817929A92}"/>
              </a:ext>
            </a:extLst>
          </p:cNvPr>
          <p:cNvSpPr txBox="1"/>
          <p:nvPr/>
        </p:nvSpPr>
        <p:spPr>
          <a:xfrm>
            <a:off x="4068417" y="6374296"/>
            <a:ext cx="4563731" cy="369332"/>
          </a:xfrm>
          <a:prstGeom prst="rect">
            <a:avLst/>
          </a:prstGeom>
          <a:noFill/>
        </p:spPr>
        <p:txBody>
          <a:bodyPr wrap="square" rtlCol="0">
            <a:spAutoFit/>
          </a:bodyPr>
          <a:lstStyle/>
          <a:p>
            <a:r>
              <a:rPr lang="en-US" dirty="0"/>
              <a:t>Find </a:t>
            </a:r>
            <a:r>
              <a:rPr lang="en-US" dirty="0" err="1"/>
              <a:t>Techlahoma</a:t>
            </a:r>
            <a:r>
              <a:rPr lang="en-US" dirty="0"/>
              <a:t> on all things social. </a:t>
            </a:r>
          </a:p>
        </p:txBody>
      </p:sp>
    </p:spTree>
    <p:extLst>
      <p:ext uri="{BB962C8B-B14F-4D97-AF65-F5344CB8AC3E}">
        <p14:creationId xmlns:p14="http://schemas.microsoft.com/office/powerpoint/2010/main" val="597127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931B-F298-419B-9058-EE01229C664A}"/>
              </a:ext>
            </a:extLst>
          </p:cNvPr>
          <p:cNvSpPr>
            <a:spLocks noGrp="1"/>
          </p:cNvSpPr>
          <p:nvPr>
            <p:ph type="title"/>
          </p:nvPr>
        </p:nvSpPr>
        <p:spPr/>
        <p:txBody>
          <a:bodyPr>
            <a:normAutofit/>
          </a:bodyPr>
          <a:lstStyle/>
          <a:p>
            <a:r>
              <a:rPr lang="en-US" sz="4400" dirty="0"/>
              <a:t>The power of an intermediary language &amp; VM</a:t>
            </a:r>
          </a:p>
        </p:txBody>
      </p:sp>
      <p:pic>
        <p:nvPicPr>
          <p:cNvPr id="4098" name="Picture 2" descr="Image result for .net languages">
            <a:extLst>
              <a:ext uri="{FF2B5EF4-FFF2-40B4-BE49-F238E27FC236}">
                <a16:creationId xmlns:a16="http://schemas.microsoft.com/office/drawing/2014/main" id="{A74B0169-8B39-4752-892E-7446CA9ED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1777797"/>
            <a:ext cx="4572000" cy="3590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888764-E1E3-44AB-9ADE-B560041DAB29}"/>
              </a:ext>
            </a:extLst>
          </p:cNvPr>
          <p:cNvSpPr txBox="1"/>
          <p:nvPr/>
        </p:nvSpPr>
        <p:spPr>
          <a:xfrm>
            <a:off x="1069848" y="5685182"/>
            <a:ext cx="9384300" cy="646331"/>
          </a:xfrm>
          <a:prstGeom prst="rect">
            <a:avLst/>
          </a:prstGeom>
          <a:noFill/>
        </p:spPr>
        <p:txBody>
          <a:bodyPr wrap="none" rtlCol="0">
            <a:spAutoFit/>
          </a:bodyPr>
          <a:lstStyle/>
          <a:p>
            <a:r>
              <a:rPr lang="en-US" dirty="0"/>
              <a:t>Multiple languages can now target the intermediary language. They can also all use the</a:t>
            </a:r>
          </a:p>
          <a:p>
            <a:r>
              <a:rPr lang="en-US" dirty="0"/>
              <a:t>Services that the runtime has to offer. A high degree of reusability. </a:t>
            </a:r>
          </a:p>
        </p:txBody>
      </p:sp>
      <p:pic>
        <p:nvPicPr>
          <p:cNvPr id="4100" name="Picture 4" descr="Image result for clr execution model">
            <a:extLst>
              <a:ext uri="{FF2B5EF4-FFF2-40B4-BE49-F238E27FC236}">
                <a16:creationId xmlns:a16="http://schemas.microsoft.com/office/drawing/2014/main" id="{216E86A7-F009-4CDC-B3F1-20FFE6AF0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998" y="1881879"/>
            <a:ext cx="5725152" cy="338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7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C666-8E97-4D1A-95A9-1B0B66AA95DA}"/>
              </a:ext>
            </a:extLst>
          </p:cNvPr>
          <p:cNvSpPr>
            <a:spLocks noGrp="1"/>
          </p:cNvSpPr>
          <p:nvPr>
            <p:ph type="title"/>
          </p:nvPr>
        </p:nvSpPr>
        <p:spPr/>
        <p:txBody>
          <a:bodyPr/>
          <a:lstStyle/>
          <a:p>
            <a:r>
              <a:rPr lang="en-US" dirty="0"/>
              <a:t>Where does the OS FIT IN?</a:t>
            </a:r>
          </a:p>
        </p:txBody>
      </p:sp>
      <p:sp>
        <p:nvSpPr>
          <p:cNvPr id="3" name="Content Placeholder 2">
            <a:extLst>
              <a:ext uri="{FF2B5EF4-FFF2-40B4-BE49-F238E27FC236}">
                <a16:creationId xmlns:a16="http://schemas.microsoft.com/office/drawing/2014/main" id="{9C975BCD-CFF3-45A5-BFCB-C422FC4ADA29}"/>
              </a:ext>
            </a:extLst>
          </p:cNvPr>
          <p:cNvSpPr>
            <a:spLocks noGrp="1"/>
          </p:cNvSpPr>
          <p:nvPr>
            <p:ph idx="1"/>
          </p:nvPr>
        </p:nvSpPr>
        <p:spPr/>
        <p:txBody>
          <a:bodyPr/>
          <a:lstStyle/>
          <a:p>
            <a:r>
              <a:rPr lang="en-US" dirty="0"/>
              <a:t>VM/Runtime is all good. </a:t>
            </a:r>
          </a:p>
          <a:p>
            <a:r>
              <a:rPr lang="en-US" dirty="0"/>
              <a:t>But…</a:t>
            </a:r>
          </a:p>
          <a:p>
            <a:r>
              <a:rPr lang="en-US" dirty="0"/>
              <a:t>The fundamental way to run a program is via the OS.</a:t>
            </a:r>
          </a:p>
          <a:p>
            <a:r>
              <a:rPr lang="en-US" dirty="0"/>
              <a:t>All hail the OS!!</a:t>
            </a:r>
          </a:p>
          <a:p>
            <a:endParaRPr lang="en-US" dirty="0"/>
          </a:p>
        </p:txBody>
      </p:sp>
    </p:spTree>
    <p:extLst>
      <p:ext uri="{BB962C8B-B14F-4D97-AF65-F5344CB8AC3E}">
        <p14:creationId xmlns:p14="http://schemas.microsoft.com/office/powerpoint/2010/main" val="172842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C666-8E97-4D1A-95A9-1B0B66AA95DA}"/>
              </a:ext>
            </a:extLst>
          </p:cNvPr>
          <p:cNvSpPr>
            <a:spLocks noGrp="1"/>
          </p:cNvSpPr>
          <p:nvPr>
            <p:ph type="title"/>
          </p:nvPr>
        </p:nvSpPr>
        <p:spPr/>
        <p:txBody>
          <a:bodyPr/>
          <a:lstStyle/>
          <a:p>
            <a:r>
              <a:rPr lang="en-US" dirty="0"/>
              <a:t>Operating system constructs</a:t>
            </a:r>
          </a:p>
        </p:txBody>
      </p:sp>
      <p:sp>
        <p:nvSpPr>
          <p:cNvPr id="3" name="Content Placeholder 2">
            <a:extLst>
              <a:ext uri="{FF2B5EF4-FFF2-40B4-BE49-F238E27FC236}">
                <a16:creationId xmlns:a16="http://schemas.microsoft.com/office/drawing/2014/main" id="{9C975BCD-CFF3-45A5-BFCB-C422FC4ADA29}"/>
              </a:ext>
            </a:extLst>
          </p:cNvPr>
          <p:cNvSpPr>
            <a:spLocks noGrp="1"/>
          </p:cNvSpPr>
          <p:nvPr>
            <p:ph idx="1"/>
          </p:nvPr>
        </p:nvSpPr>
        <p:spPr/>
        <p:txBody>
          <a:bodyPr/>
          <a:lstStyle/>
          <a:p>
            <a:r>
              <a:rPr lang="en-US" dirty="0"/>
              <a:t>Process</a:t>
            </a:r>
          </a:p>
          <a:p>
            <a:r>
              <a:rPr lang="en-US" dirty="0"/>
              <a:t>Thread</a:t>
            </a:r>
          </a:p>
          <a:p>
            <a:r>
              <a:rPr lang="en-US" dirty="0"/>
              <a:t>Concurrency</a:t>
            </a:r>
          </a:p>
          <a:p>
            <a:r>
              <a:rPr lang="en-US" dirty="0"/>
              <a:t>Context Switching</a:t>
            </a:r>
          </a:p>
          <a:p>
            <a:r>
              <a:rPr lang="en-US" dirty="0"/>
              <a:t>Schedulers</a:t>
            </a:r>
          </a:p>
          <a:p>
            <a:r>
              <a:rPr lang="en-US" dirty="0"/>
              <a:t>Scheduling Algorithms</a:t>
            </a:r>
          </a:p>
          <a:p>
            <a:r>
              <a:rPr lang="en-US" dirty="0"/>
              <a:t>The user is tricked. But that is good.</a:t>
            </a:r>
          </a:p>
          <a:p>
            <a:r>
              <a:rPr lang="en-US" dirty="0"/>
              <a:t>Everyone loves Magic!</a:t>
            </a:r>
          </a:p>
        </p:txBody>
      </p:sp>
      <p:pic>
        <p:nvPicPr>
          <p:cNvPr id="5122" name="Picture 2" descr="Image result for task manager processes">
            <a:extLst>
              <a:ext uri="{FF2B5EF4-FFF2-40B4-BE49-F238E27FC236}">
                <a16:creationId xmlns:a16="http://schemas.microsoft.com/office/drawing/2014/main" id="{2284AAD2-D8E6-4A7B-85C2-E15BA7A11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2202560"/>
            <a:ext cx="5372100" cy="399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511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C666-8E97-4D1A-95A9-1B0B66AA95DA}"/>
              </a:ext>
            </a:extLst>
          </p:cNvPr>
          <p:cNvSpPr>
            <a:spLocks noGrp="1"/>
          </p:cNvSpPr>
          <p:nvPr>
            <p:ph type="title"/>
          </p:nvPr>
        </p:nvSpPr>
        <p:spPr/>
        <p:txBody>
          <a:bodyPr/>
          <a:lstStyle/>
          <a:p>
            <a:r>
              <a:rPr lang="en-US" dirty="0"/>
              <a:t>Operating system OPERATION</a:t>
            </a:r>
          </a:p>
        </p:txBody>
      </p:sp>
      <p:pic>
        <p:nvPicPr>
          <p:cNvPr id="6146" name="Picture 2" descr="Image result for clr .net">
            <a:extLst>
              <a:ext uri="{FF2B5EF4-FFF2-40B4-BE49-F238E27FC236}">
                <a16:creationId xmlns:a16="http://schemas.microsoft.com/office/drawing/2014/main" id="{8620FBD7-CE5A-4EED-AAD2-C513332B30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1854" y="2093976"/>
            <a:ext cx="9188867"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446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6DCB24-D16A-40EB-86AE-A137652BD5E8}"/>
              </a:ext>
            </a:extLst>
          </p:cNvPr>
          <p:cNvSpPr>
            <a:spLocks noGrp="1"/>
          </p:cNvSpPr>
          <p:nvPr>
            <p:ph type="title"/>
          </p:nvPr>
        </p:nvSpPr>
        <p:spPr/>
        <p:txBody>
          <a:bodyPr/>
          <a:lstStyle/>
          <a:p>
            <a:r>
              <a:rPr lang="en-US" dirty="0"/>
              <a:t>How languages   s   each other</a:t>
            </a:r>
          </a:p>
        </p:txBody>
      </p:sp>
      <p:sp>
        <p:nvSpPr>
          <p:cNvPr id="6" name="TextBox 5">
            <a:extLst>
              <a:ext uri="{FF2B5EF4-FFF2-40B4-BE49-F238E27FC236}">
                <a16:creationId xmlns:a16="http://schemas.microsoft.com/office/drawing/2014/main" id="{815B6F36-46AC-4F5D-AA14-2520BBDCCDD7}"/>
              </a:ext>
            </a:extLst>
          </p:cNvPr>
          <p:cNvSpPr txBox="1"/>
          <p:nvPr/>
        </p:nvSpPr>
        <p:spPr>
          <a:xfrm>
            <a:off x="449538" y="2620041"/>
            <a:ext cx="70085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Languages influence one another. </a:t>
            </a:r>
          </a:p>
          <a:p>
            <a:pPr marL="285750" indent="-285750">
              <a:buFont typeface="Arial" panose="020B0604020202020204" pitchFamily="34" charset="0"/>
              <a:buChar char="•"/>
            </a:pPr>
            <a:r>
              <a:rPr lang="en-US" dirty="0"/>
              <a:t>That means language designers(people) are constantly trying to improve the language</a:t>
            </a:r>
          </a:p>
          <a:p>
            <a:pPr marL="285750" indent="-285750">
              <a:buFont typeface="Arial" panose="020B0604020202020204" pitchFamily="34" charset="0"/>
              <a:buChar char="•"/>
            </a:pPr>
            <a:r>
              <a:rPr lang="en-US" dirty="0"/>
              <a:t>They do this by exploring other languages/environments trying to find good ideas and bring them aboard.</a:t>
            </a:r>
          </a:p>
        </p:txBody>
      </p:sp>
      <p:pic>
        <p:nvPicPr>
          <p:cNvPr id="7" name="Picture 6">
            <a:extLst>
              <a:ext uri="{FF2B5EF4-FFF2-40B4-BE49-F238E27FC236}">
                <a16:creationId xmlns:a16="http://schemas.microsoft.com/office/drawing/2014/main" id="{04C657D4-B5F5-49EF-B681-9FCC0A6CC908}"/>
              </a:ext>
            </a:extLst>
          </p:cNvPr>
          <p:cNvPicPr>
            <a:picLocks noChangeAspect="1"/>
          </p:cNvPicPr>
          <p:nvPr/>
        </p:nvPicPr>
        <p:blipFill>
          <a:blip r:embed="rId2"/>
          <a:stretch>
            <a:fillRect/>
          </a:stretch>
        </p:blipFill>
        <p:spPr>
          <a:xfrm>
            <a:off x="8228678" y="1566909"/>
            <a:ext cx="3729960" cy="5060919"/>
          </a:xfrm>
          <a:prstGeom prst="rect">
            <a:avLst/>
          </a:prstGeom>
        </p:spPr>
      </p:pic>
      <p:pic>
        <p:nvPicPr>
          <p:cNvPr id="8" name="Picture 7">
            <a:extLst>
              <a:ext uri="{FF2B5EF4-FFF2-40B4-BE49-F238E27FC236}">
                <a16:creationId xmlns:a16="http://schemas.microsoft.com/office/drawing/2014/main" id="{257F02AA-6E39-4F40-95C3-8EE50D4E280B}"/>
              </a:ext>
            </a:extLst>
          </p:cNvPr>
          <p:cNvPicPr>
            <a:picLocks noChangeAspect="1"/>
          </p:cNvPicPr>
          <p:nvPr/>
        </p:nvPicPr>
        <p:blipFill>
          <a:blip r:embed="rId3"/>
          <a:stretch>
            <a:fillRect/>
          </a:stretch>
        </p:blipFill>
        <p:spPr>
          <a:xfrm>
            <a:off x="5424844" y="936879"/>
            <a:ext cx="847725" cy="704850"/>
          </a:xfrm>
          <a:prstGeom prst="rect">
            <a:avLst/>
          </a:prstGeom>
        </p:spPr>
      </p:pic>
    </p:spTree>
    <p:extLst>
      <p:ext uri="{BB962C8B-B14F-4D97-AF65-F5344CB8AC3E}">
        <p14:creationId xmlns:p14="http://schemas.microsoft.com/office/powerpoint/2010/main" val="2689243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C43A-0B98-4E8F-815D-AE5F3143D828}"/>
              </a:ext>
            </a:extLst>
          </p:cNvPr>
          <p:cNvSpPr>
            <a:spLocks noGrp="1"/>
          </p:cNvSpPr>
          <p:nvPr>
            <p:ph type="title"/>
          </p:nvPr>
        </p:nvSpPr>
        <p:spPr/>
        <p:txBody>
          <a:bodyPr/>
          <a:lstStyle/>
          <a:p>
            <a:r>
              <a:rPr lang="en-US" dirty="0"/>
              <a:t>Thoughts on languages</a:t>
            </a:r>
          </a:p>
        </p:txBody>
      </p:sp>
      <p:sp>
        <p:nvSpPr>
          <p:cNvPr id="4" name="Content Placeholder 3">
            <a:extLst>
              <a:ext uri="{FF2B5EF4-FFF2-40B4-BE49-F238E27FC236}">
                <a16:creationId xmlns:a16="http://schemas.microsoft.com/office/drawing/2014/main" id="{F6D772EA-84AD-4CB0-B383-DA54CC61B840}"/>
              </a:ext>
            </a:extLst>
          </p:cNvPr>
          <p:cNvSpPr>
            <a:spLocks noGrp="1"/>
          </p:cNvSpPr>
          <p:nvPr>
            <p:ph idx="1"/>
          </p:nvPr>
        </p:nvSpPr>
        <p:spPr>
          <a:xfrm>
            <a:off x="1069848" y="1922624"/>
            <a:ext cx="10058400" cy="4305897"/>
          </a:xfrm>
        </p:spPr>
        <p:txBody>
          <a:bodyPr>
            <a:normAutofit fontScale="85000" lnSpcReduction="20000"/>
          </a:bodyPr>
          <a:lstStyle/>
          <a:p>
            <a:r>
              <a:rPr lang="en-US" dirty="0"/>
              <a:t>I consider language as a tool, method to communicate our thoughts.</a:t>
            </a:r>
          </a:p>
          <a:p>
            <a:r>
              <a:rPr lang="en-US" dirty="0"/>
              <a:t>Since it is a tool, it is a matter of preference.</a:t>
            </a:r>
          </a:p>
          <a:p>
            <a:r>
              <a:rPr lang="en-US" dirty="0"/>
              <a:t>But, People are highly opinionated.</a:t>
            </a:r>
          </a:p>
          <a:p>
            <a:r>
              <a:rPr lang="en-US" dirty="0"/>
              <a:t>People are programmed to think in one way, when they are in one environment.</a:t>
            </a:r>
          </a:p>
          <a:p>
            <a:r>
              <a:rPr lang="en-US" dirty="0"/>
              <a:t>If we step out, we will find commonalities and find love for the language.</a:t>
            </a:r>
          </a:p>
          <a:p>
            <a:r>
              <a:rPr lang="en-US" dirty="0"/>
              <a:t>Studying a lot of languages help us grow and think better.</a:t>
            </a:r>
          </a:p>
          <a:p>
            <a:r>
              <a:rPr lang="en-US" dirty="0"/>
              <a:t>Languages are mostly multi-paradigm. That means we have a lot of thinking hats to put on and find the best way to solve a problem.</a:t>
            </a:r>
          </a:p>
          <a:p>
            <a:r>
              <a:rPr lang="en-US" dirty="0"/>
              <a:t>We should continuously discover and enjoy </a:t>
            </a:r>
          </a:p>
          <a:p>
            <a:r>
              <a:rPr lang="en-US" dirty="0"/>
              <a:t>Tooling is very important to build products quickly. </a:t>
            </a:r>
          </a:p>
          <a:p>
            <a:r>
              <a:rPr lang="en-US" dirty="0"/>
              <a:t>Tooling has a “happy developer factor” associated with it.</a:t>
            </a:r>
          </a:p>
          <a:p>
            <a:r>
              <a:rPr lang="en-US" dirty="0"/>
              <a:t>We should invest time in learning and learning is continuous.</a:t>
            </a:r>
          </a:p>
          <a:p>
            <a:r>
              <a:rPr lang="en-US" dirty="0"/>
              <a:t>We should try to craft clean code.</a:t>
            </a:r>
          </a:p>
          <a:p>
            <a:endParaRPr lang="en-US" dirty="0"/>
          </a:p>
        </p:txBody>
      </p:sp>
    </p:spTree>
    <p:extLst>
      <p:ext uri="{BB962C8B-B14F-4D97-AF65-F5344CB8AC3E}">
        <p14:creationId xmlns:p14="http://schemas.microsoft.com/office/powerpoint/2010/main" val="2348245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870B7B-A6C5-4A20-B251-AC42CD04439E}"/>
              </a:ext>
            </a:extLst>
          </p:cNvPr>
          <p:cNvSpPr>
            <a:spLocks noGrp="1"/>
          </p:cNvSpPr>
          <p:nvPr>
            <p:ph type="title"/>
          </p:nvPr>
        </p:nvSpPr>
        <p:spPr/>
        <p:txBody>
          <a:bodyPr/>
          <a:lstStyle/>
          <a:p>
            <a:r>
              <a:rPr lang="en-US" dirty="0"/>
              <a:t>The road to elixir…</a:t>
            </a:r>
          </a:p>
        </p:txBody>
      </p:sp>
      <p:pic>
        <p:nvPicPr>
          <p:cNvPr id="7172" name="Picture 4" descr="Image result for path">
            <a:extLst>
              <a:ext uri="{FF2B5EF4-FFF2-40B4-BE49-F238E27FC236}">
                <a16:creationId xmlns:a16="http://schemas.microsoft.com/office/drawing/2014/main" id="{AB4A6349-C482-412A-9E28-A7CCCBEE0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9" y="1895061"/>
            <a:ext cx="9584900" cy="479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934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6BFA-D600-4524-83B6-C09F91B939BD}"/>
              </a:ext>
            </a:extLst>
          </p:cNvPr>
          <p:cNvSpPr>
            <a:spLocks noGrp="1"/>
          </p:cNvSpPr>
          <p:nvPr>
            <p:ph type="title"/>
          </p:nvPr>
        </p:nvSpPr>
        <p:spPr/>
        <p:txBody>
          <a:bodyPr/>
          <a:lstStyle/>
          <a:p>
            <a:r>
              <a:rPr lang="en-US" dirty="0"/>
              <a:t>Core LEARNING interests</a:t>
            </a:r>
          </a:p>
        </p:txBody>
      </p:sp>
      <p:sp>
        <p:nvSpPr>
          <p:cNvPr id="3" name="Content Placeholder 2">
            <a:extLst>
              <a:ext uri="{FF2B5EF4-FFF2-40B4-BE49-F238E27FC236}">
                <a16:creationId xmlns:a16="http://schemas.microsoft.com/office/drawing/2014/main" id="{7A72DD21-BA35-4A13-9007-AB67E1BDEC66}"/>
              </a:ext>
            </a:extLst>
          </p:cNvPr>
          <p:cNvSpPr>
            <a:spLocks noGrp="1"/>
          </p:cNvSpPr>
          <p:nvPr>
            <p:ph idx="1"/>
          </p:nvPr>
        </p:nvSpPr>
        <p:spPr/>
        <p:txBody>
          <a:bodyPr>
            <a:normAutofit/>
          </a:bodyPr>
          <a:lstStyle/>
          <a:p>
            <a:r>
              <a:rPr lang="en-US" dirty="0"/>
              <a:t>Distributed Systems</a:t>
            </a:r>
          </a:p>
          <a:p>
            <a:r>
              <a:rPr lang="en-US" dirty="0"/>
              <a:t>Event Oriented Architecture</a:t>
            </a:r>
          </a:p>
          <a:p>
            <a:r>
              <a:rPr lang="en-US" dirty="0"/>
              <a:t>Message Oriented </a:t>
            </a:r>
            <a:r>
              <a:rPr lang="en-US" dirty="0" err="1"/>
              <a:t>sytems</a:t>
            </a:r>
            <a:endParaRPr lang="en-US" dirty="0"/>
          </a:p>
          <a:p>
            <a:r>
              <a:rPr lang="en-US" dirty="0"/>
              <a:t>Highly scalable systems</a:t>
            </a:r>
          </a:p>
          <a:p>
            <a:r>
              <a:rPr lang="en-US" dirty="0"/>
              <a:t>Reactive Architectures</a:t>
            </a:r>
          </a:p>
          <a:p>
            <a:pPr marL="0" indent="0">
              <a:buNone/>
            </a:pPr>
            <a:endParaRPr lang="en-US" dirty="0"/>
          </a:p>
          <a:p>
            <a:r>
              <a:rPr lang="en-US" dirty="0"/>
              <a:t>“All the vocabulary is great! How should we learn these? What’s the plan?” I said to myself.</a:t>
            </a:r>
          </a:p>
        </p:txBody>
      </p:sp>
    </p:spTree>
    <p:extLst>
      <p:ext uri="{BB962C8B-B14F-4D97-AF65-F5344CB8AC3E}">
        <p14:creationId xmlns:p14="http://schemas.microsoft.com/office/powerpoint/2010/main" val="87871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6BFA-D600-4524-83B6-C09F91B939BD}"/>
              </a:ext>
            </a:extLst>
          </p:cNvPr>
          <p:cNvSpPr>
            <a:spLocks noGrp="1"/>
          </p:cNvSpPr>
          <p:nvPr>
            <p:ph type="title"/>
          </p:nvPr>
        </p:nvSpPr>
        <p:spPr/>
        <p:txBody>
          <a:bodyPr/>
          <a:lstStyle/>
          <a:p>
            <a:r>
              <a:rPr lang="en-US" dirty="0"/>
              <a:t>The bus</a:t>
            </a:r>
          </a:p>
        </p:txBody>
      </p:sp>
      <p:sp>
        <p:nvSpPr>
          <p:cNvPr id="3" name="Content Placeholder 2">
            <a:extLst>
              <a:ext uri="{FF2B5EF4-FFF2-40B4-BE49-F238E27FC236}">
                <a16:creationId xmlns:a16="http://schemas.microsoft.com/office/drawing/2014/main" id="{7A72DD21-BA35-4A13-9007-AB67E1BDEC66}"/>
              </a:ext>
            </a:extLst>
          </p:cNvPr>
          <p:cNvSpPr>
            <a:spLocks noGrp="1"/>
          </p:cNvSpPr>
          <p:nvPr>
            <p:ph idx="1"/>
          </p:nvPr>
        </p:nvSpPr>
        <p:spPr/>
        <p:txBody>
          <a:bodyPr>
            <a:normAutofit/>
          </a:bodyPr>
          <a:lstStyle/>
          <a:p>
            <a:r>
              <a:rPr lang="en-US" dirty="0"/>
              <a:t>Service Bus</a:t>
            </a:r>
          </a:p>
          <a:p>
            <a:r>
              <a:rPr lang="en-US" dirty="0"/>
              <a:t>Enterprise Service Bus</a:t>
            </a:r>
          </a:p>
          <a:p>
            <a:r>
              <a:rPr lang="en-US" dirty="0"/>
              <a:t>Message Bus</a:t>
            </a:r>
          </a:p>
          <a:p>
            <a:r>
              <a:rPr lang="en-US" dirty="0"/>
              <a:t>I encountered a lot of terms.</a:t>
            </a:r>
          </a:p>
          <a:p>
            <a:r>
              <a:rPr lang="en-US" dirty="0"/>
              <a:t>I worked on </a:t>
            </a:r>
            <a:r>
              <a:rPr lang="en-US" dirty="0" err="1"/>
              <a:t>NServiceBus</a:t>
            </a:r>
            <a:r>
              <a:rPr lang="en-US" dirty="0"/>
              <a:t> in my .NET days!</a:t>
            </a:r>
          </a:p>
        </p:txBody>
      </p:sp>
    </p:spTree>
    <p:extLst>
      <p:ext uri="{BB962C8B-B14F-4D97-AF65-F5344CB8AC3E}">
        <p14:creationId xmlns:p14="http://schemas.microsoft.com/office/powerpoint/2010/main" val="763543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6387-1F69-4378-93D1-917509947495}"/>
              </a:ext>
            </a:extLst>
          </p:cNvPr>
          <p:cNvSpPr>
            <a:spLocks noGrp="1"/>
          </p:cNvSpPr>
          <p:nvPr>
            <p:ph type="title"/>
          </p:nvPr>
        </p:nvSpPr>
        <p:spPr/>
        <p:txBody>
          <a:bodyPr/>
          <a:lstStyle/>
          <a:p>
            <a:r>
              <a:rPr lang="en-US" dirty="0"/>
              <a:t>What does it mean to be a distributed system?</a:t>
            </a:r>
          </a:p>
        </p:txBody>
      </p:sp>
      <p:sp>
        <p:nvSpPr>
          <p:cNvPr id="3" name="Content Placeholder 2">
            <a:extLst>
              <a:ext uri="{FF2B5EF4-FFF2-40B4-BE49-F238E27FC236}">
                <a16:creationId xmlns:a16="http://schemas.microsoft.com/office/drawing/2014/main" id="{2939CE1E-9A37-4DCD-9602-2C7A1AFA5B72}"/>
              </a:ext>
            </a:extLst>
          </p:cNvPr>
          <p:cNvSpPr>
            <a:spLocks noGrp="1"/>
          </p:cNvSpPr>
          <p:nvPr>
            <p:ph idx="1"/>
          </p:nvPr>
        </p:nvSpPr>
        <p:spPr>
          <a:xfrm>
            <a:off x="702365" y="2121408"/>
            <a:ext cx="10774018" cy="4050792"/>
          </a:xfrm>
        </p:spPr>
        <p:txBody>
          <a:bodyPr/>
          <a:lstStyle/>
          <a:p>
            <a:r>
              <a:rPr lang="en-US" dirty="0"/>
              <a:t>The 8 Fallacies of Distributed Computing</a:t>
            </a:r>
          </a:p>
          <a:p>
            <a:r>
              <a:rPr lang="en-US" dirty="0"/>
              <a:t>https://en.wikipedia.org/wiki/Fallacies_of_distributed_computing</a:t>
            </a:r>
          </a:p>
          <a:p>
            <a:r>
              <a:rPr lang="en-US" dirty="0"/>
              <a:t>Networks</a:t>
            </a:r>
          </a:p>
          <a:p>
            <a:r>
              <a:rPr lang="en-US" dirty="0" err="1"/>
              <a:t>Interprocess</a:t>
            </a:r>
            <a:r>
              <a:rPr lang="en-US" dirty="0"/>
              <a:t> communication</a:t>
            </a:r>
          </a:p>
          <a:p>
            <a:r>
              <a:rPr lang="en-US" dirty="0"/>
              <a:t>Communication, Collaboration, Coordination.</a:t>
            </a:r>
          </a:p>
          <a:p>
            <a:r>
              <a:rPr lang="en-US" dirty="0"/>
              <a:t>Application integration</a:t>
            </a:r>
          </a:p>
          <a:p>
            <a:endParaRPr lang="en-US" dirty="0"/>
          </a:p>
        </p:txBody>
      </p:sp>
    </p:spTree>
    <p:extLst>
      <p:ext uri="{BB962C8B-B14F-4D97-AF65-F5344CB8AC3E}">
        <p14:creationId xmlns:p14="http://schemas.microsoft.com/office/powerpoint/2010/main" val="229030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652C-049A-49FE-B699-3A8E0663E3FC}"/>
              </a:ext>
            </a:extLst>
          </p:cNvPr>
          <p:cNvSpPr>
            <a:spLocks noGrp="1"/>
          </p:cNvSpPr>
          <p:nvPr>
            <p:ph type="title"/>
          </p:nvPr>
        </p:nvSpPr>
        <p:spPr/>
        <p:txBody>
          <a:bodyPr/>
          <a:lstStyle/>
          <a:p>
            <a:r>
              <a:rPr lang="en-US" dirty="0"/>
              <a:t>Talk Agenda</a:t>
            </a:r>
          </a:p>
        </p:txBody>
      </p:sp>
      <p:sp>
        <p:nvSpPr>
          <p:cNvPr id="3" name="Content Placeholder 2">
            <a:extLst>
              <a:ext uri="{FF2B5EF4-FFF2-40B4-BE49-F238E27FC236}">
                <a16:creationId xmlns:a16="http://schemas.microsoft.com/office/drawing/2014/main" id="{FA7A2391-DBB0-4208-BFDD-732F2AE4A222}"/>
              </a:ext>
            </a:extLst>
          </p:cNvPr>
          <p:cNvSpPr>
            <a:spLocks noGrp="1"/>
          </p:cNvSpPr>
          <p:nvPr>
            <p:ph idx="1"/>
          </p:nvPr>
        </p:nvSpPr>
        <p:spPr>
          <a:xfrm>
            <a:off x="1069848" y="2121408"/>
            <a:ext cx="10058400" cy="4050792"/>
          </a:xfrm>
        </p:spPr>
        <p:txBody>
          <a:bodyPr/>
          <a:lstStyle/>
          <a:p>
            <a:r>
              <a:rPr lang="en-US" dirty="0"/>
              <a:t>Target Audience</a:t>
            </a:r>
          </a:p>
          <a:p>
            <a:r>
              <a:rPr lang="en-US" dirty="0"/>
              <a:t>About Me</a:t>
            </a:r>
          </a:p>
          <a:p>
            <a:r>
              <a:rPr lang="en-US" dirty="0"/>
              <a:t>Foundations</a:t>
            </a:r>
          </a:p>
          <a:p>
            <a:r>
              <a:rPr lang="en-US" dirty="0"/>
              <a:t>The road to Elixir (How I met Elixir!)</a:t>
            </a:r>
          </a:p>
          <a:p>
            <a:r>
              <a:rPr lang="en-US" dirty="0"/>
              <a:t>Elixir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FF725927-8C3B-4406-8F71-56055153E9A5}"/>
              </a:ext>
            </a:extLst>
          </p:cNvPr>
          <p:cNvPicPr>
            <a:picLocks noChangeAspect="1"/>
          </p:cNvPicPr>
          <p:nvPr/>
        </p:nvPicPr>
        <p:blipFill>
          <a:blip r:embed="rId2"/>
          <a:stretch>
            <a:fillRect/>
          </a:stretch>
        </p:blipFill>
        <p:spPr>
          <a:xfrm>
            <a:off x="7311000" y="2646708"/>
            <a:ext cx="847725" cy="704850"/>
          </a:xfrm>
          <a:prstGeom prst="rect">
            <a:avLst/>
          </a:prstGeom>
        </p:spPr>
      </p:pic>
    </p:spTree>
    <p:extLst>
      <p:ext uri="{BB962C8B-B14F-4D97-AF65-F5344CB8AC3E}">
        <p14:creationId xmlns:p14="http://schemas.microsoft.com/office/powerpoint/2010/main" val="4198093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6BFA-D600-4524-83B6-C09F91B939BD}"/>
              </a:ext>
            </a:extLst>
          </p:cNvPr>
          <p:cNvSpPr>
            <a:spLocks noGrp="1"/>
          </p:cNvSpPr>
          <p:nvPr>
            <p:ph type="title"/>
          </p:nvPr>
        </p:nvSpPr>
        <p:spPr/>
        <p:txBody>
          <a:bodyPr/>
          <a:lstStyle/>
          <a:p>
            <a:r>
              <a:rPr lang="en-US" dirty="0"/>
              <a:t>Integration patterns</a:t>
            </a:r>
          </a:p>
        </p:txBody>
      </p:sp>
      <p:pic>
        <p:nvPicPr>
          <p:cNvPr id="4" name="Picture 3">
            <a:extLst>
              <a:ext uri="{FF2B5EF4-FFF2-40B4-BE49-F238E27FC236}">
                <a16:creationId xmlns:a16="http://schemas.microsoft.com/office/drawing/2014/main" id="{C2DA52ED-277E-4E9D-8B7D-352F42F143D7}"/>
              </a:ext>
            </a:extLst>
          </p:cNvPr>
          <p:cNvPicPr>
            <a:picLocks noChangeAspect="1"/>
          </p:cNvPicPr>
          <p:nvPr/>
        </p:nvPicPr>
        <p:blipFill>
          <a:blip r:embed="rId2"/>
          <a:stretch>
            <a:fillRect/>
          </a:stretch>
        </p:blipFill>
        <p:spPr>
          <a:xfrm>
            <a:off x="1232452" y="1749287"/>
            <a:ext cx="9343403" cy="4608650"/>
          </a:xfrm>
          <a:prstGeom prst="rect">
            <a:avLst/>
          </a:prstGeom>
        </p:spPr>
      </p:pic>
      <p:sp>
        <p:nvSpPr>
          <p:cNvPr id="6" name="TextBox 5">
            <a:extLst>
              <a:ext uri="{FF2B5EF4-FFF2-40B4-BE49-F238E27FC236}">
                <a16:creationId xmlns:a16="http://schemas.microsoft.com/office/drawing/2014/main" id="{D6DF08D3-1875-40E2-86D0-92E3E4267F22}"/>
              </a:ext>
            </a:extLst>
          </p:cNvPr>
          <p:cNvSpPr txBox="1"/>
          <p:nvPr/>
        </p:nvSpPr>
        <p:spPr>
          <a:xfrm>
            <a:off x="2050509" y="6357937"/>
            <a:ext cx="7469481" cy="369332"/>
          </a:xfrm>
          <a:prstGeom prst="rect">
            <a:avLst/>
          </a:prstGeom>
          <a:noFill/>
        </p:spPr>
        <p:txBody>
          <a:bodyPr wrap="none" rtlCol="0">
            <a:spAutoFit/>
          </a:bodyPr>
          <a:lstStyle/>
          <a:p>
            <a:r>
              <a:rPr lang="en-US" dirty="0"/>
              <a:t>http://www.enterpriseintegrationpatterns.com/patterns/messaging/</a:t>
            </a:r>
          </a:p>
        </p:txBody>
      </p:sp>
    </p:spTree>
    <p:extLst>
      <p:ext uri="{BB962C8B-B14F-4D97-AF65-F5344CB8AC3E}">
        <p14:creationId xmlns:p14="http://schemas.microsoft.com/office/powerpoint/2010/main" val="1818246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BF2066-C155-4430-8E49-1B392D6FE3F8}"/>
              </a:ext>
            </a:extLst>
          </p:cNvPr>
          <p:cNvSpPr>
            <a:spLocks noGrp="1"/>
          </p:cNvSpPr>
          <p:nvPr>
            <p:ph type="title"/>
          </p:nvPr>
        </p:nvSpPr>
        <p:spPr/>
        <p:txBody>
          <a:bodyPr/>
          <a:lstStyle/>
          <a:p>
            <a:r>
              <a:rPr lang="en-US" dirty="0"/>
              <a:t>RABBITMQ ADVENTURES</a:t>
            </a:r>
          </a:p>
        </p:txBody>
      </p:sp>
      <p:sp>
        <p:nvSpPr>
          <p:cNvPr id="4" name="Content Placeholder 3">
            <a:extLst>
              <a:ext uri="{FF2B5EF4-FFF2-40B4-BE49-F238E27FC236}">
                <a16:creationId xmlns:a16="http://schemas.microsoft.com/office/drawing/2014/main" id="{120D4FBE-3597-4A24-A0BC-5E36C2CABE32}"/>
              </a:ext>
            </a:extLst>
          </p:cNvPr>
          <p:cNvSpPr>
            <a:spLocks noGrp="1"/>
          </p:cNvSpPr>
          <p:nvPr>
            <p:ph idx="1"/>
          </p:nvPr>
        </p:nvSpPr>
        <p:spPr/>
        <p:txBody>
          <a:bodyPr/>
          <a:lstStyle/>
          <a:p>
            <a:r>
              <a:rPr lang="en-US" dirty="0"/>
              <a:t>AMQP</a:t>
            </a:r>
          </a:p>
          <a:p>
            <a:r>
              <a:rPr lang="en-US" dirty="0"/>
              <a:t>RabbitMQ history</a:t>
            </a:r>
          </a:p>
          <a:p>
            <a:r>
              <a:rPr lang="en-US" dirty="0"/>
              <a:t>RabbitMQ Constructs</a:t>
            </a:r>
          </a:p>
          <a:p>
            <a:r>
              <a:rPr lang="en-US" dirty="0"/>
              <a:t>RabbitMQ examples/patterns</a:t>
            </a:r>
          </a:p>
          <a:p>
            <a:r>
              <a:rPr lang="en-US" dirty="0"/>
              <a:t>https://www.rabbitmq.com/getstarted.html</a:t>
            </a:r>
          </a:p>
        </p:txBody>
      </p:sp>
      <p:pic>
        <p:nvPicPr>
          <p:cNvPr id="1026" name="Picture 2" descr="Image result for rabbitmq in action">
            <a:extLst>
              <a:ext uri="{FF2B5EF4-FFF2-40B4-BE49-F238E27FC236}">
                <a16:creationId xmlns:a16="http://schemas.microsoft.com/office/drawing/2014/main" id="{73D12239-D5B7-490A-9121-E6BF9227D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094" y="1145278"/>
            <a:ext cx="3800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01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6633-D066-46BD-86CE-9326703ABD9B}"/>
              </a:ext>
            </a:extLst>
          </p:cNvPr>
          <p:cNvSpPr>
            <a:spLocks noGrp="1"/>
          </p:cNvSpPr>
          <p:nvPr>
            <p:ph type="title"/>
          </p:nvPr>
        </p:nvSpPr>
        <p:spPr>
          <a:xfrm>
            <a:off x="1387900" y="2870023"/>
            <a:ext cx="10058400" cy="1609344"/>
          </a:xfrm>
        </p:spPr>
        <p:txBody>
          <a:bodyPr/>
          <a:lstStyle/>
          <a:p>
            <a:pPr algn="ctr"/>
            <a:r>
              <a:rPr lang="en-US" dirty="0"/>
              <a:t>ERLANG</a:t>
            </a:r>
          </a:p>
        </p:txBody>
      </p:sp>
    </p:spTree>
    <p:extLst>
      <p:ext uri="{BB962C8B-B14F-4D97-AF65-F5344CB8AC3E}">
        <p14:creationId xmlns:p14="http://schemas.microsoft.com/office/powerpoint/2010/main" val="3475700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C4AB8-C577-4E12-BAFC-6E732076B557}"/>
              </a:ext>
            </a:extLst>
          </p:cNvPr>
          <p:cNvSpPr>
            <a:spLocks noGrp="1"/>
          </p:cNvSpPr>
          <p:nvPr>
            <p:ph type="title"/>
          </p:nvPr>
        </p:nvSpPr>
        <p:spPr/>
        <p:txBody>
          <a:bodyPr/>
          <a:lstStyle/>
          <a:p>
            <a:r>
              <a:rPr lang="en-US" dirty="0"/>
              <a:t>The history of Erlang</a:t>
            </a:r>
          </a:p>
        </p:txBody>
      </p:sp>
      <p:sp>
        <p:nvSpPr>
          <p:cNvPr id="4" name="Content Placeholder 3">
            <a:extLst>
              <a:ext uri="{FF2B5EF4-FFF2-40B4-BE49-F238E27FC236}">
                <a16:creationId xmlns:a16="http://schemas.microsoft.com/office/drawing/2014/main" id="{550774C9-66F9-4EAE-8512-C46BC48646BF}"/>
              </a:ext>
            </a:extLst>
          </p:cNvPr>
          <p:cNvSpPr>
            <a:spLocks noGrp="1"/>
          </p:cNvSpPr>
          <p:nvPr>
            <p:ph idx="1"/>
          </p:nvPr>
        </p:nvSpPr>
        <p:spPr/>
        <p:txBody>
          <a:bodyPr>
            <a:normAutofit fontScale="77500" lnSpcReduction="20000"/>
          </a:bodyPr>
          <a:lstStyle/>
          <a:p>
            <a:r>
              <a:rPr lang="en-US" dirty="0"/>
              <a:t>Ericsson</a:t>
            </a:r>
          </a:p>
          <a:p>
            <a:r>
              <a:rPr lang="en-US" dirty="0"/>
              <a:t>Problem context</a:t>
            </a:r>
          </a:p>
          <a:p>
            <a:r>
              <a:rPr lang="en-US" dirty="0"/>
              <a:t>The CS lab/team</a:t>
            </a:r>
          </a:p>
          <a:p>
            <a:r>
              <a:rPr lang="en-US" dirty="0"/>
              <a:t>Solution Approach  - RESEARCH  -“Investigate the right programming language/environment for the given problem.”</a:t>
            </a:r>
          </a:p>
          <a:p>
            <a:r>
              <a:rPr lang="en-US" dirty="0"/>
              <a:t>1982-85:  “Experiments with programming of telecom using &gt; 20 different languages. Conclusion: The language must be a very high level symbolic language in order to achieve productivity gains ! (Leaves us with: Lisp , Prolog , </a:t>
            </a:r>
            <a:r>
              <a:rPr lang="en-US" dirty="0" err="1"/>
              <a:t>Parlog</a:t>
            </a:r>
            <a:r>
              <a:rPr lang="en-US" dirty="0"/>
              <a:t> ...)”</a:t>
            </a:r>
          </a:p>
          <a:p>
            <a:r>
              <a:rPr lang="en-US" dirty="0"/>
              <a:t>1985-86:  “Experiments with </a:t>
            </a:r>
            <a:r>
              <a:rPr lang="en-US" dirty="0" err="1"/>
              <a:t>Lisp,Prolog</a:t>
            </a:r>
            <a:r>
              <a:rPr lang="en-US" dirty="0"/>
              <a:t>, </a:t>
            </a:r>
            <a:r>
              <a:rPr lang="en-US" dirty="0" err="1"/>
              <a:t>Parlog</a:t>
            </a:r>
            <a:r>
              <a:rPr lang="en-US" dirty="0"/>
              <a:t> etc. Conclusion: The language must contain primitives for concurrency and error recovery, and the execution model must not have back-tracking. (Rules out Lisp and Prolog.) It must also have a granularity of concurrency such that one </a:t>
            </a:r>
            <a:r>
              <a:rPr lang="en-US" dirty="0" err="1"/>
              <a:t>asyncronous</a:t>
            </a:r>
            <a:r>
              <a:rPr lang="en-US" dirty="0"/>
              <a:t> telephony process is represented by one process in the language. (Rules out </a:t>
            </a:r>
            <a:r>
              <a:rPr lang="en-US" dirty="0" err="1"/>
              <a:t>Parlog</a:t>
            </a:r>
            <a:r>
              <a:rPr lang="en-US" dirty="0"/>
              <a:t>.)”</a:t>
            </a:r>
          </a:p>
          <a:p>
            <a:r>
              <a:rPr lang="en-US" dirty="0"/>
              <a:t>Conclusion:  “We must therefore </a:t>
            </a:r>
            <a:r>
              <a:rPr lang="en-US" b="1" dirty="0"/>
              <a:t>develop our own language with the desirable feature</a:t>
            </a:r>
            <a:r>
              <a:rPr lang="en-US" dirty="0"/>
              <a:t>s of Lisp, Prolog and </a:t>
            </a:r>
            <a:r>
              <a:rPr lang="en-US" dirty="0" err="1"/>
              <a:t>Parlog</a:t>
            </a:r>
            <a:r>
              <a:rPr lang="en-US" dirty="0"/>
              <a:t>, </a:t>
            </a:r>
            <a:r>
              <a:rPr lang="en-US" b="1" dirty="0"/>
              <a:t>but with concurrency and error recovery built into the language</a:t>
            </a:r>
            <a:r>
              <a:rPr lang="en-US" dirty="0"/>
              <a:t>.”</a:t>
            </a:r>
          </a:p>
          <a:p>
            <a:r>
              <a:rPr lang="en-US" dirty="0"/>
              <a:t>Source: https://www.erlang.org/course/history</a:t>
            </a:r>
          </a:p>
        </p:txBody>
      </p:sp>
    </p:spTree>
    <p:extLst>
      <p:ext uri="{BB962C8B-B14F-4D97-AF65-F5344CB8AC3E}">
        <p14:creationId xmlns:p14="http://schemas.microsoft.com/office/powerpoint/2010/main" val="868239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DBBB-795F-484C-A252-13BE815D0362}"/>
              </a:ext>
            </a:extLst>
          </p:cNvPr>
          <p:cNvSpPr>
            <a:spLocks noGrp="1"/>
          </p:cNvSpPr>
          <p:nvPr>
            <p:ph type="title"/>
          </p:nvPr>
        </p:nvSpPr>
        <p:spPr/>
        <p:txBody>
          <a:bodyPr/>
          <a:lstStyle/>
          <a:p>
            <a:r>
              <a:rPr lang="en-US" dirty="0"/>
              <a:t>Lets meet the people</a:t>
            </a:r>
          </a:p>
        </p:txBody>
      </p:sp>
      <p:pic>
        <p:nvPicPr>
          <p:cNvPr id="1026" name="Picture 2" descr="Image result for joe armstrong robert virding and mike">
            <a:extLst>
              <a:ext uri="{FF2B5EF4-FFF2-40B4-BE49-F238E27FC236}">
                <a16:creationId xmlns:a16="http://schemas.microsoft.com/office/drawing/2014/main" id="{D016AC81-E1C9-49C8-908F-47EA444FA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7892" y="1749425"/>
            <a:ext cx="7202311" cy="40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82EB60-A4DC-4498-8276-6408162727CB}"/>
              </a:ext>
            </a:extLst>
          </p:cNvPr>
          <p:cNvSpPr txBox="1"/>
          <p:nvPr/>
        </p:nvSpPr>
        <p:spPr>
          <a:xfrm>
            <a:off x="1355597" y="5957887"/>
            <a:ext cx="9486900" cy="646331"/>
          </a:xfrm>
          <a:prstGeom prst="rect">
            <a:avLst/>
          </a:prstGeom>
          <a:noFill/>
        </p:spPr>
        <p:txBody>
          <a:bodyPr wrap="square" rtlCol="0">
            <a:spAutoFit/>
          </a:bodyPr>
          <a:lstStyle/>
          <a:p>
            <a:r>
              <a:rPr lang="en-US" b="1" dirty="0"/>
              <a:t>“Develop our own language with the desirable feature</a:t>
            </a:r>
            <a:r>
              <a:rPr lang="en-US" dirty="0"/>
              <a:t>s of Lisp, Prolog and </a:t>
            </a:r>
            <a:r>
              <a:rPr lang="en-US" dirty="0" err="1"/>
              <a:t>Parlog</a:t>
            </a:r>
            <a:r>
              <a:rPr lang="en-US" dirty="0"/>
              <a:t>, </a:t>
            </a:r>
          </a:p>
          <a:p>
            <a:r>
              <a:rPr lang="en-US" b="1" dirty="0"/>
              <a:t>but with concurrency and error recovery built into the language.”</a:t>
            </a:r>
            <a:endParaRPr lang="en-US" dirty="0"/>
          </a:p>
        </p:txBody>
      </p:sp>
    </p:spTree>
    <p:extLst>
      <p:ext uri="{BB962C8B-B14F-4D97-AF65-F5344CB8AC3E}">
        <p14:creationId xmlns:p14="http://schemas.microsoft.com/office/powerpoint/2010/main" val="465690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529D-89F3-4836-BDAE-091605D9237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3BDE849-B168-444E-9C03-BCDDB1300647}"/>
              </a:ext>
            </a:extLst>
          </p:cNvPr>
          <p:cNvSpPr>
            <a:spLocks noGrp="1"/>
          </p:cNvSpPr>
          <p:nvPr>
            <p:ph idx="1"/>
          </p:nvPr>
        </p:nvSpPr>
        <p:spPr/>
        <p:txBody>
          <a:bodyPr/>
          <a:lstStyle/>
          <a:p>
            <a:r>
              <a:rPr lang="en-US" dirty="0"/>
              <a:t>1987-93</a:t>
            </a:r>
          </a:p>
          <a:p>
            <a:r>
              <a:rPr lang="en-US" dirty="0"/>
              <a:t>The notion of an “Abstract Machine” borrowed from Prolog.</a:t>
            </a:r>
          </a:p>
          <a:p>
            <a:r>
              <a:rPr lang="en-US" dirty="0"/>
              <a:t>Joe’s Abstract Machine</a:t>
            </a:r>
          </a:p>
          <a:p>
            <a:r>
              <a:rPr lang="en-US" dirty="0"/>
              <a:t>Improve implementations through the years.</a:t>
            </a:r>
          </a:p>
          <a:p>
            <a:r>
              <a:rPr lang="en-US" dirty="0"/>
              <a:t>Abstract Machine = Virtual Machine</a:t>
            </a:r>
          </a:p>
          <a:p>
            <a:r>
              <a:rPr lang="en-US" dirty="0"/>
              <a:t>The Erlang Virtual Machine aka BEAM</a:t>
            </a:r>
          </a:p>
          <a:p>
            <a:r>
              <a:rPr lang="en-US" dirty="0"/>
              <a:t>BEAM –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26302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0721-AEAB-4B1B-BB56-9CF9D7BBB2FB}"/>
              </a:ext>
            </a:extLst>
          </p:cNvPr>
          <p:cNvSpPr>
            <a:spLocks noGrp="1"/>
          </p:cNvSpPr>
          <p:nvPr>
            <p:ph type="title"/>
          </p:nvPr>
        </p:nvSpPr>
        <p:spPr/>
        <p:txBody>
          <a:bodyPr>
            <a:normAutofit/>
          </a:bodyPr>
          <a:lstStyle/>
          <a:p>
            <a:r>
              <a:rPr lang="en-US" sz="4400" dirty="0"/>
              <a:t>ERLANG OTP - Other amazing thoughts</a:t>
            </a:r>
          </a:p>
        </p:txBody>
      </p:sp>
      <p:sp>
        <p:nvSpPr>
          <p:cNvPr id="3" name="Content Placeholder 2">
            <a:extLst>
              <a:ext uri="{FF2B5EF4-FFF2-40B4-BE49-F238E27FC236}">
                <a16:creationId xmlns:a16="http://schemas.microsoft.com/office/drawing/2014/main" id="{383B3850-4A01-4E0D-A128-D9712FF4E395}"/>
              </a:ext>
            </a:extLst>
          </p:cNvPr>
          <p:cNvSpPr>
            <a:spLocks noGrp="1"/>
          </p:cNvSpPr>
          <p:nvPr>
            <p:ph idx="1"/>
          </p:nvPr>
        </p:nvSpPr>
        <p:spPr/>
        <p:txBody>
          <a:bodyPr/>
          <a:lstStyle/>
          <a:p>
            <a:r>
              <a:rPr lang="en-US" dirty="0"/>
              <a:t>Discover best practices, patterns</a:t>
            </a:r>
          </a:p>
          <a:p>
            <a:r>
              <a:rPr lang="en-US" dirty="0"/>
              <a:t>Develop a set of tools.</a:t>
            </a:r>
          </a:p>
          <a:p>
            <a:r>
              <a:rPr lang="en-US" dirty="0"/>
              <a:t>“OTP was originally meant to be – Open Telecom Platform”</a:t>
            </a:r>
          </a:p>
          <a:p>
            <a:r>
              <a:rPr lang="en-US" dirty="0"/>
              <a:t>Coined during the age when “Open” was a common day-day use by Engineers.</a:t>
            </a:r>
          </a:p>
          <a:p>
            <a:endParaRPr lang="en-US" dirty="0"/>
          </a:p>
          <a:p>
            <a:r>
              <a:rPr lang="en-US" dirty="0"/>
              <a:t>“OTP is set of Erlang libraries and design principles providing middle-ware to develop these systems. It includes its own distributed database, applications to interface towards other languages, debugging and release handling tools.” – Erlang site</a:t>
            </a:r>
          </a:p>
          <a:p>
            <a:pPr marL="0" indent="0">
              <a:buNone/>
            </a:pPr>
            <a:endParaRPr lang="en-US" dirty="0"/>
          </a:p>
        </p:txBody>
      </p:sp>
    </p:spTree>
    <p:extLst>
      <p:ext uri="{BB962C8B-B14F-4D97-AF65-F5344CB8AC3E}">
        <p14:creationId xmlns:p14="http://schemas.microsoft.com/office/powerpoint/2010/main" val="2902206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A550DA-6257-4FF9-B6F7-2D89C0075B0B}"/>
              </a:ext>
            </a:extLst>
          </p:cNvPr>
          <p:cNvSpPr>
            <a:spLocks noGrp="1"/>
          </p:cNvSpPr>
          <p:nvPr>
            <p:ph type="title"/>
          </p:nvPr>
        </p:nvSpPr>
        <p:spPr>
          <a:xfrm>
            <a:off x="1719204" y="2557860"/>
            <a:ext cx="2031161" cy="1609344"/>
          </a:xfrm>
        </p:spPr>
        <p:txBody>
          <a:bodyPr/>
          <a:lstStyle/>
          <a:p>
            <a:r>
              <a:rPr lang="en-US" dirty="0"/>
              <a:t>ERLANG</a:t>
            </a:r>
          </a:p>
        </p:txBody>
      </p:sp>
      <p:pic>
        <p:nvPicPr>
          <p:cNvPr id="5" name="Picture 4">
            <a:extLst>
              <a:ext uri="{FF2B5EF4-FFF2-40B4-BE49-F238E27FC236}">
                <a16:creationId xmlns:a16="http://schemas.microsoft.com/office/drawing/2014/main" id="{8335BDEC-A806-439F-9000-250FD8BD462D}"/>
              </a:ext>
            </a:extLst>
          </p:cNvPr>
          <p:cNvPicPr>
            <a:picLocks noChangeAspect="1"/>
          </p:cNvPicPr>
          <p:nvPr/>
        </p:nvPicPr>
        <p:blipFill>
          <a:blip r:embed="rId2"/>
          <a:stretch>
            <a:fillRect/>
          </a:stretch>
        </p:blipFill>
        <p:spPr>
          <a:xfrm>
            <a:off x="6347791" y="333583"/>
            <a:ext cx="4209638" cy="6057899"/>
          </a:xfrm>
          <a:prstGeom prst="rect">
            <a:avLst/>
          </a:prstGeom>
        </p:spPr>
      </p:pic>
    </p:spTree>
    <p:extLst>
      <p:ext uri="{BB962C8B-B14F-4D97-AF65-F5344CB8AC3E}">
        <p14:creationId xmlns:p14="http://schemas.microsoft.com/office/powerpoint/2010/main" val="465483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74C1-E559-418A-844F-55615120134C}"/>
              </a:ext>
            </a:extLst>
          </p:cNvPr>
          <p:cNvSpPr>
            <a:spLocks noGrp="1"/>
          </p:cNvSpPr>
          <p:nvPr>
            <p:ph type="title"/>
          </p:nvPr>
        </p:nvSpPr>
        <p:spPr/>
        <p:txBody>
          <a:bodyPr/>
          <a:lstStyle/>
          <a:p>
            <a:r>
              <a:rPr lang="en-US" dirty="0"/>
              <a:t>What problems does it solve?</a:t>
            </a:r>
          </a:p>
        </p:txBody>
      </p:sp>
      <p:pic>
        <p:nvPicPr>
          <p:cNvPr id="2050" name="Picture 2" descr="Image result for who uses erlang">
            <a:extLst>
              <a:ext uri="{FF2B5EF4-FFF2-40B4-BE49-F238E27FC236}">
                <a16:creationId xmlns:a16="http://schemas.microsoft.com/office/drawing/2014/main" id="{0DEB3B8A-36B1-4FD7-8B99-2FA0EB834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948" y="1657350"/>
            <a:ext cx="6934200" cy="42148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B064B6-BBB6-4838-B220-6FEC662AAD1F}"/>
              </a:ext>
            </a:extLst>
          </p:cNvPr>
          <p:cNvSpPr txBox="1"/>
          <p:nvPr/>
        </p:nvSpPr>
        <p:spPr>
          <a:xfrm>
            <a:off x="1552643" y="6215063"/>
            <a:ext cx="9092810" cy="369332"/>
          </a:xfrm>
          <a:prstGeom prst="rect">
            <a:avLst/>
          </a:prstGeom>
          <a:noFill/>
        </p:spPr>
        <p:txBody>
          <a:bodyPr wrap="none" rtlCol="0">
            <a:spAutoFit/>
          </a:bodyPr>
          <a:lstStyle/>
          <a:p>
            <a:r>
              <a:rPr lang="en-US" b="1" dirty="0"/>
              <a:t>“By understanding who uses Erlang, we can understand the kinds of systems!”</a:t>
            </a:r>
          </a:p>
        </p:txBody>
      </p:sp>
    </p:spTree>
    <p:extLst>
      <p:ext uri="{BB962C8B-B14F-4D97-AF65-F5344CB8AC3E}">
        <p14:creationId xmlns:p14="http://schemas.microsoft.com/office/powerpoint/2010/main" val="325638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F3DD58-AD03-40E8-864D-D02E04D5DD01}"/>
              </a:ext>
            </a:extLst>
          </p:cNvPr>
          <p:cNvSpPr>
            <a:spLocks noGrp="1"/>
          </p:cNvSpPr>
          <p:nvPr>
            <p:ph type="title"/>
          </p:nvPr>
        </p:nvSpPr>
        <p:spPr/>
        <p:txBody>
          <a:bodyPr/>
          <a:lstStyle/>
          <a:p>
            <a:r>
              <a:rPr lang="en-US" dirty="0"/>
              <a:t>Systems that are basically..</a:t>
            </a:r>
          </a:p>
        </p:txBody>
      </p:sp>
      <p:sp>
        <p:nvSpPr>
          <p:cNvPr id="4" name="Content Placeholder 3">
            <a:extLst>
              <a:ext uri="{FF2B5EF4-FFF2-40B4-BE49-F238E27FC236}">
                <a16:creationId xmlns:a16="http://schemas.microsoft.com/office/drawing/2014/main" id="{A8E6359C-C887-4E85-AEDA-E7FE24328C1E}"/>
              </a:ext>
            </a:extLst>
          </p:cNvPr>
          <p:cNvSpPr>
            <a:spLocks noGrp="1"/>
          </p:cNvSpPr>
          <p:nvPr>
            <p:ph idx="1"/>
          </p:nvPr>
        </p:nvSpPr>
        <p:spPr/>
        <p:txBody>
          <a:bodyPr/>
          <a:lstStyle/>
          <a:p>
            <a:r>
              <a:rPr lang="en-US" dirty="0"/>
              <a:t>“Massively scalable soft real-time systems with requirements on high availability”</a:t>
            </a:r>
          </a:p>
          <a:p>
            <a:endParaRPr lang="en-US" dirty="0"/>
          </a:p>
          <a:p>
            <a:r>
              <a:rPr lang="en-US" dirty="0"/>
              <a:t>“Some of its uses are in telecoms, banking, e-commerce, computer telephony and instant messaging.” – Erlang site</a:t>
            </a:r>
          </a:p>
          <a:p>
            <a:endParaRPr lang="en-US" dirty="0"/>
          </a:p>
          <a:p>
            <a:r>
              <a:rPr lang="en-US" dirty="0"/>
              <a:t>Concurrent software, high level Concurrency</a:t>
            </a:r>
          </a:p>
          <a:p>
            <a:endParaRPr lang="en-US" dirty="0"/>
          </a:p>
          <a:p>
            <a:endParaRPr lang="en-US" dirty="0"/>
          </a:p>
          <a:p>
            <a:endParaRPr lang="en-US" dirty="0"/>
          </a:p>
        </p:txBody>
      </p:sp>
    </p:spTree>
    <p:extLst>
      <p:ext uri="{BB962C8B-B14F-4D97-AF65-F5344CB8AC3E}">
        <p14:creationId xmlns:p14="http://schemas.microsoft.com/office/powerpoint/2010/main" val="323467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E0A350-7A2C-4BEF-A4B7-8FD38F9A32BF}"/>
              </a:ext>
            </a:extLst>
          </p:cNvPr>
          <p:cNvSpPr>
            <a:spLocks noGrp="1"/>
          </p:cNvSpPr>
          <p:nvPr>
            <p:ph type="title"/>
          </p:nvPr>
        </p:nvSpPr>
        <p:spPr>
          <a:xfrm>
            <a:off x="897570" y="2856771"/>
            <a:ext cx="10058400" cy="1609344"/>
          </a:xfrm>
        </p:spPr>
        <p:txBody>
          <a:bodyPr/>
          <a:lstStyle/>
          <a:p>
            <a:pPr algn="ctr"/>
            <a:r>
              <a:rPr lang="en-US" dirty="0"/>
              <a:t>TARGET AUDIENCE</a:t>
            </a:r>
          </a:p>
        </p:txBody>
      </p:sp>
    </p:spTree>
    <p:extLst>
      <p:ext uri="{BB962C8B-B14F-4D97-AF65-F5344CB8AC3E}">
        <p14:creationId xmlns:p14="http://schemas.microsoft.com/office/powerpoint/2010/main" val="937846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a:extLst>
              <a:ext uri="{FF2B5EF4-FFF2-40B4-BE49-F238E27FC236}">
                <a16:creationId xmlns:a16="http://schemas.microsoft.com/office/drawing/2014/main" id="{504BF164-52FB-4A4D-9EB7-5AA764530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3225" y="214312"/>
            <a:ext cx="4657725" cy="6172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00B3F0DC-4230-46A6-8371-3112A223EC2C}"/>
              </a:ext>
            </a:extLst>
          </p:cNvPr>
          <p:cNvSpPr>
            <a:spLocks noGrp="1"/>
          </p:cNvSpPr>
          <p:nvPr>
            <p:ph type="title"/>
          </p:nvPr>
        </p:nvSpPr>
        <p:spPr>
          <a:xfrm>
            <a:off x="1069848" y="484632"/>
            <a:ext cx="3845052" cy="1609344"/>
          </a:xfrm>
        </p:spPr>
        <p:txBody>
          <a:bodyPr/>
          <a:lstStyle/>
          <a:p>
            <a:r>
              <a:rPr lang="en-US" dirty="0" err="1"/>
              <a:t>ACTor</a:t>
            </a:r>
            <a:r>
              <a:rPr lang="en-US" dirty="0"/>
              <a:t> model</a:t>
            </a:r>
          </a:p>
        </p:txBody>
      </p:sp>
      <p:sp>
        <p:nvSpPr>
          <p:cNvPr id="7" name="TextBox 6">
            <a:extLst>
              <a:ext uri="{FF2B5EF4-FFF2-40B4-BE49-F238E27FC236}">
                <a16:creationId xmlns:a16="http://schemas.microsoft.com/office/drawing/2014/main" id="{2304B009-90F0-4A05-AE09-13E9632021B3}"/>
              </a:ext>
            </a:extLst>
          </p:cNvPr>
          <p:cNvSpPr txBox="1"/>
          <p:nvPr/>
        </p:nvSpPr>
        <p:spPr>
          <a:xfrm>
            <a:off x="1069848" y="3243263"/>
            <a:ext cx="4716590" cy="923330"/>
          </a:xfrm>
          <a:prstGeom prst="rect">
            <a:avLst/>
          </a:prstGeom>
          <a:noFill/>
        </p:spPr>
        <p:txBody>
          <a:bodyPr wrap="square" rtlCol="0">
            <a:spAutoFit/>
          </a:bodyPr>
          <a:lstStyle/>
          <a:p>
            <a:r>
              <a:rPr lang="en-US" dirty="0"/>
              <a:t>“Erlang uses the </a:t>
            </a:r>
            <a:r>
              <a:rPr lang="en-US" dirty="0">
                <a:hlinkClick r:id="rId3" tooltip="A more technical definition"/>
              </a:rPr>
              <a:t>actor model</a:t>
            </a:r>
            <a:r>
              <a:rPr lang="en-US" dirty="0"/>
              <a:t>, and each actor is a separate process in the virtual machine.” – The book</a:t>
            </a:r>
          </a:p>
        </p:txBody>
      </p:sp>
    </p:spTree>
    <p:extLst>
      <p:ext uri="{BB962C8B-B14F-4D97-AF65-F5344CB8AC3E}">
        <p14:creationId xmlns:p14="http://schemas.microsoft.com/office/powerpoint/2010/main" val="1656153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B5EB64-B1A3-46E1-A3DA-3F0A8DADB0CA}"/>
              </a:ext>
            </a:extLst>
          </p:cNvPr>
          <p:cNvSpPr>
            <a:spLocks noGrp="1"/>
          </p:cNvSpPr>
          <p:nvPr>
            <p:ph type="title"/>
          </p:nvPr>
        </p:nvSpPr>
        <p:spPr/>
        <p:txBody>
          <a:bodyPr/>
          <a:lstStyle/>
          <a:p>
            <a:r>
              <a:rPr lang="en-US" dirty="0"/>
              <a:t>Actor model</a:t>
            </a:r>
          </a:p>
        </p:txBody>
      </p:sp>
      <p:sp>
        <p:nvSpPr>
          <p:cNvPr id="4" name="Content Placeholder 3">
            <a:extLst>
              <a:ext uri="{FF2B5EF4-FFF2-40B4-BE49-F238E27FC236}">
                <a16:creationId xmlns:a16="http://schemas.microsoft.com/office/drawing/2014/main" id="{BB09C0AA-0FF7-47EA-8F21-2D8DFF79C318}"/>
              </a:ext>
            </a:extLst>
          </p:cNvPr>
          <p:cNvSpPr>
            <a:spLocks noGrp="1"/>
          </p:cNvSpPr>
          <p:nvPr>
            <p:ph idx="1"/>
          </p:nvPr>
        </p:nvSpPr>
        <p:spPr/>
        <p:txBody>
          <a:bodyPr/>
          <a:lstStyle/>
          <a:p>
            <a:r>
              <a:rPr lang="en-US" dirty="0"/>
              <a:t>A model. Not a library. Not a technology.</a:t>
            </a:r>
          </a:p>
          <a:p>
            <a:r>
              <a:rPr lang="en-US" dirty="0"/>
              <a:t>It is a way of thinking about “Computing”</a:t>
            </a:r>
          </a:p>
          <a:p>
            <a:r>
              <a:rPr lang="en-US" dirty="0"/>
              <a:t>The </a:t>
            </a:r>
            <a:r>
              <a:rPr lang="en-US" b="1" dirty="0"/>
              <a:t>actor model</a:t>
            </a:r>
            <a:r>
              <a:rPr lang="en-US" dirty="0"/>
              <a:t> in </a:t>
            </a:r>
            <a:r>
              <a:rPr lang="en-US" dirty="0">
                <a:hlinkClick r:id="rId2" tooltip="Computer science"/>
              </a:rPr>
              <a:t>computer science</a:t>
            </a:r>
            <a:r>
              <a:rPr lang="en-US" dirty="0"/>
              <a:t> is a </a:t>
            </a:r>
            <a:r>
              <a:rPr lang="en-US" dirty="0">
                <a:hlinkClick r:id="rId3" tooltip="Mathematical model"/>
              </a:rPr>
              <a:t>mathematical model</a:t>
            </a:r>
            <a:r>
              <a:rPr lang="en-US" dirty="0"/>
              <a:t> of </a:t>
            </a:r>
            <a:r>
              <a:rPr lang="en-US" dirty="0">
                <a:hlinkClick r:id="rId4" tooltip="Concurrent computation"/>
              </a:rPr>
              <a:t>concurrent computation</a:t>
            </a:r>
            <a:r>
              <a:rPr lang="en-US" dirty="0"/>
              <a:t> that treats "actors" as the universal primitives of concurrent computation. - Actor Model, Wikipedia</a:t>
            </a:r>
          </a:p>
          <a:p>
            <a:r>
              <a:rPr lang="en-US" dirty="0"/>
              <a:t>The actor model originated in 1973.</a:t>
            </a:r>
            <a:r>
              <a:rPr lang="en-US" baseline="30000" dirty="0">
                <a:hlinkClick r:id="rId5"/>
              </a:rPr>
              <a:t>[1]</a:t>
            </a:r>
            <a:r>
              <a:rPr lang="en-US" dirty="0"/>
              <a:t> It has been used both as a framework for a </a:t>
            </a:r>
            <a:r>
              <a:rPr lang="en-US" dirty="0">
                <a:hlinkClick r:id="rId6" tooltip="Actor model theory"/>
              </a:rPr>
              <a:t>theoretical understanding</a:t>
            </a:r>
            <a:r>
              <a:rPr lang="en-US" dirty="0"/>
              <a:t> of </a:t>
            </a:r>
            <a:r>
              <a:rPr lang="en-US" dirty="0">
                <a:hlinkClick r:id="rId7" tooltip="Concurrency (computer science)"/>
              </a:rPr>
              <a:t>computation</a:t>
            </a:r>
            <a:r>
              <a:rPr lang="en-US" dirty="0"/>
              <a:t> and as the theoretical basis for several </a:t>
            </a:r>
            <a:r>
              <a:rPr lang="en-US" dirty="0">
                <a:hlinkClick r:id="rId8" tooltip="Actor model implementation"/>
              </a:rPr>
              <a:t>practical implementations</a:t>
            </a:r>
            <a:r>
              <a:rPr lang="en-US" dirty="0"/>
              <a:t> of </a:t>
            </a:r>
            <a:r>
              <a:rPr lang="en-US" dirty="0">
                <a:hlinkClick r:id="rId9" tooltip="Concurrent systems"/>
              </a:rPr>
              <a:t>concurrent systems</a:t>
            </a:r>
            <a:r>
              <a:rPr lang="en-US" dirty="0"/>
              <a:t>. - Actor Model, Wikipedia</a:t>
            </a:r>
          </a:p>
          <a:p>
            <a:endParaRPr lang="en-US" dirty="0"/>
          </a:p>
          <a:p>
            <a:endParaRPr lang="en-US" dirty="0"/>
          </a:p>
        </p:txBody>
      </p:sp>
    </p:spTree>
    <p:extLst>
      <p:ext uri="{BB962C8B-B14F-4D97-AF65-F5344CB8AC3E}">
        <p14:creationId xmlns:p14="http://schemas.microsoft.com/office/powerpoint/2010/main" val="35094153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A950-B24E-4DD7-BCCE-1D41AAEF4D42}"/>
              </a:ext>
            </a:extLst>
          </p:cNvPr>
          <p:cNvSpPr>
            <a:spLocks noGrp="1"/>
          </p:cNvSpPr>
          <p:nvPr>
            <p:ph type="title"/>
          </p:nvPr>
        </p:nvSpPr>
        <p:spPr/>
        <p:txBody>
          <a:bodyPr/>
          <a:lstStyle/>
          <a:p>
            <a:r>
              <a:rPr lang="en-US" dirty="0"/>
              <a:t>Carl </a:t>
            </a:r>
            <a:r>
              <a:rPr lang="en-US" dirty="0" err="1"/>
              <a:t>hewitt</a:t>
            </a:r>
            <a:endParaRPr lang="en-US" dirty="0"/>
          </a:p>
        </p:txBody>
      </p:sp>
      <p:pic>
        <p:nvPicPr>
          <p:cNvPr id="5122" name="Picture 2" descr="Image result for carl hewitt">
            <a:extLst>
              <a:ext uri="{FF2B5EF4-FFF2-40B4-BE49-F238E27FC236}">
                <a16:creationId xmlns:a16="http://schemas.microsoft.com/office/drawing/2014/main" id="{400F40ED-5DDF-4AD8-ABF4-7E2401438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1779651"/>
            <a:ext cx="6186488" cy="3971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0F6556-B952-4BAB-9570-37B2F09D5319}"/>
              </a:ext>
            </a:extLst>
          </p:cNvPr>
          <p:cNvSpPr txBox="1"/>
          <p:nvPr/>
        </p:nvSpPr>
        <p:spPr>
          <a:xfrm>
            <a:off x="705937" y="6086475"/>
            <a:ext cx="10786222" cy="369332"/>
          </a:xfrm>
          <a:prstGeom prst="rect">
            <a:avLst/>
          </a:prstGeom>
          <a:noFill/>
        </p:spPr>
        <p:txBody>
          <a:bodyPr wrap="none" rtlCol="0">
            <a:spAutoFit/>
          </a:bodyPr>
          <a:lstStyle/>
          <a:p>
            <a:r>
              <a:rPr lang="en-US" dirty="0"/>
              <a:t>“Carl Hewitt explaining the Actor model” - https://www.youtube.com/watch?v=7erJ1DV_Tlo&amp;t=761s</a:t>
            </a:r>
          </a:p>
        </p:txBody>
      </p:sp>
    </p:spTree>
    <p:extLst>
      <p:ext uri="{BB962C8B-B14F-4D97-AF65-F5344CB8AC3E}">
        <p14:creationId xmlns:p14="http://schemas.microsoft.com/office/powerpoint/2010/main" val="2805717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37DD-CF0A-43A1-9B2B-735E21938546}"/>
              </a:ext>
            </a:extLst>
          </p:cNvPr>
          <p:cNvSpPr>
            <a:spLocks noGrp="1"/>
          </p:cNvSpPr>
          <p:nvPr>
            <p:ph type="title"/>
          </p:nvPr>
        </p:nvSpPr>
        <p:spPr/>
        <p:txBody>
          <a:bodyPr/>
          <a:lstStyle/>
          <a:p>
            <a:r>
              <a:rPr lang="en-US" dirty="0"/>
              <a:t>Carl Hewitt speaks</a:t>
            </a:r>
          </a:p>
        </p:txBody>
      </p:sp>
      <p:sp>
        <p:nvSpPr>
          <p:cNvPr id="3" name="Content Placeholder 2">
            <a:extLst>
              <a:ext uri="{FF2B5EF4-FFF2-40B4-BE49-F238E27FC236}">
                <a16:creationId xmlns:a16="http://schemas.microsoft.com/office/drawing/2014/main" id="{65DD898D-BA2D-4010-9EA1-EA13F2AAB784}"/>
              </a:ext>
            </a:extLst>
          </p:cNvPr>
          <p:cNvSpPr>
            <a:spLocks noGrp="1"/>
          </p:cNvSpPr>
          <p:nvPr>
            <p:ph idx="1"/>
          </p:nvPr>
        </p:nvSpPr>
        <p:spPr/>
        <p:txBody>
          <a:bodyPr/>
          <a:lstStyle/>
          <a:p>
            <a:r>
              <a:rPr lang="en-US" dirty="0"/>
              <a:t>According to </a:t>
            </a:r>
            <a:r>
              <a:rPr lang="en-US" dirty="0">
                <a:hlinkClick r:id="rId2" tooltip="Carl Hewitt"/>
              </a:rPr>
              <a:t>Carl Hewitt</a:t>
            </a:r>
            <a:r>
              <a:rPr lang="en-US" dirty="0"/>
              <a:t>, unlike previous models of computation, the actor model was inspired by </a:t>
            </a:r>
            <a:r>
              <a:rPr lang="en-US" dirty="0">
                <a:hlinkClick r:id="rId3" tooltip="Physics"/>
              </a:rPr>
              <a:t>physics</a:t>
            </a:r>
            <a:r>
              <a:rPr lang="en-US" dirty="0"/>
              <a:t>, including </a:t>
            </a:r>
            <a:r>
              <a:rPr lang="en-US" dirty="0">
                <a:hlinkClick r:id="rId4" tooltip="General relativity"/>
              </a:rPr>
              <a:t>general relativity</a:t>
            </a:r>
            <a:r>
              <a:rPr lang="en-US" dirty="0"/>
              <a:t> and </a:t>
            </a:r>
            <a:r>
              <a:rPr lang="en-US" dirty="0">
                <a:hlinkClick r:id="rId5" tooltip="Quantum mechanics"/>
              </a:rPr>
              <a:t>quantum mechanics</a:t>
            </a:r>
            <a:r>
              <a:rPr lang="en-US" dirty="0"/>
              <a:t>. It was also influenced by the programming languages </a:t>
            </a:r>
            <a:r>
              <a:rPr lang="en-US" dirty="0">
                <a:hlinkClick r:id="rId6" tooltip="Lisp programming language"/>
              </a:rPr>
              <a:t>Lisp</a:t>
            </a:r>
            <a:r>
              <a:rPr lang="en-US" dirty="0"/>
              <a:t>, </a:t>
            </a:r>
            <a:r>
              <a:rPr lang="en-US" dirty="0" err="1">
                <a:hlinkClick r:id="rId7" tooltip="Simula"/>
              </a:rPr>
              <a:t>Simula</a:t>
            </a:r>
            <a:r>
              <a:rPr lang="en-US" dirty="0"/>
              <a:t> and early versions of </a:t>
            </a:r>
            <a:r>
              <a:rPr lang="en-US" dirty="0">
                <a:hlinkClick r:id="rId8" tooltip="Smalltalk"/>
              </a:rPr>
              <a:t>Smalltalk</a:t>
            </a:r>
            <a:r>
              <a:rPr lang="en-US" dirty="0"/>
              <a:t>, as well as </a:t>
            </a:r>
            <a:r>
              <a:rPr lang="en-US" dirty="0">
                <a:hlinkClick r:id="rId9" tooltip="Capability (computers)"/>
              </a:rPr>
              <a:t>capability-based systems</a:t>
            </a:r>
            <a:r>
              <a:rPr lang="en-US" dirty="0"/>
              <a:t> and </a:t>
            </a:r>
            <a:r>
              <a:rPr lang="en-US" dirty="0">
                <a:hlinkClick r:id="rId10" tooltip="Packet switching"/>
              </a:rPr>
              <a:t>packet switching</a:t>
            </a:r>
            <a:r>
              <a:rPr lang="en-US" dirty="0"/>
              <a:t>. </a:t>
            </a:r>
          </a:p>
          <a:p>
            <a:r>
              <a:rPr lang="en-US" dirty="0"/>
              <a:t>Its development was "motivated by the prospect of highly parallel computing machines consisting of dozens, hundreds, or even thousands of independent microprocessors, each with its own local memory and communications processor, communicating via a high-performance communications network."</a:t>
            </a:r>
            <a:r>
              <a:rPr lang="en-US" baseline="30000" dirty="0">
                <a:hlinkClick r:id="rId11"/>
              </a:rPr>
              <a:t>[2]</a:t>
            </a:r>
            <a:r>
              <a:rPr lang="en-US" dirty="0"/>
              <a:t> Since that time, the advent of massive concurrency through </a:t>
            </a:r>
            <a:r>
              <a:rPr lang="en-US" dirty="0">
                <a:hlinkClick r:id="rId12" tooltip="Multi-core (computing)"/>
              </a:rPr>
              <a:t>multi-core</a:t>
            </a:r>
            <a:r>
              <a:rPr lang="en-US" dirty="0"/>
              <a:t> and </a:t>
            </a:r>
            <a:r>
              <a:rPr lang="en-US" dirty="0">
                <a:hlinkClick r:id="rId13" tooltip="Manycore"/>
              </a:rPr>
              <a:t>manycore</a:t>
            </a:r>
            <a:r>
              <a:rPr lang="en-US" dirty="0"/>
              <a:t> computer architectures has revived interest in the actor model.</a:t>
            </a:r>
          </a:p>
        </p:txBody>
      </p:sp>
    </p:spTree>
    <p:extLst>
      <p:ext uri="{BB962C8B-B14F-4D97-AF65-F5344CB8AC3E}">
        <p14:creationId xmlns:p14="http://schemas.microsoft.com/office/powerpoint/2010/main" val="2800979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26D2-962B-40B9-96E0-A068561095BC}"/>
              </a:ext>
            </a:extLst>
          </p:cNvPr>
          <p:cNvSpPr>
            <a:spLocks noGrp="1"/>
          </p:cNvSpPr>
          <p:nvPr>
            <p:ph type="title"/>
          </p:nvPr>
        </p:nvSpPr>
        <p:spPr>
          <a:xfrm>
            <a:off x="1069848" y="232841"/>
            <a:ext cx="10058400" cy="1224898"/>
          </a:xfrm>
        </p:spPr>
        <p:txBody>
          <a:bodyPr/>
          <a:lstStyle/>
          <a:p>
            <a:r>
              <a:rPr lang="en-US" dirty="0"/>
              <a:t>ACTOR MODEL</a:t>
            </a:r>
          </a:p>
        </p:txBody>
      </p:sp>
      <p:sp>
        <p:nvSpPr>
          <p:cNvPr id="3" name="Content Placeholder 2">
            <a:extLst>
              <a:ext uri="{FF2B5EF4-FFF2-40B4-BE49-F238E27FC236}">
                <a16:creationId xmlns:a16="http://schemas.microsoft.com/office/drawing/2014/main" id="{8AC8C3BD-9DD2-4091-BBBA-688203E579EF}"/>
              </a:ext>
            </a:extLst>
          </p:cNvPr>
          <p:cNvSpPr>
            <a:spLocks noGrp="1"/>
          </p:cNvSpPr>
          <p:nvPr>
            <p:ph idx="1"/>
          </p:nvPr>
        </p:nvSpPr>
        <p:spPr>
          <a:xfrm>
            <a:off x="1069848" y="1987826"/>
            <a:ext cx="10058400" cy="4184374"/>
          </a:xfrm>
        </p:spPr>
        <p:txBody>
          <a:bodyPr>
            <a:normAutofit fontScale="70000" lnSpcReduction="20000"/>
          </a:bodyPr>
          <a:lstStyle/>
          <a:p>
            <a:r>
              <a:rPr lang="en-US" b="1" dirty="0"/>
              <a:t>The actor model adopts the philosophy that everything is an actor. </a:t>
            </a:r>
          </a:p>
          <a:p>
            <a:r>
              <a:rPr lang="en-US" dirty="0"/>
              <a:t>This is similar to the everything is an object philosophy used by some object-oriented programming languages.</a:t>
            </a:r>
          </a:p>
          <a:p>
            <a:r>
              <a:rPr lang="en-US" b="1" dirty="0"/>
              <a:t>An actor is a computational entity that, in response to a message it receives, can concurrently:</a:t>
            </a:r>
          </a:p>
          <a:p>
            <a:r>
              <a:rPr lang="en-US" dirty="0"/>
              <a:t>send a finite number of messages to other actors;</a:t>
            </a:r>
          </a:p>
          <a:p>
            <a:r>
              <a:rPr lang="en-US" dirty="0"/>
              <a:t>create a finite number of new actors;</a:t>
            </a:r>
          </a:p>
          <a:p>
            <a:r>
              <a:rPr lang="en-US" dirty="0"/>
              <a:t>designate the behavior to be used for the next message it receives.</a:t>
            </a:r>
          </a:p>
          <a:p>
            <a:r>
              <a:rPr lang="en-US" dirty="0"/>
              <a:t>There is no assumed sequence to the above actions and they could be carried out in parallel.</a:t>
            </a:r>
          </a:p>
          <a:p>
            <a:r>
              <a:rPr lang="en-US" dirty="0"/>
              <a:t>Decoupling the sender from communications sent was a fundamental advance of the Actor model enabling asynchronous communication and control structures as patterns of passing messages.[8]</a:t>
            </a:r>
          </a:p>
          <a:p>
            <a:r>
              <a:rPr lang="en-US" dirty="0"/>
              <a:t>Recipients of messages are identified by address, sometimes called "mailing address". Thus an actor can only communicate with actors whose addresses it has. It can obtain those from a message it receives, or if the address is for an actor it has itself created.</a:t>
            </a:r>
          </a:p>
          <a:p>
            <a:r>
              <a:rPr lang="en-US" dirty="0"/>
              <a:t>The actor model is characterized by inherent concurrency of computation within and among actors, dynamic creation of actors, inclusion of actor addresses in messages, and interaction only through direct asynchronous message passing with no restriction on message arrival order.</a:t>
            </a:r>
          </a:p>
        </p:txBody>
      </p:sp>
    </p:spTree>
    <p:extLst>
      <p:ext uri="{BB962C8B-B14F-4D97-AF65-F5344CB8AC3E}">
        <p14:creationId xmlns:p14="http://schemas.microsoft.com/office/powerpoint/2010/main" val="3107483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98E9-A3FC-4FEF-8529-BA0FC29B265D}"/>
              </a:ext>
            </a:extLst>
          </p:cNvPr>
          <p:cNvSpPr>
            <a:spLocks noGrp="1"/>
          </p:cNvSpPr>
          <p:nvPr>
            <p:ph type="title"/>
          </p:nvPr>
        </p:nvSpPr>
        <p:spPr/>
        <p:txBody>
          <a:bodyPr/>
          <a:lstStyle/>
          <a:p>
            <a:r>
              <a:rPr lang="en-US" dirty="0"/>
              <a:t>Erlang revisited</a:t>
            </a:r>
          </a:p>
        </p:txBody>
      </p:sp>
      <p:sp>
        <p:nvSpPr>
          <p:cNvPr id="3" name="Content Placeholder 2">
            <a:extLst>
              <a:ext uri="{FF2B5EF4-FFF2-40B4-BE49-F238E27FC236}">
                <a16:creationId xmlns:a16="http://schemas.microsoft.com/office/drawing/2014/main" id="{601EDB9D-145F-411E-BAFC-56754C2D878C}"/>
              </a:ext>
            </a:extLst>
          </p:cNvPr>
          <p:cNvSpPr>
            <a:spLocks noGrp="1"/>
          </p:cNvSpPr>
          <p:nvPr>
            <p:ph idx="1"/>
          </p:nvPr>
        </p:nvSpPr>
        <p:spPr/>
        <p:txBody>
          <a:bodyPr/>
          <a:lstStyle/>
          <a:p>
            <a:r>
              <a:rPr lang="en-US" dirty="0"/>
              <a:t>TWO PARTS TO ERLANG</a:t>
            </a:r>
          </a:p>
          <a:p>
            <a:r>
              <a:rPr lang="en-US" dirty="0"/>
              <a:t>Sequential Programming</a:t>
            </a:r>
          </a:p>
          <a:p>
            <a:r>
              <a:rPr lang="en-US" dirty="0"/>
              <a:t>Concurrent Programming</a:t>
            </a:r>
          </a:p>
        </p:txBody>
      </p:sp>
    </p:spTree>
    <p:extLst>
      <p:ext uri="{BB962C8B-B14F-4D97-AF65-F5344CB8AC3E}">
        <p14:creationId xmlns:p14="http://schemas.microsoft.com/office/powerpoint/2010/main" val="3716553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03AD-6B6E-42B3-9A0D-264FD5196C73}"/>
              </a:ext>
            </a:extLst>
          </p:cNvPr>
          <p:cNvSpPr>
            <a:spLocks noGrp="1"/>
          </p:cNvSpPr>
          <p:nvPr>
            <p:ph type="title"/>
          </p:nvPr>
        </p:nvSpPr>
        <p:spPr/>
        <p:txBody>
          <a:bodyPr/>
          <a:lstStyle/>
          <a:p>
            <a:r>
              <a:rPr lang="en-US" dirty="0"/>
              <a:t>Concurrency oriented programming</a:t>
            </a:r>
          </a:p>
        </p:txBody>
      </p:sp>
      <p:sp>
        <p:nvSpPr>
          <p:cNvPr id="3" name="Content Placeholder 2">
            <a:extLst>
              <a:ext uri="{FF2B5EF4-FFF2-40B4-BE49-F238E27FC236}">
                <a16:creationId xmlns:a16="http://schemas.microsoft.com/office/drawing/2014/main" id="{3877DE1C-D117-4DAA-AA6F-5F546249D250}"/>
              </a:ext>
            </a:extLst>
          </p:cNvPr>
          <p:cNvSpPr>
            <a:spLocks noGrp="1"/>
          </p:cNvSpPr>
          <p:nvPr>
            <p:ph idx="1"/>
          </p:nvPr>
        </p:nvSpPr>
        <p:spPr/>
        <p:txBody>
          <a:bodyPr/>
          <a:lstStyle/>
          <a:p>
            <a:r>
              <a:rPr lang="en-US" dirty="0"/>
              <a:t>Concurrency is key in the language.</a:t>
            </a:r>
          </a:p>
          <a:p>
            <a:r>
              <a:rPr lang="en-US" dirty="0"/>
              <a:t>The language needs to provide ‘</a:t>
            </a:r>
            <a:r>
              <a:rPr lang="en-US" b="1" dirty="0"/>
              <a:t>constructs</a:t>
            </a:r>
            <a:r>
              <a:rPr lang="en-US" dirty="0"/>
              <a:t>’ to support concurrency!</a:t>
            </a:r>
          </a:p>
          <a:p>
            <a:r>
              <a:rPr lang="en-US" dirty="0"/>
              <a:t>Erlang constructs are called ‘</a:t>
            </a:r>
            <a:r>
              <a:rPr lang="en-US" b="1" dirty="0"/>
              <a:t>processes</a:t>
            </a:r>
            <a:r>
              <a:rPr lang="en-US" dirty="0"/>
              <a:t>’.</a:t>
            </a:r>
          </a:p>
          <a:p>
            <a:r>
              <a:rPr lang="en-US" b="1" dirty="0"/>
              <a:t>Processes communicate with each other by passing messages to one another.</a:t>
            </a:r>
          </a:p>
          <a:p>
            <a:r>
              <a:rPr lang="en-US" dirty="0"/>
              <a:t>To achieve concurrency, “</a:t>
            </a:r>
            <a:r>
              <a:rPr lang="en-US" b="1" dirty="0"/>
              <a:t>schedulers</a:t>
            </a:r>
            <a:r>
              <a:rPr lang="en-US" dirty="0"/>
              <a:t>” are in place.</a:t>
            </a:r>
          </a:p>
          <a:p>
            <a:endParaRPr lang="en-US" dirty="0"/>
          </a:p>
          <a:p>
            <a:endParaRPr lang="en-US" b="1" dirty="0"/>
          </a:p>
          <a:p>
            <a:endParaRPr lang="en-US" dirty="0"/>
          </a:p>
        </p:txBody>
      </p:sp>
    </p:spTree>
    <p:extLst>
      <p:ext uri="{BB962C8B-B14F-4D97-AF65-F5344CB8AC3E}">
        <p14:creationId xmlns:p14="http://schemas.microsoft.com/office/powerpoint/2010/main" val="604932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C449-0E9B-4B4C-B776-70357F403190}"/>
              </a:ext>
            </a:extLst>
          </p:cNvPr>
          <p:cNvSpPr>
            <a:spLocks noGrp="1"/>
          </p:cNvSpPr>
          <p:nvPr>
            <p:ph type="title"/>
          </p:nvPr>
        </p:nvSpPr>
        <p:spPr/>
        <p:txBody>
          <a:bodyPr>
            <a:normAutofit fontScale="90000"/>
          </a:bodyPr>
          <a:lstStyle/>
          <a:p>
            <a:r>
              <a:rPr lang="en-US" dirty="0"/>
              <a:t>Does that mean erlang was implementing carl Hewitt’s actor model?</a:t>
            </a:r>
          </a:p>
        </p:txBody>
      </p:sp>
      <p:sp>
        <p:nvSpPr>
          <p:cNvPr id="5" name="Content Placeholder 4">
            <a:extLst>
              <a:ext uri="{FF2B5EF4-FFF2-40B4-BE49-F238E27FC236}">
                <a16:creationId xmlns:a16="http://schemas.microsoft.com/office/drawing/2014/main" id="{5802D6EC-280E-4C46-9B3F-E8472C0FD27B}"/>
              </a:ext>
            </a:extLst>
          </p:cNvPr>
          <p:cNvSpPr>
            <a:spLocks noGrp="1"/>
          </p:cNvSpPr>
          <p:nvPr>
            <p:ph idx="1"/>
          </p:nvPr>
        </p:nvSpPr>
        <p:spPr/>
        <p:txBody>
          <a:bodyPr/>
          <a:lstStyle/>
          <a:p>
            <a:endParaRPr lang="en-US" dirty="0"/>
          </a:p>
          <a:p>
            <a:r>
              <a:rPr lang="en-US" dirty="0"/>
              <a:t>NO.</a:t>
            </a:r>
          </a:p>
          <a:p>
            <a:r>
              <a:rPr lang="en-US" dirty="0"/>
              <a:t>Sweden vs US</a:t>
            </a:r>
          </a:p>
          <a:p>
            <a:r>
              <a:rPr lang="en-US" dirty="0"/>
              <a:t>No Web at the time. </a:t>
            </a:r>
          </a:p>
          <a:p>
            <a:r>
              <a:rPr lang="en-US" dirty="0"/>
              <a:t>It just maps neatly! That is all.</a:t>
            </a:r>
          </a:p>
          <a:p>
            <a:endParaRPr lang="en-US" dirty="0"/>
          </a:p>
          <a:p>
            <a:r>
              <a:rPr lang="en-US" dirty="0"/>
              <a:t>“We did not know about the Actor model then.” – Joe Armstrong</a:t>
            </a:r>
          </a:p>
        </p:txBody>
      </p:sp>
    </p:spTree>
    <p:extLst>
      <p:ext uri="{BB962C8B-B14F-4D97-AF65-F5344CB8AC3E}">
        <p14:creationId xmlns:p14="http://schemas.microsoft.com/office/powerpoint/2010/main" val="3368044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a:extLst>
              <a:ext uri="{FF2B5EF4-FFF2-40B4-BE49-F238E27FC236}">
                <a16:creationId xmlns:a16="http://schemas.microsoft.com/office/drawing/2014/main" id="{9561DF73-EB6A-4320-98C8-F925DA181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657224"/>
            <a:ext cx="3262313" cy="5343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dGyfBYvuL._SX382_BO1,204,203,200_.jpg">
            <a:extLst>
              <a:ext uri="{FF2B5EF4-FFF2-40B4-BE49-F238E27FC236}">
                <a16:creationId xmlns:a16="http://schemas.microsoft.com/office/drawing/2014/main" id="{B6C79537-B8F5-4862-81C2-96C8122C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938" y="838200"/>
            <a:ext cx="36576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252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E55687-CC34-4A66-A96E-A4F4E1D758D0}"/>
              </a:ext>
            </a:extLst>
          </p:cNvPr>
          <p:cNvSpPr>
            <a:spLocks noGrp="1"/>
          </p:cNvSpPr>
          <p:nvPr>
            <p:ph type="title"/>
          </p:nvPr>
        </p:nvSpPr>
        <p:spPr>
          <a:xfrm>
            <a:off x="912685" y="670370"/>
            <a:ext cx="3044952" cy="1609344"/>
          </a:xfrm>
        </p:spPr>
        <p:txBody>
          <a:bodyPr/>
          <a:lstStyle/>
          <a:p>
            <a:r>
              <a:rPr lang="en-US" dirty="0"/>
              <a:t>Alan kay</a:t>
            </a:r>
          </a:p>
        </p:txBody>
      </p:sp>
      <p:pic>
        <p:nvPicPr>
          <p:cNvPr id="5" name="Picture 4">
            <a:extLst>
              <a:ext uri="{FF2B5EF4-FFF2-40B4-BE49-F238E27FC236}">
                <a16:creationId xmlns:a16="http://schemas.microsoft.com/office/drawing/2014/main" id="{F238B362-339E-4C28-9E64-234737A92DF6}"/>
              </a:ext>
            </a:extLst>
          </p:cNvPr>
          <p:cNvPicPr>
            <a:picLocks noChangeAspect="1"/>
          </p:cNvPicPr>
          <p:nvPr/>
        </p:nvPicPr>
        <p:blipFill>
          <a:blip r:embed="rId2"/>
          <a:stretch>
            <a:fillRect/>
          </a:stretch>
        </p:blipFill>
        <p:spPr>
          <a:xfrm>
            <a:off x="7515226" y="157163"/>
            <a:ext cx="3300412" cy="6257925"/>
          </a:xfrm>
          <a:prstGeom prst="rect">
            <a:avLst/>
          </a:prstGeom>
        </p:spPr>
      </p:pic>
      <p:sp>
        <p:nvSpPr>
          <p:cNvPr id="6" name="TextBox 5">
            <a:extLst>
              <a:ext uri="{FF2B5EF4-FFF2-40B4-BE49-F238E27FC236}">
                <a16:creationId xmlns:a16="http://schemas.microsoft.com/office/drawing/2014/main" id="{2CA1C75E-D9A2-4251-935A-8591763BD143}"/>
              </a:ext>
            </a:extLst>
          </p:cNvPr>
          <p:cNvSpPr txBox="1"/>
          <p:nvPr/>
        </p:nvSpPr>
        <p:spPr>
          <a:xfrm>
            <a:off x="778670" y="2514600"/>
            <a:ext cx="4957762" cy="923330"/>
          </a:xfrm>
          <a:prstGeom prst="rect">
            <a:avLst/>
          </a:prstGeom>
          <a:noFill/>
        </p:spPr>
        <p:txBody>
          <a:bodyPr wrap="square" rtlCol="0">
            <a:spAutoFit/>
          </a:bodyPr>
          <a:lstStyle/>
          <a:p>
            <a:pPr fontAlgn="base"/>
            <a:r>
              <a:rPr lang="en-US" dirty="0"/>
              <a:t>“I made up the term 'object-oriented', and I can tell you I didn't have C++ in mind”</a:t>
            </a:r>
          </a:p>
          <a:p>
            <a:pPr fontAlgn="base"/>
            <a:r>
              <a:rPr lang="en-US" dirty="0"/>
              <a:t>-- Alan Kay, OOPSLA '97</a:t>
            </a:r>
          </a:p>
        </p:txBody>
      </p:sp>
    </p:spTree>
    <p:extLst>
      <p:ext uri="{BB962C8B-B14F-4D97-AF65-F5344CB8AC3E}">
        <p14:creationId xmlns:p14="http://schemas.microsoft.com/office/powerpoint/2010/main" val="297901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B50C-7638-4B93-808C-0FD9C237BDA3}"/>
              </a:ext>
            </a:extLst>
          </p:cNvPr>
          <p:cNvSpPr>
            <a:spLocks noGrp="1"/>
          </p:cNvSpPr>
          <p:nvPr>
            <p:ph type="title"/>
          </p:nvPr>
        </p:nvSpPr>
        <p:spPr/>
        <p:txBody>
          <a:bodyPr/>
          <a:lstStyle/>
          <a:p>
            <a:r>
              <a:rPr lang="en-US" dirty="0"/>
              <a:t>Talk PITCH</a:t>
            </a:r>
          </a:p>
        </p:txBody>
      </p:sp>
      <p:sp>
        <p:nvSpPr>
          <p:cNvPr id="5" name="Content Placeholder 4">
            <a:extLst>
              <a:ext uri="{FF2B5EF4-FFF2-40B4-BE49-F238E27FC236}">
                <a16:creationId xmlns:a16="http://schemas.microsoft.com/office/drawing/2014/main" id="{7DCBD0DC-9F36-4F52-B6FF-896892CD960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A1385DF-5D2D-46A7-8D80-921FF8A26A97}"/>
              </a:ext>
            </a:extLst>
          </p:cNvPr>
          <p:cNvPicPr>
            <a:picLocks noChangeAspect="1"/>
          </p:cNvPicPr>
          <p:nvPr/>
        </p:nvPicPr>
        <p:blipFill>
          <a:blip r:embed="rId2"/>
          <a:stretch>
            <a:fillRect/>
          </a:stretch>
        </p:blipFill>
        <p:spPr>
          <a:xfrm>
            <a:off x="1069848" y="1857375"/>
            <a:ext cx="10217277" cy="4810979"/>
          </a:xfrm>
          <a:prstGeom prst="rect">
            <a:avLst/>
          </a:prstGeom>
        </p:spPr>
      </p:pic>
    </p:spTree>
    <p:extLst>
      <p:ext uri="{BB962C8B-B14F-4D97-AF65-F5344CB8AC3E}">
        <p14:creationId xmlns:p14="http://schemas.microsoft.com/office/powerpoint/2010/main" val="3023973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FB68-C1A6-4FAD-A767-167F61112945}"/>
              </a:ext>
            </a:extLst>
          </p:cNvPr>
          <p:cNvSpPr>
            <a:spLocks noGrp="1"/>
          </p:cNvSpPr>
          <p:nvPr>
            <p:ph type="title"/>
          </p:nvPr>
        </p:nvSpPr>
        <p:spPr/>
        <p:txBody>
          <a:bodyPr/>
          <a:lstStyle/>
          <a:p>
            <a:r>
              <a:rPr lang="en-US" dirty="0"/>
              <a:t>Alan kay on Object orientation</a:t>
            </a:r>
          </a:p>
        </p:txBody>
      </p:sp>
      <p:pic>
        <p:nvPicPr>
          <p:cNvPr id="8" name="Picture 7">
            <a:extLst>
              <a:ext uri="{FF2B5EF4-FFF2-40B4-BE49-F238E27FC236}">
                <a16:creationId xmlns:a16="http://schemas.microsoft.com/office/drawing/2014/main" id="{A5CB210C-106D-468A-B61A-5E04150F8DF7}"/>
              </a:ext>
            </a:extLst>
          </p:cNvPr>
          <p:cNvPicPr>
            <a:picLocks noChangeAspect="1"/>
          </p:cNvPicPr>
          <p:nvPr/>
        </p:nvPicPr>
        <p:blipFill>
          <a:blip r:embed="rId2"/>
          <a:stretch>
            <a:fillRect/>
          </a:stretch>
        </p:blipFill>
        <p:spPr>
          <a:xfrm>
            <a:off x="2357437" y="1693926"/>
            <a:ext cx="6567488" cy="4559236"/>
          </a:xfrm>
          <a:prstGeom prst="rect">
            <a:avLst/>
          </a:prstGeom>
        </p:spPr>
      </p:pic>
      <p:sp>
        <p:nvSpPr>
          <p:cNvPr id="10" name="TextBox 9">
            <a:extLst>
              <a:ext uri="{FF2B5EF4-FFF2-40B4-BE49-F238E27FC236}">
                <a16:creationId xmlns:a16="http://schemas.microsoft.com/office/drawing/2014/main" id="{B6901F0A-825A-445D-82A4-4BC7146533E0}"/>
              </a:ext>
            </a:extLst>
          </p:cNvPr>
          <p:cNvSpPr txBox="1"/>
          <p:nvPr/>
        </p:nvSpPr>
        <p:spPr>
          <a:xfrm>
            <a:off x="3339548" y="6253162"/>
            <a:ext cx="5128591" cy="369332"/>
          </a:xfrm>
          <a:prstGeom prst="rect">
            <a:avLst/>
          </a:prstGeom>
          <a:noFill/>
        </p:spPr>
        <p:txBody>
          <a:bodyPr wrap="square" rtlCol="0">
            <a:spAutoFit/>
          </a:bodyPr>
          <a:lstStyle/>
          <a:p>
            <a:r>
              <a:rPr lang="en-US" dirty="0"/>
              <a:t>“The big idea is messaging” – Alan Kay</a:t>
            </a:r>
          </a:p>
        </p:txBody>
      </p:sp>
    </p:spTree>
    <p:extLst>
      <p:ext uri="{BB962C8B-B14F-4D97-AF65-F5344CB8AC3E}">
        <p14:creationId xmlns:p14="http://schemas.microsoft.com/office/powerpoint/2010/main" val="1574735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E7E60-CEC7-483B-B432-DE3D6C2FBA64}"/>
              </a:ext>
            </a:extLst>
          </p:cNvPr>
          <p:cNvSpPr>
            <a:spLocks noGrp="1"/>
          </p:cNvSpPr>
          <p:nvPr>
            <p:ph type="title"/>
          </p:nvPr>
        </p:nvSpPr>
        <p:spPr/>
        <p:txBody>
          <a:bodyPr/>
          <a:lstStyle/>
          <a:p>
            <a:r>
              <a:rPr lang="en-US" dirty="0"/>
              <a:t>AKKA</a:t>
            </a:r>
          </a:p>
        </p:txBody>
      </p:sp>
      <p:sp>
        <p:nvSpPr>
          <p:cNvPr id="4" name="Content Placeholder 3">
            <a:extLst>
              <a:ext uri="{FF2B5EF4-FFF2-40B4-BE49-F238E27FC236}">
                <a16:creationId xmlns:a16="http://schemas.microsoft.com/office/drawing/2014/main" id="{664A9762-4DEA-4F2B-8B3D-4694D94F2552}"/>
              </a:ext>
            </a:extLst>
          </p:cNvPr>
          <p:cNvSpPr>
            <a:spLocks noGrp="1"/>
          </p:cNvSpPr>
          <p:nvPr>
            <p:ph idx="1"/>
          </p:nvPr>
        </p:nvSpPr>
        <p:spPr>
          <a:xfrm>
            <a:off x="1069848" y="2093976"/>
            <a:ext cx="10058400" cy="4078224"/>
          </a:xfrm>
        </p:spPr>
        <p:txBody>
          <a:bodyPr/>
          <a:lstStyle/>
          <a:p>
            <a:endParaRPr lang="en-US" b="1" dirty="0"/>
          </a:p>
          <a:p>
            <a:endParaRPr lang="en-US" b="1" dirty="0"/>
          </a:p>
          <a:p>
            <a:endParaRPr lang="en-US" b="1" dirty="0"/>
          </a:p>
          <a:p>
            <a:endParaRPr lang="en-US" b="1" dirty="0"/>
          </a:p>
          <a:p>
            <a:endParaRPr lang="en-US" b="1" dirty="0"/>
          </a:p>
          <a:p>
            <a:r>
              <a:rPr lang="en-US" b="1" dirty="0"/>
              <a:t>“</a:t>
            </a:r>
            <a:r>
              <a:rPr lang="en-US" b="1" dirty="0" err="1"/>
              <a:t>Akka</a:t>
            </a:r>
            <a:r>
              <a:rPr lang="en-US" dirty="0"/>
              <a:t> is a </a:t>
            </a:r>
            <a:r>
              <a:rPr lang="en-US" dirty="0">
                <a:hlinkClick r:id="rId2" tooltip="Free and open-source"/>
              </a:rPr>
              <a:t>free and open-source</a:t>
            </a:r>
            <a:r>
              <a:rPr lang="en-US" dirty="0"/>
              <a:t> toolkit and runtime simplifying the construction of concurrent and distributed applications on the </a:t>
            </a:r>
            <a:r>
              <a:rPr lang="en-US" dirty="0">
                <a:hlinkClick r:id="rId3" tooltip="Java platform"/>
              </a:rPr>
              <a:t>JVM</a:t>
            </a:r>
            <a:r>
              <a:rPr lang="en-US" dirty="0"/>
              <a:t>. </a:t>
            </a:r>
            <a:r>
              <a:rPr lang="en-US" dirty="0" err="1"/>
              <a:t>Akka</a:t>
            </a:r>
            <a:r>
              <a:rPr lang="en-US" dirty="0"/>
              <a:t> supports multiple programming models for concurrency, but it emphasizes </a:t>
            </a:r>
            <a:r>
              <a:rPr lang="en-US" dirty="0">
                <a:hlinkClick r:id="rId4" tooltip="Actor model"/>
              </a:rPr>
              <a:t>actor-based concurrency</a:t>
            </a:r>
            <a:r>
              <a:rPr lang="en-US" dirty="0"/>
              <a:t>, with inspiration drawn from </a:t>
            </a:r>
            <a:r>
              <a:rPr lang="en-US" u="sng" dirty="0">
                <a:hlinkClick r:id="rId5" tooltip="Erlang (programming language)"/>
              </a:rPr>
              <a:t>Erlang</a:t>
            </a:r>
            <a:r>
              <a:rPr lang="en-US" dirty="0"/>
              <a:t>.” – </a:t>
            </a:r>
            <a:r>
              <a:rPr lang="en-US" dirty="0" err="1"/>
              <a:t>Akka</a:t>
            </a:r>
            <a:r>
              <a:rPr lang="en-US" dirty="0"/>
              <a:t>, Wikipedia</a:t>
            </a:r>
          </a:p>
          <a:p>
            <a:r>
              <a:rPr lang="en-US" dirty="0">
                <a:hlinkClick r:id="rId6"/>
              </a:rPr>
              <a:t>http://akka.io/</a:t>
            </a:r>
            <a:r>
              <a:rPr lang="en-US" dirty="0"/>
              <a:t>, </a:t>
            </a:r>
            <a:r>
              <a:rPr lang="en-US" dirty="0">
                <a:hlinkClick r:id="rId7"/>
              </a:rPr>
              <a:t>http://getakka.net/</a:t>
            </a:r>
            <a:endParaRPr lang="en-US" dirty="0"/>
          </a:p>
          <a:p>
            <a:endParaRPr lang="en-US" dirty="0"/>
          </a:p>
        </p:txBody>
      </p:sp>
      <p:pic>
        <p:nvPicPr>
          <p:cNvPr id="5" name="Picture 4">
            <a:extLst>
              <a:ext uri="{FF2B5EF4-FFF2-40B4-BE49-F238E27FC236}">
                <a16:creationId xmlns:a16="http://schemas.microsoft.com/office/drawing/2014/main" id="{1287CAEA-4A5A-44E7-8B42-0E0EFBD8D51C}"/>
              </a:ext>
            </a:extLst>
          </p:cNvPr>
          <p:cNvPicPr>
            <a:picLocks noChangeAspect="1"/>
          </p:cNvPicPr>
          <p:nvPr/>
        </p:nvPicPr>
        <p:blipFill>
          <a:blip r:embed="rId8"/>
          <a:stretch>
            <a:fillRect/>
          </a:stretch>
        </p:blipFill>
        <p:spPr>
          <a:xfrm>
            <a:off x="4590785" y="1282590"/>
            <a:ext cx="2247900" cy="2695575"/>
          </a:xfrm>
          <a:prstGeom prst="rect">
            <a:avLst/>
          </a:prstGeom>
        </p:spPr>
      </p:pic>
    </p:spTree>
    <p:extLst>
      <p:ext uri="{BB962C8B-B14F-4D97-AF65-F5344CB8AC3E}">
        <p14:creationId xmlns:p14="http://schemas.microsoft.com/office/powerpoint/2010/main" val="3896121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59B6D0-2CF8-44E6-900C-02F69118B3CF}"/>
              </a:ext>
            </a:extLst>
          </p:cNvPr>
          <p:cNvSpPr>
            <a:spLocks noGrp="1"/>
          </p:cNvSpPr>
          <p:nvPr>
            <p:ph type="title"/>
          </p:nvPr>
        </p:nvSpPr>
        <p:spPr>
          <a:xfrm>
            <a:off x="1175865" y="2591728"/>
            <a:ext cx="10058400" cy="1609344"/>
          </a:xfrm>
        </p:spPr>
        <p:txBody>
          <a:bodyPr/>
          <a:lstStyle/>
          <a:p>
            <a:pPr algn="ctr"/>
            <a:r>
              <a:rPr lang="en-US" dirty="0"/>
              <a:t>Jose </a:t>
            </a:r>
            <a:r>
              <a:rPr lang="en-US" dirty="0" err="1"/>
              <a:t>valim</a:t>
            </a:r>
            <a:endParaRPr lang="en-US" dirty="0"/>
          </a:p>
        </p:txBody>
      </p:sp>
    </p:spTree>
    <p:extLst>
      <p:ext uri="{BB962C8B-B14F-4D97-AF65-F5344CB8AC3E}">
        <p14:creationId xmlns:p14="http://schemas.microsoft.com/office/powerpoint/2010/main" val="4076804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1AC4F6-31DA-400C-8142-9D66A854604D}"/>
              </a:ext>
            </a:extLst>
          </p:cNvPr>
          <p:cNvSpPr>
            <a:spLocks noGrp="1"/>
          </p:cNvSpPr>
          <p:nvPr>
            <p:ph type="title"/>
          </p:nvPr>
        </p:nvSpPr>
        <p:spPr/>
        <p:txBody>
          <a:bodyPr/>
          <a:lstStyle/>
          <a:p>
            <a:r>
              <a:rPr lang="en-US" dirty="0"/>
              <a:t>Say hi to </a:t>
            </a:r>
            <a:r>
              <a:rPr lang="en-US" dirty="0" err="1"/>
              <a:t>jose</a:t>
            </a:r>
            <a:r>
              <a:rPr lang="en-US" dirty="0"/>
              <a:t> </a:t>
            </a:r>
            <a:r>
              <a:rPr lang="en-US" dirty="0" err="1"/>
              <a:t>valim</a:t>
            </a:r>
            <a:endParaRPr lang="en-US" dirty="0"/>
          </a:p>
        </p:txBody>
      </p:sp>
      <p:pic>
        <p:nvPicPr>
          <p:cNvPr id="6146" name="Picture 2" descr="Image result for jose valim">
            <a:extLst>
              <a:ext uri="{FF2B5EF4-FFF2-40B4-BE49-F238E27FC236}">
                <a16:creationId xmlns:a16="http://schemas.microsoft.com/office/drawing/2014/main" id="{BB9618CB-B854-4458-BC24-1E01A677C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2093976"/>
            <a:ext cx="3443288" cy="3171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D400F41-99FA-4FED-854F-72C3719A87F1}"/>
              </a:ext>
            </a:extLst>
          </p:cNvPr>
          <p:cNvPicPr>
            <a:picLocks noChangeAspect="1"/>
          </p:cNvPicPr>
          <p:nvPr/>
        </p:nvPicPr>
        <p:blipFill>
          <a:blip r:embed="rId3"/>
          <a:stretch>
            <a:fillRect/>
          </a:stretch>
        </p:blipFill>
        <p:spPr>
          <a:xfrm>
            <a:off x="5272087" y="2338387"/>
            <a:ext cx="1990725" cy="2409825"/>
          </a:xfrm>
          <a:prstGeom prst="rect">
            <a:avLst/>
          </a:prstGeom>
        </p:spPr>
      </p:pic>
      <p:sp>
        <p:nvSpPr>
          <p:cNvPr id="7" name="TextBox 6">
            <a:extLst>
              <a:ext uri="{FF2B5EF4-FFF2-40B4-BE49-F238E27FC236}">
                <a16:creationId xmlns:a16="http://schemas.microsoft.com/office/drawing/2014/main" id="{3ADBCE76-A158-4C16-8734-CB99E3E27254}"/>
              </a:ext>
            </a:extLst>
          </p:cNvPr>
          <p:cNvSpPr txBox="1"/>
          <p:nvPr/>
        </p:nvSpPr>
        <p:spPr>
          <a:xfrm>
            <a:off x="5277516" y="4992623"/>
            <a:ext cx="2859790" cy="646331"/>
          </a:xfrm>
          <a:prstGeom prst="rect">
            <a:avLst/>
          </a:prstGeom>
          <a:noFill/>
        </p:spPr>
        <p:txBody>
          <a:bodyPr wrap="square" rtlCol="0">
            <a:spAutoFit/>
          </a:bodyPr>
          <a:lstStyle/>
          <a:p>
            <a:r>
              <a:rPr lang="en-US" dirty="0"/>
              <a:t>RUBY ON RAILS CORE CONTRIBUTOR</a:t>
            </a:r>
          </a:p>
        </p:txBody>
      </p:sp>
    </p:spTree>
    <p:extLst>
      <p:ext uri="{BB962C8B-B14F-4D97-AF65-F5344CB8AC3E}">
        <p14:creationId xmlns:p14="http://schemas.microsoft.com/office/powerpoint/2010/main" val="2027135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06EF-8CF0-4FC5-BDD8-B95173F1214B}"/>
              </a:ext>
            </a:extLst>
          </p:cNvPr>
          <p:cNvSpPr>
            <a:spLocks noGrp="1"/>
          </p:cNvSpPr>
          <p:nvPr>
            <p:ph type="title"/>
          </p:nvPr>
        </p:nvSpPr>
        <p:spPr/>
        <p:txBody>
          <a:bodyPr>
            <a:normAutofit/>
          </a:bodyPr>
          <a:lstStyle/>
          <a:p>
            <a:r>
              <a:rPr lang="en-US" sz="4400" dirty="0"/>
              <a:t>I need “High performant software” - </a:t>
            </a:r>
            <a:r>
              <a:rPr lang="en-US" sz="4400" dirty="0" err="1"/>
              <a:t>jose</a:t>
            </a:r>
            <a:endParaRPr lang="en-US" sz="4400" dirty="0"/>
          </a:p>
        </p:txBody>
      </p:sp>
      <p:pic>
        <p:nvPicPr>
          <p:cNvPr id="7170" name="Picture 2" descr="Image result for seven languages in seven weeks">
            <a:extLst>
              <a:ext uri="{FF2B5EF4-FFF2-40B4-BE49-F238E27FC236}">
                <a16:creationId xmlns:a16="http://schemas.microsoft.com/office/drawing/2014/main" id="{B622330E-DB31-49BC-929B-6729743311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11133" y="2120900"/>
            <a:ext cx="3376083"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941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AB1D-7FEC-4BCC-91A4-7D9FD364A087}"/>
              </a:ext>
            </a:extLst>
          </p:cNvPr>
          <p:cNvSpPr>
            <a:spLocks noGrp="1"/>
          </p:cNvSpPr>
          <p:nvPr>
            <p:ph type="title"/>
          </p:nvPr>
        </p:nvSpPr>
        <p:spPr/>
        <p:txBody>
          <a:bodyPr/>
          <a:lstStyle/>
          <a:p>
            <a:r>
              <a:rPr lang="en-US" dirty="0"/>
              <a:t>In Love with erlang</a:t>
            </a:r>
          </a:p>
        </p:txBody>
      </p:sp>
      <p:sp>
        <p:nvSpPr>
          <p:cNvPr id="3" name="Content Placeholder 2">
            <a:extLst>
              <a:ext uri="{FF2B5EF4-FFF2-40B4-BE49-F238E27FC236}">
                <a16:creationId xmlns:a16="http://schemas.microsoft.com/office/drawing/2014/main" id="{56C96AF5-25C7-4B4A-AD59-51FDC02BEFAE}"/>
              </a:ext>
            </a:extLst>
          </p:cNvPr>
          <p:cNvSpPr>
            <a:spLocks noGrp="1"/>
          </p:cNvSpPr>
          <p:nvPr>
            <p:ph idx="1"/>
          </p:nvPr>
        </p:nvSpPr>
        <p:spPr/>
        <p:txBody>
          <a:bodyPr/>
          <a:lstStyle/>
          <a:p>
            <a:r>
              <a:rPr lang="en-US" dirty="0"/>
              <a:t>Jose loves the technology!</a:t>
            </a:r>
          </a:p>
          <a:p>
            <a:r>
              <a:rPr lang="en-US" dirty="0"/>
              <a:t>He loves the concepts!</a:t>
            </a:r>
          </a:p>
          <a:p>
            <a:r>
              <a:rPr lang="en-US" dirty="0"/>
              <a:t>He chooses to adopt the “Erlang VM” to his toolset.</a:t>
            </a:r>
          </a:p>
          <a:p>
            <a:r>
              <a:rPr lang="en-US" dirty="0"/>
              <a:t>But after sometime…</a:t>
            </a:r>
          </a:p>
          <a:p>
            <a:r>
              <a:rPr lang="en-US" dirty="0"/>
              <a:t>Starts thinking hard!</a:t>
            </a:r>
          </a:p>
          <a:p>
            <a:r>
              <a:rPr lang="en-US" dirty="0"/>
              <a:t>I need better tooling.  </a:t>
            </a:r>
          </a:p>
          <a:p>
            <a:r>
              <a:rPr lang="en-US" dirty="0"/>
              <a:t>I need a better syntax.</a:t>
            </a:r>
          </a:p>
        </p:txBody>
      </p:sp>
    </p:spTree>
    <p:extLst>
      <p:ext uri="{BB962C8B-B14F-4D97-AF65-F5344CB8AC3E}">
        <p14:creationId xmlns:p14="http://schemas.microsoft.com/office/powerpoint/2010/main" val="550337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A42-7F16-4A64-BADA-80DFC507F8F6}"/>
              </a:ext>
            </a:extLst>
          </p:cNvPr>
          <p:cNvSpPr>
            <a:spLocks noGrp="1"/>
          </p:cNvSpPr>
          <p:nvPr>
            <p:ph type="title"/>
          </p:nvPr>
        </p:nvSpPr>
        <p:spPr>
          <a:xfrm>
            <a:off x="1215621" y="2830267"/>
            <a:ext cx="10058400" cy="1609344"/>
          </a:xfrm>
        </p:spPr>
        <p:txBody>
          <a:bodyPr/>
          <a:lstStyle/>
          <a:p>
            <a:pPr algn="ctr"/>
            <a:r>
              <a:rPr lang="en-US" dirty="0"/>
              <a:t>Elixir</a:t>
            </a:r>
          </a:p>
        </p:txBody>
      </p:sp>
    </p:spTree>
    <p:extLst>
      <p:ext uri="{BB962C8B-B14F-4D97-AF65-F5344CB8AC3E}">
        <p14:creationId xmlns:p14="http://schemas.microsoft.com/office/powerpoint/2010/main" val="1459269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lixir Logo">
            <a:extLst>
              <a:ext uri="{FF2B5EF4-FFF2-40B4-BE49-F238E27FC236}">
                <a16:creationId xmlns:a16="http://schemas.microsoft.com/office/drawing/2014/main" id="{35EF00E4-6ACA-4F35-8E90-402A7C266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06" y="2389633"/>
            <a:ext cx="2162175" cy="9048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4E16F74-2B20-498F-881D-616357F28C79}"/>
              </a:ext>
            </a:extLst>
          </p:cNvPr>
          <p:cNvPicPr>
            <a:picLocks noChangeAspect="1"/>
          </p:cNvPicPr>
          <p:nvPr/>
        </p:nvPicPr>
        <p:blipFill>
          <a:blip r:embed="rId3"/>
          <a:stretch>
            <a:fillRect/>
          </a:stretch>
        </p:blipFill>
        <p:spPr>
          <a:xfrm>
            <a:off x="4733925" y="866775"/>
            <a:ext cx="2724150" cy="5124450"/>
          </a:xfrm>
          <a:prstGeom prst="rect">
            <a:avLst/>
          </a:prstGeom>
        </p:spPr>
      </p:pic>
    </p:spTree>
    <p:extLst>
      <p:ext uri="{BB962C8B-B14F-4D97-AF65-F5344CB8AC3E}">
        <p14:creationId xmlns:p14="http://schemas.microsoft.com/office/powerpoint/2010/main" val="22791384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50E-813E-4505-89E0-9B4BE325DCA1}"/>
              </a:ext>
            </a:extLst>
          </p:cNvPr>
          <p:cNvSpPr>
            <a:spLocks noGrp="1"/>
          </p:cNvSpPr>
          <p:nvPr>
            <p:ph type="title"/>
          </p:nvPr>
        </p:nvSpPr>
        <p:spPr/>
        <p:txBody>
          <a:bodyPr/>
          <a:lstStyle/>
          <a:p>
            <a:r>
              <a:rPr lang="en-US" dirty="0"/>
              <a:t>Elixir</a:t>
            </a:r>
          </a:p>
        </p:txBody>
      </p:sp>
      <p:sp>
        <p:nvSpPr>
          <p:cNvPr id="3" name="Content Placeholder 2">
            <a:extLst>
              <a:ext uri="{FF2B5EF4-FFF2-40B4-BE49-F238E27FC236}">
                <a16:creationId xmlns:a16="http://schemas.microsoft.com/office/drawing/2014/main" id="{1C25784A-3447-4644-9671-0A1295A3A965}"/>
              </a:ext>
            </a:extLst>
          </p:cNvPr>
          <p:cNvSpPr>
            <a:spLocks noGrp="1"/>
          </p:cNvSpPr>
          <p:nvPr>
            <p:ph idx="1"/>
          </p:nvPr>
        </p:nvSpPr>
        <p:spPr/>
        <p:txBody>
          <a:bodyPr/>
          <a:lstStyle/>
          <a:p>
            <a:r>
              <a:rPr lang="en-US" dirty="0"/>
              <a:t>Built on top of the Erlang VM</a:t>
            </a:r>
          </a:p>
          <a:p>
            <a:r>
              <a:rPr lang="en-US" dirty="0"/>
              <a:t>Modern syntax</a:t>
            </a:r>
          </a:p>
          <a:p>
            <a:r>
              <a:rPr lang="en-US" dirty="0"/>
              <a:t>Aggregated ideas from various programming languages.</a:t>
            </a:r>
          </a:p>
          <a:p>
            <a:r>
              <a:rPr lang="en-US" dirty="0"/>
              <a:t>Interoperable with Erlang code. </a:t>
            </a:r>
          </a:p>
          <a:p>
            <a:r>
              <a:rPr lang="en-US" dirty="0"/>
              <a:t>All benefits from OTP free.</a:t>
            </a:r>
          </a:p>
          <a:p>
            <a:r>
              <a:rPr lang="en-US" dirty="0"/>
              <a:t>Builds on top of Erlang constructs and provides cleaner abstractions.</a:t>
            </a:r>
          </a:p>
          <a:p>
            <a:r>
              <a:rPr lang="en-US" dirty="0"/>
              <a:t>Amazing tooling.</a:t>
            </a:r>
          </a:p>
          <a:p>
            <a:r>
              <a:rPr lang="en-US" dirty="0"/>
              <a:t>Sophisticated ecosystem.</a:t>
            </a:r>
          </a:p>
          <a:p>
            <a:r>
              <a:rPr lang="en-US" dirty="0"/>
              <a:t>Awesome community.</a:t>
            </a:r>
          </a:p>
          <a:p>
            <a:endParaRPr lang="en-US" dirty="0"/>
          </a:p>
        </p:txBody>
      </p:sp>
    </p:spTree>
    <p:extLst>
      <p:ext uri="{BB962C8B-B14F-4D97-AF65-F5344CB8AC3E}">
        <p14:creationId xmlns:p14="http://schemas.microsoft.com/office/powerpoint/2010/main" val="295429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B86CCC-B71F-4DC6-B518-7D8902FA516B}"/>
              </a:ext>
            </a:extLst>
          </p:cNvPr>
          <p:cNvSpPr>
            <a:spLocks noGrp="1"/>
          </p:cNvSpPr>
          <p:nvPr>
            <p:ph type="title"/>
          </p:nvPr>
        </p:nvSpPr>
        <p:spPr/>
        <p:txBody>
          <a:bodyPr/>
          <a:lstStyle/>
          <a:p>
            <a:r>
              <a:rPr lang="en-US" dirty="0"/>
              <a:t>Elixir distribution</a:t>
            </a:r>
          </a:p>
        </p:txBody>
      </p:sp>
      <p:sp>
        <p:nvSpPr>
          <p:cNvPr id="4" name="Content Placeholder 3">
            <a:extLst>
              <a:ext uri="{FF2B5EF4-FFF2-40B4-BE49-F238E27FC236}">
                <a16:creationId xmlns:a16="http://schemas.microsoft.com/office/drawing/2014/main" id="{44C404E1-F926-45D8-9558-E58839914FAE}"/>
              </a:ext>
            </a:extLst>
          </p:cNvPr>
          <p:cNvSpPr>
            <a:spLocks noGrp="1"/>
          </p:cNvSpPr>
          <p:nvPr>
            <p:ph idx="1"/>
          </p:nvPr>
        </p:nvSpPr>
        <p:spPr/>
        <p:txBody>
          <a:bodyPr/>
          <a:lstStyle/>
          <a:p>
            <a:r>
              <a:rPr lang="en-US" dirty="0"/>
              <a:t>Tools – elixir, </a:t>
            </a:r>
            <a:r>
              <a:rPr lang="en-US" dirty="0" err="1"/>
              <a:t>elixirc</a:t>
            </a:r>
            <a:r>
              <a:rPr lang="en-US" dirty="0"/>
              <a:t>, </a:t>
            </a:r>
            <a:r>
              <a:rPr lang="en-US" dirty="0" err="1"/>
              <a:t>iex</a:t>
            </a:r>
            <a:endParaRPr lang="en-US" dirty="0"/>
          </a:p>
          <a:p>
            <a:r>
              <a:rPr lang="en-US" dirty="0"/>
              <a:t>Standard Library</a:t>
            </a:r>
          </a:p>
          <a:p>
            <a:r>
              <a:rPr lang="en-US" dirty="0"/>
              <a:t>Mix – The comprehensive build system : Best practices, code organization, code generation</a:t>
            </a:r>
          </a:p>
          <a:p>
            <a:r>
              <a:rPr lang="en-US" dirty="0"/>
              <a:t>Hex – Package Management</a:t>
            </a:r>
          </a:p>
          <a:p>
            <a:r>
              <a:rPr lang="en-US" dirty="0" err="1"/>
              <a:t>ExUnit</a:t>
            </a:r>
            <a:r>
              <a:rPr lang="en-US" dirty="0"/>
              <a:t> – Unit testing</a:t>
            </a:r>
          </a:p>
          <a:p>
            <a:r>
              <a:rPr lang="en-US" dirty="0" err="1"/>
              <a:t>ExDocs</a:t>
            </a:r>
            <a:r>
              <a:rPr lang="en-US" dirty="0"/>
              <a:t> – Documentation</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D45F59EA-B8B3-4946-9CC2-34DE9ACBDF5B}"/>
              </a:ext>
            </a:extLst>
          </p:cNvPr>
          <p:cNvPicPr>
            <a:picLocks noChangeAspect="1"/>
          </p:cNvPicPr>
          <p:nvPr/>
        </p:nvPicPr>
        <p:blipFill>
          <a:blip r:embed="rId2"/>
          <a:stretch>
            <a:fillRect/>
          </a:stretch>
        </p:blipFill>
        <p:spPr>
          <a:xfrm>
            <a:off x="9199436" y="484632"/>
            <a:ext cx="2286000" cy="2371725"/>
          </a:xfrm>
          <a:prstGeom prst="rect">
            <a:avLst/>
          </a:prstGeom>
        </p:spPr>
      </p:pic>
    </p:spTree>
    <p:extLst>
      <p:ext uri="{BB962C8B-B14F-4D97-AF65-F5344CB8AC3E}">
        <p14:creationId xmlns:p14="http://schemas.microsoft.com/office/powerpoint/2010/main" val="231996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9204-514B-435E-8916-79F4F77179BF}"/>
              </a:ext>
            </a:extLst>
          </p:cNvPr>
          <p:cNvSpPr>
            <a:spLocks noGrp="1"/>
          </p:cNvSpPr>
          <p:nvPr>
            <p:ph type="title"/>
          </p:nvPr>
        </p:nvSpPr>
        <p:spPr/>
        <p:txBody>
          <a:bodyPr/>
          <a:lstStyle/>
          <a:p>
            <a:r>
              <a:rPr lang="en-US" dirty="0"/>
              <a:t>The </a:t>
            </a:r>
            <a:r>
              <a:rPr lang="en-US" dirty="0" err="1"/>
              <a:t>whatsapp</a:t>
            </a:r>
            <a:r>
              <a:rPr lang="en-US" dirty="0"/>
              <a:t> story</a:t>
            </a:r>
          </a:p>
        </p:txBody>
      </p:sp>
      <p:sp>
        <p:nvSpPr>
          <p:cNvPr id="3" name="Content Placeholder 2">
            <a:extLst>
              <a:ext uri="{FF2B5EF4-FFF2-40B4-BE49-F238E27FC236}">
                <a16:creationId xmlns:a16="http://schemas.microsoft.com/office/drawing/2014/main" id="{2301386B-266E-41F5-AB38-521970EDE569}"/>
              </a:ext>
            </a:extLst>
          </p:cNvPr>
          <p:cNvSpPr>
            <a:spLocks noGrp="1"/>
          </p:cNvSpPr>
          <p:nvPr>
            <p:ph idx="1"/>
          </p:nvPr>
        </p:nvSpPr>
        <p:spPr/>
        <p:txBody>
          <a:bodyPr>
            <a:normAutofit lnSpcReduction="10000"/>
          </a:bodyPr>
          <a:lstStyle/>
          <a:p>
            <a:r>
              <a:rPr lang="en-US" dirty="0"/>
              <a:t>WhatsApp, was incorporated in 2009 by </a:t>
            </a:r>
            <a:r>
              <a:rPr lang="en-US" dirty="0">
                <a:hlinkClick r:id="rId2" tooltip="Brian Acton"/>
              </a:rPr>
              <a:t>Brian Acton</a:t>
            </a:r>
            <a:r>
              <a:rPr lang="en-US" dirty="0"/>
              <a:t> and </a:t>
            </a:r>
            <a:r>
              <a:rPr lang="en-US" dirty="0">
                <a:hlinkClick r:id="rId3" tooltip="Jan Koum"/>
              </a:rPr>
              <a:t>Jan </a:t>
            </a:r>
            <a:r>
              <a:rPr lang="en-US" dirty="0" err="1">
                <a:hlinkClick r:id="rId3" tooltip="Jan Koum"/>
              </a:rPr>
              <a:t>Koum</a:t>
            </a:r>
            <a:r>
              <a:rPr lang="en-US" dirty="0"/>
              <a:t>, both former employees of </a:t>
            </a:r>
            <a:r>
              <a:rPr lang="en-US" i="1" dirty="0">
                <a:hlinkClick r:id="rId4" tooltip="Yahoo!"/>
              </a:rPr>
              <a:t>Yahoo!</a:t>
            </a:r>
            <a:r>
              <a:rPr lang="en-US" dirty="0"/>
              <a:t> . After </a:t>
            </a:r>
            <a:r>
              <a:rPr lang="en-US" dirty="0" err="1"/>
              <a:t>Koum</a:t>
            </a:r>
            <a:r>
              <a:rPr lang="en-US" dirty="0"/>
              <a:t> and Acton left Yahoo! in September 2007, the duo traveled to South America as a break from work.</a:t>
            </a:r>
            <a:r>
              <a:rPr lang="en-US" baseline="30000" dirty="0">
                <a:hlinkClick r:id="rId5"/>
              </a:rPr>
              <a:t>[18]</a:t>
            </a:r>
            <a:r>
              <a:rPr lang="en-US" dirty="0"/>
              <a:t> At one point they applied for jobs at Facebook but were rejected.</a:t>
            </a:r>
            <a:r>
              <a:rPr lang="en-US" baseline="30000" dirty="0">
                <a:hlinkClick r:id="rId5"/>
              </a:rPr>
              <a:t>[18]</a:t>
            </a:r>
            <a:r>
              <a:rPr lang="en-US" dirty="0"/>
              <a:t> For the rest of the following years </a:t>
            </a:r>
            <a:r>
              <a:rPr lang="en-US" dirty="0" err="1"/>
              <a:t>Koum</a:t>
            </a:r>
            <a:r>
              <a:rPr lang="en-US" dirty="0"/>
              <a:t> relied on his $400,000 savings from Yahoo!. In January 2009, after purchasing an iPhone and realizing that the </a:t>
            </a:r>
            <a:r>
              <a:rPr lang="en-US" dirty="0">
                <a:hlinkClick r:id="rId6" tooltip="App Store (iOS)"/>
              </a:rPr>
              <a:t>App Store</a:t>
            </a:r>
            <a:r>
              <a:rPr lang="en-US" dirty="0"/>
              <a:t> would soon create an industry of apps, </a:t>
            </a:r>
            <a:r>
              <a:rPr lang="en-US" dirty="0" err="1"/>
              <a:t>Koum</a:t>
            </a:r>
            <a:r>
              <a:rPr lang="en-US" dirty="0"/>
              <a:t> started visiting his friend Alex Fishman in </a:t>
            </a:r>
            <a:r>
              <a:rPr lang="en-US" dirty="0">
                <a:hlinkClick r:id="rId7" tooltip="West San Jose"/>
              </a:rPr>
              <a:t>West San Jose</a:t>
            </a:r>
            <a:r>
              <a:rPr lang="en-US" dirty="0"/>
              <a:t> where the three would discuss ".... having statuses next to individual names of the people", but this was not possible without an iPhone developer. Fishman found a Russian developer on RentACoder.com, Igor </a:t>
            </a:r>
            <a:r>
              <a:rPr lang="en-US" dirty="0" err="1"/>
              <a:t>Solomennikov</a:t>
            </a:r>
            <a:r>
              <a:rPr lang="en-US" dirty="0"/>
              <a:t>, and introduced him to </a:t>
            </a:r>
            <a:r>
              <a:rPr lang="en-US" dirty="0" err="1">
                <a:hlinkClick r:id="rId3" tooltip="Jan Koum"/>
              </a:rPr>
              <a:t>Koum</a:t>
            </a:r>
            <a:r>
              <a:rPr lang="en-US" dirty="0"/>
              <a:t>. </a:t>
            </a:r>
            <a:r>
              <a:rPr lang="en-US" dirty="0" err="1"/>
              <a:t>Koum</a:t>
            </a:r>
            <a:r>
              <a:rPr lang="en-US" dirty="0"/>
              <a:t> named the app "WhatsApp" to sound like "what's up". On February 24, 2009, he incorporated WhatsApp Inc. in California. However, because early versions of WhatsApp often crashed or got stuck at a particular point, </a:t>
            </a:r>
            <a:r>
              <a:rPr lang="en-US" dirty="0" err="1"/>
              <a:t>Koum</a:t>
            </a:r>
            <a:r>
              <a:rPr lang="en-US" dirty="0"/>
              <a:t> felt like giving up and looking for a new job, upon which Acton encouraged him to wait for a "few more months". - Wikipedia</a:t>
            </a:r>
          </a:p>
        </p:txBody>
      </p:sp>
    </p:spTree>
    <p:extLst>
      <p:ext uri="{BB962C8B-B14F-4D97-AF65-F5344CB8AC3E}">
        <p14:creationId xmlns:p14="http://schemas.microsoft.com/office/powerpoint/2010/main" val="4322353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0EED35-5DCB-4153-BCEC-B7DA3AA31D19}"/>
              </a:ext>
            </a:extLst>
          </p:cNvPr>
          <p:cNvSpPr>
            <a:spLocks noGrp="1"/>
          </p:cNvSpPr>
          <p:nvPr>
            <p:ph type="title"/>
          </p:nvPr>
        </p:nvSpPr>
        <p:spPr>
          <a:xfrm>
            <a:off x="1141285" y="2642045"/>
            <a:ext cx="10058400" cy="1609344"/>
          </a:xfrm>
        </p:spPr>
        <p:txBody>
          <a:bodyPr/>
          <a:lstStyle/>
          <a:p>
            <a:r>
              <a:rPr lang="en-US" dirty="0"/>
              <a:t>Elixir in action…</a:t>
            </a:r>
          </a:p>
        </p:txBody>
      </p:sp>
    </p:spTree>
    <p:extLst>
      <p:ext uri="{BB962C8B-B14F-4D97-AF65-F5344CB8AC3E}">
        <p14:creationId xmlns:p14="http://schemas.microsoft.com/office/powerpoint/2010/main" val="1823191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078C-55F8-45EA-9650-A077C358500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16B5715-FC91-4331-B80D-145026C32610}"/>
              </a:ext>
            </a:extLst>
          </p:cNvPr>
          <p:cNvSpPr>
            <a:spLocks noGrp="1"/>
          </p:cNvSpPr>
          <p:nvPr>
            <p:ph idx="1"/>
          </p:nvPr>
        </p:nvSpPr>
        <p:spPr/>
        <p:txBody>
          <a:bodyPr/>
          <a:lstStyle/>
          <a:p>
            <a:r>
              <a:rPr lang="en-US" dirty="0"/>
              <a:t>Understand Elixir dependencies</a:t>
            </a:r>
          </a:p>
          <a:p>
            <a:r>
              <a:rPr lang="en-US" dirty="0"/>
              <a:t>Distribution - Observe files on the disk</a:t>
            </a:r>
          </a:p>
          <a:p>
            <a:r>
              <a:rPr lang="en-US" dirty="0" err="1"/>
              <a:t>Iex</a:t>
            </a:r>
            <a:endParaRPr lang="en-US" dirty="0"/>
          </a:p>
          <a:p>
            <a:r>
              <a:rPr lang="en-US" dirty="0"/>
              <a:t>:observer</a:t>
            </a:r>
          </a:p>
        </p:txBody>
      </p:sp>
    </p:spTree>
    <p:extLst>
      <p:ext uri="{BB962C8B-B14F-4D97-AF65-F5344CB8AC3E}">
        <p14:creationId xmlns:p14="http://schemas.microsoft.com/office/powerpoint/2010/main" val="25657995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BF3F-92D7-4FDB-8CD1-6F541FDD036E}"/>
              </a:ext>
            </a:extLst>
          </p:cNvPr>
          <p:cNvSpPr>
            <a:spLocks noGrp="1"/>
          </p:cNvSpPr>
          <p:nvPr>
            <p:ph type="title"/>
          </p:nvPr>
        </p:nvSpPr>
        <p:spPr/>
        <p:txBody>
          <a:bodyPr/>
          <a:lstStyle/>
          <a:p>
            <a:r>
              <a:rPr lang="en-US" dirty="0"/>
              <a:t>CODE CONSTRUCTS</a:t>
            </a:r>
          </a:p>
        </p:txBody>
      </p:sp>
      <p:sp>
        <p:nvSpPr>
          <p:cNvPr id="3" name="Content Placeholder 2">
            <a:extLst>
              <a:ext uri="{FF2B5EF4-FFF2-40B4-BE49-F238E27FC236}">
                <a16:creationId xmlns:a16="http://schemas.microsoft.com/office/drawing/2014/main" id="{1AFC8368-A89A-45A7-AAAE-F13FFF34E8F6}"/>
              </a:ext>
            </a:extLst>
          </p:cNvPr>
          <p:cNvSpPr>
            <a:spLocks noGrp="1"/>
          </p:cNvSpPr>
          <p:nvPr>
            <p:ph idx="4294967295"/>
          </p:nvPr>
        </p:nvSpPr>
        <p:spPr>
          <a:xfrm>
            <a:off x="2133600" y="2120900"/>
            <a:ext cx="10058400" cy="4051300"/>
          </a:xfrm>
        </p:spPr>
        <p:txBody>
          <a:bodyPr/>
          <a:lstStyle/>
          <a:p>
            <a:r>
              <a:rPr lang="en-US" dirty="0"/>
              <a:t>Module</a:t>
            </a:r>
          </a:p>
          <a:p>
            <a:r>
              <a:rPr lang="en-US" dirty="0"/>
              <a:t>Function</a:t>
            </a:r>
          </a:p>
          <a:p>
            <a:r>
              <a:rPr lang="en-US" dirty="0"/>
              <a:t>The |&gt; operator</a:t>
            </a:r>
          </a:p>
          <a:p>
            <a:r>
              <a:rPr lang="en-US" dirty="0"/>
              <a:t>Data – Atoms, Tuples, Lists, Maps, Binaries, Strings, Char lists, Keyword lists</a:t>
            </a:r>
          </a:p>
          <a:p>
            <a:r>
              <a:rPr lang="en-US" dirty="0"/>
              <a:t>Pattern Matching</a:t>
            </a:r>
          </a:p>
          <a:p>
            <a:r>
              <a:rPr lang="en-US" dirty="0"/>
              <a:t>‘=‘ does not mean assignment. It means binding.</a:t>
            </a:r>
          </a:p>
          <a:p>
            <a:r>
              <a:rPr lang="en-US" dirty="0"/>
              <a:t>Reading docs </a:t>
            </a:r>
          </a:p>
        </p:txBody>
      </p:sp>
      <p:sp>
        <p:nvSpPr>
          <p:cNvPr id="4" name="Rectangle 1">
            <a:extLst>
              <a:ext uri="{FF2B5EF4-FFF2-40B4-BE49-F238E27FC236}">
                <a16:creationId xmlns:a16="http://schemas.microsoft.com/office/drawing/2014/main" id="{2B845397-3493-494E-A3F4-0A57CB148E56}"/>
              </a:ext>
            </a:extLst>
          </p:cNvPr>
          <p:cNvSpPr>
            <a:spLocks noChangeArrowheads="1"/>
          </p:cNvSpPr>
          <p:nvPr/>
        </p:nvSpPr>
        <p:spPr bwMode="auto">
          <a:xfrm>
            <a:off x="0" y="0"/>
            <a:ext cx="12192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32F62"/>
                </a:solidFill>
                <a:effectLst/>
                <a:latin typeface="SFMono-Regular"/>
              </a:rPr>
              <a:t>`String.length/1`</a:t>
            </a:r>
            <a:r>
              <a:rPr kumimoji="0" lang="en-US" altLang="en-US" sz="900" b="0" i="0" u="none" strike="noStrike" cap="none" normalizeH="0" baseline="0">
                <a:ln>
                  <a:noFill/>
                </a:ln>
                <a:solidFill>
                  <a:srgbClr val="24292E"/>
                </a:solidFill>
                <a:effectLst/>
                <a:latin typeface="SFMono-Regular"/>
              </a:rPr>
              <a:t> will take longer as the input grows.</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03048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4B40-CF6B-4463-A9B8-2C37BE47FFF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A6EE373-7421-4E6C-9A55-DFA1881E5A62}"/>
              </a:ext>
            </a:extLst>
          </p:cNvPr>
          <p:cNvSpPr>
            <a:spLocks noGrp="1"/>
          </p:cNvSpPr>
          <p:nvPr>
            <p:ph idx="1"/>
          </p:nvPr>
        </p:nvSpPr>
        <p:spPr/>
        <p:txBody>
          <a:bodyPr/>
          <a:lstStyle/>
          <a:p>
            <a:r>
              <a:rPr lang="en-US" dirty="0"/>
              <a:t>Modules are code organization units</a:t>
            </a:r>
          </a:p>
          <a:p>
            <a:r>
              <a:rPr lang="en-US" dirty="0"/>
              <a:t>We can have nested modules</a:t>
            </a:r>
          </a:p>
          <a:p>
            <a:r>
              <a:rPr lang="en-US" dirty="0"/>
              <a:t>Nested Modules have</a:t>
            </a:r>
          </a:p>
        </p:txBody>
      </p:sp>
    </p:spTree>
    <p:extLst>
      <p:ext uri="{BB962C8B-B14F-4D97-AF65-F5344CB8AC3E}">
        <p14:creationId xmlns:p14="http://schemas.microsoft.com/office/powerpoint/2010/main" val="19538543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BF3F-92D7-4FDB-8CD1-6F541FDD036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1AFC8368-A89A-45A7-AAAE-F13FFF34E8F6}"/>
              </a:ext>
            </a:extLst>
          </p:cNvPr>
          <p:cNvSpPr>
            <a:spLocks noGrp="1"/>
          </p:cNvSpPr>
          <p:nvPr>
            <p:ph idx="1"/>
          </p:nvPr>
        </p:nvSpPr>
        <p:spPr/>
        <p:txBody>
          <a:bodyPr/>
          <a:lstStyle/>
          <a:p>
            <a:r>
              <a:rPr lang="en-US" dirty="0"/>
              <a:t>Belong to a Module</a:t>
            </a:r>
          </a:p>
          <a:p>
            <a:r>
              <a:rPr lang="en-US" dirty="0"/>
              <a:t>You can have private and public functions</a:t>
            </a:r>
          </a:p>
          <a:p>
            <a:r>
              <a:rPr lang="en-US" dirty="0"/>
              <a:t>def, </a:t>
            </a:r>
            <a:r>
              <a:rPr lang="en-US" dirty="0" err="1"/>
              <a:t>defp</a:t>
            </a:r>
            <a:endParaRPr lang="en-US" dirty="0"/>
          </a:p>
          <a:p>
            <a:r>
              <a:rPr lang="en-US" dirty="0" err="1"/>
              <a:t>String.length</a:t>
            </a:r>
            <a:r>
              <a:rPr lang="en-US" dirty="0"/>
              <a:t>/1</a:t>
            </a:r>
          </a:p>
          <a:p>
            <a:endParaRPr lang="en-US" dirty="0"/>
          </a:p>
          <a:p>
            <a:endParaRPr lang="en-US" dirty="0"/>
          </a:p>
        </p:txBody>
      </p:sp>
    </p:spTree>
    <p:extLst>
      <p:ext uri="{BB962C8B-B14F-4D97-AF65-F5344CB8AC3E}">
        <p14:creationId xmlns:p14="http://schemas.microsoft.com/office/powerpoint/2010/main" val="35254966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055D-4EF0-4468-A5D1-488724EE8410}"/>
              </a:ext>
            </a:extLst>
          </p:cNvPr>
          <p:cNvSpPr>
            <a:spLocks noGrp="1"/>
          </p:cNvSpPr>
          <p:nvPr>
            <p:ph type="title"/>
          </p:nvPr>
        </p:nvSpPr>
        <p:spPr/>
        <p:txBody>
          <a:bodyPr/>
          <a:lstStyle/>
          <a:p>
            <a:r>
              <a:rPr lang="en-US" dirty="0"/>
              <a:t>THE POWER OF ELIXIR</a:t>
            </a:r>
          </a:p>
        </p:txBody>
      </p:sp>
      <p:sp>
        <p:nvSpPr>
          <p:cNvPr id="3" name="Content Placeholder 2">
            <a:extLst>
              <a:ext uri="{FF2B5EF4-FFF2-40B4-BE49-F238E27FC236}">
                <a16:creationId xmlns:a16="http://schemas.microsoft.com/office/drawing/2014/main" id="{9C6E2FF2-8E50-458F-BB90-A63C844B8943}"/>
              </a:ext>
            </a:extLst>
          </p:cNvPr>
          <p:cNvSpPr>
            <a:spLocks noGrp="1"/>
          </p:cNvSpPr>
          <p:nvPr>
            <p:ph idx="1"/>
          </p:nvPr>
        </p:nvSpPr>
        <p:spPr/>
        <p:txBody>
          <a:bodyPr/>
          <a:lstStyle/>
          <a:p>
            <a:r>
              <a:rPr lang="en-US" dirty="0"/>
              <a:t>Utilizing the Erlang VM</a:t>
            </a:r>
          </a:p>
          <a:p>
            <a:r>
              <a:rPr lang="en-US" dirty="0"/>
              <a:t>Agent, </a:t>
            </a:r>
            <a:r>
              <a:rPr lang="en-US" dirty="0" err="1"/>
              <a:t>GenServer</a:t>
            </a:r>
            <a:r>
              <a:rPr lang="en-US" dirty="0"/>
              <a:t>, Supervision</a:t>
            </a:r>
          </a:p>
          <a:p>
            <a:r>
              <a:rPr lang="en-US" dirty="0"/>
              <a:t>Metaprogramming (Using Abstract Syntax Tree as code)</a:t>
            </a:r>
          </a:p>
          <a:p>
            <a:endParaRPr lang="en-US" dirty="0"/>
          </a:p>
        </p:txBody>
      </p:sp>
    </p:spTree>
    <p:extLst>
      <p:ext uri="{BB962C8B-B14F-4D97-AF65-F5344CB8AC3E}">
        <p14:creationId xmlns:p14="http://schemas.microsoft.com/office/powerpoint/2010/main" val="36155086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24BF-9DC8-4FBC-B7AF-6994F78AD46B}"/>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158F891C-E213-45FB-975C-5971D8307502}"/>
              </a:ext>
            </a:extLst>
          </p:cNvPr>
          <p:cNvSpPr>
            <a:spLocks noGrp="1"/>
          </p:cNvSpPr>
          <p:nvPr>
            <p:ph idx="1"/>
          </p:nvPr>
        </p:nvSpPr>
        <p:spPr/>
        <p:txBody>
          <a:bodyPr/>
          <a:lstStyle/>
          <a:p>
            <a:r>
              <a:rPr lang="en-US" dirty="0"/>
              <a:t>mix –help</a:t>
            </a:r>
          </a:p>
          <a:p>
            <a:r>
              <a:rPr lang="en-US" dirty="0"/>
              <a:t>mix new</a:t>
            </a:r>
          </a:p>
        </p:txBody>
      </p:sp>
    </p:spTree>
    <p:extLst>
      <p:ext uri="{BB962C8B-B14F-4D97-AF65-F5344CB8AC3E}">
        <p14:creationId xmlns:p14="http://schemas.microsoft.com/office/powerpoint/2010/main" val="18044764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EF1-B554-4C42-9056-B72D77DB67C2}"/>
              </a:ext>
            </a:extLst>
          </p:cNvPr>
          <p:cNvSpPr>
            <a:spLocks noGrp="1"/>
          </p:cNvSpPr>
          <p:nvPr>
            <p:ph type="title"/>
          </p:nvPr>
        </p:nvSpPr>
        <p:spPr>
          <a:xfrm>
            <a:off x="1109604" y="2777258"/>
            <a:ext cx="10058400" cy="1609344"/>
          </a:xfrm>
        </p:spPr>
        <p:txBody>
          <a:bodyPr/>
          <a:lstStyle/>
          <a:p>
            <a:pPr algn="ctr"/>
            <a:r>
              <a:rPr lang="en-US" dirty="0"/>
              <a:t>ECOSYSTEM</a:t>
            </a:r>
          </a:p>
        </p:txBody>
      </p:sp>
    </p:spTree>
    <p:extLst>
      <p:ext uri="{BB962C8B-B14F-4D97-AF65-F5344CB8AC3E}">
        <p14:creationId xmlns:p14="http://schemas.microsoft.com/office/powerpoint/2010/main" val="19089490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EAC-4FC2-4EA8-80F4-0AE1E27D85BE}"/>
              </a:ext>
            </a:extLst>
          </p:cNvPr>
          <p:cNvSpPr>
            <a:spLocks noGrp="1"/>
          </p:cNvSpPr>
          <p:nvPr>
            <p:ph type="title"/>
          </p:nvPr>
        </p:nvSpPr>
        <p:spPr/>
        <p:txBody>
          <a:bodyPr/>
          <a:lstStyle/>
          <a:p>
            <a:r>
              <a:rPr lang="en-US" dirty="0"/>
              <a:t>Resources to learn elixir</a:t>
            </a:r>
          </a:p>
        </p:txBody>
      </p:sp>
      <p:sp>
        <p:nvSpPr>
          <p:cNvPr id="3" name="Content Placeholder 2">
            <a:extLst>
              <a:ext uri="{FF2B5EF4-FFF2-40B4-BE49-F238E27FC236}">
                <a16:creationId xmlns:a16="http://schemas.microsoft.com/office/drawing/2014/main" id="{41D3F335-45C3-46F0-9818-D5FB615E260F}"/>
              </a:ext>
            </a:extLst>
          </p:cNvPr>
          <p:cNvSpPr>
            <a:spLocks noGrp="1"/>
          </p:cNvSpPr>
          <p:nvPr>
            <p:ph idx="1"/>
          </p:nvPr>
        </p:nvSpPr>
        <p:spPr/>
        <p:txBody>
          <a:bodyPr/>
          <a:lstStyle/>
          <a:p>
            <a:r>
              <a:rPr lang="en-US" dirty="0">
                <a:hlinkClick r:id="rId2"/>
              </a:rPr>
              <a:t>https://github.com/sameeri/Hello-Elixir</a:t>
            </a:r>
            <a:endParaRPr lang="en-US" dirty="0"/>
          </a:p>
          <a:p>
            <a:endParaRPr lang="en-US" dirty="0"/>
          </a:p>
        </p:txBody>
      </p:sp>
    </p:spTree>
    <p:extLst>
      <p:ext uri="{BB962C8B-B14F-4D97-AF65-F5344CB8AC3E}">
        <p14:creationId xmlns:p14="http://schemas.microsoft.com/office/powerpoint/2010/main" val="186941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67C9-E277-4F33-8B2E-4DBBE89AEEF6}"/>
              </a:ext>
            </a:extLst>
          </p:cNvPr>
          <p:cNvSpPr>
            <a:spLocks noGrp="1"/>
          </p:cNvSpPr>
          <p:nvPr>
            <p:ph type="title"/>
          </p:nvPr>
        </p:nvSpPr>
        <p:spPr/>
        <p:txBody>
          <a:bodyPr/>
          <a:lstStyle/>
          <a:p>
            <a:r>
              <a:rPr lang="en-US" dirty="0"/>
              <a:t>What this talk is not!</a:t>
            </a:r>
          </a:p>
        </p:txBody>
      </p:sp>
      <p:sp>
        <p:nvSpPr>
          <p:cNvPr id="3" name="Content Placeholder 2">
            <a:extLst>
              <a:ext uri="{FF2B5EF4-FFF2-40B4-BE49-F238E27FC236}">
                <a16:creationId xmlns:a16="http://schemas.microsoft.com/office/drawing/2014/main" id="{EC945DFA-807D-4B83-AED5-D30ADC92F740}"/>
              </a:ext>
            </a:extLst>
          </p:cNvPr>
          <p:cNvSpPr>
            <a:spLocks noGrp="1"/>
          </p:cNvSpPr>
          <p:nvPr>
            <p:ph idx="1"/>
          </p:nvPr>
        </p:nvSpPr>
        <p:spPr/>
        <p:txBody>
          <a:bodyPr/>
          <a:lstStyle/>
          <a:p>
            <a:r>
              <a:rPr lang="en-US" sz="6000" dirty="0"/>
              <a:t>This talk is not entirely about how to code in Elixir!</a:t>
            </a:r>
          </a:p>
          <a:p>
            <a:pPr marL="0" indent="0">
              <a:buNone/>
            </a:pPr>
            <a:r>
              <a:rPr lang="en-US" dirty="0"/>
              <a:t> </a:t>
            </a:r>
          </a:p>
        </p:txBody>
      </p:sp>
    </p:spTree>
    <p:extLst>
      <p:ext uri="{BB962C8B-B14F-4D97-AF65-F5344CB8AC3E}">
        <p14:creationId xmlns:p14="http://schemas.microsoft.com/office/powerpoint/2010/main" val="144005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4FB3-673F-4487-9B19-CA2FD6B4A659}"/>
              </a:ext>
            </a:extLst>
          </p:cNvPr>
          <p:cNvSpPr>
            <a:spLocks noGrp="1"/>
          </p:cNvSpPr>
          <p:nvPr>
            <p:ph type="title"/>
          </p:nvPr>
        </p:nvSpPr>
        <p:spPr/>
        <p:txBody>
          <a:bodyPr/>
          <a:lstStyle/>
          <a:p>
            <a:r>
              <a:rPr lang="en-US" dirty="0"/>
              <a:t>What this talk is about</a:t>
            </a:r>
          </a:p>
        </p:txBody>
      </p:sp>
      <p:sp>
        <p:nvSpPr>
          <p:cNvPr id="3" name="Content Placeholder 2">
            <a:extLst>
              <a:ext uri="{FF2B5EF4-FFF2-40B4-BE49-F238E27FC236}">
                <a16:creationId xmlns:a16="http://schemas.microsoft.com/office/drawing/2014/main" id="{56800993-424C-4124-96D6-E1FFB20D02AB}"/>
              </a:ext>
            </a:extLst>
          </p:cNvPr>
          <p:cNvSpPr>
            <a:spLocks noGrp="1"/>
          </p:cNvSpPr>
          <p:nvPr>
            <p:ph idx="1"/>
          </p:nvPr>
        </p:nvSpPr>
        <p:spPr/>
        <p:txBody>
          <a:bodyPr>
            <a:normAutofit/>
          </a:bodyPr>
          <a:lstStyle/>
          <a:p>
            <a:r>
              <a:rPr lang="en-US" sz="6000" dirty="0"/>
              <a:t>“This talk is a story!” </a:t>
            </a:r>
          </a:p>
        </p:txBody>
      </p:sp>
    </p:spTree>
    <p:extLst>
      <p:ext uri="{BB962C8B-B14F-4D97-AF65-F5344CB8AC3E}">
        <p14:creationId xmlns:p14="http://schemas.microsoft.com/office/powerpoint/2010/main" val="2874550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373</TotalTime>
  <Words>2152</Words>
  <Application>Microsoft Office PowerPoint</Application>
  <PresentationFormat>Widescreen</PresentationFormat>
  <Paragraphs>358</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Rockwell</vt:lpstr>
      <vt:lpstr>Rockwell Condensed</vt:lpstr>
      <vt:lpstr>SFMono-Regular</vt:lpstr>
      <vt:lpstr>Wingdings</vt:lpstr>
      <vt:lpstr>Wood Type</vt:lpstr>
      <vt:lpstr>Hello Elixir!</vt:lpstr>
      <vt:lpstr>   Thank you sponsors</vt:lpstr>
      <vt:lpstr>Thank you TECHLAHOMA!</vt:lpstr>
      <vt:lpstr>Talk Agenda</vt:lpstr>
      <vt:lpstr>TARGET AUDIENCE</vt:lpstr>
      <vt:lpstr>Talk PITCH</vt:lpstr>
      <vt:lpstr>The whatsapp story</vt:lpstr>
      <vt:lpstr>What this talk is not!</vt:lpstr>
      <vt:lpstr>What this talk is about</vt:lpstr>
      <vt:lpstr>ABOUT ME</vt:lpstr>
      <vt:lpstr>Hello, sameeri.</vt:lpstr>
      <vt:lpstr>India </vt:lpstr>
      <vt:lpstr>PowerPoint Presentation</vt:lpstr>
      <vt:lpstr>Family</vt:lpstr>
      <vt:lpstr>FOUNDATIONS</vt:lpstr>
      <vt:lpstr>Being a polyglot...</vt:lpstr>
      <vt:lpstr>But, What does it mean to be a Language?</vt:lpstr>
      <vt:lpstr> What kind of a problem are we trying to solve?</vt:lpstr>
      <vt:lpstr>A Language…</vt:lpstr>
      <vt:lpstr>Language tools</vt:lpstr>
      <vt:lpstr>Inside the head of a software engineer</vt:lpstr>
      <vt:lpstr>The process – From Human thought to something magical</vt:lpstr>
      <vt:lpstr>The Machine stack – Layers of Abstraction</vt:lpstr>
      <vt:lpstr>Language translation</vt:lpstr>
      <vt:lpstr>Modern languages</vt:lpstr>
      <vt:lpstr>VIRTUAL MACHINES</vt:lpstr>
      <vt:lpstr>Familiar virtual machines</vt:lpstr>
      <vt:lpstr>JVM</vt:lpstr>
      <vt:lpstr>CLR</vt:lpstr>
      <vt:lpstr>The power of an intermediary language &amp; VM</vt:lpstr>
      <vt:lpstr>Where does the OS FIT IN?</vt:lpstr>
      <vt:lpstr>Operating system constructs</vt:lpstr>
      <vt:lpstr>Operating system OPERATION</vt:lpstr>
      <vt:lpstr>How languages   s   each other</vt:lpstr>
      <vt:lpstr>Thoughts on languages</vt:lpstr>
      <vt:lpstr>The road to elixir…</vt:lpstr>
      <vt:lpstr>Core LEARNING interests</vt:lpstr>
      <vt:lpstr>The bus</vt:lpstr>
      <vt:lpstr>What does it mean to be a distributed system?</vt:lpstr>
      <vt:lpstr>Integration patterns</vt:lpstr>
      <vt:lpstr>RABBITMQ ADVENTURES</vt:lpstr>
      <vt:lpstr>ERLANG</vt:lpstr>
      <vt:lpstr>The history of Erlang</vt:lpstr>
      <vt:lpstr>Lets meet the people</vt:lpstr>
      <vt:lpstr>Implementation</vt:lpstr>
      <vt:lpstr>ERLANG OTP - Other amazing thoughts</vt:lpstr>
      <vt:lpstr>ERLANG</vt:lpstr>
      <vt:lpstr>What problems does it solve?</vt:lpstr>
      <vt:lpstr>Systems that are basically..</vt:lpstr>
      <vt:lpstr>ACTor model</vt:lpstr>
      <vt:lpstr>Actor model</vt:lpstr>
      <vt:lpstr>Carl hewitt</vt:lpstr>
      <vt:lpstr>Carl Hewitt speaks</vt:lpstr>
      <vt:lpstr>ACTOR MODEL</vt:lpstr>
      <vt:lpstr>Erlang revisited</vt:lpstr>
      <vt:lpstr>Concurrency oriented programming</vt:lpstr>
      <vt:lpstr>Does that mean erlang was implementing carl Hewitt’s actor model?</vt:lpstr>
      <vt:lpstr>PowerPoint Presentation</vt:lpstr>
      <vt:lpstr>Alan kay</vt:lpstr>
      <vt:lpstr>Alan kay on Object orientation</vt:lpstr>
      <vt:lpstr>AKKA</vt:lpstr>
      <vt:lpstr>Jose valim</vt:lpstr>
      <vt:lpstr>Say hi to jose valim</vt:lpstr>
      <vt:lpstr>I need “High performant software” - jose</vt:lpstr>
      <vt:lpstr>In Love with erlang</vt:lpstr>
      <vt:lpstr>Elixir</vt:lpstr>
      <vt:lpstr>PowerPoint Presentation</vt:lpstr>
      <vt:lpstr>Elixir</vt:lpstr>
      <vt:lpstr>Elixir distribution</vt:lpstr>
      <vt:lpstr>Elixir in action…</vt:lpstr>
      <vt:lpstr>Agenda</vt:lpstr>
      <vt:lpstr>CODE CONSTRUCTS</vt:lpstr>
      <vt:lpstr>Modules</vt:lpstr>
      <vt:lpstr>Functions</vt:lpstr>
      <vt:lpstr>THE POWER OF ELIXIR</vt:lpstr>
      <vt:lpstr>CODE EXAMPLE</vt:lpstr>
      <vt:lpstr>ECOSYSTEM</vt:lpstr>
      <vt:lpstr>Resources to learn elixir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Elixir!</dc:title>
  <dc:creator>sameeri marryboyina</dc:creator>
  <cp:lastModifiedBy>sameeri marryboyina</cp:lastModifiedBy>
  <cp:revision>483</cp:revision>
  <cp:lastPrinted>2017-07-21T13:19:29Z</cp:lastPrinted>
  <dcterms:created xsi:type="dcterms:W3CDTF">2017-07-21T02:32:51Z</dcterms:created>
  <dcterms:modified xsi:type="dcterms:W3CDTF">2017-07-21T17:46:51Z</dcterms:modified>
</cp:coreProperties>
</file>