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8" r:id="rId4"/>
    <p:sldId id="269" r:id="rId5"/>
    <p:sldId id="271" r:id="rId6"/>
    <p:sldId id="257" r:id="rId7"/>
    <p:sldId id="275" r:id="rId8"/>
    <p:sldId id="264" r:id="rId9"/>
    <p:sldId id="274" r:id="rId10"/>
    <p:sldId id="270" r:id="rId11"/>
    <p:sldId id="259" r:id="rId12"/>
    <p:sldId id="260" r:id="rId13"/>
    <p:sldId id="265" r:id="rId14"/>
    <p:sldId id="262" r:id="rId15"/>
    <p:sldId id="272" r:id="rId16"/>
    <p:sldId id="273" r:id="rId17"/>
    <p:sldId id="263" r:id="rId18"/>
    <p:sldId id="261" r:id="rId19"/>
    <p:sldId id="266" r:id="rId20"/>
    <p:sldId id="267" r:id="rId21"/>
    <p:sldId id="277" r:id="rId22"/>
    <p:sldId id="280" r:id="rId23"/>
    <p:sldId id="281" r:id="rId24"/>
    <p:sldId id="282" r:id="rId25"/>
    <p:sldId id="283" r:id="rId26"/>
    <p:sldId id="278" r:id="rId27"/>
    <p:sldId id="279" r:id="rId28"/>
    <p:sldId id="285" r:id="rId29"/>
    <p:sldId id="276" r:id="rId30"/>
    <p:sldId id="284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2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4" r:id="rId58"/>
    <p:sldId id="312" r:id="rId59"/>
    <p:sldId id="317" r:id="rId60"/>
    <p:sldId id="315" r:id="rId61"/>
    <p:sldId id="316" r:id="rId62"/>
    <p:sldId id="318" r:id="rId63"/>
    <p:sldId id="319" r:id="rId64"/>
    <p:sldId id="313" r:id="rId6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13"/>
    <a:srgbClr val="E6F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ctor_model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tor_model_implementation" TargetMode="External"/><Relationship Id="rId3" Type="http://schemas.openxmlformats.org/officeDocument/2006/relationships/hyperlink" Target="https://en.wikipedia.org/wiki/Mathematical_model" TargetMode="External"/><Relationship Id="rId7" Type="http://schemas.openxmlformats.org/officeDocument/2006/relationships/hyperlink" Target="https://en.wikipedia.org/wiki/Concurrency_(computer_science)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ctor_model_theory" TargetMode="External"/><Relationship Id="rId5" Type="http://schemas.openxmlformats.org/officeDocument/2006/relationships/hyperlink" Target="https://en.wikipedia.org/wiki/Actor_model#cite_note-1" TargetMode="External"/><Relationship Id="rId4" Type="http://schemas.openxmlformats.org/officeDocument/2006/relationships/hyperlink" Target="https://en.wikipedia.org/wiki/Concurrent_computation" TargetMode="External"/><Relationship Id="rId9" Type="http://schemas.openxmlformats.org/officeDocument/2006/relationships/hyperlink" Target="https://en.wikipedia.org/wiki/Concurrent_systems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n.wikipedia.org/wiki/Java_platform" TargetMode="External"/><Relationship Id="rId7" Type="http://schemas.openxmlformats.org/officeDocument/2006/relationships/hyperlink" Target="http://getakka.net/" TargetMode="External"/><Relationship Id="rId2" Type="http://schemas.openxmlformats.org/officeDocument/2006/relationships/hyperlink" Target="https://en.wikipedia.org/wiki/Free_and_open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kka.io/" TargetMode="External"/><Relationship Id="rId5" Type="http://schemas.openxmlformats.org/officeDocument/2006/relationships/hyperlink" Target="https://en.wikipedia.org/wiki/Erlang_(programming_language)" TargetMode="External"/><Relationship Id="rId4" Type="http://schemas.openxmlformats.org/officeDocument/2006/relationships/hyperlink" Target="https://en.wikipedia.org/wiki/Actor_mode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ps/place/India/@18.2937219,71.4458457,5z/data=!4m5!3m4!1s0x30635ff06b92b791:0xd78c4fa1854213a6!8m2!3d20.593684!4d78.9628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F2A-5EB2-4F2C-9522-603A76C9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Elixir!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B0E1-1F25-437B-8560-509B140B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Sameeri Marryboyina</a:t>
            </a:r>
          </a:p>
        </p:txBody>
      </p:sp>
    </p:spTree>
    <p:extLst>
      <p:ext uri="{BB962C8B-B14F-4D97-AF65-F5344CB8AC3E}">
        <p14:creationId xmlns:p14="http://schemas.microsoft.com/office/powerpoint/2010/main" val="16499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C8F-898A-447B-A249-90FF8712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96" y="2631484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33994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polyglot...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BEEA7-33B4-417E-BF51-A0CEEDE2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7419"/>
              </p:ext>
            </p:extLst>
          </p:nvPr>
        </p:nvGraphicFramePr>
        <p:xfrm>
          <a:off x="1175864" y="2162297"/>
          <a:ext cx="9952384" cy="38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96">
                  <a:extLst>
                    <a:ext uri="{9D8B030D-6E8A-4147-A177-3AD203B41FA5}">
                      <a16:colId xmlns:a16="http://schemas.microsoft.com/office/drawing/2014/main" val="26223630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3180398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264075205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278248335"/>
                    </a:ext>
                  </a:extLst>
                </a:gridCol>
              </a:tblGrid>
              <a:tr h="994517">
                <a:tc>
                  <a:txBody>
                    <a:bodyPr/>
                    <a:lstStyle/>
                    <a:p>
                      <a:r>
                        <a:rPr lang="en-US" sz="32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20752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561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C++/VC++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6275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8134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016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2568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4509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9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But, What does it mean to be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https://encrypted-tbn0.gstatic.com/images?q=tbn:ANd9GcTVmsL5-L5zOg2wKgSZTRzlDKGsb61RawNPVpxom91w5bk5whbZ">
            <a:extLst>
              <a:ext uri="{FF2B5EF4-FFF2-40B4-BE49-F238E27FC236}">
                <a16:creationId xmlns:a16="http://schemas.microsoft.com/office/drawing/2014/main" id="{E3489F63-DE37-4E38-AE7D-26597350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74" y="3051429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6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6BB2-9BF2-4CB3-8655-6978B49C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dirty="0"/>
              <a:t>What kind of a problem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58E4-033B-4AE5-AEBF-1F7A866B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a tool. </a:t>
            </a:r>
          </a:p>
          <a:p>
            <a:r>
              <a:rPr lang="en-US" dirty="0"/>
              <a:t>Problems and Contexts</a:t>
            </a:r>
          </a:p>
          <a:p>
            <a:r>
              <a:rPr lang="en-US" dirty="0"/>
              <a:t>We want to use the right tool for a given problem</a:t>
            </a:r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7049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504-5674-4010-B50E-65A00866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3D1-A770-44FB-85B8-B6609D0A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Alphabet</a:t>
            </a:r>
          </a:p>
          <a:p>
            <a:r>
              <a:rPr lang="en-US" dirty="0"/>
              <a:t>Constructs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Semantics </a:t>
            </a:r>
          </a:p>
          <a:p>
            <a:r>
              <a:rPr lang="en-US" dirty="0"/>
              <a:t>Type System (Static vs Dynamic)</a:t>
            </a:r>
          </a:p>
          <a:p>
            <a:r>
              <a:rPr lang="en-US" dirty="0"/>
              <a:t>Translation Model (Compiled vs Interpreted)</a:t>
            </a:r>
          </a:p>
          <a:p>
            <a:r>
              <a:rPr lang="en-US" dirty="0"/>
              <a:t>Execution model</a:t>
            </a:r>
          </a:p>
          <a:p>
            <a:r>
              <a:rPr lang="en-US" dirty="0"/>
              <a:t>Runtime Mechanics</a:t>
            </a:r>
          </a:p>
          <a:p>
            <a:r>
              <a:rPr lang="en-US" dirty="0"/>
              <a:t>Specification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947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69CC-7719-475C-A6AD-F797D847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41D-DCA7-485D-A99D-D063E708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Editor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REPL</a:t>
            </a:r>
          </a:p>
          <a:p>
            <a:r>
              <a:rPr lang="en-US" dirty="0"/>
              <a:t>Virtual Machine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Standard Library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Build tool</a:t>
            </a:r>
          </a:p>
          <a:p>
            <a:r>
              <a:rPr lang="en-US" dirty="0"/>
              <a:t>Workflow tools based on processes – Tests, Coverage, Syntax highlighting, Refactoring…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BD3A-50E2-4BDC-A9CF-B6ED99C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Inside the head of a 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0AED-A3A1-4699-A364-06628DC7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Syntax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Paradigms</a:t>
            </a:r>
          </a:p>
          <a:p>
            <a:r>
              <a:rPr lang="en-US" dirty="0"/>
              <a:t>Standards/Best Practices</a:t>
            </a:r>
          </a:p>
          <a:p>
            <a:r>
              <a:rPr lang="en-US" dirty="0"/>
              <a:t>Principles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Problem + Context</a:t>
            </a:r>
          </a:p>
          <a:p>
            <a:r>
              <a:rPr lang="en-US"/>
              <a:t>Crafting solutions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E4E0-0898-4739-ADDA-6F78041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From Human thought to </a:t>
            </a:r>
            <a:r>
              <a:rPr lang="en-US"/>
              <a:t>something magical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6C839-2D46-458B-9D87-A4C21CA9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362" y="2503487"/>
            <a:ext cx="5381625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152CF-39E4-4E2C-ADD8-9B494CD41455}"/>
              </a:ext>
            </a:extLst>
          </p:cNvPr>
          <p:cNvSpPr txBox="1"/>
          <p:nvPr/>
        </p:nvSpPr>
        <p:spPr>
          <a:xfrm>
            <a:off x="2212078" y="6316389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http://www.nand2tetris.org/</a:t>
            </a:r>
          </a:p>
        </p:txBody>
      </p:sp>
    </p:spTree>
    <p:extLst>
      <p:ext uri="{BB962C8B-B14F-4D97-AF65-F5344CB8AC3E}">
        <p14:creationId xmlns:p14="http://schemas.microsoft.com/office/powerpoint/2010/main" val="425973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9DF-E313-4A94-AC75-8A21E8B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Machine stack – Layers of Abstraction</a:t>
            </a:r>
          </a:p>
        </p:txBody>
      </p:sp>
      <p:pic>
        <p:nvPicPr>
          <p:cNvPr id="3074" name="Picture 2" descr="Image result for computer layers of abstraction">
            <a:extLst>
              <a:ext uri="{FF2B5EF4-FFF2-40B4-BE49-F238E27FC236}">
                <a16:creationId xmlns:a16="http://schemas.microsoft.com/office/drawing/2014/main" id="{97E98434-B0B1-4E5A-B3F6-49A9E9CF3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8" y="1901963"/>
            <a:ext cx="54483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F82CF-2605-49B5-893A-91C2DA003AC8}"/>
              </a:ext>
            </a:extLst>
          </p:cNvPr>
          <p:cNvSpPr txBox="1"/>
          <p:nvPr/>
        </p:nvSpPr>
        <p:spPr>
          <a:xfrm>
            <a:off x="2251835" y="6211669"/>
            <a:ext cx="81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http://theembeddedguy.com/2016/05/15/layers-of-abstraction/</a:t>
            </a:r>
          </a:p>
        </p:txBody>
      </p:sp>
    </p:spTree>
    <p:extLst>
      <p:ext uri="{BB962C8B-B14F-4D97-AF65-F5344CB8AC3E}">
        <p14:creationId xmlns:p14="http://schemas.microsoft.com/office/powerpoint/2010/main" val="41400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C83B-B631-4B59-A366-A67137A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DC5C3-A922-4644-B0A7-9EC5392FF93E}"/>
              </a:ext>
            </a:extLst>
          </p:cNvPr>
          <p:cNvSpPr/>
          <p:nvPr/>
        </p:nvSpPr>
        <p:spPr>
          <a:xfrm>
            <a:off x="1364975" y="2793955"/>
            <a:ext cx="2517913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FC16F5-148B-4508-861A-44405EA2DDED}"/>
              </a:ext>
            </a:extLst>
          </p:cNvPr>
          <p:cNvSpPr/>
          <p:nvPr/>
        </p:nvSpPr>
        <p:spPr>
          <a:xfrm>
            <a:off x="7818781" y="2775204"/>
            <a:ext cx="2610679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LANGUAGE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3FBDB-2120-474A-8F3E-38ABFF27A9C7}"/>
              </a:ext>
            </a:extLst>
          </p:cNvPr>
          <p:cNvSpPr/>
          <p:nvPr/>
        </p:nvSpPr>
        <p:spPr>
          <a:xfrm>
            <a:off x="4641573" y="2269152"/>
            <a:ext cx="2418523" cy="2198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1A98E-98FF-4C82-85EE-AE99076D9E72}"/>
              </a:ext>
            </a:extLst>
          </p:cNvPr>
          <p:cNvCxnSpPr/>
          <p:nvPr/>
        </p:nvCxnSpPr>
        <p:spPr>
          <a:xfrm>
            <a:off x="3882888" y="3251155"/>
            <a:ext cx="75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1D00A-E314-4030-AAC0-0E3220CA4F9E}"/>
              </a:ext>
            </a:extLst>
          </p:cNvPr>
          <p:cNvCxnSpPr>
            <a:endCxn id="6" idx="1"/>
          </p:cNvCxnSpPr>
          <p:nvPr/>
        </p:nvCxnSpPr>
        <p:spPr>
          <a:xfrm>
            <a:off x="7060096" y="3232403"/>
            <a:ext cx="758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568F3B-68E8-4FD2-A512-5F299C2EDD22}"/>
              </a:ext>
            </a:extLst>
          </p:cNvPr>
          <p:cNvSpPr txBox="1"/>
          <p:nvPr/>
        </p:nvSpPr>
        <p:spPr>
          <a:xfrm>
            <a:off x="520886" y="5246170"/>
            <a:ext cx="1150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language, its philosophy, the translator could be called anything. Say, compiler for instance.</a:t>
            </a:r>
          </a:p>
          <a:p>
            <a:r>
              <a:rPr lang="en-US" dirty="0"/>
              <a:t>A very important observation to make in the context of language translation is whether we can observe the </a:t>
            </a:r>
          </a:p>
          <a:p>
            <a:r>
              <a:rPr lang="en-US" dirty="0"/>
              <a:t>Generation of an intermediary file or not. This also defines the execution/runtime mechanics.</a:t>
            </a:r>
          </a:p>
        </p:txBody>
      </p:sp>
    </p:spTree>
    <p:extLst>
      <p:ext uri="{BB962C8B-B14F-4D97-AF65-F5344CB8AC3E}">
        <p14:creationId xmlns:p14="http://schemas.microsoft.com/office/powerpoint/2010/main" val="7869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AD1-1608-4EBA-A82C-7C29A3B4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A6DF-D9F5-41E4-A1BC-41B6B0B6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743075"/>
            <a:ext cx="219075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7878-3C88-4B9F-BF5B-A9BCE8BF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743075"/>
            <a:ext cx="2019300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55A93-E388-44E6-B1BA-E089E30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23" y="1743075"/>
            <a:ext cx="203835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465DF-21F4-420F-BEA9-4D974F7F7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919031"/>
            <a:ext cx="20955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A332F-3928-43B6-86C2-D435FF093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4000500"/>
            <a:ext cx="20193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DEF1E-DE6E-420C-BF9F-BE274F57D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373" y="1743075"/>
            <a:ext cx="2047875" cy="416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757EA-0B1B-49EE-8266-EFD9BA410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723" y="484632"/>
            <a:ext cx="190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B197-68F2-4121-A228-D7BB980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A83F-5335-4DF8-A84A-12BA2FF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after 1985.</a:t>
            </a:r>
          </a:p>
          <a:p>
            <a:r>
              <a:rPr lang="en-US" dirty="0"/>
              <a:t>Memory should be managed automatically. aka Garbage Collection</a:t>
            </a:r>
          </a:p>
          <a:p>
            <a:r>
              <a:rPr lang="en-US" dirty="0"/>
              <a:t>Provision of higher level abstraction constructs.</a:t>
            </a:r>
          </a:p>
          <a:p>
            <a:r>
              <a:rPr lang="en-US" dirty="0"/>
              <a:t>The concept of a runtime, intermediary language =&gt; Virtual Machine</a:t>
            </a:r>
          </a:p>
          <a:p>
            <a:r>
              <a:rPr lang="en-US" dirty="0"/>
              <a:t>Developers Psychology - Discovery of patterns and anti patterns, How to write good/clean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4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62E0-959D-4560-B3CD-33F1D92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2086-1C86-4BCB-8256-E4EEF9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The notion of Intermediary Language</a:t>
            </a:r>
          </a:p>
          <a:p>
            <a:r>
              <a:rPr lang="en-US" dirty="0"/>
              <a:t>Multiple Languages targeting the VM.</a:t>
            </a:r>
          </a:p>
          <a:p>
            <a:r>
              <a:rPr lang="en-US" dirty="0"/>
              <a:t>Defines execution semantics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A9276-BD4B-44A1-A0ED-A95DFAE8D727}"/>
              </a:ext>
            </a:extLst>
          </p:cNvPr>
          <p:cNvSpPr/>
          <p:nvPr/>
        </p:nvSpPr>
        <p:spPr>
          <a:xfrm>
            <a:off x="6804991" y="2114951"/>
            <a:ext cx="1219200" cy="7421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12739A-CD4C-4CCE-AAC8-408F7F37E14A}"/>
              </a:ext>
            </a:extLst>
          </p:cNvPr>
          <p:cNvSpPr/>
          <p:nvPr/>
        </p:nvSpPr>
        <p:spPr>
          <a:xfrm>
            <a:off x="9905997" y="2185885"/>
            <a:ext cx="1719207" cy="7421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703670-AEAD-4930-897F-5CF0DA633610}"/>
              </a:ext>
            </a:extLst>
          </p:cNvPr>
          <p:cNvSpPr/>
          <p:nvPr/>
        </p:nvSpPr>
        <p:spPr>
          <a:xfrm>
            <a:off x="8521147" y="2121408"/>
            <a:ext cx="768626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72B188-722C-462C-A99B-7B719AD1D08A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8024191" y="2486012"/>
            <a:ext cx="49695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48139-225B-46D7-9475-B9EE18D34C35}"/>
              </a:ext>
            </a:extLst>
          </p:cNvPr>
          <p:cNvCxnSpPr>
            <a:cxnSpLocks/>
          </p:cNvCxnSpPr>
          <p:nvPr/>
        </p:nvCxnSpPr>
        <p:spPr>
          <a:xfrm>
            <a:off x="9322903" y="2492469"/>
            <a:ext cx="56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D80B4C-F212-4ABA-9E3D-B9E20BB3979B}"/>
              </a:ext>
            </a:extLst>
          </p:cNvPr>
          <p:cNvSpPr txBox="1"/>
          <p:nvPr/>
        </p:nvSpPr>
        <p:spPr>
          <a:xfrm>
            <a:off x="7901153" y="3346740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849876-F304-4EE2-AA8E-9AA6551269F6}"/>
              </a:ext>
            </a:extLst>
          </p:cNvPr>
          <p:cNvSpPr/>
          <p:nvPr/>
        </p:nvSpPr>
        <p:spPr>
          <a:xfrm>
            <a:off x="2372139" y="4359965"/>
            <a:ext cx="7776168" cy="1812235"/>
          </a:xfrm>
          <a:prstGeom prst="roundRect">
            <a:avLst/>
          </a:prstGeom>
          <a:solidFill>
            <a:srgbClr val="D7D7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01237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7187-5BF1-4B11-99CD-863E0392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virtual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5BB44C-D81F-4CCB-96CC-37C31075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World : Java Virtual Machine (JVM)</a:t>
            </a:r>
          </a:p>
          <a:p>
            <a:r>
              <a:rPr lang="en-US" dirty="0"/>
              <a:t>.NET World: 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96036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413EF-70A4-46F2-B3C3-588D008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BFF4F54C-6EE4-442A-9937-1A44ABC3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200025"/>
            <a:ext cx="8158162" cy="63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5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413EF-70A4-46F2-B3C3-588D008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</a:t>
            </a:r>
          </a:p>
        </p:txBody>
      </p:sp>
      <p:pic>
        <p:nvPicPr>
          <p:cNvPr id="3074" name="Picture 2" descr="Image result for Common Language Runtime block diagram">
            <a:extLst>
              <a:ext uri="{FF2B5EF4-FFF2-40B4-BE49-F238E27FC236}">
                <a16:creationId xmlns:a16="http://schemas.microsoft.com/office/drawing/2014/main" id="{32642663-FD6E-476D-AD4B-E9E1AFED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61" y="747713"/>
            <a:ext cx="42862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4BE63AFD-BA6D-4E4C-A58D-27F581D5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4" y="1385887"/>
            <a:ext cx="367188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4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931B-F298-419B-9058-EE01229C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power of an intermediary language &amp; VM</a:t>
            </a:r>
          </a:p>
        </p:txBody>
      </p:sp>
      <p:pic>
        <p:nvPicPr>
          <p:cNvPr id="4098" name="Picture 2" descr="Image result for .net languages">
            <a:extLst>
              <a:ext uri="{FF2B5EF4-FFF2-40B4-BE49-F238E27FC236}">
                <a16:creationId xmlns:a16="http://schemas.microsoft.com/office/drawing/2014/main" id="{A74B0169-8B39-4752-892E-7446CA9E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777797"/>
            <a:ext cx="4572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8764-E1E3-44AB-9ADE-B560041DAB29}"/>
              </a:ext>
            </a:extLst>
          </p:cNvPr>
          <p:cNvSpPr txBox="1"/>
          <p:nvPr/>
        </p:nvSpPr>
        <p:spPr>
          <a:xfrm>
            <a:off x="1069848" y="5685182"/>
            <a:ext cx="938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languages can now target the intermediary language. They can also all use the</a:t>
            </a:r>
          </a:p>
          <a:p>
            <a:r>
              <a:rPr lang="en-US" dirty="0"/>
              <a:t>Services that the runtime has to offer. A high degree of reusability. </a:t>
            </a:r>
          </a:p>
        </p:txBody>
      </p:sp>
      <p:pic>
        <p:nvPicPr>
          <p:cNvPr id="4100" name="Picture 4" descr="Image result for clr execution model">
            <a:extLst>
              <a:ext uri="{FF2B5EF4-FFF2-40B4-BE49-F238E27FC236}">
                <a16:creationId xmlns:a16="http://schemas.microsoft.com/office/drawing/2014/main" id="{216E86A7-F009-4CDC-B3F1-20FFE6AF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98" y="1881879"/>
            <a:ext cx="5725152" cy="33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7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OS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BCD-CFF3-45A5-BFCB-C422FC4A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VM/Runtime is all good. </a:t>
            </a:r>
          </a:p>
          <a:p>
            <a:r>
              <a:rPr lang="en-US" dirty="0"/>
              <a:t>But…</a:t>
            </a:r>
          </a:p>
          <a:p>
            <a:r>
              <a:rPr lang="en-US" dirty="0"/>
              <a:t>The fundamental way to run a program is via the OS.</a:t>
            </a:r>
          </a:p>
          <a:p>
            <a:r>
              <a:rPr lang="en-US" dirty="0"/>
              <a:t>All hail the OS!!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BCD-CFF3-45A5-BFCB-C422FC4A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Schedulers</a:t>
            </a:r>
          </a:p>
          <a:p>
            <a:r>
              <a:rPr lang="en-US" dirty="0"/>
              <a:t>Scheduling Algorithms</a:t>
            </a:r>
          </a:p>
          <a:p>
            <a:r>
              <a:rPr lang="en-US" dirty="0"/>
              <a:t>The user is tricked. But that is good.</a:t>
            </a:r>
          </a:p>
          <a:p>
            <a:r>
              <a:rPr lang="en-US" dirty="0"/>
              <a:t>Everyone loves Magic!</a:t>
            </a:r>
          </a:p>
        </p:txBody>
      </p:sp>
      <p:pic>
        <p:nvPicPr>
          <p:cNvPr id="5122" name="Picture 2" descr="Image result for task manager processes">
            <a:extLst>
              <a:ext uri="{FF2B5EF4-FFF2-40B4-BE49-F238E27FC236}">
                <a16:creationId xmlns:a16="http://schemas.microsoft.com/office/drawing/2014/main" id="{2284AAD2-D8E6-4A7B-85C2-E15BA7A1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202560"/>
            <a:ext cx="5372100" cy="39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1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OPERATION</a:t>
            </a:r>
          </a:p>
        </p:txBody>
      </p:sp>
      <p:pic>
        <p:nvPicPr>
          <p:cNvPr id="6146" name="Picture 2" descr="Image result for clr .net">
            <a:extLst>
              <a:ext uri="{FF2B5EF4-FFF2-40B4-BE49-F238E27FC236}">
                <a16:creationId xmlns:a16="http://schemas.microsoft.com/office/drawing/2014/main" id="{8620FBD7-CE5A-4EED-AAD2-C513332B30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54" y="2093976"/>
            <a:ext cx="9188867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4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DCB24-D16A-40EB-86AE-A137652B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languages   s   each 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B6F36-46AC-4F5D-AA14-2520BBDCCDD7}"/>
              </a:ext>
            </a:extLst>
          </p:cNvPr>
          <p:cNvSpPr txBox="1"/>
          <p:nvPr/>
        </p:nvSpPr>
        <p:spPr>
          <a:xfrm>
            <a:off x="449538" y="2620041"/>
            <a:ext cx="7008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influence one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means language designers(people) are constantly trying to improve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do this by exploring other languages/environments trying to find good ideas and bring them aboard.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657D4-B5F5-49EF-B681-9FCC0A6C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678" y="1566909"/>
            <a:ext cx="3729960" cy="5060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F02AA-6E39-4F40-95C3-8EE50D4E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44" y="936879"/>
            <a:ext cx="847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BA1DF-E5CC-4558-859B-D6514D3F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5" y="1930578"/>
            <a:ext cx="3810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40949-93DC-4F3E-B171-AE52A69F4A49}"/>
              </a:ext>
            </a:extLst>
          </p:cNvPr>
          <p:cNvSpPr txBox="1"/>
          <p:nvPr/>
        </p:nvSpPr>
        <p:spPr>
          <a:xfrm>
            <a:off x="1801311" y="5531470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OKC FP</a:t>
            </a:r>
          </a:p>
        </p:txBody>
      </p:sp>
      <p:pic>
        <p:nvPicPr>
          <p:cNvPr id="1026" name="Picture 2" descr="http://static1.squarespace.com/static/5768253fd482e9e2a705dd93/t/57684335e4fcb58e1adecb1e/1466450741888/techlahoma_full_square.png?format=1000w">
            <a:extLst>
              <a:ext uri="{FF2B5EF4-FFF2-40B4-BE49-F238E27FC236}">
                <a16:creationId xmlns:a16="http://schemas.microsoft.com/office/drawing/2014/main" id="{6EE9F449-8688-47EE-B34E-BB0C2009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30" y="2132912"/>
            <a:ext cx="38195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759C1-B526-499B-9DE2-B181EBD31234}"/>
              </a:ext>
            </a:extLst>
          </p:cNvPr>
          <p:cNvSpPr txBox="1"/>
          <p:nvPr/>
        </p:nvSpPr>
        <p:spPr>
          <a:xfrm>
            <a:off x="8714755" y="5323026"/>
            <a:ext cx="31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OKC Elixir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88E2-FA75-40CB-B13B-2E08B53C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TECHLAHOMA!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B5EA6-EE97-4ECD-9221-1C5817929A92}"/>
              </a:ext>
            </a:extLst>
          </p:cNvPr>
          <p:cNvSpPr txBox="1"/>
          <p:nvPr/>
        </p:nvSpPr>
        <p:spPr>
          <a:xfrm>
            <a:off x="4068417" y="6374296"/>
            <a:ext cx="456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Techlahoma</a:t>
            </a:r>
            <a:r>
              <a:rPr lang="en-US" dirty="0"/>
              <a:t> on all things social. </a:t>
            </a:r>
          </a:p>
        </p:txBody>
      </p:sp>
    </p:spTree>
    <p:extLst>
      <p:ext uri="{BB962C8B-B14F-4D97-AF65-F5344CB8AC3E}">
        <p14:creationId xmlns:p14="http://schemas.microsoft.com/office/powerpoint/2010/main" val="59712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C43A-0B98-4E8F-815D-AE5F3143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72EA-84AD-4CB0-B383-DA54CC61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2624"/>
            <a:ext cx="10058400" cy="43058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consider language as a tool, method to communicate our thoughts.</a:t>
            </a:r>
          </a:p>
          <a:p>
            <a:r>
              <a:rPr lang="en-US" dirty="0"/>
              <a:t>Since it is a tool, it is a matter of preference.</a:t>
            </a:r>
          </a:p>
          <a:p>
            <a:r>
              <a:rPr lang="en-US" dirty="0"/>
              <a:t>But, People are highly opinionated.</a:t>
            </a:r>
          </a:p>
          <a:p>
            <a:r>
              <a:rPr lang="en-US" dirty="0"/>
              <a:t>People are programmed to think in one way, when they are in one environment.</a:t>
            </a:r>
          </a:p>
          <a:p>
            <a:r>
              <a:rPr lang="en-US" dirty="0"/>
              <a:t>If we step out, we will find commonalities and find love for the language.</a:t>
            </a:r>
          </a:p>
          <a:p>
            <a:r>
              <a:rPr lang="en-US" dirty="0"/>
              <a:t>Studying a lot of languages help us grow and think better.</a:t>
            </a:r>
          </a:p>
          <a:p>
            <a:r>
              <a:rPr lang="en-US" dirty="0"/>
              <a:t>Languages are mostly multi-paradigm. That means we have a lot of thinking hats to put on and find the best way to solve a problem.</a:t>
            </a:r>
          </a:p>
          <a:p>
            <a:r>
              <a:rPr lang="en-US" dirty="0"/>
              <a:t>We should continuously discover and enjoy </a:t>
            </a:r>
          </a:p>
          <a:p>
            <a:r>
              <a:rPr lang="en-US" dirty="0"/>
              <a:t>Tooling is very important to build products quickly. </a:t>
            </a:r>
          </a:p>
          <a:p>
            <a:r>
              <a:rPr lang="en-US" dirty="0"/>
              <a:t>Tooling has a “happy developer factor” associated with it.</a:t>
            </a:r>
          </a:p>
          <a:p>
            <a:r>
              <a:rPr lang="en-US" dirty="0"/>
              <a:t>We should invest time in learning and learning is continuous.</a:t>
            </a:r>
          </a:p>
          <a:p>
            <a:r>
              <a:rPr lang="en-US" dirty="0"/>
              <a:t>We should try to craft clean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4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70B7B-A6C5-4A20-B251-AC42CD04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elixir…</a:t>
            </a:r>
          </a:p>
        </p:txBody>
      </p:sp>
      <p:pic>
        <p:nvPicPr>
          <p:cNvPr id="7172" name="Picture 4" descr="Image result for path">
            <a:extLst>
              <a:ext uri="{FF2B5EF4-FFF2-40B4-BE49-F238E27FC236}">
                <a16:creationId xmlns:a16="http://schemas.microsoft.com/office/drawing/2014/main" id="{AB4A6349-C482-412A-9E28-A7CCCBEE0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9" y="1895061"/>
            <a:ext cx="9584900" cy="47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3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6BFA-D600-4524-83B6-C09F91B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LEARNING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DD21-BA35-4A13-9007-AB67E1BD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Systems</a:t>
            </a:r>
          </a:p>
          <a:p>
            <a:r>
              <a:rPr lang="en-US" dirty="0"/>
              <a:t>Event Oriented Architecture</a:t>
            </a:r>
          </a:p>
          <a:p>
            <a:r>
              <a:rPr lang="en-US" dirty="0"/>
              <a:t>Message Oriented </a:t>
            </a:r>
            <a:r>
              <a:rPr lang="en-US" dirty="0" err="1"/>
              <a:t>sytems</a:t>
            </a:r>
            <a:endParaRPr lang="en-US" dirty="0"/>
          </a:p>
          <a:p>
            <a:r>
              <a:rPr lang="en-US" dirty="0"/>
              <a:t>Highly scalable systems</a:t>
            </a:r>
          </a:p>
          <a:p>
            <a:r>
              <a:rPr lang="en-US" dirty="0"/>
              <a:t>Reactive Architectures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“All the vocabulary is great! How should we learn these? What’s the plan?” I said to myself.</a:t>
            </a:r>
          </a:p>
        </p:txBody>
      </p:sp>
    </p:spTree>
    <p:extLst>
      <p:ext uri="{BB962C8B-B14F-4D97-AF65-F5344CB8AC3E}">
        <p14:creationId xmlns:p14="http://schemas.microsoft.com/office/powerpoint/2010/main" val="87871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6BFA-D600-4524-83B6-C09F91B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DD21-BA35-4A13-9007-AB67E1BD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Bus</a:t>
            </a:r>
          </a:p>
          <a:p>
            <a:r>
              <a:rPr lang="en-US" dirty="0"/>
              <a:t>Enterprise Service Bus</a:t>
            </a:r>
          </a:p>
          <a:p>
            <a:r>
              <a:rPr lang="en-US" dirty="0"/>
              <a:t>Message Bus</a:t>
            </a:r>
          </a:p>
          <a:p>
            <a:r>
              <a:rPr lang="en-US" dirty="0"/>
              <a:t>I encountered a lot of terms.</a:t>
            </a:r>
          </a:p>
          <a:p>
            <a:r>
              <a:rPr lang="en-US" dirty="0"/>
              <a:t>I worked on </a:t>
            </a:r>
            <a:r>
              <a:rPr lang="en-US" dirty="0" err="1"/>
              <a:t>NServiceBus</a:t>
            </a:r>
            <a:r>
              <a:rPr lang="en-US" dirty="0"/>
              <a:t> in my .NET days!</a:t>
            </a:r>
          </a:p>
        </p:txBody>
      </p:sp>
    </p:spTree>
    <p:extLst>
      <p:ext uri="{BB962C8B-B14F-4D97-AF65-F5344CB8AC3E}">
        <p14:creationId xmlns:p14="http://schemas.microsoft.com/office/powerpoint/2010/main" val="763543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87-1F69-4378-93D1-9175099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a distributed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CE1E-9A37-4DCD-9602-2C7A1AFA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121408"/>
            <a:ext cx="10774018" cy="4050792"/>
          </a:xfrm>
        </p:spPr>
        <p:txBody>
          <a:bodyPr/>
          <a:lstStyle/>
          <a:p>
            <a:r>
              <a:rPr lang="en-US" dirty="0"/>
              <a:t>The 8 Fallacies of Distributed Computing</a:t>
            </a:r>
          </a:p>
          <a:p>
            <a:r>
              <a:rPr lang="en-US" dirty="0"/>
              <a:t>https://en.wikipedia.org/wiki/Fallacies_of_distributed_computing</a:t>
            </a:r>
          </a:p>
          <a:p>
            <a:r>
              <a:rPr lang="en-US" dirty="0"/>
              <a:t>Networks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r>
              <a:rPr lang="en-US" dirty="0"/>
              <a:t>Communication, Collaboration, Coordination.</a:t>
            </a:r>
          </a:p>
          <a:p>
            <a:r>
              <a:rPr lang="en-US" dirty="0"/>
              <a:t>Application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09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6BFA-D600-4524-83B6-C09F91B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A52ED-277E-4E9D-8B7D-352F42F1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749287"/>
            <a:ext cx="9343403" cy="460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F08D3-1875-40E2-86D0-92E3E4267F22}"/>
              </a:ext>
            </a:extLst>
          </p:cNvPr>
          <p:cNvSpPr txBox="1"/>
          <p:nvPr/>
        </p:nvSpPr>
        <p:spPr>
          <a:xfrm>
            <a:off x="2050509" y="6357937"/>
            <a:ext cx="746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http://www.enterpriseintegrationpatterns.com/patterns/messaging/</a:t>
            </a:r>
          </a:p>
        </p:txBody>
      </p:sp>
    </p:spTree>
    <p:extLst>
      <p:ext uri="{BB962C8B-B14F-4D97-AF65-F5344CB8AC3E}">
        <p14:creationId xmlns:p14="http://schemas.microsoft.com/office/powerpoint/2010/main" val="1818246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F2066-C155-4430-8E49-1B392D6F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ADVENTURES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4FBE-3597-4A24-A0BC-5E36C2CA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AMQP</a:t>
            </a:r>
          </a:p>
          <a:p>
            <a:r>
              <a:rPr lang="en-US" dirty="0"/>
              <a:t>RabbitMQ history</a:t>
            </a:r>
          </a:p>
          <a:p>
            <a:r>
              <a:rPr lang="en-US" dirty="0"/>
              <a:t>RabbitMQ Constructs</a:t>
            </a:r>
          </a:p>
          <a:p>
            <a:r>
              <a:rPr lang="en-US" dirty="0"/>
              <a:t>RabbitMQ examples/patterns</a:t>
            </a:r>
          </a:p>
          <a:p>
            <a:r>
              <a:rPr lang="en-US" dirty="0"/>
              <a:t>https://www.rabbitmq.com/getstarted.html</a:t>
            </a:r>
          </a:p>
        </p:txBody>
      </p:sp>
      <p:pic>
        <p:nvPicPr>
          <p:cNvPr id="1026" name="Picture 2" descr="Image result for rabbitmq in action">
            <a:extLst>
              <a:ext uri="{FF2B5EF4-FFF2-40B4-BE49-F238E27FC236}">
                <a16:creationId xmlns:a16="http://schemas.microsoft.com/office/drawing/2014/main" id="{73D12239-D5B7-490A-9121-E6BF9227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94" y="1145278"/>
            <a:ext cx="38004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01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6633-D066-46BD-86CE-9326703A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00" y="2870023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ERLANG</a:t>
            </a:r>
          </a:p>
        </p:txBody>
      </p:sp>
    </p:spTree>
    <p:extLst>
      <p:ext uri="{BB962C8B-B14F-4D97-AF65-F5344CB8AC3E}">
        <p14:creationId xmlns:p14="http://schemas.microsoft.com/office/powerpoint/2010/main" val="3475700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6C4AB8-C577-4E12-BAFC-6E73207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Erlang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74C9-66F9-4EAE-8512-C46BC486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Ericsson</a:t>
            </a:r>
          </a:p>
          <a:p>
            <a:r>
              <a:rPr lang="en-US" dirty="0"/>
              <a:t>Problem context</a:t>
            </a:r>
          </a:p>
          <a:p>
            <a:r>
              <a:rPr lang="en-US" dirty="0"/>
              <a:t>The CS lab/team</a:t>
            </a:r>
          </a:p>
          <a:p>
            <a:r>
              <a:rPr lang="en-US" dirty="0"/>
              <a:t>Solution Approach  - RESEARCH  -“Investigate the right programming language/environment for the given problem.”</a:t>
            </a:r>
          </a:p>
          <a:p>
            <a:r>
              <a:rPr lang="en-US" dirty="0"/>
              <a:t>1982-85:  “Experiments with programming of telecom using &gt; 20 different languages. Conclusion: The language must be a very high level symbolic language in order to achieve productivity gains ! (Leaves us with: Lisp , Prolog , </a:t>
            </a:r>
            <a:r>
              <a:rPr lang="en-US" dirty="0" err="1"/>
              <a:t>Parlog</a:t>
            </a:r>
            <a:r>
              <a:rPr lang="en-US" dirty="0"/>
              <a:t> ...)”</a:t>
            </a:r>
          </a:p>
          <a:p>
            <a:r>
              <a:rPr lang="en-US" dirty="0"/>
              <a:t>1985-86:  “Experiments with </a:t>
            </a:r>
            <a:r>
              <a:rPr lang="en-US" dirty="0" err="1"/>
              <a:t>Lisp,Prolog</a:t>
            </a:r>
            <a:r>
              <a:rPr lang="en-US" dirty="0"/>
              <a:t>, </a:t>
            </a:r>
            <a:r>
              <a:rPr lang="en-US" dirty="0" err="1"/>
              <a:t>Parlog</a:t>
            </a:r>
            <a:r>
              <a:rPr lang="en-US" dirty="0"/>
              <a:t> etc. Conclusion: The language must contain primitives for concurrency and error recovery, and the execution model must not have back-tracking. (Rules out Lisp and Prolog.) It must also have a granularity of concurrency such that one </a:t>
            </a:r>
            <a:r>
              <a:rPr lang="en-US" dirty="0" err="1"/>
              <a:t>asyncronous</a:t>
            </a:r>
            <a:r>
              <a:rPr lang="en-US" dirty="0"/>
              <a:t> telephony process is represented by one process in the language. (Rules out </a:t>
            </a:r>
            <a:r>
              <a:rPr lang="en-US" dirty="0" err="1"/>
              <a:t>Parlog</a:t>
            </a:r>
            <a:r>
              <a:rPr lang="en-US" dirty="0"/>
              <a:t>.)”</a:t>
            </a:r>
          </a:p>
          <a:p>
            <a:r>
              <a:rPr lang="en-US" dirty="0"/>
              <a:t>Conclusion:  “We must therefore </a:t>
            </a:r>
            <a:r>
              <a:rPr lang="en-US" b="1" dirty="0"/>
              <a:t>develop our own language with the desirable feature</a:t>
            </a:r>
            <a:r>
              <a:rPr lang="en-US" dirty="0"/>
              <a:t>s of Lisp, Prolog and </a:t>
            </a:r>
            <a:r>
              <a:rPr lang="en-US" dirty="0" err="1"/>
              <a:t>Parlog</a:t>
            </a:r>
            <a:r>
              <a:rPr lang="en-US" dirty="0"/>
              <a:t>, </a:t>
            </a:r>
            <a:r>
              <a:rPr lang="en-US" b="1" dirty="0"/>
              <a:t>but with concurrency and error recovery built into the language</a:t>
            </a:r>
            <a:r>
              <a:rPr lang="en-US" dirty="0"/>
              <a:t>.”</a:t>
            </a:r>
          </a:p>
          <a:p>
            <a:r>
              <a:rPr lang="en-US" dirty="0"/>
              <a:t>Source: https://www.erlang.org/course/history</a:t>
            </a:r>
          </a:p>
        </p:txBody>
      </p:sp>
    </p:spTree>
    <p:extLst>
      <p:ext uri="{BB962C8B-B14F-4D97-AF65-F5344CB8AC3E}">
        <p14:creationId xmlns:p14="http://schemas.microsoft.com/office/powerpoint/2010/main" val="86823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DBBB-795F-484C-A252-13BE815D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meet the people</a:t>
            </a:r>
          </a:p>
        </p:txBody>
      </p:sp>
      <p:pic>
        <p:nvPicPr>
          <p:cNvPr id="1026" name="Picture 2" descr="Image result for joe armstrong robert virding and mike">
            <a:extLst>
              <a:ext uri="{FF2B5EF4-FFF2-40B4-BE49-F238E27FC236}">
                <a16:creationId xmlns:a16="http://schemas.microsoft.com/office/drawing/2014/main" id="{D016AC81-E1C9-49C8-908F-47EA444FA5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92" y="1749425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2EB60-A4DC-4498-8276-6408162727CB}"/>
              </a:ext>
            </a:extLst>
          </p:cNvPr>
          <p:cNvSpPr txBox="1"/>
          <p:nvPr/>
        </p:nvSpPr>
        <p:spPr>
          <a:xfrm>
            <a:off x="1355597" y="5957887"/>
            <a:ext cx="948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“Develop our own language with the desirable feature</a:t>
            </a:r>
            <a:r>
              <a:rPr lang="en-US" dirty="0"/>
              <a:t>s of Lisp, Prolog and </a:t>
            </a:r>
            <a:r>
              <a:rPr lang="en-US" dirty="0" err="1"/>
              <a:t>Parlog</a:t>
            </a:r>
            <a:r>
              <a:rPr lang="en-US" dirty="0"/>
              <a:t>, </a:t>
            </a:r>
          </a:p>
          <a:p>
            <a:r>
              <a:rPr lang="en-US" b="1" dirty="0"/>
              <a:t>but with concurrency and error recovery built into the language.”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9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652C-049A-49FE-B699-3A8E0663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391-DBB0-4208-BFDD-732F2AE4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Foundations</a:t>
            </a:r>
          </a:p>
          <a:p>
            <a:r>
              <a:rPr lang="en-US" dirty="0"/>
              <a:t>The road to Elixir (How I met Elixir!)</a:t>
            </a:r>
          </a:p>
          <a:p>
            <a:r>
              <a:rPr lang="en-US" dirty="0"/>
              <a:t>Elixir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25927-8C3B-4406-8F71-56055153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646708"/>
            <a:ext cx="847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3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29D-89F3-4836-BDAE-091605D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E849-B168-444E-9C03-BCDDB130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1987-93</a:t>
            </a:r>
          </a:p>
          <a:p>
            <a:r>
              <a:rPr lang="en-US" dirty="0"/>
              <a:t>The notion of an “Abstract Machine” borrowed from Prolog.</a:t>
            </a:r>
          </a:p>
          <a:p>
            <a:r>
              <a:rPr lang="en-US" dirty="0"/>
              <a:t>Joe’s Abstract Machine</a:t>
            </a:r>
          </a:p>
          <a:p>
            <a:r>
              <a:rPr lang="en-US" dirty="0"/>
              <a:t>Improve implementations through the years.</a:t>
            </a:r>
          </a:p>
          <a:p>
            <a:r>
              <a:rPr lang="en-US" dirty="0"/>
              <a:t>Abstract Machine = Virtual Machine</a:t>
            </a:r>
          </a:p>
          <a:p>
            <a:r>
              <a:rPr lang="en-US" dirty="0"/>
              <a:t>The Erlang Virtual Machine aka BEAM</a:t>
            </a:r>
          </a:p>
          <a:p>
            <a:r>
              <a:rPr lang="en-US" dirty="0"/>
              <a:t>BEAM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2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0721-AEAB-4B1B-BB56-9CF9D7BB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ERLANG OTP - Other amazing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3850-4A01-4E0D-A128-D9712FF4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best practices, patterns</a:t>
            </a:r>
          </a:p>
          <a:p>
            <a:r>
              <a:rPr lang="en-US" dirty="0"/>
              <a:t>Develop a set of tools.</a:t>
            </a:r>
          </a:p>
          <a:p>
            <a:r>
              <a:rPr lang="en-US" dirty="0"/>
              <a:t>“OTP was originally meant to be – Open Telecom Platform”</a:t>
            </a:r>
          </a:p>
          <a:p>
            <a:r>
              <a:rPr lang="en-US" dirty="0"/>
              <a:t>Coined during the age when “Open” was a common day-day use by Engineers.</a:t>
            </a:r>
          </a:p>
          <a:p>
            <a:endParaRPr lang="en-US" dirty="0"/>
          </a:p>
          <a:p>
            <a:r>
              <a:rPr lang="en-US" dirty="0"/>
              <a:t>“OTP is set of Erlang libraries and design principles providing middle-ware to develop these systems. It includes its own distributed database, applications to interface towards other languages, debugging and release handling tools.” – Erlang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06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550DA-6257-4FF9-B6F7-2D89C007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04" y="2557860"/>
            <a:ext cx="2031161" cy="1609344"/>
          </a:xfrm>
        </p:spPr>
        <p:txBody>
          <a:bodyPr/>
          <a:lstStyle/>
          <a:p>
            <a:r>
              <a:rPr lang="en-US" dirty="0"/>
              <a:t>ERLANG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BDEC-A806-439F-9000-250FD8BD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1" y="333583"/>
            <a:ext cx="4209638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3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74C1-E559-418A-844F-55615120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does it solve?</a:t>
            </a:r>
          </a:p>
        </p:txBody>
      </p:sp>
      <p:pic>
        <p:nvPicPr>
          <p:cNvPr id="2050" name="Picture 2" descr="Image result for who uses erlang">
            <a:extLst>
              <a:ext uri="{FF2B5EF4-FFF2-40B4-BE49-F238E27FC236}">
                <a16:creationId xmlns:a16="http://schemas.microsoft.com/office/drawing/2014/main" id="{0DEB3B8A-36B1-4FD7-8B99-2FA0EB83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48" y="1657350"/>
            <a:ext cx="693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B064B6-BBB6-4838-B220-6FEC662AAD1F}"/>
              </a:ext>
            </a:extLst>
          </p:cNvPr>
          <p:cNvSpPr txBox="1"/>
          <p:nvPr/>
        </p:nvSpPr>
        <p:spPr>
          <a:xfrm>
            <a:off x="1552643" y="6215063"/>
            <a:ext cx="909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“By understanding who uses Erlang, we can understand the kinds of systems!”</a:t>
            </a:r>
          </a:p>
        </p:txBody>
      </p:sp>
    </p:spTree>
    <p:extLst>
      <p:ext uri="{BB962C8B-B14F-4D97-AF65-F5344CB8AC3E}">
        <p14:creationId xmlns:p14="http://schemas.microsoft.com/office/powerpoint/2010/main" val="325638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F3DD58-AD03-40E8-864D-D02E04D5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that are basically..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6359C-C887-4E85-AEDA-E7FE2432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“Massively scalable soft real-time systems with requirements on high availability”</a:t>
            </a:r>
          </a:p>
          <a:p>
            <a:endParaRPr lang="en-US" dirty="0"/>
          </a:p>
          <a:p>
            <a:r>
              <a:rPr lang="en-US" dirty="0"/>
              <a:t>“Some of its uses are in telecoms, banking, e-commerce, computer telephony and instant messaging.” – Erlang site</a:t>
            </a:r>
          </a:p>
          <a:p>
            <a:endParaRPr lang="en-US" dirty="0"/>
          </a:p>
          <a:p>
            <a:r>
              <a:rPr lang="en-US" dirty="0"/>
              <a:t>Concurrent software, high level Concurrency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0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>
            <a:extLst>
              <a:ext uri="{FF2B5EF4-FFF2-40B4-BE49-F238E27FC236}">
                <a16:creationId xmlns:a16="http://schemas.microsoft.com/office/drawing/2014/main" id="{504BF164-52FB-4A4D-9EB7-5AA76453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14312"/>
            <a:ext cx="46577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B3F0DC-4230-46A6-8371-3112A223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845052" cy="1609344"/>
          </a:xfrm>
        </p:spPr>
        <p:txBody>
          <a:bodyPr/>
          <a:lstStyle/>
          <a:p>
            <a:r>
              <a:rPr lang="en-US" dirty="0" err="1"/>
              <a:t>ACTor</a:t>
            </a:r>
            <a:r>
              <a:rPr lang="en-US" dirty="0"/>
              <a:t>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4B009-90F0-4A05-AE09-13E9632021B3}"/>
              </a:ext>
            </a:extLst>
          </p:cNvPr>
          <p:cNvSpPr txBox="1"/>
          <p:nvPr/>
        </p:nvSpPr>
        <p:spPr>
          <a:xfrm>
            <a:off x="1069848" y="3243263"/>
            <a:ext cx="471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“Erlang uses the </a:t>
            </a:r>
            <a:r>
              <a:rPr lang="en-US" dirty="0">
                <a:hlinkClick r:id="rId3" tooltip="A more technical definition"/>
              </a:rPr>
              <a:t>actor model</a:t>
            </a:r>
            <a:r>
              <a:rPr lang="en-US" dirty="0"/>
              <a:t>, and each actor is a separate process in the virtual machine.” – The book</a:t>
            </a:r>
          </a:p>
        </p:txBody>
      </p:sp>
    </p:spTree>
    <p:extLst>
      <p:ext uri="{BB962C8B-B14F-4D97-AF65-F5344CB8AC3E}">
        <p14:creationId xmlns:p14="http://schemas.microsoft.com/office/powerpoint/2010/main" val="1656153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5EB64-B1A3-46E1-A3DA-3F0A8DAD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9C0AA-0FF7-47EA-8F21-2D8DFF79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model. Not a library. Not a technology.</a:t>
            </a:r>
          </a:p>
          <a:p>
            <a:r>
              <a:rPr lang="en-US" dirty="0"/>
              <a:t>It is a way of thinking about “Computing”</a:t>
            </a:r>
          </a:p>
          <a:p>
            <a:r>
              <a:rPr lang="en-US" dirty="0"/>
              <a:t>The </a:t>
            </a:r>
            <a:r>
              <a:rPr lang="en-US" b="1" dirty="0"/>
              <a:t>actor model</a:t>
            </a:r>
            <a:r>
              <a:rPr lang="en-US" dirty="0"/>
              <a:t> in </a:t>
            </a:r>
            <a:r>
              <a:rPr lang="en-US" dirty="0">
                <a:hlinkClick r:id="rId2" tooltip="Computer science"/>
              </a:rPr>
              <a:t>computer science</a:t>
            </a:r>
            <a:r>
              <a:rPr lang="en-US" dirty="0"/>
              <a:t> is a </a:t>
            </a:r>
            <a:r>
              <a:rPr lang="en-US" dirty="0">
                <a:hlinkClick r:id="rId3" tooltip="Mathematical model"/>
              </a:rPr>
              <a:t>mathematical model</a:t>
            </a:r>
            <a:r>
              <a:rPr lang="en-US" dirty="0"/>
              <a:t> of </a:t>
            </a:r>
            <a:r>
              <a:rPr lang="en-US" dirty="0">
                <a:hlinkClick r:id="rId4" tooltip="Concurrent computation"/>
              </a:rPr>
              <a:t>concurrent computation</a:t>
            </a:r>
            <a:r>
              <a:rPr lang="en-US" dirty="0"/>
              <a:t> that treats "actors" as the universal primitives of concurrent computation. - Actor Model, Wikipedia</a:t>
            </a:r>
          </a:p>
          <a:p>
            <a:r>
              <a:rPr lang="en-US" dirty="0"/>
              <a:t>The actor model originated in 1973.</a:t>
            </a:r>
            <a:r>
              <a:rPr lang="en-US" baseline="30000" dirty="0">
                <a:hlinkClick r:id="rId5"/>
              </a:rPr>
              <a:t>[1]</a:t>
            </a:r>
            <a:r>
              <a:rPr lang="en-US" dirty="0"/>
              <a:t> It has been used both as a framework for a </a:t>
            </a:r>
            <a:r>
              <a:rPr lang="en-US" dirty="0">
                <a:hlinkClick r:id="rId6" tooltip="Actor model theory"/>
              </a:rPr>
              <a:t>theoretical understanding</a:t>
            </a:r>
            <a:r>
              <a:rPr lang="en-US" dirty="0"/>
              <a:t> of </a:t>
            </a:r>
            <a:r>
              <a:rPr lang="en-US" dirty="0">
                <a:hlinkClick r:id="rId7" tooltip="Concurrency (computer science)"/>
              </a:rPr>
              <a:t>computation</a:t>
            </a:r>
            <a:r>
              <a:rPr lang="en-US" dirty="0"/>
              <a:t> and as the theoretical basis for several </a:t>
            </a:r>
            <a:r>
              <a:rPr lang="en-US" dirty="0">
                <a:hlinkClick r:id="rId8" tooltip="Actor model implementation"/>
              </a:rPr>
              <a:t>practical implementations</a:t>
            </a:r>
            <a:r>
              <a:rPr lang="en-US" dirty="0"/>
              <a:t> of </a:t>
            </a:r>
            <a:r>
              <a:rPr lang="en-US" dirty="0">
                <a:hlinkClick r:id="rId9" tooltip="Concurrent systems"/>
              </a:rPr>
              <a:t>concurrent systems</a:t>
            </a:r>
            <a:r>
              <a:rPr lang="en-US" dirty="0"/>
              <a:t>. - Actor Model, Wikipedia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5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A950-B24E-4DD7-BCCE-1D41AAEF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Carl </a:t>
            </a:r>
            <a:r>
              <a:rPr lang="en-US" dirty="0" err="1"/>
              <a:t>hewitt</a:t>
            </a:r>
            <a:endParaRPr lang="en-US" dirty="0"/>
          </a:p>
        </p:txBody>
      </p:sp>
      <p:pic>
        <p:nvPicPr>
          <p:cNvPr id="5122" name="Picture 2" descr="Image result for carl hewitt">
            <a:extLst>
              <a:ext uri="{FF2B5EF4-FFF2-40B4-BE49-F238E27FC236}">
                <a16:creationId xmlns:a16="http://schemas.microsoft.com/office/drawing/2014/main" id="{400F40ED-5DDF-4AD8-ABF4-7E240143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779651"/>
            <a:ext cx="6186488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F6556-B952-4BAB-9570-37B2F09D5319}"/>
              </a:ext>
            </a:extLst>
          </p:cNvPr>
          <p:cNvSpPr txBox="1"/>
          <p:nvPr/>
        </p:nvSpPr>
        <p:spPr>
          <a:xfrm>
            <a:off x="705937" y="6086475"/>
            <a:ext cx="107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“Carl Hewitt explaining the Actor model” - https://www.youtube.com/watch?v=7erJ1DV_Tlo&amp;t=761s</a:t>
            </a:r>
          </a:p>
        </p:txBody>
      </p:sp>
    </p:spTree>
    <p:extLst>
      <p:ext uri="{BB962C8B-B14F-4D97-AF65-F5344CB8AC3E}">
        <p14:creationId xmlns:p14="http://schemas.microsoft.com/office/powerpoint/2010/main" val="2805717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55687-CC34-4A66-A96E-A4F4E1D7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85" y="670370"/>
            <a:ext cx="3044952" cy="1609344"/>
          </a:xfrm>
        </p:spPr>
        <p:txBody>
          <a:bodyPr/>
          <a:lstStyle/>
          <a:p>
            <a:r>
              <a:rPr lang="en-US" dirty="0"/>
              <a:t>Alan kay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8B362-339E-4C28-9E64-234737A9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6" y="157163"/>
            <a:ext cx="3300412" cy="625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1C75E-D9A2-4251-935A-8591763BD143}"/>
              </a:ext>
            </a:extLst>
          </p:cNvPr>
          <p:cNvSpPr txBox="1"/>
          <p:nvPr/>
        </p:nvSpPr>
        <p:spPr>
          <a:xfrm>
            <a:off x="778670" y="2514600"/>
            <a:ext cx="495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“I made up the term 'object-oriented', and I can tell you I didn't have C++ in mind”</a:t>
            </a:r>
          </a:p>
          <a:p>
            <a:pPr fontAlgn="base"/>
            <a:r>
              <a:rPr lang="en-US" dirty="0"/>
              <a:t>-- Alan Kay, OOPSLA '97</a:t>
            </a:r>
          </a:p>
        </p:txBody>
      </p:sp>
    </p:spTree>
    <p:extLst>
      <p:ext uri="{BB962C8B-B14F-4D97-AF65-F5344CB8AC3E}">
        <p14:creationId xmlns:p14="http://schemas.microsoft.com/office/powerpoint/2010/main" val="2979010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FB68-C1A6-4FAD-A767-167F6111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kay on Object orientation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B210C-106D-468A-B61A-5E04150F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693926"/>
            <a:ext cx="6567488" cy="4559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01F0A-825A-445D-82A4-4BC7146533E0}"/>
              </a:ext>
            </a:extLst>
          </p:cNvPr>
          <p:cNvSpPr txBox="1"/>
          <p:nvPr/>
        </p:nvSpPr>
        <p:spPr>
          <a:xfrm>
            <a:off x="3339548" y="6253162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big idea is messaging” – Alan Kay</a:t>
            </a:r>
          </a:p>
        </p:txBody>
      </p:sp>
    </p:spTree>
    <p:extLst>
      <p:ext uri="{BB962C8B-B14F-4D97-AF65-F5344CB8AC3E}">
        <p14:creationId xmlns:p14="http://schemas.microsoft.com/office/powerpoint/2010/main" val="15747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0A350-7A2C-4BEF-A4B7-8FD38F9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0" y="285677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391869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E7E60-CEC7-483B-B432-DE3D6C2F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A9762-4DEA-4F2B-8B3D-4694D94F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“</a:t>
            </a:r>
            <a:r>
              <a:rPr lang="en-US" b="1" dirty="0" err="1"/>
              <a:t>Akka</a:t>
            </a:r>
            <a:r>
              <a:rPr lang="en-US" dirty="0"/>
              <a:t> is a </a:t>
            </a:r>
            <a:r>
              <a:rPr lang="en-US" dirty="0">
                <a:hlinkClick r:id="rId2" tooltip="Free and open-source"/>
              </a:rPr>
              <a:t>free and open-source</a:t>
            </a:r>
            <a:r>
              <a:rPr lang="en-US" dirty="0"/>
              <a:t> toolkit and runtime simplifying the construction of concurrent and distributed applications on the </a:t>
            </a:r>
            <a:r>
              <a:rPr lang="en-US" dirty="0">
                <a:hlinkClick r:id="rId3" tooltip="Java platform"/>
              </a:rPr>
              <a:t>JVM</a:t>
            </a:r>
            <a:r>
              <a:rPr lang="en-US" dirty="0"/>
              <a:t>. </a:t>
            </a:r>
            <a:r>
              <a:rPr lang="en-US" dirty="0" err="1"/>
              <a:t>Akka</a:t>
            </a:r>
            <a:r>
              <a:rPr lang="en-US" dirty="0"/>
              <a:t> supports multiple programming models for concurrency, but it emphasizes </a:t>
            </a:r>
            <a:r>
              <a:rPr lang="en-US" dirty="0">
                <a:hlinkClick r:id="rId4" tooltip="Actor model"/>
              </a:rPr>
              <a:t>actor-based concurrency</a:t>
            </a:r>
            <a:r>
              <a:rPr lang="en-US" dirty="0"/>
              <a:t>, with inspiration drawn from </a:t>
            </a:r>
            <a:r>
              <a:rPr lang="en-US" u="sng" dirty="0">
                <a:hlinkClick r:id="rId5" tooltip="Erlang (programming language)"/>
              </a:rPr>
              <a:t>Erlang</a:t>
            </a:r>
            <a:r>
              <a:rPr lang="en-US" dirty="0"/>
              <a:t>.” – </a:t>
            </a:r>
            <a:r>
              <a:rPr lang="en-US" dirty="0" err="1"/>
              <a:t>Akka</a:t>
            </a:r>
            <a:r>
              <a:rPr lang="en-US" dirty="0"/>
              <a:t>, Wikipedia</a:t>
            </a:r>
          </a:p>
          <a:p>
            <a:r>
              <a:rPr lang="en-US" dirty="0">
                <a:hlinkClick r:id="rId6"/>
              </a:rPr>
              <a:t>http://akka.io/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http://getakka.net/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7CAEA-4A5A-44E7-8B42-0E0EFBD8D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0785" y="1282590"/>
            <a:ext cx="22479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1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9B6D0-2CF8-44E6-900C-02F69118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865" y="25917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Jose </a:t>
            </a:r>
            <a:r>
              <a:rPr lang="en-US" dirty="0" err="1"/>
              <a:t>valim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4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1AC4F6-31DA-400C-8142-9D66A854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hi to </a:t>
            </a:r>
            <a:r>
              <a:rPr lang="en-US" dirty="0" err="1"/>
              <a:t>jose</a:t>
            </a:r>
            <a:r>
              <a:rPr lang="en-US" dirty="0"/>
              <a:t> </a:t>
            </a:r>
            <a:r>
              <a:rPr lang="en-US" dirty="0" err="1"/>
              <a:t>valim</a:t>
            </a:r>
            <a:endParaRPr lang="en-US" dirty="0"/>
          </a:p>
        </p:txBody>
      </p:sp>
      <p:pic>
        <p:nvPicPr>
          <p:cNvPr id="6146" name="Picture 2" descr="Image result for jose valim">
            <a:extLst>
              <a:ext uri="{FF2B5EF4-FFF2-40B4-BE49-F238E27FC236}">
                <a16:creationId xmlns:a16="http://schemas.microsoft.com/office/drawing/2014/main" id="{BB9618CB-B854-4458-BC24-1E01A677C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093976"/>
            <a:ext cx="344328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00F41-99FA-4FED-854F-72C3719A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7" y="2338387"/>
            <a:ext cx="1990725" cy="240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DBCE76-A158-4C16-8734-CB99E3E27254}"/>
              </a:ext>
            </a:extLst>
          </p:cNvPr>
          <p:cNvSpPr txBox="1"/>
          <p:nvPr/>
        </p:nvSpPr>
        <p:spPr>
          <a:xfrm>
            <a:off x="5277516" y="4992623"/>
            <a:ext cx="285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RUBY ON RAILS CORE CONTRIBUTOR</a:t>
            </a:r>
          </a:p>
        </p:txBody>
      </p:sp>
    </p:spTree>
    <p:extLst>
      <p:ext uri="{BB962C8B-B14F-4D97-AF65-F5344CB8AC3E}">
        <p14:creationId xmlns:p14="http://schemas.microsoft.com/office/powerpoint/2010/main" val="2027135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06EF-8CF0-4FC5-BDD8-B95173F1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 need “High performant software” - </a:t>
            </a:r>
            <a:r>
              <a:rPr lang="en-US" sz="4400" dirty="0" err="1"/>
              <a:t>jose</a:t>
            </a:r>
            <a:endParaRPr lang="en-US" sz="4400" dirty="0"/>
          </a:p>
        </p:txBody>
      </p:sp>
      <p:pic>
        <p:nvPicPr>
          <p:cNvPr id="7170" name="Picture 2" descr="Image result for seven languages in seven weeks">
            <a:extLst>
              <a:ext uri="{FF2B5EF4-FFF2-40B4-BE49-F238E27FC236}">
                <a16:creationId xmlns:a16="http://schemas.microsoft.com/office/drawing/2014/main" id="{B622330E-DB31-49BC-929B-672974331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1133" y="2120900"/>
            <a:ext cx="3376083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41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B1D-7FEC-4BCC-91A4-7D9FD364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Love with erlang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6AF5-25C7-4B4A-AD59-51FDC02B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loves the technology!</a:t>
            </a:r>
          </a:p>
          <a:p>
            <a:r>
              <a:rPr lang="en-US" dirty="0"/>
              <a:t>He loves the concepts!</a:t>
            </a:r>
          </a:p>
          <a:p>
            <a:r>
              <a:rPr lang="en-US" dirty="0"/>
              <a:t>He chooses to adopt the “Erlang VM” to his toolset.</a:t>
            </a:r>
          </a:p>
          <a:p>
            <a:r>
              <a:rPr lang="en-US" dirty="0"/>
              <a:t>But after sometime…</a:t>
            </a:r>
          </a:p>
          <a:p>
            <a:r>
              <a:rPr lang="en-US" dirty="0"/>
              <a:t>Starts thinking hard</a:t>
            </a:r>
          </a:p>
          <a:p>
            <a:r>
              <a:rPr lang="en-US" dirty="0"/>
              <a:t>I need better tooling.  </a:t>
            </a:r>
          </a:p>
          <a:p>
            <a:r>
              <a:rPr lang="en-US" dirty="0"/>
              <a:t>I need a better syntax.</a:t>
            </a:r>
          </a:p>
        </p:txBody>
      </p:sp>
    </p:spTree>
    <p:extLst>
      <p:ext uri="{BB962C8B-B14F-4D97-AF65-F5344CB8AC3E}">
        <p14:creationId xmlns:p14="http://schemas.microsoft.com/office/powerpoint/2010/main" val="550337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lixir Logo">
            <a:extLst>
              <a:ext uri="{FF2B5EF4-FFF2-40B4-BE49-F238E27FC236}">
                <a16:creationId xmlns:a16="http://schemas.microsoft.com/office/drawing/2014/main" id="{35EF00E4-6ACA-4F35-8E90-402A7C26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49" y="2999233"/>
            <a:ext cx="21621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38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50E-813E-4505-89E0-9B4BE325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784A-3447-4644-9671-0A1295A3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on top of the Erlang VM</a:t>
            </a:r>
          </a:p>
          <a:p>
            <a:r>
              <a:rPr lang="en-US" dirty="0"/>
              <a:t>Modern syntax</a:t>
            </a:r>
          </a:p>
          <a:p>
            <a:r>
              <a:rPr lang="en-US" dirty="0"/>
              <a:t>Aggregated ideas from various programming languages.</a:t>
            </a:r>
          </a:p>
          <a:p>
            <a:r>
              <a:rPr lang="en-US" dirty="0"/>
              <a:t>Interoperable with Erlang code. </a:t>
            </a:r>
          </a:p>
          <a:p>
            <a:r>
              <a:rPr lang="en-US" dirty="0"/>
              <a:t>All benefits from OTP free.</a:t>
            </a:r>
          </a:p>
          <a:p>
            <a:r>
              <a:rPr lang="en-US" dirty="0"/>
              <a:t>Builds on top of Erlang constructs and provides cleaner abstractions.</a:t>
            </a:r>
          </a:p>
          <a:p>
            <a:r>
              <a:rPr lang="en-US" dirty="0"/>
              <a:t>Amazing tooling.</a:t>
            </a:r>
          </a:p>
          <a:p>
            <a:r>
              <a:rPr lang="en-US" dirty="0"/>
              <a:t>Sophisticated ecosystem.</a:t>
            </a:r>
          </a:p>
          <a:p>
            <a:r>
              <a:rPr lang="en-US" dirty="0"/>
              <a:t>Awesome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B86CCC-B71F-4DC6-B518-7D8902FA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404E1-F926-45D8-9558-E5883991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– elixir, </a:t>
            </a:r>
            <a:r>
              <a:rPr lang="en-US" dirty="0" err="1"/>
              <a:t>elixirc</a:t>
            </a:r>
            <a:r>
              <a:rPr lang="en-US" dirty="0"/>
              <a:t>, </a:t>
            </a:r>
            <a:r>
              <a:rPr lang="en-US" dirty="0" err="1"/>
              <a:t>iex</a:t>
            </a:r>
            <a:endParaRPr lang="en-US" dirty="0"/>
          </a:p>
          <a:p>
            <a:r>
              <a:rPr lang="en-US" dirty="0"/>
              <a:t>Standard Library</a:t>
            </a:r>
          </a:p>
          <a:p>
            <a:r>
              <a:rPr lang="en-US" dirty="0"/>
              <a:t>Mix – The comprehensive build system : Best practices, code organization, code generation</a:t>
            </a:r>
          </a:p>
          <a:p>
            <a:r>
              <a:rPr lang="en-US" dirty="0" err="1"/>
              <a:t>ExUnit</a:t>
            </a:r>
            <a:r>
              <a:rPr lang="en-US" dirty="0"/>
              <a:t> -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F59EA-B8B3-4946-9CC2-34DE9ACB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248" y="3800475"/>
            <a:ext cx="2286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5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EED35-5DCB-4153-BCEC-B7DA3AA3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85" y="2642045"/>
            <a:ext cx="10058400" cy="1609344"/>
          </a:xfrm>
        </p:spPr>
        <p:txBody>
          <a:bodyPr/>
          <a:lstStyle/>
          <a:p>
            <a:r>
              <a:rPr lang="en-US" dirty="0"/>
              <a:t>Elixir in action…</a:t>
            </a:r>
          </a:p>
        </p:txBody>
      </p:sp>
    </p:spTree>
    <p:extLst>
      <p:ext uri="{BB962C8B-B14F-4D97-AF65-F5344CB8AC3E}">
        <p14:creationId xmlns:p14="http://schemas.microsoft.com/office/powerpoint/2010/main" val="1823191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078C-55F8-45EA-9650-A077C35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5715-FC91-4331-B80D-145026C3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  <a:p>
            <a:r>
              <a:rPr lang="en-US" dirty="0" err="1"/>
              <a:t>Iex</a:t>
            </a:r>
            <a:endParaRPr lang="en-US" dirty="0"/>
          </a:p>
          <a:p>
            <a:r>
              <a:rPr lang="en-US" dirty="0"/>
              <a:t>:observer</a:t>
            </a:r>
          </a:p>
        </p:txBody>
      </p:sp>
    </p:spTree>
    <p:extLst>
      <p:ext uri="{BB962C8B-B14F-4D97-AF65-F5344CB8AC3E}">
        <p14:creationId xmlns:p14="http://schemas.microsoft.com/office/powerpoint/2010/main" val="256579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sameeri.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Sameeri Pavan Kumar Marryboyina</a:t>
            </a:r>
          </a:p>
          <a:p>
            <a:r>
              <a:rPr lang="en-US" sz="2400" dirty="0"/>
              <a:t>Hyderabad, India</a:t>
            </a:r>
          </a:p>
          <a:p>
            <a:r>
              <a:rPr lang="en-US" sz="2400" dirty="0"/>
              <a:t>I can communicate in Telugu, Hindi, English, German(very little)</a:t>
            </a:r>
          </a:p>
          <a:p>
            <a:r>
              <a:rPr lang="en-US" sz="2400" dirty="0"/>
              <a:t>MS in Computer Science, The University of Oklahoma</a:t>
            </a:r>
          </a:p>
          <a:p>
            <a:r>
              <a:rPr lang="en-US" sz="2400" dirty="0"/>
              <a:t>Senior Software Engineer, </a:t>
            </a:r>
            <a:r>
              <a:rPr lang="en-US" sz="2400" dirty="0" err="1"/>
              <a:t>Telogical</a:t>
            </a:r>
            <a:r>
              <a:rPr lang="en-US" sz="2400" dirty="0"/>
              <a:t> Systems LLC</a:t>
            </a:r>
          </a:p>
          <a:p>
            <a:r>
              <a:rPr lang="en-US" sz="2400" dirty="0"/>
              <a:t>Full Stack JS - React, Redux and its Ecosystem, Node, Express</a:t>
            </a:r>
          </a:p>
          <a:p>
            <a:r>
              <a:rPr lang="en-US" sz="2400" dirty="0"/>
              <a:t>Norman, OK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5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EF1-B554-4C42-9056-B72D77D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1908949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055D-4EF0-4468-A5D1-488724E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2FF2-8E50-458F-BB90-A63C844B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  <a:p>
            <a:r>
              <a:rPr lang="en-US" dirty="0"/>
              <a:t>Utilizing the Erlang VM</a:t>
            </a:r>
          </a:p>
        </p:txBody>
      </p:sp>
    </p:spTree>
    <p:extLst>
      <p:ext uri="{BB962C8B-B14F-4D97-AF65-F5344CB8AC3E}">
        <p14:creationId xmlns:p14="http://schemas.microsoft.com/office/powerpoint/2010/main" val="3615508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BF3F-92D7-4FDB-8CD1-6F541FD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8368-A89A-45A7-AAAE-F13FFF34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The |&gt; operator</a:t>
            </a:r>
          </a:p>
          <a:p>
            <a:r>
              <a:rPr lang="en-US" dirty="0"/>
              <a:t>Data – Atoms, Tuples, Lists, Maps, Binaries, Strings, Char lists, Keyword lists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‘=‘ does not mean assignment. It means binding.</a:t>
            </a:r>
          </a:p>
        </p:txBody>
      </p:sp>
    </p:spTree>
    <p:extLst>
      <p:ext uri="{BB962C8B-B14F-4D97-AF65-F5344CB8AC3E}">
        <p14:creationId xmlns:p14="http://schemas.microsoft.com/office/powerpoint/2010/main" val="3490304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24BF-9DC8-4FBC-B7AF-6994F78A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91C-E213-45FB-975C-5971D830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76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3EAC-4FC2-4EA8-80F4-0AE1E27D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learn elixir</a:t>
            </a:r>
          </a:p>
        </p:txBody>
      </p:sp>
    </p:spTree>
    <p:extLst>
      <p:ext uri="{BB962C8B-B14F-4D97-AF65-F5344CB8AC3E}">
        <p14:creationId xmlns:p14="http://schemas.microsoft.com/office/powerpoint/2010/main" val="186941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180C-5D75-4DC6-951A-8DEA88DF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83F-0551-4DDE-AD7F-D4F87D58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travel to </a:t>
            </a:r>
            <a:r>
              <a:rPr lang="en-US" dirty="0" err="1"/>
              <a:t>Sameeri’s</a:t>
            </a:r>
            <a:r>
              <a:rPr lang="en-US" dirty="0"/>
              <a:t> home..</a:t>
            </a:r>
          </a:p>
          <a:p>
            <a:r>
              <a:rPr lang="en-US" u="sng" dirty="0">
                <a:hlinkClick r:id="rId2"/>
              </a:rPr>
              <a:t>https://www.google.com/maps/place/India/@18.2937219,71.4458457,5z/data=!4m5!3m4!1s0x30635ff06b92b791:0xd78c4fa1854213a6!8m2!3d20.593684!4d78.96288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7A1A6-9473-4213-AAB2-C10C9044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"/>
            <a:ext cx="5186363" cy="589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AAD22-DB11-470A-86CE-81C88BE9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9" y="261937"/>
            <a:ext cx="3209925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0ED90-05DA-4056-9356-7B8C282C145A}"/>
              </a:ext>
            </a:extLst>
          </p:cNvPr>
          <p:cNvSpPr txBox="1"/>
          <p:nvPr/>
        </p:nvSpPr>
        <p:spPr>
          <a:xfrm>
            <a:off x="1814513" y="6488668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https://en.wikipedia.org/wiki/Languages_of_India</a:t>
            </a:r>
          </a:p>
        </p:txBody>
      </p:sp>
    </p:spTree>
    <p:extLst>
      <p:ext uri="{BB962C8B-B14F-4D97-AF65-F5344CB8AC3E}">
        <p14:creationId xmlns:p14="http://schemas.microsoft.com/office/powerpoint/2010/main" val="205365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0A350-7A2C-4BEF-A4B7-8FD38F9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0" y="285677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93784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324</TotalTime>
  <Words>1646</Words>
  <Application>Microsoft Office PowerPoint</Application>
  <PresentationFormat>Widescreen</PresentationFormat>
  <Paragraphs>292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Rockwell</vt:lpstr>
      <vt:lpstr>Rockwell Condensed</vt:lpstr>
      <vt:lpstr>Wingdings</vt:lpstr>
      <vt:lpstr>Wood Type</vt:lpstr>
      <vt:lpstr>Hello Elixir!</vt:lpstr>
      <vt:lpstr>   Thank you sponsors</vt:lpstr>
      <vt:lpstr>Thank you TECHLAHOMA!</vt:lpstr>
      <vt:lpstr>Talk Agenda</vt:lpstr>
      <vt:lpstr>ABOUT ME</vt:lpstr>
      <vt:lpstr>Hello, sameeri.</vt:lpstr>
      <vt:lpstr>India </vt:lpstr>
      <vt:lpstr>PowerPoint Presentation</vt:lpstr>
      <vt:lpstr>TARGET AUDIENCE</vt:lpstr>
      <vt:lpstr>FOUNDATIONS</vt:lpstr>
      <vt:lpstr>Being a polyglot...</vt:lpstr>
      <vt:lpstr>But, What does it mean to be a Language?</vt:lpstr>
      <vt:lpstr> What kind of a problem are we trying to solve?</vt:lpstr>
      <vt:lpstr>A Language…</vt:lpstr>
      <vt:lpstr>Language tools</vt:lpstr>
      <vt:lpstr>Inside the head of a software engineer</vt:lpstr>
      <vt:lpstr>The process – From Human thought to something magical</vt:lpstr>
      <vt:lpstr>The Machine stack – Layers of Abstraction</vt:lpstr>
      <vt:lpstr>Language translation</vt:lpstr>
      <vt:lpstr>Modern languages</vt:lpstr>
      <vt:lpstr>VIRTUAL MACHINES</vt:lpstr>
      <vt:lpstr>Familiar virtual machines</vt:lpstr>
      <vt:lpstr>JVM</vt:lpstr>
      <vt:lpstr>CLR</vt:lpstr>
      <vt:lpstr>The power of an intermediary language &amp; VM</vt:lpstr>
      <vt:lpstr>Where does the OS FIT IN?</vt:lpstr>
      <vt:lpstr>Operating system constructs</vt:lpstr>
      <vt:lpstr>Operating system OPERATION</vt:lpstr>
      <vt:lpstr>How languages   s   each other</vt:lpstr>
      <vt:lpstr>Thoughts on languages</vt:lpstr>
      <vt:lpstr>The road to elixir…</vt:lpstr>
      <vt:lpstr>Core LEARNING interests</vt:lpstr>
      <vt:lpstr>The bus</vt:lpstr>
      <vt:lpstr>What does it mean to be a distributed system?</vt:lpstr>
      <vt:lpstr>Integration patterns</vt:lpstr>
      <vt:lpstr>RABBITMQ ADVENTURES</vt:lpstr>
      <vt:lpstr>ERLANG</vt:lpstr>
      <vt:lpstr>The history of Erlang</vt:lpstr>
      <vt:lpstr>Lets meet the people</vt:lpstr>
      <vt:lpstr>Implementation</vt:lpstr>
      <vt:lpstr>ERLANG OTP - Other amazing thoughts</vt:lpstr>
      <vt:lpstr>ERLANG</vt:lpstr>
      <vt:lpstr>What problems does it solve?</vt:lpstr>
      <vt:lpstr>Systems that are basically..</vt:lpstr>
      <vt:lpstr>ACTor model</vt:lpstr>
      <vt:lpstr>Actor model</vt:lpstr>
      <vt:lpstr>Carl hewitt</vt:lpstr>
      <vt:lpstr>Alan kay</vt:lpstr>
      <vt:lpstr>Alan kay on Object orientation</vt:lpstr>
      <vt:lpstr>AKKA</vt:lpstr>
      <vt:lpstr>Jose valim</vt:lpstr>
      <vt:lpstr>Say hi to jose valim</vt:lpstr>
      <vt:lpstr>I need “High performant software” - jose</vt:lpstr>
      <vt:lpstr>In Love with erlang</vt:lpstr>
      <vt:lpstr>PowerPoint Presentation</vt:lpstr>
      <vt:lpstr>Elixir</vt:lpstr>
      <vt:lpstr>Elixir distribution</vt:lpstr>
      <vt:lpstr>Elixir in action…</vt:lpstr>
      <vt:lpstr>Agenda</vt:lpstr>
      <vt:lpstr>ECOSYSTEM</vt:lpstr>
      <vt:lpstr>THE POWER OF ELIXIR</vt:lpstr>
      <vt:lpstr>CODE CONSTRUCTS</vt:lpstr>
      <vt:lpstr>CODE EXAMPLE</vt:lpstr>
      <vt:lpstr>Resources to learn elixir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Elixir!</dc:title>
  <dc:creator>sameeri marryboyina</dc:creator>
  <cp:lastModifiedBy>sameeri marryboyina</cp:lastModifiedBy>
  <cp:revision>421</cp:revision>
  <cp:lastPrinted>2017-07-21T13:19:29Z</cp:lastPrinted>
  <dcterms:created xsi:type="dcterms:W3CDTF">2017-07-21T02:32:51Z</dcterms:created>
  <dcterms:modified xsi:type="dcterms:W3CDTF">2017-07-21T14:32:58Z</dcterms:modified>
</cp:coreProperties>
</file>