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0"/>
  </p:notesMasterIdLst>
  <p:handoutMasterIdLst>
    <p:handoutMasterId r:id="rId11"/>
  </p:handoutMasterIdLst>
  <p:sldIdLst>
    <p:sldId id="288" r:id="rId2"/>
    <p:sldId id="275" r:id="rId3"/>
    <p:sldId id="287" r:id="rId4"/>
    <p:sldId id="268" r:id="rId5"/>
    <p:sldId id="289" r:id="rId6"/>
    <p:sldId id="274" r:id="rId7"/>
    <p:sldId id="290" r:id="rId8"/>
    <p:sldId id="28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9" autoAdjust="0"/>
    <p:restoredTop sz="94488" autoAdjust="0"/>
  </p:normalViewPr>
  <p:slideViewPr>
    <p:cSldViewPr snapToGrid="0" snapToObjects="1">
      <p:cViewPr varScale="1">
        <p:scale>
          <a:sx n="63" d="100"/>
          <a:sy n="63" d="100"/>
        </p:scale>
        <p:origin x="84" y="1212"/>
      </p:cViewPr>
      <p:guideLst/>
    </p:cSldViewPr>
  </p:slideViewPr>
  <p:notesTextViewPr>
    <p:cViewPr>
      <p:scale>
        <a:sx n="1" d="1"/>
        <a:sy n="1" d="1"/>
      </p:scale>
      <p:origin x="0" y="0"/>
    </p:cViewPr>
  </p:notesTextViewPr>
  <p:sorterViewPr>
    <p:cViewPr>
      <p:scale>
        <a:sx n="132" d="100"/>
        <a:sy n="132" d="100"/>
      </p:scale>
      <p:origin x="0" y="-1956"/>
    </p:cViewPr>
  </p:sorterViewPr>
  <p:notesViewPr>
    <p:cSldViewPr snapToGrid="0" snapToObjects="1">
      <p:cViewPr varScale="1">
        <p:scale>
          <a:sx n="60" d="100"/>
          <a:sy n="60" d="100"/>
        </p:scale>
        <p:origin x="242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099-413C-8461-5313FF15C8B3}"/>
            </c:ext>
          </c:extLst>
        </c:ser>
        <c:ser>
          <c:idx val="1"/>
          <c:order val="1"/>
          <c:tx>
            <c:strRef>
              <c:f>Sheet1!$C$1</c:f>
              <c:strCache>
                <c:ptCount val="1"/>
                <c:pt idx="0">
                  <c:v>Series 2</c:v>
                </c:pt>
              </c:strCache>
            </c:strRef>
          </c:tx>
          <c:spPr>
            <a:solidFill>
              <a:schemeClr val="tx2">
                <a:lumMod val="50000"/>
                <a:lumOff val="5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099-413C-8461-5313FF15C8B3}"/>
            </c:ext>
          </c:extLst>
        </c:ser>
        <c:ser>
          <c:idx val="2"/>
          <c:order val="2"/>
          <c:tx>
            <c:strRef>
              <c:f>Sheet1!$D$1</c:f>
              <c:strCache>
                <c:ptCount val="1"/>
                <c:pt idx="0">
                  <c:v>Series 3</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099-413C-8461-5313FF15C8B3}"/>
            </c:ext>
          </c:extLst>
        </c:ser>
        <c:dLbls>
          <c:showLegendKey val="0"/>
          <c:showVal val="0"/>
          <c:showCatName val="0"/>
          <c:showSerName val="0"/>
          <c:showPercent val="0"/>
          <c:showBubbleSize val="0"/>
        </c:dLbls>
        <c:gapWidth val="219"/>
        <c:overlap val="-27"/>
        <c:axId val="96190280"/>
        <c:axId val="96186752"/>
      </c:barChart>
      <c:catAx>
        <c:axId val="96190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6186752"/>
        <c:crosses val="autoZero"/>
        <c:auto val="1"/>
        <c:lblAlgn val="ctr"/>
        <c:lblOffset val="100"/>
        <c:noMultiLvlLbl val="0"/>
      </c:catAx>
      <c:valAx>
        <c:axId val="96186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6190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29-Sep-21</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29-Sep-21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29-Sep-21</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29-Sep-21</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29-Sep-21</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a:xfrm>
            <a:off x="1701383" y="2356855"/>
            <a:ext cx="8789234" cy="1626239"/>
          </a:xfrm>
        </p:spPr>
        <p:txBody>
          <a:bodyPr>
            <a:normAutofit/>
          </a:bodyPr>
          <a:lstStyle/>
          <a:p>
            <a:r>
              <a:rPr lang="en-US" dirty="0">
                <a:gradFill flip="none" rotWithShape="1">
                  <a:gsLst>
                    <a:gs pos="0">
                      <a:schemeClr val="tx2">
                        <a:lumMod val="75000"/>
                        <a:lumOff val="25000"/>
                      </a:schemeClr>
                    </a:gs>
                    <a:gs pos="100000">
                      <a:schemeClr val="accent1">
                        <a:lumMod val="75000"/>
                      </a:schemeClr>
                    </a:gs>
                  </a:gsLst>
                  <a:lin ang="0" scaled="1"/>
                  <a:tileRect/>
                </a:gradFill>
              </a:rPr>
              <a:t>FOSS Case Study</a:t>
            </a:r>
            <a:br>
              <a:rPr lang="en-US" dirty="0">
                <a:gradFill flip="none" rotWithShape="1">
                  <a:gsLst>
                    <a:gs pos="0">
                      <a:schemeClr val="tx2">
                        <a:lumMod val="75000"/>
                        <a:lumOff val="25000"/>
                      </a:schemeClr>
                    </a:gs>
                    <a:gs pos="100000">
                      <a:schemeClr val="accent1">
                        <a:lumMod val="75000"/>
                      </a:schemeClr>
                    </a:gs>
                  </a:gsLst>
                  <a:lin ang="0" scaled="1"/>
                  <a:tileRect/>
                </a:gradFill>
              </a:rPr>
            </a:br>
            <a:r>
              <a:rPr lang="en-US" sz="3600" dirty="0">
                <a:gradFill flip="none" rotWithShape="1">
                  <a:gsLst>
                    <a:gs pos="0">
                      <a:schemeClr val="tx2">
                        <a:lumMod val="75000"/>
                        <a:lumOff val="25000"/>
                      </a:schemeClr>
                    </a:gs>
                    <a:gs pos="100000">
                      <a:schemeClr val="accent1">
                        <a:lumMod val="75000"/>
                      </a:schemeClr>
                    </a:gs>
                  </a:gsLst>
                  <a:lin ang="0" scaled="1"/>
                  <a:tileRect/>
                </a:gradFill>
              </a:rPr>
              <a:t>-Team 1</a:t>
            </a:r>
          </a:p>
        </p:txBody>
      </p:sp>
    </p:spTree>
    <p:extLst>
      <p:ext uri="{BB962C8B-B14F-4D97-AF65-F5344CB8AC3E}">
        <p14:creationId xmlns:p14="http://schemas.microsoft.com/office/powerpoint/2010/main" val="286538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a:normAutofit/>
              </a:bodyPr>
              <a:lstStyle/>
              <a:p>
                <a:pPr marL="0" indent="0">
                  <a:buNone/>
                </a:pPr>
                <a:r>
                  <a:rPr lang="en-US" sz="2000" b="1" u="sng" dirty="0">
                    <a:latin typeface="Arial" panose="020B0604020202020204" pitchFamily="34" charset="0"/>
                  </a:rPr>
                  <a:t>K-Goodness String</a:t>
                </a:r>
              </a:p>
              <a:p>
                <a:pPr marL="0" indent="0">
                  <a:buNone/>
                </a:pPr>
                <a:r>
                  <a:rPr lang="en-US" dirty="0">
                    <a:latin typeface="Arial" panose="020B0604020202020204" pitchFamily="34" charset="0"/>
                  </a:rPr>
                  <a:t>Charles defines the goodness score of a string as the number of indices such that</a:t>
                </a:r>
              </a:p>
              <a:p>
                <a:pPr marL="0" indent="0">
                  <a:buNone/>
                </a:pPr>
                <a:r>
                  <a:rPr lang="en-US" sz="2400" dirty="0">
                    <a:latin typeface="Arial" panose="020B0604020202020204" pitchFamily="34" charset="0"/>
                  </a:rPr>
                  <a:t>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𝑖</m:t>
                        </m:r>
                      </m:sub>
                    </m:sSub>
                  </m:oMath>
                </a14:m>
                <a:r>
                  <a:rPr lang="en-US" sz="3200" dirty="0">
                    <a:latin typeface="Arial" panose="020B0604020202020204" pitchFamily="34" charset="0"/>
                  </a:rPr>
                  <a:t>≠</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𝑆</m:t>
                        </m:r>
                      </m:e>
                      <m:sub>
                        <m:r>
                          <m:rPr>
                            <m:nor/>
                          </m:rPr>
                          <a:rPr lang="en-US" sz="3200" b="0" i="0" smtClean="0">
                            <a:latin typeface="Cambria Math" panose="02040503050406030204" pitchFamily="18" charset="0"/>
                          </a:rPr>
                          <m:t>n</m:t>
                        </m:r>
                        <m:r>
                          <m:rPr>
                            <m:nor/>
                          </m:rPr>
                          <a:rPr lang="en-US" sz="3200" dirty="0">
                            <a:latin typeface="Arial" panose="020B0604020202020204" pitchFamily="34" charset="0"/>
                          </a:rPr>
                          <m:t>−</m:t>
                        </m:r>
                        <m:r>
                          <m:rPr>
                            <m:nor/>
                          </m:rPr>
                          <a:rPr lang="en-US" sz="3200" dirty="0">
                            <a:latin typeface="Arial" panose="020B0604020202020204" pitchFamily="34" charset="0"/>
                          </a:rPr>
                          <m:t>i</m:t>
                        </m:r>
                        <m:r>
                          <m:rPr>
                            <m:nor/>
                          </m:rPr>
                          <a:rPr lang="en-US" sz="3200" dirty="0">
                            <a:latin typeface="Arial" panose="020B0604020202020204" pitchFamily="34" charset="0"/>
                          </a:rPr>
                          <m:t>+1</m:t>
                        </m:r>
                      </m:sub>
                    </m:sSub>
                  </m:oMath>
                </a14:m>
                <a:r>
                  <a:rPr lang="en-US" sz="2400" dirty="0">
                    <a:latin typeface="Arial" panose="020B0604020202020204" pitchFamily="34" charset="0"/>
                  </a:rPr>
                  <a:t> ,where 1≤i≤N/2.</a:t>
                </a:r>
              </a:p>
              <a:p>
                <a:pPr marL="0" indent="0">
                  <a:buNone/>
                </a:pPr>
                <a:r>
                  <a:rPr lang="en-US" dirty="0">
                    <a:latin typeface="Arial" panose="020B0604020202020204" pitchFamily="34" charset="0"/>
                  </a:rPr>
                  <a:t> For example, the string </a:t>
                </a:r>
                <a:r>
                  <a:rPr lang="en-US" dirty="0">
                    <a:latin typeface="Courier New" panose="02070309020205020404" pitchFamily="49" charset="0"/>
                  </a:rPr>
                  <a:t>CABABC </a:t>
                </a:r>
                <a:r>
                  <a:rPr lang="en-US" dirty="0">
                    <a:latin typeface="Arial" panose="020B0604020202020204" pitchFamily="34" charset="0"/>
                  </a:rPr>
                  <a:t>has a goodness score of 2 sinceS2≠S5 and S3≠S4.Charles gave Ada a string S of length N, consisting of uppercase letters and asked her to convert it into a string with a goodness score of K. In one operation, Ada can change any character in the string to any uppercase letter. Could you help Ada find the minimum number of operations required to transform the given string into a string with goodness score equal to K?</a:t>
                </a:r>
                <a:endParaRPr lang="ja-JP" altLang="en-US" dirty="0"/>
              </a:p>
            </p:txBody>
          </p:sp>
        </mc:Choice>
        <mc:Fallback xmlns="">
          <p:sp>
            <p:nvSpPr>
              <p:cNvPr id="18" name="Content Placeholder 17">
                <a:extLst>
                  <a:ext uri="{FF2B5EF4-FFF2-40B4-BE49-F238E27FC236}">
                    <a16:creationId xmlns:a16="http://schemas.microsoft.com/office/drawing/2014/main" id="{F451EBE7-64A3-7E40-8C33-3C01E8EBABD2}"/>
                  </a:ext>
                </a:extLst>
              </p:cNvPr>
              <p:cNvSpPr>
                <a:spLocks noGrp="1" noRot="1" noChangeAspect="1" noMove="1" noResize="1" noEditPoints="1" noAdjustHandles="1" noChangeArrowheads="1" noChangeShapeType="1" noTextEdit="1"/>
              </p:cNvSpPr>
              <p:nvPr>
                <p:ph idx="4294967295"/>
              </p:nvPr>
            </p:nvSpPr>
            <p:spPr>
              <a:xfrm>
                <a:off x="838200" y="1264837"/>
                <a:ext cx="10524344" cy="4912126"/>
              </a:xfrm>
              <a:blipFill>
                <a:blip r:embed="rId2"/>
                <a:stretch>
                  <a:fillRect l="-637"/>
                </a:stretch>
              </a:blipFill>
            </p:spPr>
            <p:txBody>
              <a:bodyPr/>
              <a:lstStyle/>
              <a:p>
                <a:r>
                  <a:rPr lang="en-US">
                    <a:noFill/>
                  </a:rPr>
                  <a:t> </a:t>
                </a:r>
              </a:p>
            </p:txBody>
          </p:sp>
        </mc:Fallback>
      </mc:AlternateContent>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34823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Rounded Corners 47">
            <a:extLst>
              <a:ext uri="{FF2B5EF4-FFF2-40B4-BE49-F238E27FC236}">
                <a16:creationId xmlns:a16="http://schemas.microsoft.com/office/drawing/2014/main" id="{10EDC346-5CA3-4C14-99F9-5AB9601DCE31}"/>
              </a:ext>
            </a:extLst>
          </p:cNvPr>
          <p:cNvSpPr/>
          <p:nvPr/>
        </p:nvSpPr>
        <p:spPr>
          <a:xfrm>
            <a:off x="7508558" y="2581154"/>
            <a:ext cx="1230328" cy="613048"/>
          </a:xfrm>
          <a:prstGeom prst="roundRect">
            <a:avLst>
              <a:gd name="adj" fmla="val 26107"/>
            </a:avLst>
          </a:prstGeom>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90499742-6A49-4199-AB54-F0A6C42399AD}"/>
              </a:ext>
            </a:extLst>
          </p:cNvPr>
          <p:cNvSpPr>
            <a:spLocks noGrp="1"/>
          </p:cNvSpPr>
          <p:nvPr>
            <p:ph type="title"/>
          </p:nvPr>
        </p:nvSpPr>
        <p:spPr/>
        <p:txBody>
          <a:bodyPr/>
          <a:lstStyle/>
          <a:p>
            <a:r>
              <a:rPr lang="en-US" dirty="0"/>
              <a:t>K-score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FDC251-63BD-4ED4-BD52-07A1BDE76D4E}"/>
                  </a:ext>
                </a:extLst>
              </p:cNvPr>
              <p:cNvSpPr>
                <a:spLocks noGrp="1"/>
              </p:cNvSpPr>
              <p:nvPr>
                <p:ph sz="quarter" idx="10"/>
              </p:nvPr>
            </p:nvSpPr>
            <p:spPr/>
            <p:txBody>
              <a:bodyPr/>
              <a:lstStyle/>
              <a:p>
                <a:r>
                  <a:rPr lang="en-US" sz="1600" dirty="0">
                    <a:latin typeface="Arial" panose="020B060402020202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𝑖</m:t>
                        </m:r>
                      </m:sub>
                    </m:sSub>
                  </m:oMath>
                </a14:m>
                <a:r>
                  <a:rPr lang="en-US" sz="2000" dirty="0">
                    <a:latin typeface="Arial" panose="020B0604020202020204" pitchFamily="34" charset="0"/>
                  </a:rPr>
                  <a:t>≠</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m:t>
                        </m:r>
                      </m:e>
                      <m:sub>
                        <m:r>
                          <m:rPr>
                            <m:nor/>
                          </m:rPr>
                          <a:rPr lang="en-US" sz="2000" b="0" i="0" smtClean="0">
                            <a:latin typeface="Cambria Math" panose="02040503050406030204" pitchFamily="18" charset="0"/>
                          </a:rPr>
                          <m:t>n</m:t>
                        </m:r>
                        <m:r>
                          <m:rPr>
                            <m:nor/>
                          </m:rPr>
                          <a:rPr lang="en-US" sz="2000" dirty="0">
                            <a:latin typeface="Arial" panose="020B0604020202020204" pitchFamily="34" charset="0"/>
                          </a:rPr>
                          <m:t>−</m:t>
                        </m:r>
                        <m:r>
                          <m:rPr>
                            <m:nor/>
                          </m:rPr>
                          <a:rPr lang="en-US" sz="2000" dirty="0">
                            <a:latin typeface="Arial" panose="020B0604020202020204" pitchFamily="34" charset="0"/>
                          </a:rPr>
                          <m:t>i</m:t>
                        </m:r>
                        <m:r>
                          <m:rPr>
                            <m:nor/>
                          </m:rPr>
                          <a:rPr lang="en-US" sz="2000" dirty="0">
                            <a:latin typeface="Arial" panose="020B0604020202020204" pitchFamily="34" charset="0"/>
                          </a:rPr>
                          <m:t>+1</m:t>
                        </m:r>
                      </m:sub>
                    </m:sSub>
                  </m:oMath>
                </a14:m>
                <a:r>
                  <a:rPr lang="en-US" sz="1600" dirty="0">
                    <a:latin typeface="Arial" panose="020B0604020202020204" pitchFamily="34" charset="0"/>
                  </a:rPr>
                  <a:t> ,where 1≤i≤N/2.</a:t>
                </a:r>
              </a:p>
              <a:p>
                <a:r>
                  <a:rPr lang="en-US" sz="1600" dirty="0">
                    <a:latin typeface="Arial" panose="020B0604020202020204" pitchFamily="34" charset="0"/>
                  </a:rPr>
                  <a:t>If the character from the first is not equal to the character from last increase the goodness score K by +1.</a:t>
                </a:r>
              </a:p>
              <a:p>
                <a:r>
                  <a:rPr lang="en-US" dirty="0"/>
                  <a:t>Example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4FDC251-63BD-4ED4-BD52-07A1BDE76D4E}"/>
                  </a:ext>
                </a:extLst>
              </p:cNvPr>
              <p:cNvSpPr>
                <a:spLocks noGrp="1" noRot="1" noChangeAspect="1" noMove="1" noResize="1" noEditPoints="1" noAdjustHandles="1" noChangeArrowheads="1" noChangeShapeType="1" noTextEdit="1"/>
              </p:cNvSpPr>
              <p:nvPr>
                <p:ph sz="quarter" idx="10"/>
              </p:nvPr>
            </p:nvSpPr>
            <p:spPr>
              <a:blipFill>
                <a:blip r:embed="rId2"/>
                <a:stretch>
                  <a:fillRect l="-232"/>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6256B5C4-669C-4F4E-B072-E1B12B2201BB}"/>
              </a:ext>
            </a:extLst>
          </p:cNvPr>
          <p:cNvGrpSpPr/>
          <p:nvPr/>
        </p:nvGrpSpPr>
        <p:grpSpPr>
          <a:xfrm>
            <a:off x="1169042" y="3429000"/>
            <a:ext cx="9529540" cy="1822410"/>
            <a:chOff x="1169042" y="3429000"/>
            <a:chExt cx="9529540" cy="1822410"/>
          </a:xfrm>
        </p:grpSpPr>
        <p:grpSp>
          <p:nvGrpSpPr>
            <p:cNvPr id="10" name="Group 9">
              <a:extLst>
                <a:ext uri="{FF2B5EF4-FFF2-40B4-BE49-F238E27FC236}">
                  <a16:creationId xmlns:a16="http://schemas.microsoft.com/office/drawing/2014/main" id="{44DCE9F0-FEC0-4649-AF71-FC3176D6D469}"/>
                </a:ext>
              </a:extLst>
            </p:cNvPr>
            <p:cNvGrpSpPr/>
            <p:nvPr/>
          </p:nvGrpSpPr>
          <p:grpSpPr>
            <a:xfrm>
              <a:off x="1169042" y="3686477"/>
              <a:ext cx="1554480" cy="1554480"/>
              <a:chOff x="1169042" y="3696153"/>
              <a:chExt cx="1554480" cy="1554480"/>
            </a:xfrm>
          </p:grpSpPr>
          <p:sp>
            <p:nvSpPr>
              <p:cNvPr id="4" name="Rectangle 3">
                <a:extLst>
                  <a:ext uri="{FF2B5EF4-FFF2-40B4-BE49-F238E27FC236}">
                    <a16:creationId xmlns:a16="http://schemas.microsoft.com/office/drawing/2014/main" id="{132A4A15-86BA-48A6-86CE-772A8853E5D0}"/>
                  </a:ext>
                </a:extLst>
              </p:cNvPr>
              <p:cNvSpPr/>
              <p:nvPr/>
            </p:nvSpPr>
            <p:spPr>
              <a:xfrm>
                <a:off x="1169042" y="3696153"/>
                <a:ext cx="1554480" cy="1554480"/>
              </a:xfrm>
              <a:prstGeom prst="rect">
                <a:avLst/>
              </a:prstGeom>
              <a:solidFill>
                <a:schemeClr val="accent3">
                  <a:alpha val="3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80E69BD-ACA0-48AE-A256-567BAC8370FB}"/>
                  </a:ext>
                </a:extLst>
              </p:cNvPr>
              <p:cNvSpPr txBox="1"/>
              <p:nvPr/>
            </p:nvSpPr>
            <p:spPr>
              <a:xfrm>
                <a:off x="1331089" y="3750118"/>
                <a:ext cx="1307939" cy="1323439"/>
              </a:xfrm>
              <a:prstGeom prst="rect">
                <a:avLst/>
              </a:prstGeom>
              <a:noFill/>
            </p:spPr>
            <p:txBody>
              <a:bodyPr wrap="square" rtlCol="0">
                <a:spAutoFit/>
              </a:bodyPr>
              <a:lstStyle/>
              <a:p>
                <a:r>
                  <a:rPr lang="en-US" sz="8000" dirty="0"/>
                  <a:t>C	</a:t>
                </a:r>
                <a:endParaRPr lang="en-US" sz="3600" dirty="0"/>
              </a:p>
            </p:txBody>
          </p:sp>
        </p:grpSp>
        <p:sp>
          <p:nvSpPr>
            <p:cNvPr id="11" name="Rectangle 10">
              <a:extLst>
                <a:ext uri="{FF2B5EF4-FFF2-40B4-BE49-F238E27FC236}">
                  <a16:creationId xmlns:a16="http://schemas.microsoft.com/office/drawing/2014/main" id="{974419B2-26AB-4B0E-AD13-EDC40AD14936}"/>
                </a:ext>
              </a:extLst>
            </p:cNvPr>
            <p:cNvSpPr/>
            <p:nvPr/>
          </p:nvSpPr>
          <p:spPr>
            <a:xfrm>
              <a:off x="9144102" y="3686477"/>
              <a:ext cx="1554480" cy="1554480"/>
            </a:xfrm>
            <a:prstGeom prst="rect">
              <a:avLst/>
            </a:prstGeom>
            <a:solidFill>
              <a:schemeClr val="accent3">
                <a:alpha val="3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0" dirty="0">
                  <a:solidFill>
                    <a:schemeClr val="tx1"/>
                  </a:solidFill>
                </a:rPr>
                <a:t>C</a:t>
              </a:r>
            </a:p>
          </p:txBody>
        </p:sp>
        <p:sp>
          <p:nvSpPr>
            <p:cNvPr id="12" name="Rectangle 11">
              <a:extLst>
                <a:ext uri="{FF2B5EF4-FFF2-40B4-BE49-F238E27FC236}">
                  <a16:creationId xmlns:a16="http://schemas.microsoft.com/office/drawing/2014/main" id="{1CBC13F5-3D23-430E-8AF6-37D320AA23CA}"/>
                </a:ext>
              </a:extLst>
            </p:cNvPr>
            <p:cNvSpPr/>
            <p:nvPr/>
          </p:nvSpPr>
          <p:spPr>
            <a:xfrm>
              <a:off x="7549090" y="3696930"/>
              <a:ext cx="1554480" cy="1554480"/>
            </a:xfrm>
            <a:prstGeom prst="rect">
              <a:avLst/>
            </a:prstGeom>
            <a:solidFill>
              <a:schemeClr val="accent3">
                <a:alpha val="3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0" dirty="0">
                  <a:solidFill>
                    <a:schemeClr val="tx1"/>
                  </a:solidFill>
                </a:rPr>
                <a:t>B</a:t>
              </a:r>
              <a:endParaRPr lang="en-US" dirty="0">
                <a:solidFill>
                  <a:schemeClr val="tx1"/>
                </a:solidFill>
              </a:endParaRPr>
            </a:p>
          </p:txBody>
        </p:sp>
        <p:sp>
          <p:nvSpPr>
            <p:cNvPr id="13" name="Rectangle 12">
              <a:extLst>
                <a:ext uri="{FF2B5EF4-FFF2-40B4-BE49-F238E27FC236}">
                  <a16:creationId xmlns:a16="http://schemas.microsoft.com/office/drawing/2014/main" id="{4DFB055D-AD93-4BC9-8836-AE7545FF7722}"/>
                </a:ext>
              </a:extLst>
            </p:cNvPr>
            <p:cNvSpPr/>
            <p:nvPr/>
          </p:nvSpPr>
          <p:spPr>
            <a:xfrm>
              <a:off x="5954078" y="3696930"/>
              <a:ext cx="1554480" cy="1554480"/>
            </a:xfrm>
            <a:prstGeom prst="rect">
              <a:avLst/>
            </a:prstGeom>
            <a:solidFill>
              <a:schemeClr val="accent3">
                <a:alpha val="3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0" dirty="0">
                  <a:solidFill>
                    <a:schemeClr val="tx1"/>
                  </a:solidFill>
                </a:rPr>
                <a:t>A</a:t>
              </a:r>
            </a:p>
          </p:txBody>
        </p:sp>
        <p:sp>
          <p:nvSpPr>
            <p:cNvPr id="14" name="Rectangle 13">
              <a:extLst>
                <a:ext uri="{FF2B5EF4-FFF2-40B4-BE49-F238E27FC236}">
                  <a16:creationId xmlns:a16="http://schemas.microsoft.com/office/drawing/2014/main" id="{E6E868E3-9528-44C7-A494-ED521BD8D675}"/>
                </a:ext>
              </a:extLst>
            </p:cNvPr>
            <p:cNvSpPr/>
            <p:nvPr/>
          </p:nvSpPr>
          <p:spPr>
            <a:xfrm>
              <a:off x="4359066" y="3696930"/>
              <a:ext cx="1554480" cy="1554480"/>
            </a:xfrm>
            <a:prstGeom prst="rect">
              <a:avLst/>
            </a:prstGeom>
            <a:solidFill>
              <a:schemeClr val="accent3">
                <a:alpha val="3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0" dirty="0">
                  <a:solidFill>
                    <a:schemeClr val="tx1"/>
                  </a:solidFill>
                </a:rPr>
                <a:t>B</a:t>
              </a:r>
            </a:p>
          </p:txBody>
        </p:sp>
        <p:sp>
          <p:nvSpPr>
            <p:cNvPr id="15" name="Rectangle 14">
              <a:extLst>
                <a:ext uri="{FF2B5EF4-FFF2-40B4-BE49-F238E27FC236}">
                  <a16:creationId xmlns:a16="http://schemas.microsoft.com/office/drawing/2014/main" id="{274DDE4F-0B5F-4236-B0B1-28764CBA750E}"/>
                </a:ext>
              </a:extLst>
            </p:cNvPr>
            <p:cNvSpPr/>
            <p:nvPr/>
          </p:nvSpPr>
          <p:spPr>
            <a:xfrm>
              <a:off x="2764054" y="3676826"/>
              <a:ext cx="1554480" cy="1554480"/>
            </a:xfrm>
            <a:prstGeom prst="rect">
              <a:avLst/>
            </a:prstGeom>
            <a:solidFill>
              <a:schemeClr val="accent3">
                <a:alpha val="3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8000" dirty="0">
                  <a:solidFill>
                    <a:schemeClr val="tx1"/>
                  </a:solidFill>
                </a:rPr>
                <a:t>A</a:t>
              </a:r>
            </a:p>
          </p:txBody>
        </p:sp>
        <p:sp>
          <p:nvSpPr>
            <p:cNvPr id="16" name="Rectangle 15">
              <a:extLst>
                <a:ext uri="{FF2B5EF4-FFF2-40B4-BE49-F238E27FC236}">
                  <a16:creationId xmlns:a16="http://schemas.microsoft.com/office/drawing/2014/main" id="{278DD15F-923B-4049-90E8-F05ECF256382}"/>
                </a:ext>
              </a:extLst>
            </p:cNvPr>
            <p:cNvSpPr/>
            <p:nvPr/>
          </p:nvSpPr>
          <p:spPr>
            <a:xfrm>
              <a:off x="1169042" y="3429000"/>
              <a:ext cx="9529540" cy="24782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dirty="0">
                  <a:solidFill>
                    <a:schemeClr val="tx1"/>
                  </a:solidFill>
                </a:rPr>
                <a:t>1	          2  	      3   		   4 		5	         6</a:t>
              </a:r>
            </a:p>
          </p:txBody>
        </p:sp>
      </p:grpSp>
      <p:cxnSp>
        <p:nvCxnSpPr>
          <p:cNvPr id="20" name="Connector: Elbow 19">
            <a:extLst>
              <a:ext uri="{FF2B5EF4-FFF2-40B4-BE49-F238E27FC236}">
                <a16:creationId xmlns:a16="http://schemas.microsoft.com/office/drawing/2014/main" id="{4EF2FD7A-B609-43BA-81F4-74243CF76A9F}"/>
              </a:ext>
            </a:extLst>
          </p:cNvPr>
          <p:cNvCxnSpPr>
            <a:stCxn id="4" idx="2"/>
            <a:endCxn id="11" idx="2"/>
          </p:cNvCxnSpPr>
          <p:nvPr/>
        </p:nvCxnSpPr>
        <p:spPr>
          <a:xfrm rot="16200000" flipH="1">
            <a:off x="5933812" y="1253427"/>
            <a:ext cx="12700" cy="7975060"/>
          </a:xfrm>
          <a:prstGeom prst="bentConnector3">
            <a:avLst>
              <a:gd name="adj1" fmla="val 7268354"/>
            </a:avLst>
          </a:prstGeom>
          <a:ln>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3" name="Connector: Elbow 22">
            <a:extLst>
              <a:ext uri="{FF2B5EF4-FFF2-40B4-BE49-F238E27FC236}">
                <a16:creationId xmlns:a16="http://schemas.microsoft.com/office/drawing/2014/main" id="{D2D413D4-751C-4A62-8D99-935CD0B183F2}"/>
              </a:ext>
            </a:extLst>
          </p:cNvPr>
          <p:cNvCxnSpPr>
            <a:stCxn id="15" idx="2"/>
            <a:endCxn id="12" idx="2"/>
          </p:cNvCxnSpPr>
          <p:nvPr/>
        </p:nvCxnSpPr>
        <p:spPr>
          <a:xfrm rot="16200000" flipH="1">
            <a:off x="5923760" y="2848840"/>
            <a:ext cx="20104" cy="4785036"/>
          </a:xfrm>
          <a:prstGeom prst="bentConnector3">
            <a:avLst>
              <a:gd name="adj1" fmla="val 4000642"/>
            </a:avLst>
          </a:prstGeom>
          <a:ln>
            <a:headEnd type="triangle"/>
            <a:tailEnd type="triangle"/>
          </a:ln>
        </p:spPr>
        <p:style>
          <a:lnRef idx="3">
            <a:schemeClr val="accent3"/>
          </a:lnRef>
          <a:fillRef idx="0">
            <a:schemeClr val="accent3"/>
          </a:fillRef>
          <a:effectRef idx="2">
            <a:schemeClr val="accent3"/>
          </a:effectRef>
          <a:fontRef idx="minor">
            <a:schemeClr val="tx1"/>
          </a:fontRef>
        </p:style>
      </p:cxnSp>
      <p:cxnSp>
        <p:nvCxnSpPr>
          <p:cNvPr id="26" name="Connector: Elbow 25">
            <a:extLst>
              <a:ext uri="{FF2B5EF4-FFF2-40B4-BE49-F238E27FC236}">
                <a16:creationId xmlns:a16="http://schemas.microsoft.com/office/drawing/2014/main" id="{877B2316-29D2-44F9-9148-92AB10BA0ECB}"/>
              </a:ext>
            </a:extLst>
          </p:cNvPr>
          <p:cNvCxnSpPr>
            <a:stCxn id="14" idx="2"/>
            <a:endCxn id="13" idx="2"/>
          </p:cNvCxnSpPr>
          <p:nvPr/>
        </p:nvCxnSpPr>
        <p:spPr>
          <a:xfrm rot="16200000" flipH="1">
            <a:off x="5933812" y="4453904"/>
            <a:ext cx="12700" cy="1595012"/>
          </a:xfrm>
          <a:prstGeom prst="bentConnector3">
            <a:avLst>
              <a:gd name="adj1" fmla="val 4169622"/>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29" name="TextBox 28">
            <a:extLst>
              <a:ext uri="{FF2B5EF4-FFF2-40B4-BE49-F238E27FC236}">
                <a16:creationId xmlns:a16="http://schemas.microsoft.com/office/drawing/2014/main" id="{FE7911E3-5A0C-4D28-8B1E-FF74F2F38E8D}"/>
              </a:ext>
            </a:extLst>
          </p:cNvPr>
          <p:cNvSpPr txBox="1"/>
          <p:nvPr/>
        </p:nvSpPr>
        <p:spPr>
          <a:xfrm>
            <a:off x="3639675" y="2491084"/>
            <a:ext cx="1438782" cy="707886"/>
          </a:xfrm>
          <a:prstGeom prst="rect">
            <a:avLst/>
          </a:prstGeom>
          <a:noFill/>
        </p:spPr>
        <p:txBody>
          <a:bodyPr wrap="square" rtlCol="0">
            <a:spAutoFit/>
          </a:bodyPr>
          <a:lstStyle/>
          <a:p>
            <a:r>
              <a:rPr lang="en-US" sz="4000" dirty="0"/>
              <a:t>K=0</a:t>
            </a:r>
            <a:endParaRPr lang="en-US" dirty="0"/>
          </a:p>
        </p:txBody>
      </p:sp>
      <p:grpSp>
        <p:nvGrpSpPr>
          <p:cNvPr id="49" name="Group 48">
            <a:extLst>
              <a:ext uri="{FF2B5EF4-FFF2-40B4-BE49-F238E27FC236}">
                <a16:creationId xmlns:a16="http://schemas.microsoft.com/office/drawing/2014/main" id="{E4254BC4-037F-401B-8FE5-B6358CB7DAE9}"/>
              </a:ext>
            </a:extLst>
          </p:cNvPr>
          <p:cNvGrpSpPr/>
          <p:nvPr/>
        </p:nvGrpSpPr>
        <p:grpSpPr>
          <a:xfrm>
            <a:off x="4907666" y="2486316"/>
            <a:ext cx="2013995" cy="707886"/>
            <a:chOff x="4907666" y="2486316"/>
            <a:chExt cx="2013995" cy="707886"/>
          </a:xfrm>
        </p:grpSpPr>
        <p:sp>
          <p:nvSpPr>
            <p:cNvPr id="30" name="TextBox 29">
              <a:extLst>
                <a:ext uri="{FF2B5EF4-FFF2-40B4-BE49-F238E27FC236}">
                  <a16:creationId xmlns:a16="http://schemas.microsoft.com/office/drawing/2014/main" id="{A87D427D-69AE-45C7-8633-8421E476A790}"/>
                </a:ext>
              </a:extLst>
            </p:cNvPr>
            <p:cNvSpPr txBox="1"/>
            <p:nvPr/>
          </p:nvSpPr>
          <p:spPr>
            <a:xfrm>
              <a:off x="5591133" y="2486316"/>
              <a:ext cx="1330528" cy="707886"/>
            </a:xfrm>
            <a:prstGeom prst="rect">
              <a:avLst/>
            </a:prstGeom>
            <a:noFill/>
          </p:spPr>
          <p:txBody>
            <a:bodyPr wrap="square" rtlCol="0">
              <a:spAutoFit/>
            </a:bodyPr>
            <a:lstStyle/>
            <a:p>
              <a:r>
                <a:rPr lang="en-US" sz="4000" dirty="0"/>
                <a:t>K=1</a:t>
              </a:r>
              <a:endParaRPr lang="en-US" dirty="0"/>
            </a:p>
          </p:txBody>
        </p:sp>
        <p:cxnSp>
          <p:nvCxnSpPr>
            <p:cNvPr id="36" name="Straight Arrow Connector 35">
              <a:extLst>
                <a:ext uri="{FF2B5EF4-FFF2-40B4-BE49-F238E27FC236}">
                  <a16:creationId xmlns:a16="http://schemas.microsoft.com/office/drawing/2014/main" id="{07F45CF0-87BB-4FD3-BC53-6D1455A79F45}"/>
                </a:ext>
              </a:extLst>
            </p:cNvPr>
            <p:cNvCxnSpPr>
              <a:cxnSpLocks/>
              <a:endCxn id="30" idx="1"/>
            </p:cNvCxnSpPr>
            <p:nvPr/>
          </p:nvCxnSpPr>
          <p:spPr>
            <a:xfrm>
              <a:off x="4907666" y="2840259"/>
              <a:ext cx="6834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33B9EED3-2CA7-4038-B8DB-9F912E25C1B7}"/>
              </a:ext>
            </a:extLst>
          </p:cNvPr>
          <p:cNvGrpSpPr/>
          <p:nvPr/>
        </p:nvGrpSpPr>
        <p:grpSpPr>
          <a:xfrm>
            <a:off x="6737668" y="2499820"/>
            <a:ext cx="2236923" cy="707886"/>
            <a:chOff x="6737668" y="2499820"/>
            <a:chExt cx="2236923" cy="707886"/>
          </a:xfrm>
        </p:grpSpPr>
        <p:sp>
          <p:nvSpPr>
            <p:cNvPr id="31" name="TextBox 30">
              <a:extLst>
                <a:ext uri="{FF2B5EF4-FFF2-40B4-BE49-F238E27FC236}">
                  <a16:creationId xmlns:a16="http://schemas.microsoft.com/office/drawing/2014/main" id="{12D16DF8-86FF-42D2-958B-85FDB0E08EB0}"/>
                </a:ext>
              </a:extLst>
            </p:cNvPr>
            <p:cNvSpPr txBox="1"/>
            <p:nvPr/>
          </p:nvSpPr>
          <p:spPr>
            <a:xfrm>
              <a:off x="7535809" y="2499820"/>
              <a:ext cx="1438782" cy="707886"/>
            </a:xfrm>
            <a:prstGeom prst="rect">
              <a:avLst/>
            </a:prstGeom>
            <a:noFill/>
          </p:spPr>
          <p:txBody>
            <a:bodyPr wrap="square" rtlCol="0">
              <a:spAutoFit/>
            </a:bodyPr>
            <a:lstStyle/>
            <a:p>
              <a:r>
                <a:rPr lang="en-US" sz="4000" dirty="0"/>
                <a:t>K=2</a:t>
              </a:r>
              <a:endParaRPr lang="en-US" dirty="0"/>
            </a:p>
          </p:txBody>
        </p:sp>
        <p:cxnSp>
          <p:nvCxnSpPr>
            <p:cNvPr id="38" name="Straight Arrow Connector 37">
              <a:extLst>
                <a:ext uri="{FF2B5EF4-FFF2-40B4-BE49-F238E27FC236}">
                  <a16:creationId xmlns:a16="http://schemas.microsoft.com/office/drawing/2014/main" id="{8C13C4AE-C01B-4ED4-BFF9-91940AB42231}"/>
                </a:ext>
              </a:extLst>
            </p:cNvPr>
            <p:cNvCxnSpPr>
              <a:cxnSpLocks/>
            </p:cNvCxnSpPr>
            <p:nvPr/>
          </p:nvCxnSpPr>
          <p:spPr>
            <a:xfrm>
              <a:off x="6737668" y="2853763"/>
              <a:ext cx="7708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13245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fad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199" y="1264837"/>
                <a:ext cx="4972291" cy="4912126"/>
              </a:xfrm>
            </p:spPr>
            <p:txBody>
              <a:bodyPr>
                <a:normAutofit/>
              </a:bodyPr>
              <a:lstStyle/>
              <a:p>
                <a:r>
                  <a:rPr lang="en-US" dirty="0"/>
                  <a:t>Read input of string</a:t>
                </a:r>
              </a:p>
              <a:p>
                <a:r>
                  <a:rPr lang="en-US" dirty="0"/>
                  <a:t>Read input K-score</a:t>
                </a:r>
                <a:r>
                  <a:rPr lang="en-US" b="1" dirty="0"/>
                  <a:t>(</a:t>
                </a:r>
                <a:r>
                  <a:rPr lang="en-US" dirty="0"/>
                  <a:t>that Charles wants</a:t>
                </a:r>
                <a:r>
                  <a:rPr lang="en-US" b="1" dirty="0"/>
                  <a:t>)</a:t>
                </a:r>
              </a:p>
              <a:p>
                <a:r>
                  <a:rPr lang="en-US" dirty="0"/>
                  <a:t>Calculate </a:t>
                </a:r>
                <a:r>
                  <a:rPr lang="en-US" b="1" dirty="0"/>
                  <a:t>our</a:t>
                </a:r>
                <a:r>
                  <a:rPr lang="en-US" dirty="0"/>
                  <a:t> K-score</a:t>
                </a:r>
              </a:p>
              <a:p>
                <a:pPr lvl="2"/>
                <a:r>
                  <a:rPr lang="en-US" dirty="0"/>
                  <a:t>Loop until half the size of string</a:t>
                </a:r>
              </a:p>
              <a:p>
                <a:pPr lvl="2"/>
                <a:r>
                  <a:rPr lang="en-US" dirty="0"/>
                  <a:t>If condition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b="0" i="1" smtClean="0">
                            <a:latin typeface="Cambria Math" panose="02040503050406030204" pitchFamily="18" charset="0"/>
                          </a:rPr>
                          <m:t>𝑖</m:t>
                        </m:r>
                      </m:sub>
                    </m:sSub>
                  </m:oMath>
                </a14:m>
                <a:r>
                  <a:rPr lang="en-US" sz="1400" dirty="0">
                    <a:latin typeface="Arial" panose="020B0604020202020204" pitchFamily="34" charset="0"/>
                  </a:rPr>
                  <a:t>≠</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𝑆</m:t>
                        </m:r>
                      </m:e>
                      <m:sub>
                        <m:r>
                          <m:rPr>
                            <m:nor/>
                          </m:rPr>
                          <a:rPr lang="en-US" sz="1400" b="0" i="0" smtClean="0">
                            <a:latin typeface="Cambria Math" panose="02040503050406030204" pitchFamily="18" charset="0"/>
                          </a:rPr>
                          <m:t>n</m:t>
                        </m:r>
                        <m:r>
                          <m:rPr>
                            <m:nor/>
                          </m:rPr>
                          <a:rPr lang="en-US" sz="1400" dirty="0">
                            <a:latin typeface="Arial" panose="020B0604020202020204" pitchFamily="34" charset="0"/>
                          </a:rPr>
                          <m:t>−</m:t>
                        </m:r>
                        <m:r>
                          <m:rPr>
                            <m:nor/>
                          </m:rPr>
                          <a:rPr lang="en-US" sz="1400" dirty="0">
                            <a:latin typeface="Arial" panose="020B0604020202020204" pitchFamily="34" charset="0"/>
                          </a:rPr>
                          <m:t>i</m:t>
                        </m:r>
                        <m:r>
                          <m:rPr>
                            <m:nor/>
                          </m:rPr>
                          <a:rPr lang="en-US" sz="1400" dirty="0">
                            <a:latin typeface="Arial" panose="020B0604020202020204" pitchFamily="34" charset="0"/>
                          </a:rPr>
                          <m:t>+1</m:t>
                        </m:r>
                      </m:sub>
                    </m:sSub>
                  </m:oMath>
                </a14:m>
                <a:r>
                  <a:rPr lang="en-US" dirty="0"/>
                  <a:t> true</a:t>
                </a:r>
              </a:p>
              <a:p>
                <a:pPr lvl="3"/>
                <a:r>
                  <a:rPr lang="en-US" dirty="0"/>
                  <a:t>Increase our K-score</a:t>
                </a:r>
              </a:p>
              <a:p>
                <a:r>
                  <a:rPr lang="en-US" dirty="0"/>
                  <a:t>Print the difference of </a:t>
                </a:r>
                <a:r>
                  <a:rPr lang="en-US" b="1" dirty="0"/>
                  <a:t>our</a:t>
                </a:r>
                <a:r>
                  <a:rPr lang="en-US" dirty="0"/>
                  <a:t> score and </a:t>
                </a:r>
                <a:r>
                  <a:rPr lang="en-US" b="1" dirty="0"/>
                  <a:t>Charles</a:t>
                </a:r>
                <a:r>
                  <a:rPr lang="en-US" dirty="0"/>
                  <a:t> score.</a:t>
                </a:r>
              </a:p>
            </p:txBody>
          </p:sp>
        </mc:Choice>
        <mc:Fallback xmlns="">
          <p:sp>
            <p:nvSpPr>
              <p:cNvPr id="18" name="Content Placeholder 17">
                <a:extLst>
                  <a:ext uri="{FF2B5EF4-FFF2-40B4-BE49-F238E27FC236}">
                    <a16:creationId xmlns:a16="http://schemas.microsoft.com/office/drawing/2014/main" id="{F451EBE7-64A3-7E40-8C33-3C01E8EBABD2}"/>
                  </a:ext>
                </a:extLst>
              </p:cNvPr>
              <p:cNvSpPr>
                <a:spLocks noGrp="1" noRot="1" noChangeAspect="1" noMove="1" noResize="1" noEditPoints="1" noAdjustHandles="1" noChangeArrowheads="1" noChangeShapeType="1" noTextEdit="1"/>
              </p:cNvSpPr>
              <p:nvPr>
                <p:ph idx="4294967295"/>
              </p:nvPr>
            </p:nvSpPr>
            <p:spPr>
              <a:xfrm>
                <a:off x="838199" y="1264837"/>
                <a:ext cx="4972291" cy="4912126"/>
              </a:xfrm>
              <a:blipFill>
                <a:blip r:embed="rId2"/>
                <a:stretch>
                  <a:fillRect l="-245"/>
                </a:stretch>
              </a:blipFill>
            </p:spPr>
            <p:txBody>
              <a:bodyPr/>
              <a:lstStyle/>
              <a:p>
                <a:r>
                  <a:rPr lang="en-US">
                    <a:noFill/>
                  </a:rPr>
                  <a:t> </a:t>
                </a:r>
              </a:p>
            </p:txBody>
          </p:sp>
        </mc:Fallback>
      </mc:AlternateContent>
      <p:sp>
        <p:nvSpPr>
          <p:cNvPr id="41" name="Title 40">
            <a:extLst>
              <a:ext uri="{FF2B5EF4-FFF2-40B4-BE49-F238E27FC236}">
                <a16:creationId xmlns:a16="http://schemas.microsoft.com/office/drawing/2014/main" id="{360A1163-2F4E-8A42-A7D1-C12E13D898B3}"/>
              </a:ext>
            </a:extLst>
          </p:cNvPr>
          <p:cNvSpPr>
            <a:spLocks noGrp="1"/>
          </p:cNvSpPr>
          <p:nvPr>
            <p:ph type="title"/>
          </p:nvPr>
        </p:nvSpPr>
        <p:spPr/>
        <p:txBody>
          <a:bodyPr/>
          <a:lstStyle/>
          <a:p>
            <a:r>
              <a:rPr lang="en-US" dirty="0"/>
              <a:t>Algorithm:	</a:t>
            </a:r>
          </a:p>
        </p:txBody>
      </p:sp>
      <p:pic>
        <p:nvPicPr>
          <p:cNvPr id="4" name="Picture 3">
            <a:extLst>
              <a:ext uri="{FF2B5EF4-FFF2-40B4-BE49-F238E27FC236}">
                <a16:creationId xmlns:a16="http://schemas.microsoft.com/office/drawing/2014/main" id="{950C7E6C-32F3-4BAC-BD84-676A91A6528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20258" y="1920627"/>
            <a:ext cx="2978922" cy="4256336"/>
          </a:xfrm>
          <a:prstGeom prst="rect">
            <a:avLst/>
          </a:prstGeom>
          <a:noFill/>
          <a:ln>
            <a:noFill/>
          </a:ln>
        </p:spPr>
      </p:pic>
      <p:sp>
        <p:nvSpPr>
          <p:cNvPr id="5" name="Title 40">
            <a:extLst>
              <a:ext uri="{FF2B5EF4-FFF2-40B4-BE49-F238E27FC236}">
                <a16:creationId xmlns:a16="http://schemas.microsoft.com/office/drawing/2014/main" id="{DB73F713-192E-44E8-92BD-111F6F60B3C2}"/>
              </a:ext>
            </a:extLst>
          </p:cNvPr>
          <p:cNvSpPr txBox="1">
            <a:spLocks/>
          </p:cNvSpPr>
          <p:nvPr/>
        </p:nvSpPr>
        <p:spPr>
          <a:xfrm>
            <a:off x="7194630" y="1258388"/>
            <a:ext cx="4791637"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dirty="0"/>
              <a:t>Flowchart: 	</a:t>
            </a:r>
          </a:p>
        </p:txBody>
      </p:sp>
    </p:spTree>
    <p:extLst>
      <p:ext uri="{BB962C8B-B14F-4D97-AF65-F5344CB8AC3E}">
        <p14:creationId xmlns:p14="http://schemas.microsoft.com/office/powerpoint/2010/main" val="322470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A5E56608-A3B0-49BD-B081-5BE5BCF7F019}"/>
              </a:ext>
            </a:extLst>
          </p:cNvPr>
          <p:cNvPicPr>
            <a:picLocks noGrp="1" noChangeAspect="1"/>
          </p:cNvPicPr>
          <p:nvPr>
            <p:ph idx="4294967295"/>
          </p:nvPr>
        </p:nvPicPr>
        <p:blipFill>
          <a:blip r:embed="rId2"/>
          <a:stretch>
            <a:fillRect/>
          </a:stretch>
        </p:blipFill>
        <p:spPr>
          <a:xfrm>
            <a:off x="838200" y="1610390"/>
            <a:ext cx="4791637" cy="4221421"/>
          </a:xfrm>
        </p:spPr>
      </p:pic>
      <p:sp>
        <p:nvSpPr>
          <p:cNvPr id="41" name="Title 40">
            <a:extLst>
              <a:ext uri="{FF2B5EF4-FFF2-40B4-BE49-F238E27FC236}">
                <a16:creationId xmlns:a16="http://schemas.microsoft.com/office/drawing/2014/main" id="{360A1163-2F4E-8A42-A7D1-C12E13D898B3}"/>
              </a:ext>
            </a:extLst>
          </p:cNvPr>
          <p:cNvSpPr>
            <a:spLocks noGrp="1"/>
          </p:cNvSpPr>
          <p:nvPr>
            <p:ph type="title"/>
          </p:nvPr>
        </p:nvSpPr>
        <p:spPr>
          <a:xfrm>
            <a:off x="838200" y="674588"/>
            <a:ext cx="4791637" cy="583800"/>
          </a:xfrm>
        </p:spPr>
        <p:txBody>
          <a:bodyPr/>
          <a:lstStyle/>
          <a:p>
            <a:r>
              <a:rPr lang="en-US" dirty="0"/>
              <a:t>Code:</a:t>
            </a:r>
          </a:p>
        </p:txBody>
      </p:sp>
      <p:sp>
        <p:nvSpPr>
          <p:cNvPr id="5" name="Title 40">
            <a:extLst>
              <a:ext uri="{FF2B5EF4-FFF2-40B4-BE49-F238E27FC236}">
                <a16:creationId xmlns:a16="http://schemas.microsoft.com/office/drawing/2014/main" id="{DB73F713-192E-44E8-92BD-111F6F60B3C2}"/>
              </a:ext>
            </a:extLst>
          </p:cNvPr>
          <p:cNvSpPr txBox="1">
            <a:spLocks/>
          </p:cNvSpPr>
          <p:nvPr/>
        </p:nvSpPr>
        <p:spPr>
          <a:xfrm>
            <a:off x="7194630" y="1258388"/>
            <a:ext cx="4791637" cy="583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dirty="0"/>
              <a:t>Output:	</a:t>
            </a:r>
          </a:p>
        </p:txBody>
      </p:sp>
      <p:pic>
        <p:nvPicPr>
          <p:cNvPr id="9" name="Picture 8">
            <a:extLst>
              <a:ext uri="{FF2B5EF4-FFF2-40B4-BE49-F238E27FC236}">
                <a16:creationId xmlns:a16="http://schemas.microsoft.com/office/drawing/2014/main" id="{9E478021-1484-4B6A-94B1-9D88414DE5DE}"/>
              </a:ext>
            </a:extLst>
          </p:cNvPr>
          <p:cNvPicPr>
            <a:picLocks noChangeAspect="1"/>
          </p:cNvPicPr>
          <p:nvPr/>
        </p:nvPicPr>
        <p:blipFill rotWithShape="1">
          <a:blip r:embed="rId3"/>
          <a:srcRect l="3250" r="1248"/>
          <a:stretch/>
        </p:blipFill>
        <p:spPr>
          <a:xfrm>
            <a:off x="6296628" y="1842188"/>
            <a:ext cx="5895372" cy="4534533"/>
          </a:xfrm>
          <a:prstGeom prst="rect">
            <a:avLst/>
          </a:prstGeom>
        </p:spPr>
      </p:pic>
    </p:spTree>
    <p:extLst>
      <p:ext uri="{BB962C8B-B14F-4D97-AF65-F5344CB8AC3E}">
        <p14:creationId xmlns:p14="http://schemas.microsoft.com/office/powerpoint/2010/main" val="69727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91513A-6C6C-4E4C-914E-9EB2AEE5B630}"/>
              </a:ext>
            </a:extLst>
          </p:cNvPr>
          <p:cNvSpPr>
            <a:spLocks noGrp="1"/>
          </p:cNvSpPr>
          <p:nvPr>
            <p:ph type="body" idx="1"/>
          </p:nvPr>
        </p:nvSpPr>
        <p:spPr>
          <a:xfrm>
            <a:off x="1263197" y="1736641"/>
            <a:ext cx="4086146" cy="703135"/>
          </a:xfrm>
        </p:spPr>
        <p:txBody>
          <a:bodyPr/>
          <a:lstStyle/>
          <a:p>
            <a:r>
              <a:rPr lang="en-US" dirty="0"/>
              <a:t>Vim or vi improved</a:t>
            </a:r>
          </a:p>
        </p:txBody>
      </p:sp>
      <p:sp>
        <p:nvSpPr>
          <p:cNvPr id="4" name="Text Placeholder 3">
            <a:extLst>
              <a:ext uri="{FF2B5EF4-FFF2-40B4-BE49-F238E27FC236}">
                <a16:creationId xmlns:a16="http://schemas.microsoft.com/office/drawing/2014/main" id="{17BF5C98-04DC-43C8-8BA5-C33525F1AB7F}"/>
              </a:ext>
            </a:extLst>
          </p:cNvPr>
          <p:cNvSpPr>
            <a:spLocks noGrp="1"/>
          </p:cNvSpPr>
          <p:nvPr>
            <p:ph type="body" idx="11"/>
          </p:nvPr>
        </p:nvSpPr>
        <p:spPr>
          <a:xfrm>
            <a:off x="6854754" y="1751701"/>
            <a:ext cx="4086666" cy="703135"/>
          </a:xfrm>
        </p:spPr>
        <p:txBody>
          <a:bodyPr/>
          <a:lstStyle/>
          <a:p>
            <a:r>
              <a:rPr lang="en-US" dirty="0"/>
              <a:t>Libre office</a:t>
            </a:r>
          </a:p>
        </p:txBody>
      </p:sp>
      <p:sp>
        <p:nvSpPr>
          <p:cNvPr id="2" name="Title 1">
            <a:extLst>
              <a:ext uri="{FF2B5EF4-FFF2-40B4-BE49-F238E27FC236}">
                <a16:creationId xmlns:a16="http://schemas.microsoft.com/office/drawing/2014/main" id="{19E1AA6A-68D8-451E-BB15-823A741DAE3D}"/>
              </a:ext>
            </a:extLst>
          </p:cNvPr>
          <p:cNvSpPr>
            <a:spLocks noGrp="1"/>
          </p:cNvSpPr>
          <p:nvPr>
            <p:ph type="title"/>
          </p:nvPr>
        </p:nvSpPr>
        <p:spPr/>
        <p:txBody>
          <a:bodyPr/>
          <a:lstStyle/>
          <a:p>
            <a:r>
              <a:rPr lang="en-US" dirty="0"/>
              <a:t>Tools Used</a:t>
            </a:r>
          </a:p>
        </p:txBody>
      </p:sp>
      <p:sp>
        <p:nvSpPr>
          <p:cNvPr id="5" name="Content Placeholder 4">
            <a:extLst>
              <a:ext uri="{FF2B5EF4-FFF2-40B4-BE49-F238E27FC236}">
                <a16:creationId xmlns:a16="http://schemas.microsoft.com/office/drawing/2014/main" id="{292334B7-9714-4E0B-A27D-DC9C77B9772C}"/>
              </a:ext>
            </a:extLst>
          </p:cNvPr>
          <p:cNvSpPr>
            <a:spLocks noGrp="1"/>
          </p:cNvSpPr>
          <p:nvPr>
            <p:ph sz="quarter" idx="12"/>
          </p:nvPr>
        </p:nvSpPr>
        <p:spPr>
          <a:xfrm>
            <a:off x="1263197" y="2454836"/>
            <a:ext cx="4086147" cy="1963390"/>
          </a:xfrm>
        </p:spPr>
        <p:txBody>
          <a:bodyPr>
            <a:normAutofit/>
          </a:bodyPr>
          <a:lstStyle/>
          <a:p>
            <a:r>
              <a:rPr lang="en-US" dirty="0"/>
              <a:t>Linux based text editor which greatly focuses on speed. </a:t>
            </a:r>
          </a:p>
          <a:p>
            <a:r>
              <a:rPr lang="en-US" dirty="0"/>
              <a:t>Highly flexible in configuring</a:t>
            </a:r>
          </a:p>
          <a:p>
            <a:r>
              <a:rPr lang="en-US" dirty="0"/>
              <a:t>Extremely lightweight</a:t>
            </a:r>
          </a:p>
        </p:txBody>
      </p:sp>
      <p:sp>
        <p:nvSpPr>
          <p:cNvPr id="6" name="Content Placeholder 5">
            <a:extLst>
              <a:ext uri="{FF2B5EF4-FFF2-40B4-BE49-F238E27FC236}">
                <a16:creationId xmlns:a16="http://schemas.microsoft.com/office/drawing/2014/main" id="{AB148F28-6F26-435B-B8C6-FEF59542B9ED}"/>
              </a:ext>
            </a:extLst>
          </p:cNvPr>
          <p:cNvSpPr>
            <a:spLocks noGrp="1"/>
          </p:cNvSpPr>
          <p:nvPr>
            <p:ph sz="quarter" idx="13"/>
          </p:nvPr>
        </p:nvSpPr>
        <p:spPr>
          <a:xfrm>
            <a:off x="6854754" y="2503124"/>
            <a:ext cx="4086667" cy="3102469"/>
          </a:xfrm>
        </p:spPr>
        <p:txBody>
          <a:bodyPr>
            <a:normAutofit/>
          </a:bodyPr>
          <a:lstStyle/>
          <a:p>
            <a:r>
              <a:rPr lang="en-US" dirty="0"/>
              <a:t>Free and opensource office suite successor to open office. </a:t>
            </a:r>
          </a:p>
          <a:p>
            <a:r>
              <a:rPr lang="en-US" dirty="0"/>
              <a:t>As gold standard </a:t>
            </a:r>
            <a:r>
              <a:rPr lang="en-US" dirty="0" err="1"/>
              <a:t>MSoffice</a:t>
            </a:r>
            <a:r>
              <a:rPr lang="en-US" dirty="0"/>
              <a:t> is not supported on </a:t>
            </a:r>
            <a:r>
              <a:rPr lang="en-US" dirty="0" err="1"/>
              <a:t>linux</a:t>
            </a:r>
            <a:r>
              <a:rPr lang="en-US" dirty="0"/>
              <a:t>. OpenOffice can come in handy for </a:t>
            </a:r>
            <a:r>
              <a:rPr lang="en-US" dirty="0" err="1"/>
              <a:t>linux</a:t>
            </a:r>
            <a:r>
              <a:rPr lang="en-US" dirty="0"/>
              <a:t> users.</a:t>
            </a:r>
          </a:p>
        </p:txBody>
      </p:sp>
      <p:pic>
        <p:nvPicPr>
          <p:cNvPr id="7" name="Picture 6">
            <a:extLst>
              <a:ext uri="{FF2B5EF4-FFF2-40B4-BE49-F238E27FC236}">
                <a16:creationId xmlns:a16="http://schemas.microsoft.com/office/drawing/2014/main" id="{3C9E3593-EC37-4B43-ABD1-451E056C4077}"/>
              </a:ext>
            </a:extLst>
          </p:cNvPr>
          <p:cNvPicPr>
            <a:picLocks noChangeAspect="1"/>
          </p:cNvPicPr>
          <p:nvPr/>
        </p:nvPicPr>
        <p:blipFill>
          <a:blip r:embed="rId2"/>
          <a:stretch>
            <a:fillRect/>
          </a:stretch>
        </p:blipFill>
        <p:spPr>
          <a:xfrm>
            <a:off x="2213668" y="4418226"/>
            <a:ext cx="1872195" cy="1875315"/>
          </a:xfrm>
          <a:prstGeom prst="rect">
            <a:avLst/>
          </a:prstGeom>
        </p:spPr>
      </p:pic>
      <p:pic>
        <p:nvPicPr>
          <p:cNvPr id="8" name="Picture 7">
            <a:extLst>
              <a:ext uri="{FF2B5EF4-FFF2-40B4-BE49-F238E27FC236}">
                <a16:creationId xmlns:a16="http://schemas.microsoft.com/office/drawing/2014/main" id="{3122AA3A-CA8E-4D41-B2C1-39C393364D19}"/>
              </a:ext>
            </a:extLst>
          </p:cNvPr>
          <p:cNvPicPr>
            <a:picLocks noChangeAspect="1"/>
          </p:cNvPicPr>
          <p:nvPr/>
        </p:nvPicPr>
        <p:blipFill>
          <a:blip r:embed="rId3"/>
          <a:stretch>
            <a:fillRect/>
          </a:stretch>
        </p:blipFill>
        <p:spPr>
          <a:xfrm>
            <a:off x="8106139" y="4473646"/>
            <a:ext cx="2254917" cy="1764473"/>
          </a:xfrm>
          <a:prstGeom prst="rect">
            <a:avLst/>
          </a:prstGeom>
        </p:spPr>
      </p:pic>
    </p:spTree>
    <p:extLst>
      <p:ext uri="{BB962C8B-B14F-4D97-AF65-F5344CB8AC3E}">
        <p14:creationId xmlns:p14="http://schemas.microsoft.com/office/powerpoint/2010/main" val="265652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F451EBE7-64A3-7E40-8C33-3C01E8EBABD2}"/>
              </a:ext>
            </a:extLst>
          </p:cNvPr>
          <p:cNvSpPr>
            <a:spLocks noGrp="1"/>
          </p:cNvSpPr>
          <p:nvPr>
            <p:ph idx="4294967295"/>
          </p:nvPr>
        </p:nvSpPr>
        <p:spPr>
          <a:xfrm>
            <a:off x="838200" y="1264837"/>
            <a:ext cx="10524344" cy="4912126"/>
          </a:xfrm>
        </p:spPr>
        <p:txBody>
          <a:bodyPr>
            <a:normAutofit/>
          </a:bodyPr>
          <a:lstStyle/>
          <a:p>
            <a:endParaRPr lang="en-US" altLang="ja-JP" dirty="0"/>
          </a:p>
          <a:p>
            <a:r>
              <a:rPr lang="en-US" altLang="ja-JP" sz="2400" b="1" dirty="0"/>
              <a:t>M1-Programming 	 		Jargula Hari Krishna</a:t>
            </a:r>
          </a:p>
          <a:p>
            <a:r>
              <a:rPr lang="en-US" altLang="ja-JP" sz="2400" b="1" dirty="0"/>
              <a:t>M2-Bundling the Work		Ravi Kakarla</a:t>
            </a:r>
          </a:p>
          <a:p>
            <a:r>
              <a:rPr lang="en-US" altLang="ja-JP" sz="2400" b="1" dirty="0"/>
              <a:t>M3-Presentation 			Mohammed Sameer</a:t>
            </a:r>
          </a:p>
          <a:p>
            <a:r>
              <a:rPr lang="en-US" altLang="ja-JP" sz="2400" b="1" dirty="0"/>
              <a:t>M4-Coordinator			Priyan Kishore MS</a:t>
            </a:r>
          </a:p>
          <a:p>
            <a:r>
              <a:rPr lang="en-US" altLang="ja-JP" sz="2400" b="1" dirty="0"/>
              <a:t>M5-Miscellneous			Sandeep Kumar</a:t>
            </a:r>
            <a:endParaRPr lang="ja-JP" altLang="en-US" sz="2400" b="1" dirty="0"/>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p:txBody>
          <a:bodyPr/>
          <a:lstStyle/>
          <a:p>
            <a:r>
              <a:rPr lang="en-US" dirty="0" err="1"/>
              <a:t>Contributers</a:t>
            </a:r>
            <a:r>
              <a:rPr lang="en-US" dirty="0"/>
              <a:t> List:</a:t>
            </a:r>
          </a:p>
        </p:txBody>
      </p:sp>
    </p:spTree>
    <p:extLst>
      <p:ext uri="{BB962C8B-B14F-4D97-AF65-F5344CB8AC3E}">
        <p14:creationId xmlns:p14="http://schemas.microsoft.com/office/powerpoint/2010/main" val="271787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1" end="1"/>
                                            </p:txEl>
                                          </p:spTgt>
                                        </p:tgtEl>
                                        <p:attrNameLst>
                                          <p:attrName>style.visibility</p:attrName>
                                        </p:attrNameLst>
                                      </p:cBhvr>
                                      <p:to>
                                        <p:strVal val="visible"/>
                                      </p:to>
                                    </p:set>
                                    <p:animEffect transition="in" filter="fade">
                                      <p:cBhvr>
                                        <p:cTn id="7" dur="500"/>
                                        <p:tgtEl>
                                          <p:spTgt spid="1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2" end="2"/>
                                            </p:txEl>
                                          </p:spTgt>
                                        </p:tgtEl>
                                        <p:attrNameLst>
                                          <p:attrName>style.visibility</p:attrName>
                                        </p:attrNameLst>
                                      </p:cBhvr>
                                      <p:to>
                                        <p:strVal val="visible"/>
                                      </p:to>
                                    </p:set>
                                    <p:animEffect transition="in" filter="fade">
                                      <p:cBhvr>
                                        <p:cTn id="12" dur="500"/>
                                        <p:tgtEl>
                                          <p:spTgt spid="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3" end="3"/>
                                            </p:txEl>
                                          </p:spTgt>
                                        </p:tgtEl>
                                        <p:attrNameLst>
                                          <p:attrName>style.visibility</p:attrName>
                                        </p:attrNameLst>
                                      </p:cBhvr>
                                      <p:to>
                                        <p:strVal val="visible"/>
                                      </p:to>
                                    </p:set>
                                    <p:animEffect transition="in" filter="fade">
                                      <p:cBhvr>
                                        <p:cTn id="17" dur="500"/>
                                        <p:tgtEl>
                                          <p:spTgt spid="1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4" end="4"/>
                                            </p:txEl>
                                          </p:spTgt>
                                        </p:tgtEl>
                                        <p:attrNameLst>
                                          <p:attrName>style.visibility</p:attrName>
                                        </p:attrNameLst>
                                      </p:cBhvr>
                                      <p:to>
                                        <p:strVal val="visible"/>
                                      </p:to>
                                    </p:set>
                                    <p:animEffect transition="in" filter="fade">
                                      <p:cBhvr>
                                        <p:cTn id="22" dur="500"/>
                                        <p:tgtEl>
                                          <p:spTgt spid="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animEffect transition="in" filter="fade">
                                      <p:cBhvr>
                                        <p:cTn id="27"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CC41999-7867-4F83-AD5A-EB054D6A83C5}"/>
              </a:ext>
            </a:extLst>
          </p:cNvPr>
          <p:cNvSpPr>
            <a:spLocks noGrp="1"/>
          </p:cNvSpPr>
          <p:nvPr>
            <p:ph type="title"/>
          </p:nvPr>
        </p:nvSpPr>
        <p:spPr/>
        <p:txBody>
          <a:bodyPr/>
          <a:lstStyle/>
          <a:p>
            <a:r>
              <a:rPr lang="en-US" dirty="0"/>
              <a:t>Title Slide 6</a:t>
            </a:r>
          </a:p>
        </p:txBody>
      </p:sp>
      <p:graphicFrame>
        <p:nvGraphicFramePr>
          <p:cNvPr id="4" name="Content Placeholder 5" descr="Clustered column chart that shows values for three data series in four categories.">
            <a:extLst>
              <a:ext uri="{FF2B5EF4-FFF2-40B4-BE49-F238E27FC236}">
                <a16:creationId xmlns:a16="http://schemas.microsoft.com/office/drawing/2014/main" id="{1BE64ACB-4D4D-43F0-9377-531801F8E38F}"/>
              </a:ext>
            </a:extLst>
          </p:cNvPr>
          <p:cNvGraphicFramePr>
            <a:graphicFrameLocks noGrp="1"/>
          </p:cNvGraphicFramePr>
          <p:nvPr>
            <p:ph sz="quarter" idx="10"/>
            <p:extLst>
              <p:ext uri="{D42A27DB-BD31-4B8C-83A1-F6EECF244321}">
                <p14:modId xmlns:p14="http://schemas.microsoft.com/office/powerpoint/2010/main" val="3355830143"/>
              </p:ext>
            </p:extLst>
          </p:nvPr>
        </p:nvGraphicFramePr>
        <p:xfrm>
          <a:off x="838200" y="1672936"/>
          <a:ext cx="10525125" cy="4504027"/>
        </p:xfrm>
        <a:graphic>
          <a:graphicData uri="http://schemas.openxmlformats.org/drawingml/2006/chart">
            <c:chart xmlns:c="http://schemas.openxmlformats.org/drawingml/2006/chart" xmlns:r="http://schemas.openxmlformats.org/officeDocument/2006/relationships" r:id="rId2"/>
          </a:graphicData>
        </a:graphic>
      </p:graphicFrame>
      <p:pic>
        <p:nvPicPr>
          <p:cNvPr id="2" name="Picture 1">
            <a:extLst>
              <a:ext uri="{FF2B5EF4-FFF2-40B4-BE49-F238E27FC236}">
                <a16:creationId xmlns:a16="http://schemas.microsoft.com/office/drawing/2014/main" id="{2B16BC45-2F99-4531-B0F8-F5A8232AE113}"/>
              </a:ext>
            </a:extLst>
          </p:cNvPr>
          <p:cNvPicPr>
            <a:picLocks noChangeAspect="1"/>
          </p:cNvPicPr>
          <p:nvPr/>
        </p:nvPicPr>
        <p:blipFill>
          <a:blip r:embed="rId3"/>
          <a:stretch>
            <a:fillRect/>
          </a:stretch>
        </p:blipFill>
        <p:spPr>
          <a:xfrm>
            <a:off x="828675" y="681037"/>
            <a:ext cx="10534650" cy="5495926"/>
          </a:xfrm>
          <a:prstGeom prst="rect">
            <a:avLst/>
          </a:prstGeom>
        </p:spPr>
      </p:pic>
    </p:spTree>
    <p:extLst>
      <p:ext uri="{BB962C8B-B14F-4D97-AF65-F5344CB8AC3E}">
        <p14:creationId xmlns:p14="http://schemas.microsoft.com/office/powerpoint/2010/main" val="3441469227"/>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746</TotalTime>
  <Words>356</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Meiryo UI</vt:lpstr>
      <vt:lpstr>Arial</vt:lpstr>
      <vt:lpstr>Calibri</vt:lpstr>
      <vt:lpstr>Cambria Math</vt:lpstr>
      <vt:lpstr>Courier New</vt:lpstr>
      <vt:lpstr>Creative Gradient </vt:lpstr>
      <vt:lpstr>FOSS Case Study -Team 1</vt:lpstr>
      <vt:lpstr>Problem statement:</vt:lpstr>
      <vt:lpstr>K-score Definition:</vt:lpstr>
      <vt:lpstr>Algorithm: </vt:lpstr>
      <vt:lpstr>Code:</vt:lpstr>
      <vt:lpstr>Tools Used</vt:lpstr>
      <vt:lpstr>Contributers List:</vt:lpstr>
      <vt:lpstr>Title Slide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mohammed sameer</dc:creator>
  <cp:lastModifiedBy>mohammed sameer</cp:lastModifiedBy>
  <cp:revision>13</cp:revision>
  <dcterms:created xsi:type="dcterms:W3CDTF">2021-09-23T13:52:39Z</dcterms:created>
  <dcterms:modified xsi:type="dcterms:W3CDTF">2021-09-29T14:37:49Z</dcterms:modified>
</cp:coreProperties>
</file>