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77450" cy="5668963"/>
  <p:notesSz cx="10077450" cy="56689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BE6BF8F0-E65A-47D8-B7CD-1CA1F9267787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D33C1165-113B-44F1-849F-854A5F661C52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0D625C17-4A2D-4BC6-8732-065F752A49FF}" type="slidenum">
              <a:rPr/>
              <a:t/>
            </a:fld>
            <a:endParaRPr/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A4009DF4-5890-4CFC-A98C-0BC9B8352B62}" type="slidenum">
              <a:rPr/>
              <a:t/>
            </a:fld>
            <a:endParaRPr/>
          </a:p>
        </p:txBody>
      </p:sp>
      <p:sp>
        <p:nvSpPr>
          <p:cNvPr id="11" name="PlaceHolder 10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503640" y="1326240"/>
            <a:ext cx="906840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2CC71531-6921-4867-B304-FF99804889A7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906840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AD6580DD-E695-4637-A8FB-00B84C933B90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442512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1326240"/>
            <a:ext cx="442512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DFB6A9BD-82E5-4516-9204-BA68F8DA8F2A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619DA0C2-50E8-463F-A870-8D78CB8EF0D3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503640" y="225719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0A39F3D4-B3C0-4ED7-B706-B8FC36D287A1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1326240"/>
            <a:ext cx="442512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671114F2-7848-412C-B08F-1ECA9ED36CBC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442512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A32274A2-26A6-4463-A517-1AA2BE5F0E56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p>
            <a:pPr>
              <a:defRPr/>
            </a:pPr>
            <a:fld id="{4EDC8A9B-2008-4A6D-A22C-C5A4663C6BB4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>
          <a:xfrm>
            <a:off x="3337560" y="5254560"/>
            <a:ext cx="3400200" cy="30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>
          <a:xfrm>
            <a:off x="7116480" y="5254560"/>
            <a:ext cx="2266560" cy="30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defRPr lang="en-US" sz="24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  <a:defRPr/>
            </a:pPr>
            <a:fld id="{546BE123-965E-4349-AA32-92819981A37F}" type="slidenum">
              <a:rPr lang="en-US" sz="2400" b="0" strike="noStrike" spc="-1">
                <a:latin typeface="Times New Roman"/>
              </a:rPr>
              <a:t/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692640" y="5254560"/>
            <a:ext cx="2266560" cy="30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503640" y="1326240"/>
            <a:ext cx="906912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84520" y="927720"/>
            <a:ext cx="8307000" cy="19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rm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H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S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C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5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0</a:t>
            </a:r>
            <a:r>
              <a:rPr lang="en-US" sz="6000" b="0" strike="noStrike" spc="-1">
                <a:solidFill>
                  <a:srgbClr val="FFFF00"/>
                </a:solidFill>
                <a:latin typeface="Arial"/>
                <a:ea typeface="Arial"/>
              </a:rPr>
              <a:t>9</a:t>
            </a:r>
            <a:br>
              <a:rPr sz="6000"/>
            </a:b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P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e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r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s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p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e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c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t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i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v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e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s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o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n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H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u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m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a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n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B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e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h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a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v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i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o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u</a:t>
            </a: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3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1259280" y="2977560"/>
            <a:ext cx="7556760" cy="136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i="1" strike="noStrike" spc="-1">
                <a:solidFill>
                  <a:srgbClr val="FFFFFF"/>
                </a:solidFill>
                <a:latin typeface="Arial"/>
                <a:ea typeface="Arial"/>
              </a:rPr>
              <a:t>Monsoon Semester 2022-23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i="1" strike="noStrike" spc="-1">
                <a:solidFill>
                  <a:srgbClr val="FFFFFF"/>
                </a:solidFill>
                <a:latin typeface="Arial"/>
                <a:ea typeface="Arial"/>
              </a:rPr>
              <a:t>Department  of Humanities and Social Sciences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i="1" strike="noStrike" spc="-1">
                <a:solidFill>
                  <a:srgbClr val="FFFFFF"/>
                </a:solidFill>
                <a:latin typeface="Arial"/>
                <a:ea typeface="Arial"/>
              </a:rPr>
              <a:t>Indian Institute of Technology (ISM) Dhanbad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888855" name="" hidden="0"/>
          <p:cNvSpPr/>
          <p:nvPr isPhoto="0" userDrawn="0"/>
        </p:nvSpPr>
        <p:spPr bwMode="auto">
          <a:xfrm flipH="0" flipV="0">
            <a:off x="2962252" y="1049191"/>
            <a:ext cx="180358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050571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22167" y="434869"/>
            <a:ext cx="6433300" cy="4283712"/>
          </a:xfrm>
          <a:prstGeom prst="rect">
            <a:avLst/>
          </a:prstGeom>
        </p:spPr>
      </p:pic>
      <p:sp>
        <p:nvSpPr>
          <p:cNvPr id="9322546" name="" hidden="0"/>
          <p:cNvSpPr txBox="1"/>
          <p:nvPr isPhoto="0" userDrawn="0"/>
        </p:nvSpPr>
        <p:spPr bwMode="auto">
          <a:xfrm flipH="0" flipV="0">
            <a:off x="2040468" y="4955976"/>
            <a:ext cx="4762571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Gerewol Festival (some parts of Africa)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16451" name="" hidden="0"/>
          <p:cNvSpPr/>
          <p:nvPr isPhoto="0" userDrawn="0"/>
        </p:nvSpPr>
        <p:spPr bwMode="auto">
          <a:xfrm flipH="0" flipV="0">
            <a:off x="5962699" y="2771593"/>
            <a:ext cx="215604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334229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93050" y="802533"/>
            <a:ext cx="6442734" cy="3938121"/>
          </a:xfrm>
          <a:prstGeom prst="rect">
            <a:avLst/>
          </a:prstGeom>
        </p:spPr>
      </p:pic>
      <p:sp>
        <p:nvSpPr>
          <p:cNvPr id="1806313534" name="" hidden="0"/>
          <p:cNvSpPr txBox="1"/>
          <p:nvPr isPhoto="0" userDrawn="0"/>
        </p:nvSpPr>
        <p:spPr bwMode="auto">
          <a:xfrm flipH="0" flipV="0">
            <a:off x="3097148" y="4970859"/>
            <a:ext cx="4034538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Yanomami Tribe (Brazil)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49952" name="" hidden="0"/>
          <p:cNvSpPr/>
          <p:nvPr isPhoto="0" userDrawn="0"/>
        </p:nvSpPr>
        <p:spPr bwMode="auto">
          <a:xfrm>
            <a:off x="6115086" y="3002157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91976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03800" y="243875"/>
            <a:ext cx="7924799" cy="5276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07033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9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rgbClr val="FFFF00"/>
                </a:solidFill>
                <a:latin typeface="Arial"/>
                <a:ea typeface="Arial"/>
                <a:cs typeface="Arial"/>
              </a:rPr>
              <a:t>What is culture ?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00912818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9068400" cy="3287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“the ideas, customs, and social behaviour of a particular people or society”</a:t>
            </a:r>
            <a:endParaRPr lang="en-US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en-US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the values, beliefs and patterns of behaviour shared by a group of people”</a:t>
            </a:r>
            <a:endParaRPr lang="en-US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705958" lvl="1" indent="-305908">
              <a:buFont typeface="Arial"/>
              <a:buChar char="•"/>
              <a:defRPr/>
            </a:pPr>
            <a:endParaRPr lang="en-US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“a way of life”</a:t>
            </a:r>
            <a:endParaRPr lang="en-US" sz="20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01887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8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3600">
                <a:solidFill>
                  <a:srgbClr val="FFFF00"/>
                </a:solidFill>
              </a:rPr>
              <a:t>Culture Bias in Psychology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78983135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03640" y="1326240"/>
            <a:ext cx="9068400" cy="32875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Shaped by a various factors and this is reflected in the differences in cultures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Psychology claims to be </a:t>
            </a:r>
            <a:r>
              <a:rPr sz="2000" u="sng">
                <a:solidFill>
                  <a:schemeClr val="bg1"/>
                </a:solidFill>
              </a:rPr>
              <a:t>objective</a:t>
            </a:r>
            <a:r>
              <a:rPr sz="2000">
                <a:solidFill>
                  <a:schemeClr val="bg1"/>
                </a:solidFill>
              </a:rPr>
              <a:t>, </a:t>
            </a:r>
            <a:r>
              <a:rPr sz="2000" u="sng">
                <a:solidFill>
                  <a:schemeClr val="bg1"/>
                </a:solidFill>
              </a:rPr>
              <a:t>value-free</a:t>
            </a:r>
            <a:r>
              <a:rPr sz="2000">
                <a:solidFill>
                  <a:schemeClr val="bg1"/>
                </a:solidFill>
              </a:rPr>
              <a:t> and </a:t>
            </a:r>
            <a:r>
              <a:rPr sz="2000" u="sng">
                <a:solidFill>
                  <a:schemeClr val="bg1"/>
                </a:solidFill>
              </a:rPr>
              <a:t>universal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Value-free claim is seriously challenged here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Culture is an important explanation of behaviour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7087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8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3600">
                <a:solidFill>
                  <a:srgbClr val="FFFF00"/>
                </a:solidFill>
              </a:rPr>
              <a:t>Culture Bias in Psychology: Some Stats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5267247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503639" y="1326240"/>
            <a:ext cx="6150500" cy="32875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More than half of all psychology researchers were from US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Large number of participants were Americans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Most participants were ‘WEIRD’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903468462" name="" hidden="0"/>
          <p:cNvSpPr/>
          <p:nvPr isPhoto="0" userDrawn="0"/>
        </p:nvSpPr>
        <p:spPr bwMode="auto">
          <a:xfrm flipH="0" flipV="0">
            <a:off x="11024323" y="3438413"/>
            <a:ext cx="103069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49258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361209" y="1467735"/>
            <a:ext cx="2155713" cy="3279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03216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8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3600">
                <a:solidFill>
                  <a:srgbClr val="FFFF00"/>
                </a:solidFill>
              </a:rPr>
              <a:t>Forms of Cultural Bias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6586104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269413" y="1326240"/>
            <a:ext cx="9584529" cy="37636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Alpha and Beta Bias</a:t>
            </a: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endParaRPr sz="20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solidFill>
                  <a:schemeClr val="bg1"/>
                </a:solidFill>
              </a:rPr>
              <a:t>More common distinction:</a:t>
            </a: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endParaRPr sz="2000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sz="2000" i="1" u="sng">
                <a:solidFill>
                  <a:schemeClr val="bg1"/>
                </a:solidFill>
              </a:rPr>
              <a:t>Ethnocentrism</a:t>
            </a:r>
            <a:r>
              <a:rPr sz="2000" i="1">
                <a:solidFill>
                  <a:schemeClr val="bg1"/>
                </a:solidFill>
              </a:rPr>
              <a:t>:	my culture is the natural or right way of doing things</a:t>
            </a:r>
            <a:endParaRPr sz="2000" i="1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endParaRPr sz="2000" i="1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sz="2000" i="1" u="sng">
                <a:solidFill>
                  <a:schemeClr val="bg1"/>
                </a:solidFill>
              </a:rPr>
              <a:t>Cultural Relativism</a:t>
            </a:r>
            <a:r>
              <a:rPr sz="2000" i="1">
                <a:solidFill>
                  <a:schemeClr val="bg1"/>
                </a:solidFill>
              </a:rPr>
              <a:t>:	understanding a behaviour in the context of its culture</a:t>
            </a:r>
            <a:endParaRPr sz="2000" i="1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endParaRPr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05280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03640" y="225718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3600">
                <a:solidFill>
                  <a:srgbClr val="FFFF00"/>
                </a:solidFill>
              </a:rPr>
              <a:t>Cultural Bias</a:t>
            </a:r>
            <a:r>
              <a:rPr sz="3600">
                <a:solidFill>
                  <a:srgbClr val="FFFF00"/>
                </a:solidFill>
              </a:rPr>
              <a:t>: The Dynamics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5655033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503640" y="1326240"/>
            <a:ext cx="9350305" cy="37636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705958" lvl="1" indent="-305908">
              <a:buFont typeface="Arial"/>
              <a:buChar char="•"/>
              <a:defRPr/>
            </a:pPr>
            <a:r>
              <a:rPr sz="2000" i="0">
                <a:solidFill>
                  <a:schemeClr val="bg1"/>
                </a:solidFill>
              </a:rPr>
              <a:t>Perspectives</a:t>
            </a:r>
            <a:endParaRPr sz="2000" i="0">
              <a:solidFill>
                <a:schemeClr val="bg1"/>
              </a:solidFill>
            </a:endParaRPr>
          </a:p>
          <a:p>
            <a:pPr marL="1106008" lvl="2" indent="-305908">
              <a:buFont typeface="Arial"/>
              <a:buChar char="•"/>
              <a:defRPr/>
            </a:pPr>
            <a:r>
              <a:rPr sz="2000" i="0">
                <a:solidFill>
                  <a:schemeClr val="bg1"/>
                </a:solidFill>
              </a:rPr>
              <a:t>Emic:	</a:t>
            </a:r>
            <a:r>
              <a:rPr sz="2000" i="1">
                <a:solidFill>
                  <a:schemeClr val="bg1"/>
                </a:solidFill>
              </a:rPr>
              <a:t>tries to understand the inside view of a culture</a:t>
            </a:r>
            <a:endParaRPr sz="2000" i="0">
              <a:solidFill>
                <a:schemeClr val="bg1"/>
              </a:solidFill>
            </a:endParaRPr>
          </a:p>
          <a:p>
            <a:pPr marL="1106008" lvl="2" indent="-305908">
              <a:buFont typeface="Arial"/>
              <a:buChar char="•"/>
              <a:defRPr/>
            </a:pPr>
            <a:r>
              <a:rPr sz="2000" i="0">
                <a:solidFill>
                  <a:schemeClr val="bg1"/>
                </a:solidFill>
              </a:rPr>
              <a:t>Etic:	</a:t>
            </a:r>
            <a:r>
              <a:rPr sz="2000" i="1">
                <a:solidFill>
                  <a:schemeClr val="bg1"/>
                </a:solidFill>
              </a:rPr>
              <a:t>tries to understand culture from outside looking for universals</a:t>
            </a:r>
            <a:endParaRPr sz="2000" i="0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endParaRPr sz="2000" i="0">
              <a:solidFill>
                <a:schemeClr val="bg1"/>
              </a:solidFill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sz="2000" i="0">
                <a:solidFill>
                  <a:schemeClr val="bg1"/>
                </a:solidFill>
              </a:rPr>
              <a:t>Cultural Bias occurs when emic and etic are applied wrongly</a:t>
            </a:r>
            <a:endParaRPr sz="2000" i="0">
              <a:solidFill>
                <a:schemeClr val="bg1"/>
              </a:solidFill>
            </a:endParaRPr>
          </a:p>
          <a:p>
            <a:pPr marL="1106008" lvl="2" indent="-305908">
              <a:buFont typeface="Arial"/>
              <a:buChar char="•"/>
              <a:defRPr/>
            </a:pPr>
            <a:r>
              <a:rPr sz="2000" i="1">
                <a:solidFill>
                  <a:schemeClr val="bg1"/>
                </a:solidFill>
              </a:rPr>
              <a:t>Imposed ‘Etics’: Ainsworth ideal attachment style</a:t>
            </a:r>
            <a:endParaRPr sz="2000" i="1">
              <a:solidFill>
                <a:schemeClr val="bg1"/>
              </a:solidFill>
            </a:endParaRPr>
          </a:p>
          <a:p>
            <a:pPr marL="1106007" lvl="2" indent="-305907">
              <a:buFont typeface="Arial"/>
              <a:buChar char="•"/>
              <a:defRPr/>
            </a:pPr>
            <a:r>
              <a:rPr sz="2000" i="1">
                <a:solidFill>
                  <a:schemeClr val="bg1"/>
                </a:solidFill>
              </a:rPr>
              <a:t>Design of tests of intelligence / aptitude / achievement</a:t>
            </a:r>
            <a:endParaRPr sz="2000" i="1">
              <a:solidFill>
                <a:schemeClr val="bg1"/>
              </a:solidFill>
            </a:endParaRPr>
          </a:p>
          <a:p>
            <a:pPr marL="1106007" lvl="2" indent="-305907">
              <a:buFont typeface="Arial"/>
              <a:buChar char="•"/>
              <a:defRPr/>
            </a:pPr>
            <a:r>
              <a:rPr sz="2000" i="1">
                <a:solidFill>
                  <a:schemeClr val="bg1"/>
                </a:solidFill>
              </a:rPr>
              <a:t>Wrongly applied Emic: ‘Honor Killings’</a:t>
            </a:r>
            <a:endParaRPr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9</cp:revision>
  <dcterms:created xsi:type="dcterms:W3CDTF">2022-08-20T22:17:40Z</dcterms:created>
  <dcterms:modified xsi:type="dcterms:W3CDTF">2022-08-31T05:18:07Z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