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7" r:id="rId5"/>
    <p:sldId id="273" r:id="rId6"/>
    <p:sldId id="262" r:id="rId7"/>
    <p:sldId id="258" r:id="rId8"/>
    <p:sldId id="274" r:id="rId9"/>
    <p:sldId id="264" r:id="rId10"/>
    <p:sldId id="261" r:id="rId11"/>
    <p:sldId id="269" r:id="rId12"/>
    <p:sldId id="271" r:id="rId13"/>
    <p:sldId id="275" r:id="rId14"/>
    <p:sldId id="276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CB19-8DDF-4700-A5E8-8BC1F7708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D3EB1-48D6-45D8-B49E-8F03B96D8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2F43-B1D4-4631-96D9-56CC1AA5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C2A1-C113-4B8E-8BF3-66C01599A8EB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C1D3D-F750-4FF1-A321-4DB3BFF1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85872-9583-4171-97ED-C4B2D994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27A-A14E-4965-90C3-F3AD8E659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4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FC81-2957-4DC9-9BD5-E7F37582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69DDB-1542-4597-9B0E-A5BB52C1C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A5413-9C0E-402A-A15A-37B0BA80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C2A1-C113-4B8E-8BF3-66C01599A8EB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67A6B-BF76-478B-A4EC-D0DB0C11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C7DCE-C4AF-4AF6-A0E0-F6754FF3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27A-A14E-4965-90C3-F3AD8E659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43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747D9-B4B8-4570-8FEB-D96846021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FB28D-FCC1-4FAC-9940-B97B9AC18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2F6D7-9F52-4C68-8CEC-2B7A3F09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C2A1-C113-4B8E-8BF3-66C01599A8EB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9983-5CD5-4F9E-8CBB-22C581B9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ECD6A-0067-48B5-8895-76BF9D37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27A-A14E-4965-90C3-F3AD8E659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1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77DF-F7B5-45CD-8C21-6EE1E3EF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68A0-A895-4F9F-8225-6513547A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528B9-B3CD-4139-8FE1-7E2C92E7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C2A1-C113-4B8E-8BF3-66C01599A8EB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F8AB9-D604-48CD-AD6E-14A88904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5D22D-7AE8-4E86-A447-AFFC4369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27A-A14E-4965-90C3-F3AD8E659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66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7ACB-1B08-45C8-9E9A-CF5155D0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A8327-0251-4CF2-BC65-01ACAF8B4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934AC-BDD2-4C95-93D4-BFC53974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C2A1-C113-4B8E-8BF3-66C01599A8EB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000C-B470-4452-A328-0A85E7A3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978DB-A5F9-4BE5-834D-53F9F239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27A-A14E-4965-90C3-F3AD8E659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35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6C1A-9274-4338-A9C9-C4B401E1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85A0D-0AB1-46B5-B1B2-7CA637689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8375A-7DD9-41A5-83CD-EEEE92007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52732-FFBC-46CD-8E5D-CFD137FA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C2A1-C113-4B8E-8BF3-66C01599A8EB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75DA9-3A77-4534-A034-7A3B746C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A8451-9D05-4EFE-990E-8E7C66F4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27A-A14E-4965-90C3-F3AD8E659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77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B037-169C-4FF2-9373-59C89F0C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76726-8606-45D8-B2A9-1AC6238F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A708-4A70-4ED4-9F8B-B1FD7AB07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9CD2D-7ADB-4F2D-9C42-DB7244EC6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78A4E-7E46-4022-8975-9BA55FC08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E9B84-CA07-4DD7-A3A6-E886E243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C2A1-C113-4B8E-8BF3-66C01599A8EB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8ADBA-B116-4516-A997-04AAA6E3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3DC22-E5B6-48BE-B24B-6BF8D043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27A-A14E-4965-90C3-F3AD8E659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22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5C9D-162F-449E-B2F8-173C1FA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B7D32-4F52-4EDF-A8CC-255DF02C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C2A1-C113-4B8E-8BF3-66C01599A8EB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3716D-0DA6-4446-91AE-BE7D8F94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2DDD-1D51-4F34-AA38-EBB04512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27A-A14E-4965-90C3-F3AD8E659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08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5DF64-B3CB-4E4F-B777-90876DCD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C2A1-C113-4B8E-8BF3-66C01599A8EB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758AD-3B92-4EC8-ACFC-CCF3E2C1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B7297-9DDA-44F3-87FA-6692B40F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27A-A14E-4965-90C3-F3AD8E659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D9E0-BA8E-4208-8B64-50D83AA5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1C38-B924-49A3-B7D0-FD056A4D2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DE504-629D-47F9-B295-8466A848F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542F1-4E45-41DA-BDF6-BA013870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C2A1-C113-4B8E-8BF3-66C01599A8EB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F2D31-12A8-4D91-9200-4CF9236D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00D79-F6E8-44EB-B7BB-6158695E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27A-A14E-4965-90C3-F3AD8E659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23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B221-2A5D-4E14-9491-2902FDF0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2DD7A-BAA0-4D43-9A9C-2CF68BC63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97F9F-25B0-4A66-8650-B8B6DD3EC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59252-E31E-4CE0-8C71-20F67705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C2A1-C113-4B8E-8BF3-66C01599A8EB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7E44-DC46-4193-94B9-0D5407DC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1768-30C9-4D68-B993-948FDB12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27A-A14E-4965-90C3-F3AD8E659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4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56A19-3335-431D-BA2D-3DA4061B7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DFA3E-6C8D-4F64-8ED5-9CF582B65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687F2-109E-4CCD-B238-66D00E451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DC2A1-C113-4B8E-8BF3-66C01599A8EB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25E72-D284-45D6-9481-FC051C398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8ED3C-90EF-4067-8B21-3CA699B81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127A-A14E-4965-90C3-F3AD8E659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39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eiU6TxysCg&amp;list=PLcdJk1SvIv0Om235lLWWD8p4Q6ITLmG9B&amp;index=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2D00-C17C-4074-BC43-28A841F83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Moral Cognition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1316D-9A6A-4BF6-A70A-FD50EAC79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Autofit/>
          </a:bodyPr>
          <a:lstStyle/>
          <a:p>
            <a:r>
              <a:rPr lang="en-IN" sz="2000" dirty="0"/>
              <a:t>Presented by- </a:t>
            </a:r>
          </a:p>
          <a:p>
            <a:r>
              <a:rPr lang="en-IN" sz="2000" dirty="0" err="1"/>
              <a:t>Rimi</a:t>
            </a:r>
            <a:r>
              <a:rPr lang="en-IN" sz="2000" dirty="0"/>
              <a:t> Deori </a:t>
            </a:r>
          </a:p>
          <a:p>
            <a:r>
              <a:rPr lang="en-IN" sz="2000" dirty="0"/>
              <a:t>22DR0202 </a:t>
            </a:r>
          </a:p>
          <a:p>
            <a:r>
              <a:rPr lang="en-IN" sz="2000" dirty="0"/>
              <a:t>Perspectives on Human Behaviour </a:t>
            </a:r>
          </a:p>
          <a:p>
            <a:r>
              <a:rPr lang="en-IN" sz="2000" dirty="0"/>
              <a:t>HSS, IIT (ISM) </a:t>
            </a:r>
          </a:p>
          <a:p>
            <a:r>
              <a:rPr lang="en-IN" sz="2000" dirty="0"/>
              <a:t>14-11-22 </a:t>
            </a:r>
          </a:p>
        </p:txBody>
      </p:sp>
    </p:spTree>
    <p:extLst>
      <p:ext uri="{BB962C8B-B14F-4D97-AF65-F5344CB8AC3E}">
        <p14:creationId xmlns:p14="http://schemas.microsoft.com/office/powerpoint/2010/main" val="59284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8018-467C-4B0D-A901-4F0F0CF8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0EC40-A05A-48DE-8C59-0E56F0E9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IN" dirty="0"/>
              <a:t>Moral intuitions – Aversion to Harmful Action, study by Cushman and colleagues (2012) </a:t>
            </a:r>
          </a:p>
          <a:p>
            <a:endParaRPr lang="en-IN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FAB0CA9A-F1DF-4AAC-955C-7972AD86A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51560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9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6B05-A998-415C-A1A6-0DA10A06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F81A45-9D1F-4EF0-93C8-309D616AE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495926"/>
          </a:xfrm>
        </p:spPr>
        <p:txBody>
          <a:bodyPr/>
          <a:lstStyle/>
          <a:p>
            <a:r>
              <a:rPr lang="en-IN" dirty="0"/>
              <a:t>TPR = Total Peripheral Resistance = measure of vasoconstriction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A55813-75E6-4F41-BEDF-E44652B48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59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7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67FD-87D2-412B-ABFC-0C492AE3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Pluralism : the Moral Foundations Theory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C82F-3905-4537-84A3-85655C02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The Care/harm foundation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Fairness/cheating foundation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Loyalty/betrayal foundation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Authority/subversion foundation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Sanctity/degradation foundation </a:t>
            </a:r>
          </a:p>
        </p:txBody>
      </p:sp>
    </p:spTree>
    <p:extLst>
      <p:ext uri="{BB962C8B-B14F-4D97-AF65-F5344CB8AC3E}">
        <p14:creationId xmlns:p14="http://schemas.microsoft.com/office/powerpoint/2010/main" val="2427114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237F-E93A-470C-B0D2-A60EC843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40903F-406D-4705-8793-FE207BA8A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127750"/>
          </a:xfrm>
        </p:spPr>
      </p:pic>
    </p:spTree>
    <p:extLst>
      <p:ext uri="{BB962C8B-B14F-4D97-AF65-F5344CB8AC3E}">
        <p14:creationId xmlns:p14="http://schemas.microsoft.com/office/powerpoint/2010/main" val="94826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8BB4-24F5-4036-8AC4-965EDE20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DD2DB-1300-4917-9967-24A434B11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Morality is the about right from wrong. </a:t>
            </a:r>
          </a:p>
          <a:p>
            <a:r>
              <a:rPr lang="en-IN" dirty="0"/>
              <a:t>Morality is innate in nature. </a:t>
            </a:r>
          </a:p>
          <a:p>
            <a:r>
              <a:rPr lang="en-IN" dirty="0"/>
              <a:t>Cultural difference in morality. </a:t>
            </a:r>
          </a:p>
          <a:p>
            <a:r>
              <a:rPr lang="en-IN" dirty="0"/>
              <a:t>Morality is intuitional. </a:t>
            </a:r>
          </a:p>
          <a:p>
            <a:r>
              <a:rPr lang="en-IN" dirty="0"/>
              <a:t>All moral behaviours can be explained through MFT. </a:t>
            </a:r>
          </a:p>
        </p:txBody>
      </p:sp>
    </p:spTree>
    <p:extLst>
      <p:ext uri="{BB962C8B-B14F-4D97-AF65-F5344CB8AC3E}">
        <p14:creationId xmlns:p14="http://schemas.microsoft.com/office/powerpoint/2010/main" val="242563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494A-85DC-4034-AB9C-D12D248F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17C40-805E-4EE5-B897-6ED06964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90354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7714-9738-467A-9843-B7CA36F6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6E54-49ED-4D0A-A4F6-E8D22BB1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Definitions </a:t>
            </a:r>
          </a:p>
          <a:p>
            <a:r>
              <a:rPr lang="en-US" dirty="0"/>
              <a:t>Kohlberg’s stages of moral development </a:t>
            </a:r>
            <a:endParaRPr lang="en-IN" dirty="0"/>
          </a:p>
          <a:p>
            <a:r>
              <a:rPr lang="en-IN" dirty="0"/>
              <a:t>Moral Foundations Theory </a:t>
            </a:r>
          </a:p>
          <a:p>
            <a:pPr marL="0" indent="0">
              <a:buNone/>
            </a:pPr>
            <a:r>
              <a:rPr lang="en-IN" dirty="0"/>
              <a:t>- Nativism </a:t>
            </a:r>
          </a:p>
          <a:p>
            <a:pPr marL="0" indent="0">
              <a:buNone/>
            </a:pPr>
            <a:r>
              <a:rPr lang="en-IN" dirty="0"/>
              <a:t>- Cultural leaning</a:t>
            </a:r>
          </a:p>
          <a:p>
            <a:pPr marL="0" indent="0">
              <a:buNone/>
            </a:pPr>
            <a:r>
              <a:rPr lang="en-IN" dirty="0"/>
              <a:t>- Intuitionism</a:t>
            </a:r>
          </a:p>
          <a:p>
            <a:pPr marL="0" indent="0">
              <a:buNone/>
            </a:pPr>
            <a:r>
              <a:rPr lang="en-IN" dirty="0"/>
              <a:t>- Pluralism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54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A876-5271-4970-AA73-F0D0DBD2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39A1-E4A4-4DFD-B118-0C1F396C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Morality – distinction between right and wrong, or good and bad behaviour </a:t>
            </a:r>
          </a:p>
          <a:p>
            <a:endParaRPr lang="en-IN" dirty="0"/>
          </a:p>
          <a:p>
            <a:r>
              <a:rPr lang="en-IN" dirty="0"/>
              <a:t>Moral Cognition – </a:t>
            </a:r>
            <a:r>
              <a:rPr lang="en-US" dirty="0"/>
              <a:t>is a complex process driven by moral judgments, decision-making, reasoning, emotion, rationalizations, and biases that influence an individual's moral behavior (</a:t>
            </a:r>
            <a:r>
              <a:rPr lang="en-IN" dirty="0"/>
              <a:t>Reese et.al., 2020</a:t>
            </a:r>
            <a:r>
              <a:rPr lang="en-US" dirty="0"/>
              <a:t>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97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9D8C-20E6-4A21-B37D-55DD991C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CE220-9686-4B7B-A362-43C5FA970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127750"/>
          </a:xfrm>
        </p:spPr>
      </p:pic>
    </p:spTree>
    <p:extLst>
      <p:ext uri="{BB962C8B-B14F-4D97-AF65-F5344CB8AC3E}">
        <p14:creationId xmlns:p14="http://schemas.microsoft.com/office/powerpoint/2010/main" val="125563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11C5-6248-4BA6-879C-E1D7CD01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Lawrence Kohlberg’s stages of moral development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6F43-43EB-417D-AA9E-3D3A81083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3 levels of moral reasoning – </a:t>
            </a:r>
          </a:p>
          <a:p>
            <a:r>
              <a:rPr lang="en-IN" dirty="0"/>
              <a:t>Doesn’t rely on decision much, rather on the explanation of the decision.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Preconventional level : judge morality in terms of consequences (reward or punishment)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Conventional level : judge morality in terms of existing social norms and rules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Postconventional level : judge morality in terms of abstract principles and values. </a:t>
            </a:r>
          </a:p>
        </p:txBody>
      </p:sp>
    </p:spTree>
    <p:extLst>
      <p:ext uri="{BB962C8B-B14F-4D97-AF65-F5344CB8AC3E}">
        <p14:creationId xmlns:p14="http://schemas.microsoft.com/office/powerpoint/2010/main" val="266364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B785-6A86-4B8D-A1EA-F68B4A30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Moral Foundations Theory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3BE9-A721-40A5-89AF-6B6AFC74B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Jonathan Haidt </a:t>
            </a:r>
          </a:p>
          <a:p>
            <a:r>
              <a:rPr lang="en-IN" dirty="0"/>
              <a:t>Four claims –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Nativism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Cultural leaning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Intuitionism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Pluralism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486826-10C2-4416-862B-D0CB25D8D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4527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5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D7A9-1201-48AC-A2C5-85F760E4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Nativism : ‘first draft’ of the moral mind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4943D-3BF3-4DE7-ADF7-25A3C289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Morality is </a:t>
            </a:r>
            <a:r>
              <a:rPr lang="en-IN" b="1" dirty="0"/>
              <a:t>Innate</a:t>
            </a:r>
            <a:r>
              <a:rPr lang="en-IN" dirty="0"/>
              <a:t> </a:t>
            </a:r>
          </a:p>
          <a:p>
            <a:r>
              <a:rPr lang="en-IN" dirty="0"/>
              <a:t>Evolutionary Perspective </a:t>
            </a:r>
          </a:p>
          <a:p>
            <a:r>
              <a:rPr lang="en-IN" dirty="0"/>
              <a:t>Natural selection theory </a:t>
            </a:r>
          </a:p>
          <a:p>
            <a:r>
              <a:rPr lang="en-IN" dirty="0"/>
              <a:t>Morality is supposed to be a device for cooperation but also creates a sense of competition. </a:t>
            </a:r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https://www.youtube.com/watch?v=meiU6TxysCg&amp;list=PLcdJk1SvIv0Om235lLWWD8p4Q6ITLmG9B&amp;index=2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948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4C20-7FE6-4926-B29F-8E852E9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Cultural leaning : first draft gets edited during development within culture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6709-3D86-46CF-B8EE-320E3922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Morality is based on cultural learning </a:t>
            </a:r>
          </a:p>
          <a:p>
            <a:pPr marL="0" indent="0">
              <a:buNone/>
            </a:pPr>
            <a:r>
              <a:rPr lang="en-IN" dirty="0"/>
              <a:t>E.g. – Indian Hindu household, children bowing in front of elders.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Cultural difference in learning moral behaviours </a:t>
            </a:r>
          </a:p>
          <a:p>
            <a:pPr marL="0" indent="0">
              <a:buNone/>
            </a:pPr>
            <a:r>
              <a:rPr lang="en-IN" dirty="0"/>
              <a:t>E.g. – American household, no hierarchical difference </a:t>
            </a:r>
          </a:p>
        </p:txBody>
      </p:sp>
    </p:spTree>
    <p:extLst>
      <p:ext uri="{BB962C8B-B14F-4D97-AF65-F5344CB8AC3E}">
        <p14:creationId xmlns:p14="http://schemas.microsoft.com/office/powerpoint/2010/main" val="251402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1E7C-CA94-4C89-935E-40D1F2D7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Intuitionism : intuition comes first, strategic reasoning second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AE6AF-8924-4487-9F60-3FFD483F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Haidt’s </a:t>
            </a:r>
            <a:r>
              <a:rPr lang="en-IN" b="1" dirty="0"/>
              <a:t>Social Intuitionist Model </a:t>
            </a:r>
            <a:r>
              <a:rPr lang="en-IN" dirty="0"/>
              <a:t>– </a:t>
            </a:r>
          </a:p>
          <a:p>
            <a:r>
              <a:rPr lang="en-IN" dirty="0"/>
              <a:t>Moral intuition or judgement is </a:t>
            </a:r>
            <a:r>
              <a:rPr lang="en-IN" b="1" dirty="0"/>
              <a:t>automatic</a:t>
            </a:r>
            <a:r>
              <a:rPr lang="en-IN" dirty="0"/>
              <a:t> </a:t>
            </a:r>
          </a:p>
          <a:p>
            <a:r>
              <a:rPr lang="en-IN" dirty="0"/>
              <a:t>Moral intuition or judgement is purely based on </a:t>
            </a:r>
            <a:r>
              <a:rPr lang="en-IN" b="1" dirty="0"/>
              <a:t>emotions</a:t>
            </a:r>
            <a:r>
              <a:rPr lang="en-IN" dirty="0"/>
              <a:t> </a:t>
            </a:r>
          </a:p>
          <a:p>
            <a:r>
              <a:rPr lang="en-IN" dirty="0"/>
              <a:t>Reasoning only serves as </a:t>
            </a:r>
            <a:r>
              <a:rPr lang="en-IN" b="1" dirty="0"/>
              <a:t>post-hoc justifications </a:t>
            </a:r>
          </a:p>
        </p:txBody>
      </p:sp>
    </p:spTree>
    <p:extLst>
      <p:ext uri="{BB962C8B-B14F-4D97-AF65-F5344CB8AC3E}">
        <p14:creationId xmlns:p14="http://schemas.microsoft.com/office/powerpoint/2010/main" val="236494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404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Moral Cognition </vt:lpstr>
      <vt:lpstr>Overview </vt:lpstr>
      <vt:lpstr>Definitions </vt:lpstr>
      <vt:lpstr> </vt:lpstr>
      <vt:lpstr>Lawrence Kohlberg’s stages of moral development </vt:lpstr>
      <vt:lpstr>Moral Foundations Theory </vt:lpstr>
      <vt:lpstr>Nativism : ‘first draft’ of the moral mind </vt:lpstr>
      <vt:lpstr>Cultural leaning : first draft gets edited during development within culture </vt:lpstr>
      <vt:lpstr>Intuitionism : intuition comes first, strategic reasoning second </vt:lpstr>
      <vt:lpstr> </vt:lpstr>
      <vt:lpstr> </vt:lpstr>
      <vt:lpstr>Pluralism : the Moral Foundations Theory </vt:lpstr>
      <vt:lpstr> </vt:lpstr>
      <vt:lpstr>Conclusion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Moral Cognition </dc:title>
  <dc:creator>Rimii Deori</dc:creator>
  <cp:lastModifiedBy>Rimii Deori</cp:lastModifiedBy>
  <cp:revision>18</cp:revision>
  <dcterms:created xsi:type="dcterms:W3CDTF">2022-11-12T04:57:13Z</dcterms:created>
  <dcterms:modified xsi:type="dcterms:W3CDTF">2022-11-13T18:11:57Z</dcterms:modified>
</cp:coreProperties>
</file>