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1070193" y="1122363"/>
            <a:ext cx="10051612" cy="2387599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en-US">
                <a:solidFill>
                  <a:srgbClr val="FFFF00"/>
                </a:solidFill>
              </a:rPr>
              <a:t>HSC 509</a:t>
            </a:r>
            <a:br>
              <a:rPr lang="en-US">
                <a:solidFill>
                  <a:srgbClr val="FFFF00"/>
                </a:solidFill>
              </a:rPr>
            </a:br>
            <a:r>
              <a:rPr lang="en-US" sz="4800">
                <a:solidFill>
                  <a:srgbClr val="FFFF00"/>
                </a:solidFill>
              </a:rPr>
              <a:t>Perspectives on Human Behaviour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US" i="1">
                <a:solidFill>
                  <a:schemeClr val="bg1"/>
                </a:solidFill>
              </a:rPr>
              <a:t>Monsoon Semester 2022-23</a:t>
            </a:r>
            <a:endParaRPr i="1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i="1">
                <a:solidFill>
                  <a:schemeClr val="bg1"/>
                </a:solidFill>
              </a:rPr>
              <a:t>Department  of Humanities and Social Sciences</a:t>
            </a:r>
            <a:endParaRPr i="1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i="1">
                <a:solidFill>
                  <a:schemeClr val="bg1"/>
                </a:solidFill>
              </a:rPr>
              <a:t>Indian Institute of Technology (ISM) Dhanbad</a:t>
            </a:r>
            <a:endParaRPr lang="en-US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536199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rgbClr val="FFFF00"/>
                </a:solidFill>
              </a:rPr>
              <a:t>Attendance  &amp; Evaluation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13535070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825624"/>
            <a:ext cx="10515600" cy="1517110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Minimum Attendance Required: 75%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Evaluation:</a:t>
            </a:r>
            <a:endParaRPr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</a:rPr>
              <a:t>			</a:t>
            </a:r>
            <a:r>
              <a:rPr b="1">
                <a:solidFill>
                  <a:schemeClr val="bg1"/>
                </a:solidFill>
                <a:highlight>
                  <a:srgbClr val="FF0000"/>
                </a:highlight>
              </a:rPr>
              <a:t>For A+ : 90 and above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53680734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42962" y="3827971"/>
            <a:ext cx="10506074" cy="24479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197036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8" y="365124"/>
            <a:ext cx="10515600" cy="946808"/>
          </a:xfrm>
        </p:spPr>
        <p:txBody>
          <a:bodyPr/>
          <a:lstStyle/>
          <a:p>
            <a:pPr algn="ctr">
              <a:defRPr/>
            </a:pPr>
            <a:r>
              <a:rPr>
                <a:solidFill>
                  <a:srgbClr val="FFFF00"/>
                </a:solidFill>
              </a:rPr>
              <a:t>Grade Letters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886975769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 flipH="0" flipV="0">
            <a:off x="2135437" y="1132216"/>
            <a:ext cx="8200773" cy="53375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427329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algn="ctr">
              <a:defRPr/>
            </a:pPr>
            <a:r>
              <a:rPr>
                <a:solidFill>
                  <a:srgbClr val="FFFF00"/>
                </a:solidFill>
              </a:rPr>
              <a:t>Evaluation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99667216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Mid Semester Examination:	30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End Semester Examination:	50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Internal Assessment:			20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32248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8" y="365124"/>
            <a:ext cx="10515600" cy="605346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 algn="ctr">
              <a:defRPr/>
            </a:pPr>
            <a:r>
              <a:rPr>
                <a:solidFill>
                  <a:srgbClr val="FFFF00"/>
                </a:solidFill>
              </a:rPr>
              <a:t>Primary Reading 1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46585216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27862770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883160" y="991149"/>
            <a:ext cx="4588051" cy="5332971"/>
          </a:xfrm>
          <a:prstGeom prst="rect">
            <a:avLst/>
          </a:prstGeom>
        </p:spPr>
      </p:pic>
      <p:sp>
        <p:nvSpPr>
          <p:cNvPr id="937843690" name="" hidden="0"/>
          <p:cNvSpPr txBox="1"/>
          <p:nvPr isPhoto="0" userDrawn="0"/>
        </p:nvSpPr>
        <p:spPr bwMode="auto">
          <a:xfrm flipH="0" flipV="0">
            <a:off x="217499" y="2839528"/>
            <a:ext cx="6326325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Moghaddam, F.M. (2005). </a:t>
            </a:r>
            <a:r>
              <a:rPr lang="en-US" sz="1800" b="1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Great Ideas in Psychology: A Cultural and Historical </a:t>
            </a:r>
            <a:r>
              <a:rPr lang="en-US" sz="1800" b="1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Introduction</a:t>
            </a:r>
            <a:r>
              <a:rPr lang="en-US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. Oxford: Oneworld</a:t>
            </a:r>
            <a:endParaRPr sz="1800" b="0" i="0" u="none" strike="noStrike" cap="none" spc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1589030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8" y="365124"/>
            <a:ext cx="10515600" cy="605346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 algn="ctr">
              <a:defRPr/>
            </a:pPr>
            <a:r>
              <a:rPr>
                <a:solidFill>
                  <a:srgbClr val="FFFF00"/>
                </a:solidFill>
              </a:rPr>
              <a:t>Primary Reading 2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634932235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00586370" name="" hidden="0"/>
          <p:cNvSpPr txBox="1"/>
          <p:nvPr isPhoto="0" userDrawn="0"/>
        </p:nvSpPr>
        <p:spPr bwMode="auto">
          <a:xfrm flipH="0" flipV="0">
            <a:off x="217499" y="2839528"/>
            <a:ext cx="6326613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Gross. R.(2010). </a:t>
            </a:r>
            <a:r>
              <a:rPr lang="en-US" sz="1800" b="1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Psychology: The Science of Mind and Behaviour.</a:t>
            </a:r>
            <a:r>
              <a:rPr lang="en-US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 Oxon: Hodder </a:t>
            </a:r>
            <a:r>
              <a:rPr lang="en-US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Education</a:t>
            </a:r>
            <a:endParaRPr lang="en-US" sz="1800" b="0" i="0" u="none" strike="noStrike" cap="none" spc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95977118" name="" hidden="0"/>
          <p:cNvSpPr/>
          <p:nvPr isPhoto="0" userDrawn="0"/>
        </p:nvSpPr>
        <p:spPr bwMode="auto">
          <a:xfrm>
            <a:off x="13390871" y="446000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49712116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7422311" y="1168160"/>
            <a:ext cx="3705224" cy="4762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8464340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398490" y="403762"/>
            <a:ext cx="5930660" cy="6166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8335644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889399" y="879894"/>
            <a:ext cx="6079510" cy="50867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ONLYOFFICE/7.1.1.57</Application>
  <DocSecurity>0</DocSecurity>
  <PresentationFormat>Widescreen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2022-08-08T04:18:50Z</dcterms:modified>
  <cp:category/>
  <cp:contentStatus/>
  <cp:version/>
</cp:coreProperties>
</file>