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 hidden="0"/>
          <p:cNvSpPr>
            <a:spLocks noGrp="1"/>
          </p:cNvSpPr>
          <p:nvPr isPhoto="0" userDrawn="0">
            <p:ph type="sldImg" hasCustomPrompt="0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defRPr/>
            </a:pPr>
            <a:r>
              <a:rPr lang="en-IN" sz="2000" b="0" strike="noStrike" spc="-1">
                <a:latin typeface="Arial"/>
              </a:rPr>
              <a:t>Click to edit the notes format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4" name="PlaceHolder 3" hidden="0"/>
          <p:cNvSpPr>
            <a:spLocks noGrp="1"/>
          </p:cNvSpPr>
          <p:nvPr isPhoto="0" userDrawn="0">
            <p:ph type="hdr" hasCustomPrompt="0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defRPr/>
            </a:pPr>
            <a:r>
              <a:rPr lang="en-IN" sz="1400" b="0" strike="noStrike" spc="-1">
                <a:latin typeface="Times New Roman"/>
              </a:rPr>
              <a:t>&lt;header&gt;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5" name="PlaceHolder 4" hidden="0"/>
          <p:cNvSpPr>
            <a:spLocks noGrp="1"/>
          </p:cNvSpPr>
          <p:nvPr isPhoto="0" userDrawn="0">
            <p:ph type="dt" idx="7" hasCustomPrompt="0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  <a:defRPr/>
            </a:pPr>
            <a:r>
              <a:rPr lang="en-IN" sz="1400" b="0" strike="noStrike" spc="-1"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6" name="PlaceHolder 5" hidden="0"/>
          <p:cNvSpPr>
            <a:spLocks noGrp="1"/>
          </p:cNvSpPr>
          <p:nvPr isPhoto="0" userDrawn="0">
            <p:ph type="ftr" idx="8" hasCustomPrompt="0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IN" sz="1400" b="0" strike="noStrike" spc="-1"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6" hidden="0"/>
          <p:cNvSpPr>
            <a:spLocks noGrp="1"/>
          </p:cNvSpPr>
          <p:nvPr isPhoto="0" userDrawn="0">
            <p:ph type="sldNum" idx="9" hasCustomPrompt="0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  <a:defRPr/>
            </a:pPr>
            <a:fld id="{552325AE-F2D6-4B92-B89A-77C710899A5A}" type="slidenum">
              <a:rPr lang="en-IN" sz="1400" b="0" strike="noStrike" spc="-1">
                <a:latin typeface="Times New Roman"/>
              </a:rPr>
              <a:t/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PlaceHolder 1" hidden="0"/>
          <p:cNvSpPr>
            <a:spLocks noGrp="1"/>
          </p:cNvSpPr>
          <p:nvPr isPhoto="0" userDrawn="0">
            <p:ph type="sldImg" hasCustomPrompt="0"/>
          </p:nvPr>
        </p:nvSpPr>
        <p:spPr bwMode="auto">
          <a:xfrm>
            <a:off x="685800" y="1143000"/>
            <a:ext cx="5486039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  <a:defRPr/>
            </a:pPr>
            <a:r>
              <a:rPr lang="en-IN" sz="2000" b="0" strike="noStrike" spc="-1">
                <a:latin typeface="Arial"/>
              </a:rPr>
              <a:t>Metaphysics: no soul, no afterlife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defRPr/>
            </a:pPr>
            <a:r>
              <a:rPr lang="en-IN" sz="2000" b="0" strike="noStrike" spc="-1">
                <a:latin typeface="Arial"/>
              </a:rPr>
              <a:t>Meaning of life: tangible pleasure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defRPr/>
            </a:pPr>
            <a:r>
              <a:rPr lang="en-IN" sz="2000" b="0" strike="noStrike" spc="-1">
                <a:latin typeface="Arial"/>
              </a:rPr>
              <a:t>Natural tendency: progressiveness/dominance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8" name="PlaceHolder 3" hidden="0"/>
          <p:cNvSpPr>
            <a:spLocks noGrp="1"/>
          </p:cNvSpPr>
          <p:nvPr isPhoto="0" userDrawn="0">
            <p:ph type="sldNum" idx="15" hasCustomPrompt="0"/>
          </p:nvPr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IN" sz="2400" b="0" strike="noStrike" spc="-1">
              <a:latin typeface="Times New Roman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802488B9-F3DC-4BB3-8157-18232AAEC72C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44EA515A-8B4B-4F90-8BDB-E6BF79744270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5EBC5C04-8CF7-407D-9189-C422372F86F2}" type="slidenum">
              <a:rPr/>
              <a:t/>
            </a:fld>
            <a:endParaRPr/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A557C4E9-2CCC-4862-852D-497E1E51870C}" type="slidenum">
              <a:rPr/>
              <a:t/>
            </a:fld>
            <a:endParaRPr/>
          </a:p>
        </p:txBody>
      </p:sp>
      <p:sp>
        <p:nvSpPr>
          <p:cNvPr id="11" name="PlaceHolder 10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3B63684A-D5A9-4451-AE7E-9A798558FCEE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A72E4C4A-7363-4D35-8B54-D1BDD527AF27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7C077B4E-BD79-448C-977C-E1BCA625C5F3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EFAF4197-745F-44F4-8C3A-ADF7887602E5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B6D5DEBF-957A-49A7-A072-E5E2D61DAE6D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071B9F24-65D4-478A-A586-BF7587AE2F6F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D6C77072-E1FD-451C-B65A-5DD841B85B9B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176485A7-F57C-4C66-9554-9F241024A1AA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D2004F49-2356-4360-8C60-3B8A9D335D05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2E43B339-0C31-40DD-9EC5-95FDAA040067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0FA96AB2-FCFD-4D2D-A998-9B9F2646B31D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C1E563C1-1B85-4346-8481-E892A118A669}" type="slidenum">
              <a:rPr/>
              <a:t/>
            </a:fld>
            <a:endParaRPr/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ftr" idx="5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 hidden="0"/>
          <p:cNvSpPr>
            <a:spLocks noGrp="1"/>
          </p:cNvSpPr>
          <p:nvPr isPhoto="0" userDrawn="0">
            <p:ph type="sldNum" idx="6" hasCustomPrompt="0"/>
          </p:nvPr>
        </p:nvSpPr>
        <p:spPr bwMode="auto"/>
        <p:txBody>
          <a:bodyPr/>
          <a:p>
            <a:pPr>
              <a:defRPr/>
            </a:pPr>
            <a:fld id="{35DD1DC4-1035-427E-93F7-9F07C6713E9E}" type="slidenum">
              <a:rPr/>
              <a:t/>
            </a:fld>
            <a:endParaRPr/>
          </a:p>
        </p:txBody>
      </p:sp>
      <p:sp>
        <p:nvSpPr>
          <p:cNvPr id="11" name="PlaceHolder 10" hidden="0"/>
          <p:cNvSpPr>
            <a:spLocks noGrp="1"/>
          </p:cNvSpPr>
          <p:nvPr isPhoto="0" userDrawn="0">
            <p:ph type="dt" idx="4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FF6883F4-3DD0-4046-9BEB-940B9F5F5DAB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0B6CA3E4-F130-4820-977F-1D1189F5FFC5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E5919E85-7F3B-4D23-A04D-23F678EC6EB2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A566C6ED-F0B8-4D30-8907-21E5A6E1F37A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97C0E98B-2165-4FB9-9D59-A22A496C1723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28C90CC0-DB34-4662-9A7B-4E7E5B1FE141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2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3" hasCustomPrompt="0"/>
          </p:nvPr>
        </p:nvSpPr>
        <p:spPr bwMode="auto"/>
        <p:txBody>
          <a:bodyPr/>
          <a:p>
            <a:pPr>
              <a:defRPr/>
            </a:pPr>
            <a:fld id="{3641604D-FC17-42C2-A768-5A7EC1345F14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1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IN" sz="1400" b="0" strike="noStrike" spc="-1"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" name="PlaceHolder 3" hidden="0"/>
          <p:cNvSpPr>
            <a:spLocks noGrp="1"/>
          </p:cNvSpPr>
          <p:nvPr isPhoto="0" userDrawn="0">
            <p:ph type="ftr" idx="2" hasCustomPrompt="0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  <a:defRPr/>
            </a:pPr>
            <a:r>
              <a:rPr lang="en-IN" sz="1400" b="0" strike="noStrike" spc="-1"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 hidden="0"/>
          <p:cNvSpPr>
            <a:spLocks noGrp="1"/>
          </p:cNvSpPr>
          <p:nvPr isPhoto="0" userDrawn="0">
            <p:ph type="sldNum" idx="3" hasCustomPrompt="0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 hidden="0"/>
          <p:cNvSpPr>
            <a:spLocks noGrp="1"/>
          </p:cNvSpPr>
          <p:nvPr isPhoto="0" userDrawn="0">
            <p:ph type="dt" idx="4" hasCustomPrompt="0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IN" sz="1400" b="0" strike="noStrike" spc="-1"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4" name="PlaceHolder 4" hidden="0"/>
          <p:cNvSpPr>
            <a:spLocks noGrp="1"/>
          </p:cNvSpPr>
          <p:nvPr isPhoto="0" userDrawn="0">
            <p:ph type="ftr" idx="5" hasCustomPrompt="0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  <a:defRPr/>
            </a:pPr>
            <a:r>
              <a:rPr lang="en-IN" sz="1400" b="0" strike="noStrike" spc="-1"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5" name="PlaceHolder 5" hidden="0"/>
          <p:cNvSpPr>
            <a:spLocks noGrp="1"/>
          </p:cNvSpPr>
          <p:nvPr isPhoto="0" userDrawn="0">
            <p:ph type="sldNum" idx="6" hasCustomPrompt="0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IN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07439" y="1122480"/>
            <a:ext cx="11393640" cy="238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94000"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HSC 509: </a:t>
            </a:r>
            <a:br>
              <a:rPr sz="6000"/>
            </a:b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Perspectives on Human Behaviour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Arial"/>
              </a:rPr>
              <a:t>Department of Humanities and Social Sciences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Arial"/>
              </a:rPr>
              <a:t>Indian Institute of Technology(ISM) Dhanbad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Arial"/>
              </a:rPr>
              <a:t>Monsoon Semester 2022-23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75586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080" y="365040"/>
            <a:ext cx="10515239" cy="6593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>
                <a:solidFill>
                  <a:srgbClr val="FFFF00"/>
                </a:solidFill>
              </a:rPr>
              <a:t>Two Stories: Fundamental, Nature and Evidence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147308985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838080" y="1825560"/>
            <a:ext cx="5131080" cy="546703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clip" vert="horz" wrap="square" lIns="0" tIns="0" rIns="0" bIns="0" numCol="1" spcCol="0" rtlCol="0" fromWordArt="0" anchor="t" anchorCtr="0" forceAA="0" upright="0" compatLnSpc="0">
            <a:normAutofit/>
          </a:bodyPr>
          <a:p>
            <a:pPr algn="ctr">
              <a:defRPr/>
            </a:pPr>
            <a:r>
              <a:rPr sz="2800" u="sng">
                <a:solidFill>
                  <a:schemeClr val="bg1"/>
                </a:solidFill>
              </a:rPr>
              <a:t>Big Bang Story</a:t>
            </a:r>
            <a:endParaRPr sz="2800" u="sng">
              <a:solidFill>
                <a:schemeClr val="bg1"/>
              </a:solidFill>
            </a:endParaRPr>
          </a:p>
        </p:txBody>
      </p:sp>
      <p:sp>
        <p:nvSpPr>
          <p:cNvPr id="11518695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226200" y="1825560"/>
            <a:ext cx="5131080" cy="5467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algn="ctr">
              <a:defRPr/>
            </a:pPr>
            <a:r>
              <a:rPr sz="2800" u="sng">
                <a:solidFill>
                  <a:schemeClr val="bg1"/>
                </a:solidFill>
              </a:rPr>
              <a:t>Creation Story</a:t>
            </a:r>
            <a:endParaRPr sz="2800" u="sng">
              <a:solidFill>
                <a:schemeClr val="bg1"/>
              </a:solidFill>
            </a:endParaRPr>
          </a:p>
        </p:txBody>
      </p:sp>
      <p:sp>
        <p:nvSpPr>
          <p:cNvPr id="84327958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838080" y="2623867"/>
            <a:ext cx="5131080" cy="35494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Physical Matter</a:t>
            </a: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Physical processes CAUSE all phenomena</a:t>
            </a: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Observation</a:t>
            </a: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</p:txBody>
      </p:sp>
      <p:sp>
        <p:nvSpPr>
          <p:cNvPr id="85311985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226200" y="2623867"/>
            <a:ext cx="5131080" cy="35494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The Uncreated Being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Dual nature (Physical and Spiritual)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Revealation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FFFF00"/>
                </a:solidFill>
                <a:latin typeface="Arial"/>
                <a:ea typeface="Arial"/>
              </a:rPr>
              <a:t>Two Narratives in Social Sciences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Ultimate Explanation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Essential Nature of Things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Evidence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FFFF00"/>
                </a:solidFill>
                <a:latin typeface="Arial"/>
                <a:ea typeface="Arial"/>
              </a:rPr>
              <a:t>Two Narratives in Social Sciences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525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Big Bang Narrative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Creation Narrative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1400" b="0" i="1" strike="noStrike" spc="-1">
                <a:solidFill>
                  <a:srgbClr val="FFFFFF"/>
                </a:solidFill>
                <a:latin typeface="Arial"/>
                <a:ea typeface="Arial"/>
              </a:rPr>
              <a:t>[Note: Based on ‘the Philosophy of Education’ lecture series by Prof. Stephen Hicks]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 hidden="0"/>
          <p:cNvSpPr/>
          <p:nvPr isPhoto="0" userDrawn="0"/>
        </p:nvSpPr>
        <p:spPr bwMode="auto">
          <a:xfrm>
            <a:off x="13912200" y="5117400"/>
            <a:ext cx="254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43400" y="1825560"/>
            <a:ext cx="2866680" cy="286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FFFF00"/>
                </a:solidFill>
                <a:latin typeface="Arial"/>
                <a:ea typeface="Arial"/>
              </a:rPr>
              <a:t>Worldview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60000"/>
            <a:ext cx="10515240" cy="491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Most Fundamental Aspect: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MATTER / PHYSICAL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Psychological Nature: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Derived from the Physical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Metaphysical: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No metaphysics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Purpose of Life: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Physical / tangible things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Innate Nature: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Progressive and Dominant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54526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FFFF00"/>
                </a:solidFill>
                <a:latin typeface="Arial"/>
              </a:rPr>
              <a:t>The Creation Story</a:t>
            </a:r>
            <a:endParaRPr sz="4400" b="0" strike="noStrike" spc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2612343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60000"/>
            <a:ext cx="10515239" cy="491652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In the beginning there was an ‘Uncreated Being’ 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This Being created all that exist 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How the universe was created, esp. Humans, is matter of theological difference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Most agree that humans are a special creation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strike="noStrike" spc="0">
                <a:solidFill>
                  <a:schemeClr val="bg1"/>
                </a:solidFill>
                <a:latin typeface="Arial"/>
              </a:rPr>
              <a:t>Man made from dust and Godly intervention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4826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FFFF00"/>
                </a:solidFill>
                <a:latin typeface="Arial"/>
              </a:rPr>
              <a:t>The Creation Story</a:t>
            </a:r>
            <a:endParaRPr sz="4400" b="0" strike="noStrike" spc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4241684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60000"/>
            <a:ext cx="10515239" cy="491652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Exit from heaven...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Punishment...worldly life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Cycle of Sin - Cleanse</a:t>
            </a: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lang="en-US"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Final Accountability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58756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FFFF00"/>
                </a:solidFill>
                <a:latin typeface="Arial"/>
              </a:rPr>
              <a:t>Research Methodology</a:t>
            </a:r>
            <a:endParaRPr sz="4400" b="0" strike="noStrike" spc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67588281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60000"/>
            <a:ext cx="10515239" cy="491652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strike="noStrike" spc="0">
                <a:solidFill>
                  <a:schemeClr val="bg1"/>
                </a:solidFill>
                <a:latin typeface="Arial"/>
              </a:rPr>
              <a:t>Body of Knowledge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1194122" lvl="2" indent="-394022">
              <a:lnSpc>
                <a:spcPct val="90000"/>
              </a:lnSpc>
              <a:spcBef>
                <a:spcPts val="999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i="1" strike="noStrike" spc="0">
                <a:solidFill>
                  <a:schemeClr val="bg1"/>
                </a:solidFill>
                <a:latin typeface="Arial"/>
              </a:rPr>
              <a:t>Theology</a:t>
            </a:r>
            <a:endParaRPr sz="2800" b="0" i="1" strike="noStrike" spc="0">
              <a:solidFill>
                <a:schemeClr val="bg1"/>
              </a:solidFill>
              <a:latin typeface="Arial"/>
            </a:endParaRPr>
          </a:p>
          <a:p>
            <a:pPr marL="1194122" lvl="2" indent="-394022">
              <a:lnSpc>
                <a:spcPct val="90000"/>
              </a:lnSpc>
              <a:spcBef>
                <a:spcPts val="999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i="1" strike="noStrike" spc="0">
                <a:solidFill>
                  <a:schemeClr val="bg1"/>
                </a:solidFill>
                <a:latin typeface="Arial"/>
              </a:rPr>
              <a:t>Jurisprudence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394023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strike="noStrike" spc="0">
                <a:solidFill>
                  <a:schemeClr val="bg1"/>
                </a:solidFill>
                <a:latin typeface="Arial"/>
              </a:rPr>
              <a:t>Methods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1194122" lvl="2" indent="-394022">
              <a:lnSpc>
                <a:spcPct val="90000"/>
              </a:lnSpc>
              <a:spcBef>
                <a:spcPts val="999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i="1" strike="noStrike" spc="0">
                <a:solidFill>
                  <a:schemeClr val="bg1"/>
                </a:solidFill>
                <a:latin typeface="Arial"/>
              </a:rPr>
              <a:t>Recitation</a:t>
            </a:r>
            <a:endParaRPr sz="2800" b="0" i="1" strike="noStrike" spc="0">
              <a:solidFill>
                <a:schemeClr val="bg1"/>
              </a:solidFill>
              <a:latin typeface="Arial"/>
            </a:endParaRPr>
          </a:p>
          <a:p>
            <a:pPr marL="1194122" lvl="2" indent="-394022">
              <a:lnSpc>
                <a:spcPct val="90000"/>
              </a:lnSpc>
              <a:spcBef>
                <a:spcPts val="999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i="1" strike="noStrike" spc="0">
                <a:solidFill>
                  <a:schemeClr val="bg1"/>
                </a:solidFill>
                <a:latin typeface="Arial"/>
              </a:rPr>
              <a:t>Transmission</a:t>
            </a:r>
            <a:endParaRPr sz="2800" b="0" i="1" strike="noStrike" spc="0">
              <a:solidFill>
                <a:schemeClr val="bg1"/>
              </a:solidFill>
              <a:latin typeface="Arial"/>
            </a:endParaRPr>
          </a:p>
          <a:p>
            <a:pPr marL="1194122" lvl="2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sz="2800" b="0" i="1" strike="noStrike" spc="0">
                <a:solidFill>
                  <a:schemeClr val="bg1"/>
                </a:solidFill>
                <a:latin typeface="Arial"/>
              </a:rPr>
              <a:t>Grammar and Logic</a:t>
            </a:r>
            <a:endParaRPr sz="2800" b="0" i="1" strike="noStrike" spc="0">
              <a:solidFill>
                <a:schemeClr val="bg1"/>
              </a:solidFill>
              <a:latin typeface="Arial"/>
            </a:endParaRPr>
          </a:p>
          <a:p>
            <a:pPr lvl="1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sz="2800" b="0" i="1" strike="noStrike" spc="0">
              <a:solidFill>
                <a:schemeClr val="bg1"/>
              </a:solidFill>
              <a:latin typeface="Arial"/>
            </a:endParaRPr>
          </a:p>
          <a:p>
            <a:pPr marL="794073" lvl="1" indent="-39402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>
                <a:tab pos="0" algn="l"/>
              </a:tabLst>
              <a:defRPr/>
            </a:pPr>
            <a:endParaRPr sz="2800" b="0" strike="noStrike" spc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91514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FFFF00"/>
                </a:solidFill>
                <a:latin typeface="Arial"/>
                <a:ea typeface="Arial"/>
              </a:rPr>
              <a:t>Worldview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514502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60000"/>
            <a:ext cx="10515239" cy="491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Most Fundamental Aspect: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The Uncreated Being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Psychological Nature: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Spiritual and Physical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Metaphysical: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Soul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Purpose of Life: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US" sz="2800" b="0" strike="noStrike" spc="0">
                <a:solidFill>
                  <a:schemeClr val="bg1"/>
                </a:solidFill>
                <a:latin typeface="Arial"/>
              </a:rPr>
              <a:t>As desired by the Creator</a:t>
            </a:r>
            <a:endParaRPr sz="2800" b="0" strike="noStrike" spc="0">
              <a:solidFill>
                <a:schemeClr val="bg1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Innate Nature: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US" sz="2800" b="0" strike="noStrike" spc="0">
                <a:solidFill>
                  <a:srgbClr val="FFFFFF"/>
                </a:solidFill>
                <a:latin typeface="Arial"/>
                <a:ea typeface="Arial"/>
              </a:rPr>
              <a:t>Weak and prone to errors </a:t>
            </a: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14312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sp>
        <p:nvSpPr>
          <p:cNvPr id="32664106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838080" y="1825560"/>
            <a:ext cx="5131080" cy="546703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clip" vert="horz" wrap="square" lIns="0" tIns="0" rIns="0" bIns="0" numCol="1" spcCol="0" rtlCol="0" fromWordArt="0" anchor="t" anchorCtr="0" forceAA="0" upright="0" compatLnSpc="0">
            <a:normAutofit/>
          </a:bodyPr>
          <a:p>
            <a:pPr algn="ctr">
              <a:defRPr/>
            </a:pPr>
            <a:r>
              <a:rPr sz="2800" u="sng">
                <a:solidFill>
                  <a:schemeClr val="bg1"/>
                </a:solidFill>
              </a:rPr>
              <a:t>Big Bang Story</a:t>
            </a:r>
            <a:endParaRPr sz="2800" u="sng">
              <a:solidFill>
                <a:schemeClr val="bg1"/>
              </a:solidFill>
            </a:endParaRPr>
          </a:p>
        </p:txBody>
      </p:sp>
      <p:sp>
        <p:nvSpPr>
          <p:cNvPr id="45664076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226200" y="1825560"/>
            <a:ext cx="5131080" cy="5467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algn="ctr">
              <a:defRPr/>
            </a:pPr>
            <a:r>
              <a:rPr sz="2800" u="sng">
                <a:solidFill>
                  <a:schemeClr val="bg1"/>
                </a:solidFill>
              </a:rPr>
              <a:t>Creation Story</a:t>
            </a:r>
            <a:endParaRPr sz="2800" u="sng">
              <a:solidFill>
                <a:schemeClr val="bg1"/>
              </a:solidFill>
            </a:endParaRPr>
          </a:p>
        </p:txBody>
      </p:sp>
      <p:sp>
        <p:nvSpPr>
          <p:cNvPr id="165279398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838080" y="2623867"/>
            <a:ext cx="5131080" cy="35494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Random processes</a:t>
            </a: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A person is responsible for his/her own destiny</a:t>
            </a: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Individualism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434278955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226200" y="2623867"/>
            <a:ext cx="5131080" cy="35494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Intelligence and Agency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Destiny has a central role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800">
                <a:solidFill>
                  <a:schemeClr val="bg1"/>
                </a:solidFill>
              </a:rPr>
              <a:t>Collectivism</a:t>
            </a:r>
            <a:endParaRPr sz="2800">
              <a:solidFill>
                <a:schemeClr val="bg1"/>
              </a:solidFill>
            </a:endParaRPr>
          </a:p>
          <a:p>
            <a:pPr marL="394023" indent="-394023">
              <a:buFont typeface="Arial"/>
              <a:buChar char="•"/>
              <a:defRPr/>
            </a:pP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en-IN</dc:language>
  <cp:lastModifiedBy/>
  <cp:revision>14</cp:revision>
  <dcterms:created xsi:type="dcterms:W3CDTF">2012-12-03T06:56:55Z</dcterms:created>
  <dcterms:modified xsi:type="dcterms:W3CDTF">2022-08-11T05:10:16Z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