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E0AD3D-B538-4FFA-B4D6-5C10AD4F31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BDEDDA-9C88-4213-85BB-1D1F4C6C7D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709A18-EB3C-459C-852F-3C43A9826C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27139F-ABA6-4F6E-A3FA-ED8C7ABD58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F44C92-3ACB-475E-8531-4D43D710D5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D60237-2AB5-48D6-BF5F-41D9F33F91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F0D0E2-4B33-489E-8BD4-356F353759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1AD40C-D88D-40EB-856F-61F78FA899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86BAE5-202E-43A6-B3A4-B33F7D705D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FAF2C8-4191-4C33-A0D4-12B86BD255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4F917A-5952-47AD-B545-E29F9C9AA9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7D4712-9CA4-485E-BCAC-64B5B5738B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E9D6E5-9229-4F1E-B098-A6AB7A7647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029BA4-1870-4F4D-A4C9-4D6ED3788A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EF0DFF-494F-4FCB-BE90-BC5C5C14FD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0829CB-D3B6-4F78-ACC6-DA01FFB666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D3E64D-1255-401F-90AD-1B84E5ABC6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D868FF-276C-4C58-8D20-9BD821D43A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132389-1B6E-41E7-9E6E-9D003F168C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458BDB-DAF2-4ECD-9F1A-CC8B5DE3F4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E45701-D632-4452-A37B-80AE648098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EECA92-6201-41AB-BADA-C528BED0F3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E15AF1-0D59-41F9-B937-0B04379DD4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4C5ACD-4A29-4C5E-A6B0-F3AA21C445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2AAC8B-E948-4D33-974A-B78837789E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1971B3-BFE4-42D5-BB2C-98FDC74CC1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EBE54C-9927-4694-8909-47EF6D183C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046E9E-0D62-4950-9890-7CA1BA2455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3C42FE-2662-4C6C-A40C-BDDFFACD24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2B5710-436C-4B90-902E-489834978B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C8B9181-3F10-4E83-80F5-07E3D7EB9D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7C2FA02-C676-490E-9AC6-FC544017AD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E560E7B-8D87-447F-A413-2EBDC66314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283B31-8C75-43BB-A83D-7A16FB8039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8125F03-A9E3-41C6-A877-5B162111E6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37B564F-AAFF-4151-A17C-973A169C15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9C37C1E-D987-4906-87B8-EBAC0CC7C7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E79FAF3-FF38-47DB-BE6C-FAFBF0CC55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CB07643-DC75-4FDB-8F86-4FC74E3C0B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8FFC49A-0165-49A3-83EF-75D20B0E1C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88A4EBF-FCDD-44BC-B899-13F261C99F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F73634A-56F5-4CB4-A7DE-5A84B2F3DE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C5527CD-4D2A-40DA-A3B3-5A4C8741B1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78BEA8-8CEC-4DA4-935A-3A7A6C972B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D3DA4D-44D5-4AA6-B4B5-7BD70F50F7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510AC8-F5DA-4548-846E-DEF47C079C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D9EC01-7A67-432A-9B60-1D8DB9C5A0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B9EB60-156C-4D06-BA1F-F67E1A7481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7"/>
          <p:cNvSpPr/>
          <p:nvPr/>
        </p:nvSpPr>
        <p:spPr>
          <a:xfrm>
            <a:off x="370800" y="3407760"/>
            <a:ext cx="9336960" cy="360"/>
          </a:xfrm>
          <a:prstGeom prst="line">
            <a:avLst/>
          </a:prstGeom>
          <a:ln w="635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613320" y="5087520"/>
            <a:ext cx="4460760" cy="414360"/>
          </a:xfrm>
          <a:prstGeom prst="rect">
            <a:avLst/>
          </a:prstGeom>
          <a:noFill/>
          <a:ln w="0">
            <a:noFill/>
          </a:ln>
        </p:spPr>
        <p:txBody>
          <a:bodyPr lIns="0" rIns="9000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188" strike="noStrike" cap="all">
                <a:solidFill>
                  <a:srgbClr val="ffffff">
                    <a:alpha val="55000"/>
                  </a:srgbClr>
                </a:solidFill>
                <a:latin typeface="Source Sans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188" strike="noStrike" cap="all">
                <a:solidFill>
                  <a:srgbClr val="ffffff">
                    <a:alpha val="55000"/>
                  </a:srgbClr>
                </a:solidFill>
                <a:latin typeface="Source Sans Pro"/>
              </a:rPr>
              <a:t>&lt;footer&gt;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464320" y="5087520"/>
            <a:ext cx="1247760" cy="41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55000"/>
                  </a:srgbClr>
                </a:solidFill>
                <a:latin typeface="Source Sans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5052DC-55CE-427B-B2DE-2FB7DCDC5224}" type="slidenum">
              <a:rPr b="0" lang="en-US" sz="900" spc="-1" strike="noStrike">
                <a:solidFill>
                  <a:srgbClr val="ffffff">
                    <a:alpha val="55000"/>
                  </a:srgbClr>
                </a:solidFill>
                <a:latin typeface="Source Sans Pr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365760" y="5087160"/>
            <a:ext cx="2856960" cy="41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CDCCEB-65A8-4C11-BC9F-5A58E3243BE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3338640" y="5255280"/>
            <a:ext cx="34005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7118280" y="5255280"/>
            <a:ext cx="22665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A6C2DF-968D-4D53-AFD7-970F725C7EB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692640" y="5255280"/>
            <a:ext cx="22665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ftr" idx="10"/>
          </p:nvPr>
        </p:nvSpPr>
        <p:spPr>
          <a:xfrm>
            <a:off x="3338640" y="5255280"/>
            <a:ext cx="34005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1"/>
          </p:nvPr>
        </p:nvSpPr>
        <p:spPr>
          <a:xfrm>
            <a:off x="7118280" y="5255280"/>
            <a:ext cx="22665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C39A40-7641-40D0-859C-EB44A40E1C8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12"/>
          </p:nvPr>
        </p:nvSpPr>
        <p:spPr>
          <a:xfrm>
            <a:off x="692640" y="5255280"/>
            <a:ext cx="22665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7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11111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5880" y="370440"/>
            <a:ext cx="9223200" cy="28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i="1" lang="en-US" sz="6400" spc="-1" strike="noStrike">
                <a:solidFill>
                  <a:srgbClr val="ffff00"/>
                </a:solidFill>
                <a:latin typeface="Source Sans Pro Light"/>
                <a:ea typeface="Source Sans Pro Light"/>
              </a:rPr>
              <a:t>HSC 509</a:t>
            </a:r>
            <a:br>
              <a:rPr sz="6400"/>
            </a:br>
            <a:r>
              <a:rPr b="0" i="1" lang="en-US" sz="5000" spc="-1" strike="noStrike">
                <a:solidFill>
                  <a:srgbClr val="ffff00"/>
                </a:solidFill>
                <a:latin typeface="Source Sans Pro Light"/>
                <a:ea typeface="Source Sans Pro Light"/>
              </a:rPr>
              <a:t>Perspectives on Human Behaviour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1604880" y="3635280"/>
            <a:ext cx="6079680" cy="122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algn="ctr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>
                    <a:alpha val="55000"/>
                  </a:srgbClr>
                </a:solidFill>
                <a:latin typeface="Source Sans Pro"/>
                <a:ea typeface="Source Sans Pro"/>
              </a:rPr>
              <a:t>Monsoon Semester 2022-23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>
                    <a:alpha val="55000"/>
                  </a:srgbClr>
                </a:solidFill>
                <a:latin typeface="Source Sans Pro"/>
                <a:ea typeface="Source Sans Pro"/>
              </a:rPr>
              <a:t>Department  of Humanities and Social Sciences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>
                    <a:alpha val="55000"/>
                  </a:srgbClr>
                </a:solidFill>
                <a:latin typeface="Source Sans Pro"/>
                <a:ea typeface="Source Sans Pro"/>
              </a:rPr>
              <a:t>Indian Institute of Technology (ISM) Dhanbad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8" name="Straight Connector 3"/>
          <p:cNvSpPr/>
          <p:nvPr/>
        </p:nvSpPr>
        <p:spPr>
          <a:xfrm>
            <a:off x="3624840" y="3407760"/>
            <a:ext cx="6101640" cy="360"/>
          </a:xfrm>
          <a:prstGeom prst="line">
            <a:avLst/>
          </a:prstGeom>
          <a:ln w="635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5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70080" y="322200"/>
            <a:ext cx="9342360" cy="70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i="1" lang="en-US" sz="4800" spc="-1" strike="noStrike">
                <a:solidFill>
                  <a:srgbClr val="ffff00"/>
                </a:solidFill>
                <a:latin typeface="Source Sans Pro Light"/>
                <a:ea typeface="Source Sans Pro Light"/>
              </a:rPr>
              <a:t>Scientific Method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71" name="Straight Connector 2"/>
          <p:cNvSpPr/>
          <p:nvPr/>
        </p:nvSpPr>
        <p:spPr>
          <a:xfrm>
            <a:off x="370800" y="1330200"/>
            <a:ext cx="9336960" cy="360"/>
          </a:xfrm>
          <a:prstGeom prst="line">
            <a:avLst/>
          </a:prstGeom>
          <a:ln w="635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2" name="Diagram 2"/>
          <p:cNvGrpSpPr/>
          <p:nvPr/>
        </p:nvGrpSpPr>
        <p:grpSpPr>
          <a:xfrm>
            <a:off x="371520" y="1702440"/>
            <a:ext cx="9335880" cy="3125880"/>
            <a:chOff x="371520" y="1702440"/>
            <a:chExt cx="9335880" cy="3125880"/>
          </a:xfrm>
        </p:grpSpPr>
        <p:sp>
          <p:nvSpPr>
            <p:cNvPr id="173" name=""/>
            <p:cNvSpPr/>
            <p:nvPr/>
          </p:nvSpPr>
          <p:spPr>
            <a:xfrm>
              <a:off x="371520" y="1702440"/>
              <a:ext cx="9335880" cy="312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"/>
            <p:cNvSpPr/>
            <p:nvPr/>
          </p:nvSpPr>
          <p:spPr>
            <a:xfrm>
              <a:off x="375120" y="2086920"/>
              <a:ext cx="2111040" cy="64224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  <p:txBody>
            <a:bodyPr numCol="1" spcCol="1440" lIns="191880" rIns="191880" tIns="109800" bIns="109800" anchor="ctr">
              <a:noAutofit/>
            </a:bodyPr>
            <a:p>
              <a:pPr algn="ctr">
                <a:lnSpc>
                  <a:spcPct val="90000"/>
                </a:lnSpc>
                <a:spcAft>
                  <a:spcPts val="944"/>
                </a:spcAft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Observation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75" name=""/>
            <p:cNvSpPr/>
            <p:nvPr/>
          </p:nvSpPr>
          <p:spPr>
            <a:xfrm>
              <a:off x="375120" y="2729880"/>
              <a:ext cx="2111040" cy="1715400"/>
            </a:xfrm>
            <a:prstGeom prst="rect">
              <a:avLst/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cccccc">
                  <a:alpha val="90000"/>
                </a:srgbClr>
              </a:solidFill>
            </a:ln>
          </p:spPr>
          <p:style>
            <a:lnRef idx="1"/>
            <a:fillRef idx="0"/>
            <a:effectRef idx="0"/>
            <a:fontRef idx="minor"/>
          </p:style>
          <p:txBody>
            <a:bodyPr numCol="1" spcCol="1440" lIns="144000" rIns="191880" tIns="144000" bIns="216000" anchor="t">
              <a:noAutofit/>
            </a:bodyPr>
            <a:p>
              <a:pPr lvl="1" marL="228600" indent="-228600">
                <a:lnSpc>
                  <a:spcPct val="90000"/>
                </a:lnSpc>
                <a:spcAft>
                  <a:spcPts val="405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Measurement</a:t>
              </a:r>
              <a:endParaRPr b="0" lang="en-IN" sz="1800" spc="-1" strike="noStrike"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Aft>
                  <a:spcPts val="405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Recording</a:t>
              </a:r>
              <a:endParaRPr b="0" lang="en-IN" sz="1800" spc="-1" strike="noStrike"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Aft>
                  <a:spcPts val="405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Control and Variation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6" name=""/>
            <p:cNvSpPr/>
            <p:nvPr/>
          </p:nvSpPr>
          <p:spPr>
            <a:xfrm>
              <a:off x="2782440" y="2086920"/>
              <a:ext cx="2110680" cy="64224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  <p:txBody>
            <a:bodyPr numCol="1" spcCol="1440" lIns="191880" rIns="191880" tIns="109800" bIns="109800" anchor="ctr">
              <a:noAutofit/>
            </a:bodyPr>
            <a:p>
              <a:pPr algn="ctr">
                <a:lnSpc>
                  <a:spcPct val="90000"/>
                </a:lnSpc>
                <a:spcAft>
                  <a:spcPts val="944"/>
                </a:spcAft>
                <a:buNone/>
                <a:tabLst>
                  <a:tab algn="l" pos="0"/>
                </a:tabLst>
              </a:pPr>
              <a:r>
                <a:rPr b="0" lang="en-US" sz="27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Testable</a:t>
              </a:r>
              <a:endParaRPr b="0" lang="en-IN" sz="2700" spc="-1" strike="noStrike">
                <a:latin typeface="Arial"/>
              </a:endParaRPr>
            </a:p>
          </p:txBody>
        </p:sp>
        <p:sp>
          <p:nvSpPr>
            <p:cNvPr id="177" name=""/>
            <p:cNvSpPr/>
            <p:nvPr/>
          </p:nvSpPr>
          <p:spPr>
            <a:xfrm>
              <a:off x="2782440" y="2729880"/>
              <a:ext cx="2110680" cy="1715400"/>
            </a:xfrm>
            <a:prstGeom prst="rect">
              <a:avLst/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cccccc">
                  <a:alpha val="90000"/>
                </a:srgbClr>
              </a:solidFill>
            </a:ln>
          </p:spPr>
          <p:style>
            <a:lnRef idx="1"/>
            <a:fillRef idx="0"/>
            <a:effectRef idx="0"/>
            <a:fontRef idx="minor"/>
          </p:style>
          <p:txBody>
            <a:bodyPr numCol="1" spcCol="1440" lIns="144000" rIns="191880" tIns="144000" bIns="216000" anchor="t">
              <a:noAutofit/>
            </a:bodyPr>
            <a:p>
              <a:pPr lvl="1" marL="228600" indent="-228600">
                <a:lnSpc>
                  <a:spcPct val="90000"/>
                </a:lnSpc>
                <a:spcAft>
                  <a:spcPts val="405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Hypothesis and 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Source Sans Pro Light"/>
                  <a:ea typeface="DejaVu Sans"/>
                </a:rPr>
                <a:t>Theorizing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8" name=""/>
            <p:cNvSpPr/>
            <p:nvPr/>
          </p:nvSpPr>
          <p:spPr>
            <a:xfrm>
              <a:off x="5189400" y="2086920"/>
              <a:ext cx="2110680" cy="64224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  <p:txBody>
            <a:bodyPr numCol="1" spcCol="1440" lIns="191880" rIns="191880" tIns="109800" bIns="109800" anchor="ctr">
              <a:noAutofit/>
            </a:bodyPr>
            <a:p>
              <a:pPr algn="ctr">
                <a:lnSpc>
                  <a:spcPct val="90000"/>
                </a:lnSpc>
                <a:spcAft>
                  <a:spcPts val="944"/>
                </a:spcAft>
                <a:buNone/>
                <a:tabLst>
                  <a:tab algn="l" pos="0"/>
                </a:tabLst>
              </a:pPr>
              <a:r>
                <a:rPr b="0" lang="en-US" sz="27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Verifiability</a:t>
              </a:r>
              <a:endParaRPr b="0" lang="en-IN" sz="2700" spc="-1" strike="noStrike">
                <a:latin typeface="Arial"/>
              </a:endParaRPr>
            </a:p>
          </p:txBody>
        </p:sp>
        <p:sp>
          <p:nvSpPr>
            <p:cNvPr id="179" name=""/>
            <p:cNvSpPr/>
            <p:nvPr/>
          </p:nvSpPr>
          <p:spPr>
            <a:xfrm>
              <a:off x="5189400" y="2729880"/>
              <a:ext cx="2110680" cy="1715400"/>
            </a:xfrm>
            <a:prstGeom prst="rect">
              <a:avLst/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cccccc">
                  <a:alpha val="90000"/>
                </a:srgbClr>
              </a:solidFill>
            </a:ln>
          </p:spPr>
          <p:style>
            <a:lnRef idx="1"/>
            <a:fillRef idx="0"/>
            <a:effectRef idx="0"/>
            <a:fontRef idx="minor"/>
          </p:style>
          <p:txBody>
            <a:bodyPr numCol="1" spcCol="1440" lIns="144000" rIns="191880" tIns="144000" bIns="216000" anchor="t">
              <a:noAutofit/>
            </a:bodyPr>
            <a:p>
              <a:pPr lvl="1" marL="228600" indent="-228600">
                <a:lnSpc>
                  <a:spcPct val="90000"/>
                </a:lnSpc>
                <a:spcAft>
                  <a:spcPts val="405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Reporting and Replication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0" name=""/>
            <p:cNvSpPr/>
            <p:nvPr/>
          </p:nvSpPr>
          <p:spPr>
            <a:xfrm>
              <a:off x="7596360" y="2086920"/>
              <a:ext cx="2110680" cy="64224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00000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  <p:txBody>
            <a:bodyPr numCol="1" spcCol="1440" lIns="191880" rIns="191880" tIns="109800" bIns="109800" anchor="ctr">
              <a:noAutofit/>
            </a:bodyPr>
            <a:p>
              <a:pPr algn="ctr">
                <a:lnSpc>
                  <a:spcPct val="90000"/>
                </a:lnSpc>
                <a:spcAft>
                  <a:spcPts val="944"/>
                </a:spcAft>
                <a:buNone/>
                <a:tabLst>
                  <a:tab algn="l" pos="0"/>
                </a:tabLst>
              </a:pPr>
              <a:r>
                <a:rPr b="0" lang="en-US" sz="27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Cumulative</a:t>
              </a:r>
              <a:endParaRPr b="0" lang="en-IN" sz="2700" spc="-1" strike="noStrike">
                <a:latin typeface="Arial"/>
              </a:endParaRPr>
            </a:p>
          </p:txBody>
        </p:sp>
        <p:sp>
          <p:nvSpPr>
            <p:cNvPr id="181" name=""/>
            <p:cNvSpPr/>
            <p:nvPr/>
          </p:nvSpPr>
          <p:spPr>
            <a:xfrm>
              <a:off x="7596360" y="2729880"/>
              <a:ext cx="2110680" cy="1715400"/>
            </a:xfrm>
            <a:prstGeom prst="rect">
              <a:avLst/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cccccc">
                  <a:alpha val="90000"/>
                </a:srgbClr>
              </a:solidFill>
            </a:ln>
          </p:spPr>
          <p:style>
            <a:lnRef idx="1"/>
            <a:fillRef idx="0"/>
            <a:effectRef idx="0"/>
            <a:fontRef idx="minor"/>
          </p:style>
          <p:txBody>
            <a:bodyPr numCol="1" spcCol="1440" lIns="144000" rIns="191880" tIns="144000" bIns="216000" anchor="t">
              <a:noAutofit/>
            </a:bodyPr>
            <a:p>
              <a:pPr lvl="1" marL="228600" indent="-228600">
                <a:lnSpc>
                  <a:spcPct val="90000"/>
                </a:lnSpc>
                <a:spcAft>
                  <a:spcPts val="405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"stand on shoulder's of the giants"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70080" y="321120"/>
            <a:ext cx="934236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i="1" lang="en-US" sz="4800" spc="-1" strike="noStrike">
                <a:solidFill>
                  <a:srgbClr val="ffff00"/>
                </a:solidFill>
                <a:latin typeface="Source Sans Pro Light"/>
                <a:ea typeface="Source Sans Pro Light"/>
              </a:rPr>
              <a:t>Psychology as a Science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370080" y="1434600"/>
            <a:ext cx="9335520" cy="3125880"/>
          </a:xfrm>
          <a:prstGeom prst="rect">
            <a:avLst/>
          </a:prstGeom>
          <a:noFill/>
          <a:ln w="0">
            <a:noFill/>
          </a:ln>
        </p:spPr>
        <p:txBody>
          <a:bodyPr lIns="0" rIns="90000" tIns="0" bIns="0" anchor="t">
            <a:normAutofit fontScale="96000"/>
          </a:bodyPr>
          <a:p>
            <a:pPr marL="449640" indent="-447840">
              <a:lnSpc>
                <a:spcPct val="14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Char char="→"/>
            </a:pPr>
            <a:r>
              <a:rPr b="0" lang="en-US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Phenomenon of interest are not directly observable</a:t>
            </a:r>
            <a:endParaRPr b="0" lang="en-IN" sz="1800" spc="-1" strike="noStrike">
              <a:latin typeface="Arial"/>
            </a:endParaRPr>
          </a:p>
          <a:p>
            <a:pPr marL="449640" indent="-447840">
              <a:lnSpc>
                <a:spcPct val="14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Char char="→"/>
            </a:pPr>
            <a:r>
              <a:rPr b="0" lang="en-US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Modern methods</a:t>
            </a:r>
            <a:endParaRPr b="0" lang="en-IN" sz="1800" spc="-1" strike="noStrike">
              <a:latin typeface="Arial"/>
            </a:endParaRPr>
          </a:p>
          <a:p>
            <a:pPr lvl="1" marL="899640" indent="-447840">
              <a:lnSpc>
                <a:spcPct val="140000"/>
              </a:lnSpc>
              <a:spcBef>
                <a:spcPts val="4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92d050"/>
                </a:solidFill>
                <a:latin typeface="Source Sans Pro"/>
                <a:ea typeface="Source Sans Pro"/>
              </a:rPr>
              <a:t>Self-report, observation, digital trace, physical measures etc</a:t>
            </a:r>
            <a:endParaRPr b="0" lang="en-IN" sz="1800" spc="-1" strike="noStrike">
              <a:latin typeface="Arial"/>
            </a:endParaRPr>
          </a:p>
          <a:p>
            <a:pPr marL="449640" indent="-447840">
              <a:lnSpc>
                <a:spcPct val="14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Char char="→"/>
            </a:pPr>
            <a:r>
              <a:rPr b="0" lang="en-US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Verifiability</a:t>
            </a:r>
            <a:endParaRPr b="0" lang="en-IN" sz="1800" spc="-1" strike="noStrike">
              <a:latin typeface="Arial"/>
            </a:endParaRPr>
          </a:p>
          <a:p>
            <a:pPr lvl="1" marL="899640" indent="-447840">
              <a:lnSpc>
                <a:spcPct val="140000"/>
              </a:lnSpc>
              <a:spcBef>
                <a:spcPts val="4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92d050"/>
                </a:solidFill>
                <a:latin typeface="Source Sans Pro"/>
                <a:ea typeface="Source Sans Pro"/>
              </a:rPr>
              <a:t>Repeating using same methodology</a:t>
            </a:r>
            <a:endParaRPr b="0" lang="en-IN" sz="1800" spc="-1" strike="noStrike">
              <a:latin typeface="Arial"/>
            </a:endParaRPr>
          </a:p>
          <a:p>
            <a:pPr marL="449640" indent="-447840">
              <a:lnSpc>
                <a:spcPct val="14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Char char="→"/>
            </a:pPr>
            <a:r>
              <a:rPr b="0" lang="en-US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Cumulative </a:t>
            </a:r>
            <a:endParaRPr b="0" lang="en-IN" sz="1800" spc="-1" strike="noStrike">
              <a:latin typeface="Arial"/>
            </a:endParaRPr>
          </a:p>
          <a:p>
            <a:pPr lvl="1" marL="899640" indent="-447840">
              <a:lnSpc>
                <a:spcPct val="140000"/>
              </a:lnSpc>
              <a:spcBef>
                <a:spcPts val="499"/>
              </a:spcBef>
              <a:buClr>
                <a:srgbClr val="92d05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92d050"/>
                </a:solidFill>
                <a:latin typeface="Source Sans Pro"/>
                <a:ea typeface="Source Sans Pro"/>
              </a:rPr>
              <a:t>Issues of divergent viewpoints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00"/>
                </a:solidFill>
                <a:latin typeface="Arial"/>
              </a:rPr>
              <a:t>Scientific Psychology: The Challenges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Levels of Explanation in Psychology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i="1" lang="en-IN" sz="2200" spc="-1" strike="noStrike">
                <a:solidFill>
                  <a:srgbClr val="ffffff"/>
                </a:solidFill>
                <a:latin typeface="Arial"/>
              </a:rPr>
              <a:t>Biological</a:t>
            </a:r>
            <a:endParaRPr b="0" lang="en-IN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i="1" lang="en-IN" sz="2200" spc="-1" strike="noStrike">
                <a:solidFill>
                  <a:srgbClr val="ffffff"/>
                </a:solidFill>
                <a:latin typeface="Arial"/>
              </a:rPr>
              <a:t>Interpersonal</a:t>
            </a:r>
            <a:endParaRPr b="0" lang="en-IN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i="1" lang="en-IN" sz="2200" spc="-1" strike="noStrike">
                <a:solidFill>
                  <a:srgbClr val="ffffff"/>
                </a:solidFill>
                <a:latin typeface="Arial"/>
              </a:rPr>
              <a:t>Socio-Cultural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Problems of Intuition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i="1" lang="en-IN" sz="2200" spc="-1" strike="noStrike">
                <a:solidFill>
                  <a:srgbClr val="ffffff"/>
                </a:solidFill>
                <a:latin typeface="Arial"/>
              </a:rPr>
              <a:t>Biases</a:t>
            </a:r>
            <a:endParaRPr b="0" lang="en-IN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i="1" lang="en-IN" sz="2200" spc="-1" strike="noStrike">
                <a:solidFill>
                  <a:srgbClr val="ffffff"/>
                </a:solidFill>
                <a:latin typeface="Arial"/>
              </a:rPr>
              <a:t>Pseudopsychology / psychomyths / pop-psychology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Dr. Ahmed Sameer, Dept of HSS, IIT(ISM) Dhanbad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405035-6792-4B08-8FE0-854CA0F68906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53D19EA0-07DE-42A1-B1DB-EAEC8E07CC02}" type="datetime1">
              <a:rPr lang="en-IN"/>
              <a:t>18/08/2022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ffff00"/>
                </a:solidFill>
                <a:latin typeface="Arial"/>
              </a:rPr>
              <a:t>Major Topics in Psychology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Biological Basis of Behaviour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Sensation and Perception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Learning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Cognition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Emotion &amp; Motivation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Personality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Intelligence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Applications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Dr. Ahmed Sameer, Dept of HSS, IIT(ISM) Dhanbad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4870A7-9F1C-4B9A-AFF2-8546ECFB439D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17F4D601-0A48-4405-BD7F-700DA035580A}" type="datetime1">
              <a:rPr lang="en-IN"/>
              <a:t>18/08/2022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461880" y="567000"/>
            <a:ext cx="4367880" cy="2455920"/>
          </a:xfrm>
          <a:prstGeom prst="rect">
            <a:avLst/>
          </a:prstGeom>
          <a:ln w="0"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5671440" y="2457000"/>
            <a:ext cx="3936960" cy="29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6" descr=""/>
          <p:cNvPicPr/>
          <p:nvPr/>
        </p:nvPicPr>
        <p:blipFill>
          <a:blip r:embed="rId1"/>
          <a:stretch/>
        </p:blipFill>
        <p:spPr>
          <a:xfrm>
            <a:off x="1770480" y="462600"/>
            <a:ext cx="6536160" cy="4743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Dr. Ahmed Sameer, Dept of HSS, IIT(ISM) Dhanbad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D0E0471-9D74-4ECE-8A52-6C8AF748B753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C9F656A2-358E-4D72-AB3F-4F2036105251}" type="datetime1">
              <a:rPr lang="en-IN"/>
              <a:t>18/08/2022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5" descr=""/>
          <p:cNvPicPr/>
          <p:nvPr/>
        </p:nvPicPr>
        <p:blipFill>
          <a:blip r:embed="rId1"/>
          <a:stretch/>
        </p:blipFill>
        <p:spPr>
          <a:xfrm>
            <a:off x="2071080" y="1028880"/>
            <a:ext cx="5936040" cy="34855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Dr. Ahmed Sameer, Dept of HSS, IIT(ISM) Dhanbad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DAD5B10-3856-4D6C-8F9E-68C72BCE50FF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A6C0A13A-86DD-41D0-AB5C-7E0D787D2257}" type="datetime1">
              <a:rPr lang="en-IN"/>
              <a:t>18/08/2022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" descr=""/>
          <p:cNvPicPr/>
          <p:nvPr/>
        </p:nvPicPr>
        <p:blipFill>
          <a:blip r:embed="rId1"/>
          <a:stretch/>
        </p:blipFill>
        <p:spPr>
          <a:xfrm>
            <a:off x="1963440" y="616320"/>
            <a:ext cx="6150600" cy="4435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Dr. Ahmed Sameer, Dept of HSS, IIT(ISM) Dhanbad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A622398-B15C-4B1D-A4E5-40949F138B94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012925C2-0D8A-45F4-9E2C-9EAAC1D7F7C8}" type="datetime1">
              <a:rPr lang="en-IN"/>
              <a:t>18/08/2022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2022-08-18T10:17:45Z</dcterms:created>
  <dc:creator/>
  <dc:description/>
  <dc:language>en-IN</dc:language>
  <cp:lastModifiedBy/>
  <dcterms:modified xsi:type="dcterms:W3CDTF">2022-08-18T13:15:59Z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