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exe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WX8YuPnkyNnV0jYJACP7g2eNf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3D2DE4-33F9-4990-9E26-95EC7702D622}">
  <a:tblStyle styleId="{023D2DE4-33F9-4990-9E26-95EC7702D62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ira S M" userId="740bdb79e2f42467" providerId="LiveId" clId="{0635106C-EE85-4C06-A33A-69E49B0B60BF}"/>
    <pc:docChg chg="modSld">
      <pc:chgData name="Athira S M" userId="740bdb79e2f42467" providerId="LiveId" clId="{0635106C-EE85-4C06-A33A-69E49B0B60BF}" dt="2022-10-16T18:14:41.091" v="33" actId="20577"/>
      <pc:docMkLst>
        <pc:docMk/>
      </pc:docMkLst>
      <pc:sldChg chg="modSp mod">
        <pc:chgData name="Athira S M" userId="740bdb79e2f42467" providerId="LiveId" clId="{0635106C-EE85-4C06-A33A-69E49B0B60BF}" dt="2022-10-16T18:14:41.091" v="33" actId="20577"/>
        <pc:sldMkLst>
          <pc:docMk/>
          <pc:sldMk cId="0" sldId="264"/>
        </pc:sldMkLst>
        <pc:spChg chg="mod">
          <ac:chgData name="Athira S M" userId="740bdb79e2f42467" providerId="LiveId" clId="{0635106C-EE85-4C06-A33A-69E49B0B60BF}" dt="2022-10-16T18:14:41.091" v="33" actId="20577"/>
          <ac:spMkLst>
            <pc:docMk/>
            <pc:sldMk cId="0" sldId="264"/>
            <ac:spMk id="1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9cb6faa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9cb6faa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n-IN" sz="7200" b="1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Unconscious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084225" y="4842275"/>
            <a:ext cx="5187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endParaRPr sz="2400" b="1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Athira S M</a:t>
            </a:r>
            <a:endParaRPr sz="2400" b="1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22DR0065</a:t>
            </a:r>
            <a:endParaRPr sz="2400" b="1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False Consciousness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Misunderstanding about what social class one belongs to, their class interests and how it differs from other social classes’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people not conscious of the fact that capitalists and workers belong to different social classes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Leads to lack of loyalty to own social class and personal interests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IN" sz="3200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so revolutionary about Freudian Unconscious?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show how past experiences shape present thought and action</a:t>
            </a:r>
            <a:endParaRPr>
              <a:solidFill>
                <a:srgbClr val="D9EAD3"/>
              </a:solidFill>
            </a:endParaRPr>
          </a:p>
          <a:p>
            <a:pPr marL="228600" lvl="0" indent="-38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serious impact on all of society 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6636089" y="3044825"/>
            <a:ext cx="5181600" cy="2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800"/>
              <a:buChar char="•"/>
            </a:pPr>
            <a:r>
              <a:rPr lang="en-IN">
                <a:solidFill>
                  <a:srgbClr val="FCE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Shifting common beliefs of role of basic instincts </a:t>
            </a:r>
            <a:endParaRPr>
              <a:solidFill>
                <a:srgbClr val="FCE5C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E5CD"/>
              </a:buClr>
              <a:buSzPts val="2800"/>
              <a:buChar char="•"/>
            </a:pPr>
            <a:r>
              <a:rPr lang="en-IN">
                <a:solidFill>
                  <a:srgbClr val="FCE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humans as more irrational beings </a:t>
            </a:r>
            <a:endParaRPr>
              <a:solidFill>
                <a:srgbClr val="FCE5C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E5CD"/>
              </a:buClr>
              <a:buSzPts val="2800"/>
              <a:buChar char="•"/>
            </a:pPr>
            <a:r>
              <a:rPr lang="en-IN">
                <a:solidFill>
                  <a:srgbClr val="FCE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Popularising idea of repression </a:t>
            </a:r>
            <a:endParaRPr>
              <a:solidFill>
                <a:srgbClr val="FCE5CD"/>
              </a:solidFill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 rot="10800000" flipH="1">
            <a:off x="5715000" y="3280994"/>
            <a:ext cx="972000" cy="720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10"/>
          <p:cNvCxnSpPr/>
          <p:nvPr/>
        </p:nvCxnSpPr>
        <p:spPr>
          <a:xfrm>
            <a:off x="5715000" y="4001294"/>
            <a:ext cx="972000" cy="135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10"/>
          <p:cNvCxnSpPr/>
          <p:nvPr/>
        </p:nvCxnSpPr>
        <p:spPr>
          <a:xfrm>
            <a:off x="5715000" y="4001294"/>
            <a:ext cx="972000" cy="1054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838200" y="2754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Freud as Part of Conflict Tradition</a:t>
            </a:r>
            <a:endParaRPr>
              <a:solidFill>
                <a:srgbClr val="D9D9D9"/>
              </a:solidFill>
            </a:endParaRPr>
          </a:p>
        </p:txBody>
      </p:sp>
      <p:graphicFrame>
        <p:nvGraphicFramePr>
          <p:cNvPr id="154" name="Google Shape;154;p11"/>
          <p:cNvGraphicFramePr/>
          <p:nvPr/>
        </p:nvGraphicFramePr>
        <p:xfrm>
          <a:off x="759011" y="1515035"/>
          <a:ext cx="10446900" cy="5075250"/>
        </p:xfrm>
        <a:graphic>
          <a:graphicData uri="http://schemas.openxmlformats.org/drawingml/2006/table">
            <a:tbl>
              <a:tblPr firstRow="1" bandRow="1">
                <a:noFill/>
                <a:tableStyleId>{023D2DE4-33F9-4990-9E26-95EC7702D622}</a:tableStyleId>
              </a:tblPr>
              <a:tblGrid>
                <a:gridCol w="348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Thomas Hobbes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Jean Jacques Rousseau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Marx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B7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Humans as self-centered and ruled by selfish desires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Roots of evil – in corrupt society – indiv</a:t>
                      </a: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iduals struggle for freedom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Conflict as inevitable in evolution of social classes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Hence individuals had to be controlled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Hence society in need of radical reform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consciousness and overthrowing capitalism – classless society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2754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Freud as Part of Conflict Tradition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528918" y="1497106"/>
            <a:ext cx="1110727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Font typeface="Arial"/>
              <a:buChar char="•"/>
            </a:pPr>
            <a:r>
              <a:rPr lang="en-IN" sz="3000" b="0" i="0" u="none" strike="noStrike" cap="none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Freud – conflict shifted to within the individual </a:t>
            </a:r>
            <a:endParaRPr>
              <a:solidFill>
                <a:srgbClr val="D9EAD3"/>
              </a:solidFill>
            </a:endParaRPr>
          </a:p>
          <a:p>
            <a:pPr marL="2857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767976" y="2113020"/>
          <a:ext cx="10446900" cy="4250680"/>
        </p:xfrm>
        <a:graphic>
          <a:graphicData uri="http://schemas.openxmlformats.org/drawingml/2006/table">
            <a:tbl>
              <a:tblPr firstRow="1" bandRow="1">
                <a:noFill/>
                <a:tableStyleId>{023D2DE4-33F9-4990-9E26-95EC7702D622}</a:tableStyleId>
              </a:tblPr>
              <a:tblGrid>
                <a:gridCol w="348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Ego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Super-ego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B7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Hobbesian – infants </a:t>
                      </a: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motivated to satisfy their own needs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child</a:t>
                      </a: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understands real limitations and restraints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Cultural ideas of good and bad – becoming internalized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Unrestrained by practical limitations of the world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to satisfy </a:t>
                      </a:r>
                      <a:r>
                        <a:rPr lang="en-IN" sz="28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r>
                        <a:rPr lang="en-IN" sz="28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realistic</a:t>
                      </a:r>
                      <a:r>
                        <a:rPr lang="en-IN" sz="28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ways, copes with delays in gratification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Conscience – keeps actions and thoughts in check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Repression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1"/>
          </p:nvPr>
        </p:nvSpPr>
        <p:spPr>
          <a:xfrm>
            <a:off x="838200" y="1425401"/>
            <a:ext cx="10515600" cy="52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certain thoughts out of consciousness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ideas that are not in line with moral codes or are taboo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gain acceptance and support </a:t>
            </a:r>
            <a:endParaRPr>
              <a:solidFill>
                <a:srgbClr val="D9EAD3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seen in domains of sex and violence </a:t>
            </a: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304800" algn="l" rtl="0"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Font typeface="Times New Roman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instincts in conflict with morality </a:t>
            </a: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Revealed via slips of tongue, jokes, etc.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 healthy functioning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Access the Unconscious?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attempt – Hypnosis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and erratic effectivity </a:t>
            </a:r>
            <a:endParaRPr>
              <a:solidFill>
                <a:srgbClr val="D9EAD3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Dreams – ‘Royal road’ to the unconscious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Repressed wishes arose in disguised form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recognised, would cause anxiety and end sleep </a:t>
            </a:r>
            <a:endParaRPr>
              <a:solidFill>
                <a:srgbClr val="D9EAD3"/>
              </a:solidFill>
            </a:endParaRPr>
          </a:p>
          <a:p>
            <a:pPr marL="11430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Unconscious content of dreams – latent content </a:t>
            </a:r>
            <a:endParaRPr>
              <a:solidFill>
                <a:srgbClr val="D9EAD3"/>
              </a:solidFill>
            </a:endParaRPr>
          </a:p>
          <a:p>
            <a:pPr marL="11430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manifests in the surface – manifest content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 of wish fulfilment without consequences 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838200" y="222903"/>
            <a:ext cx="10515600" cy="84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Criticism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1"/>
          </p:nvPr>
        </p:nvSpPr>
        <p:spPr>
          <a:xfrm>
            <a:off x="838200" y="1138518"/>
            <a:ext cx="10515600" cy="537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unconscious – not falsifiable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Establishing unconscious – Repression of traumatic childhood experiences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forgetting or victims wishing to keep silent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of Elizabeth Loftus – Reconstruction</a:t>
            </a:r>
            <a:endParaRPr>
              <a:solidFill>
                <a:srgbClr val="D9EAD3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 sz="28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Eyewitness testimonies affected by ‘suggestion’ and ‘planting’ of ideas</a:t>
            </a:r>
            <a:endParaRPr>
              <a:solidFill>
                <a:srgbClr val="D9EAD3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 sz="28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‘False memories’ of childhood planted during interpretation of dreams </a:t>
            </a:r>
            <a:endParaRPr>
              <a:solidFill>
                <a:srgbClr val="D9EAD3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 sz="28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Past events continually constructed via social interaction</a:t>
            </a:r>
            <a:endParaRPr sz="26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Unconscious, the Past and the Future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 of dreams – related to the past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Eastern cultural beliefs – dreams as indicating the future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– Humans as not always aware of what influences behaviour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IN" sz="3000" baseline="30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century cognitive psychology – unconscious can influence future behaviour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Biology of Dreams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Dreams occur during REM sleep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advanced part of brains trying to make sense of signals generated by pons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tell us a lot about the individual </a:t>
            </a: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Font typeface="Times New Roman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Damaged Pons - dreams continue - associated with motivational  and emotional  systems (forebrain)</a:t>
            </a: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Font typeface="Times New Roman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 controlling motivation  and emotion - active during REM sleep</a:t>
            </a: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159750"/>
            <a:ext cx="10515600" cy="5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2600"/>
              <a:buFont typeface="Lexend"/>
              <a:buChar char="•"/>
            </a:pPr>
            <a:r>
              <a:rPr lang="en-IN" sz="2600" b="1">
                <a:solidFill>
                  <a:srgbClr val="D9D2E9"/>
                </a:solidFill>
                <a:latin typeface="Lexend"/>
                <a:ea typeface="Lexend"/>
                <a:cs typeface="Lexend"/>
                <a:sym typeface="Lexend"/>
              </a:rPr>
              <a:t>Early History of the Unconscious</a:t>
            </a: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2600"/>
              <a:buFont typeface="Lexend"/>
              <a:buChar char="•"/>
            </a:pPr>
            <a:r>
              <a:rPr lang="en-IN" sz="2600" b="1">
                <a:solidFill>
                  <a:srgbClr val="D9D2E9"/>
                </a:solidFill>
                <a:latin typeface="Lexend"/>
                <a:ea typeface="Lexend"/>
                <a:cs typeface="Lexend"/>
                <a:sym typeface="Lexend"/>
              </a:rPr>
              <a:t>What is so revolutionary about Freudian Unconscious?</a:t>
            </a: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2600"/>
              <a:buFont typeface="Lexend"/>
              <a:buChar char="•"/>
            </a:pPr>
            <a:r>
              <a:rPr lang="en-IN" sz="2600" b="1">
                <a:solidFill>
                  <a:srgbClr val="D9D2E9"/>
                </a:solidFill>
                <a:latin typeface="Lexend"/>
                <a:ea typeface="Lexend"/>
                <a:cs typeface="Lexend"/>
                <a:sym typeface="Lexend"/>
              </a:rPr>
              <a:t>Freud as Part of Conflict Tradition</a:t>
            </a: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2600"/>
              <a:buFont typeface="Lexend"/>
              <a:buChar char="•"/>
            </a:pPr>
            <a:r>
              <a:rPr lang="en-IN" sz="2600" b="1">
                <a:solidFill>
                  <a:srgbClr val="D9D2E9"/>
                </a:solidFill>
                <a:latin typeface="Lexend"/>
                <a:ea typeface="Lexend"/>
                <a:cs typeface="Lexend"/>
                <a:sym typeface="Lexend"/>
              </a:rPr>
              <a:t>Repression</a:t>
            </a: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2600"/>
              <a:buFont typeface="Lexend"/>
              <a:buChar char="•"/>
            </a:pPr>
            <a:r>
              <a:rPr lang="en-IN" sz="2600" b="1">
                <a:solidFill>
                  <a:srgbClr val="D9D2E9"/>
                </a:solidFill>
                <a:latin typeface="Lexend"/>
                <a:ea typeface="Lexend"/>
                <a:cs typeface="Lexend"/>
                <a:sym typeface="Lexend"/>
              </a:rPr>
              <a:t>How to Access the Unconscious?  </a:t>
            </a: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2600"/>
              <a:buFont typeface="Lexend"/>
              <a:buChar char="•"/>
            </a:pPr>
            <a:r>
              <a:rPr lang="en-IN" sz="2600" b="1">
                <a:solidFill>
                  <a:srgbClr val="D9D2E9"/>
                </a:solidFill>
                <a:latin typeface="Lexend"/>
                <a:ea typeface="Lexend"/>
                <a:cs typeface="Lexend"/>
                <a:sym typeface="Lexend"/>
              </a:rPr>
              <a:t>Criticisms </a:t>
            </a: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2600"/>
              <a:buFont typeface="Lexend"/>
              <a:buChar char="•"/>
            </a:pPr>
            <a:r>
              <a:rPr lang="en-IN" sz="2600" b="1">
                <a:solidFill>
                  <a:srgbClr val="D9D2E9"/>
                </a:solidFill>
                <a:latin typeface="Lexend"/>
                <a:ea typeface="Lexend"/>
                <a:cs typeface="Lexend"/>
                <a:sym typeface="Lexend"/>
              </a:rPr>
              <a:t>Unconscious, the Past and the Future</a:t>
            </a:r>
            <a:endParaRPr sz="2600" b="1">
              <a:solidFill>
                <a:srgbClr val="D9D2E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we entirely aware of our actions and the motives behind them?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IN" sz="30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rational beings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IN" sz="3000">
                <a:solidFill>
                  <a:srgbClr val="F4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irrational beings</a:t>
            </a:r>
            <a:endParaRPr>
              <a:solidFill>
                <a:srgbClr val="D9EAD3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Humans as not fully conscious of actions and motives </a:t>
            </a: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influential ideas in the history of psychology </a:t>
            </a:r>
            <a:endParaRPr>
              <a:solidFill>
                <a:srgbClr val="D9EAD3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History of the Unconscious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Plato’s Simile of the Cave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 sz="28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Prisoners in the cave mistaken about their beliefs of the world and themselves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 sz="28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thus unaware of what they do and do not know </a:t>
            </a:r>
            <a:endParaRPr>
              <a:solidFill>
                <a:srgbClr val="D9EAD3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 of the Church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 sz="28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Dominant position in the Western life – led to the belief that only God if perfectly knowledgeable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2800"/>
              <a:buChar char="•"/>
            </a:pPr>
            <a:r>
              <a:rPr lang="en-IN" sz="28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human knowledge is inaccurate and imperfect 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Thresholds in Sensation and Perception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7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Explored empirically by Gustav Fechner  – studied relationship between physical stimuli and psychological experience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Devised the unit ‘just noticeable difference’ – amount of change required in the strength of a stimulus for the difference to be noticeable consciously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Allegedly introduced the idea of mind being like an iceberg 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Unconscious Inferences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Hermann von Helmholtz – research on colour perception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Contexts affect how we perceive colour through unconscious inferences (i.e. hunches made without conscious effort) </a:t>
            </a:r>
            <a:endParaRPr>
              <a:solidFill>
                <a:srgbClr val="D9EAD3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19</a:t>
            </a:r>
            <a:r>
              <a:rPr lang="en-IN" sz="3000" baseline="30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20</a:t>
            </a:r>
            <a:r>
              <a:rPr lang="en-IN" sz="3000" baseline="30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century – Gestalt psychologists – tendency to infer “completeness” through a fragmentary stimuli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Inbuilt characteristics of humans – see the world in certain holistic ways </a:t>
            </a:r>
            <a:endParaRPr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 without the awareness of the individual </a:t>
            </a:r>
            <a:endParaRPr>
              <a:solidFill>
                <a:srgbClr val="D9EAD3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69cb6faaa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473" y="791100"/>
            <a:ext cx="6474800" cy="55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Variations in Idea Intensity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Friedrich Herbart – Human mind as a collection of ideas of varying intensity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 cannot be destroyed – lose strength and slip out of consciousness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 thus relegated to the unconscious – accessible by association </a:t>
            </a:r>
            <a:endParaRPr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1613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Hypnotism</a:t>
            </a:r>
            <a:endParaRPr dirty="0">
              <a:solidFill>
                <a:srgbClr val="FFF2CC"/>
              </a:solidFill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434353"/>
            <a:ext cx="10515600" cy="52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 dirty="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efforts to discover methods of treating mental disorders</a:t>
            </a:r>
            <a:endParaRPr dirty="0"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 dirty="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 dirty="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 for consciousness:</a:t>
            </a:r>
            <a:endParaRPr dirty="0">
              <a:solidFill>
                <a:srgbClr val="D9EAD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 dirty="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 dirty="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aspects of experience lie outside the reach of introspection and conscious awareness </a:t>
            </a:r>
            <a:endParaRPr dirty="0"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 dirty="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Personality has a number of different strata with ‘deeper’ layers beneath the surface </a:t>
            </a:r>
            <a:endParaRPr dirty="0">
              <a:solidFill>
                <a:srgbClr val="D9EAD3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EAD3"/>
              </a:buClr>
              <a:buSzPts val="3000"/>
              <a:buChar char="•"/>
            </a:pPr>
            <a:r>
              <a:rPr lang="en-IN" sz="3000" dirty="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hidden levels of personality may influence everyday behaviour in ways we are unaware of </a:t>
            </a:r>
            <a:endParaRPr dirty="0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Lexend</vt:lpstr>
      <vt:lpstr>Times New Roman</vt:lpstr>
      <vt:lpstr>Arial</vt:lpstr>
      <vt:lpstr>Office Theme</vt:lpstr>
      <vt:lpstr>The Unconscious</vt:lpstr>
      <vt:lpstr>Overview</vt:lpstr>
      <vt:lpstr>Introduction</vt:lpstr>
      <vt:lpstr>Early History of the Unconscious</vt:lpstr>
      <vt:lpstr>1. Thresholds in Sensation and Perception</vt:lpstr>
      <vt:lpstr>2. Unconscious Inferences </vt:lpstr>
      <vt:lpstr>PowerPoint Presentation</vt:lpstr>
      <vt:lpstr>3. Variations in Idea Intensity </vt:lpstr>
      <vt:lpstr>4. Hypnotism</vt:lpstr>
      <vt:lpstr>5. False Consciousness </vt:lpstr>
      <vt:lpstr>What is so revolutionary about Freudian Unconscious? </vt:lpstr>
      <vt:lpstr>Freud as Part of Conflict Tradition</vt:lpstr>
      <vt:lpstr>Freud as Part of Conflict Tradition</vt:lpstr>
      <vt:lpstr>Repression</vt:lpstr>
      <vt:lpstr>How to Access the Unconscious? </vt:lpstr>
      <vt:lpstr>Criticism </vt:lpstr>
      <vt:lpstr>Unconscious, the Past and the Future</vt:lpstr>
      <vt:lpstr>The Biology of Dreams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Unconscious</dc:title>
  <dc:creator>Athira S M</dc:creator>
  <cp:lastModifiedBy>Athira S M</cp:lastModifiedBy>
  <cp:revision>1</cp:revision>
  <dcterms:created xsi:type="dcterms:W3CDTF">2022-10-14T13:05:37Z</dcterms:created>
  <dcterms:modified xsi:type="dcterms:W3CDTF">2022-10-16T18:33:05Z</dcterms:modified>
</cp:coreProperties>
</file>