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A73C67D-B7FA-13C5-937E-3BF519117F3F}">
  <a:tblStyle styleId="{CA73C67D-B7FA-13C5-937E-3BF519117F3F}" styleName="Medium Style 4">
    <a:wholeTbl>
      <a:tcTxStyle>
        <a:fontRef idx="minor"/>
        <a:schemeClr val="dk1"/>
      </a:tcTxStyle>
      <a:tcStyle>
        <a:tcBdr>
          <a:left>
            <a:ln w="12700">
              <a:solidFill>
                <a:schemeClr val="dk1"/>
              </a:solidFill>
            </a:ln>
          </a:left>
          <a:right>
            <a:ln w="12700">
              <a:solidFill>
                <a:schemeClr val="dk1"/>
              </a:solidFill>
            </a:ln>
          </a:right>
          <a:top>
            <a:ln w="12700">
              <a:solidFill>
                <a:schemeClr val="dk1"/>
              </a:solidFill>
            </a:ln>
          </a:top>
          <a:bottom>
            <a:ln w="12700">
              <a:solidFill>
                <a:schemeClr val="dk1"/>
              </a:solidFill>
            </a:ln>
          </a:bottom>
          <a:insideH>
            <a:ln w="12700">
              <a:solidFill>
                <a:schemeClr val="dk1"/>
              </a:solidFill>
            </a:ln>
          </a:insideH>
          <a:insideV>
            <a:ln w="12700">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chemeClr val="dk1"/>
      </a:tcTxStyle>
      <a:tcStyle>
        <a:tcBdr/>
      </a:tcStyle>
    </a:lastCol>
    <a:firstCol>
      <a:tcTxStyle b="on">
        <a:fontRef idx="minor"/>
        <a:schemeClr val="dk1"/>
      </a:tcTxStyle>
      <a:tcStyle>
        <a:tcBdr/>
      </a:tcStyle>
    </a:firstCol>
    <a:lastRow>
      <a:tcTxStyle b="on">
        <a:fontRef idx="minor"/>
        <a:schemeClr val="dk1"/>
      </a:tcTxStyle>
      <a:tcStyle>
        <a:tcBdr>
          <a:top>
            <a:ln w="38100">
              <a:solidFill>
                <a:schemeClr val="dk1"/>
              </a:solidFill>
            </a:ln>
          </a:top>
        </a:tcBdr>
        <a:fill>
          <a:solidFill>
            <a:schemeClr val="dk1">
              <a:tint val="20000"/>
            </a:schemeClr>
          </a:solidFill>
        </a:fill>
      </a:tcStyle>
    </a:lastRow>
    <a:seCell>
      <a:tcStyle>
        <a:tcBdr/>
      </a:tcStyle>
    </a:seCell>
    <a:swCell>
      <a:tcStyle>
        <a:tcBdr/>
      </a:tcStyle>
    </a:swCell>
    <a:firstRow>
      <a:tcTxStyle b="on">
        <a:fontRef idx="minor"/>
        <a:schemeClr val="dk1"/>
      </a:tcTxStyle>
      <a:tcStyle>
        <a:tcBdr>
          <a:bottom>
            <a:ln w="12700">
              <a:solidFill>
                <a:schemeClr val="dk1"/>
              </a:solidFill>
            </a:ln>
          </a:bottom>
        </a:tcBdr>
        <a:fill>
          <a:solidFill>
            <a:schemeClr val="dk1">
              <a:tint val="20000"/>
            </a:scheme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27" name="PlaceHolder 2" hidden="0"/>
          <p:cNvSpPr>
            <a:spLocks noGrp="1"/>
          </p:cNvSpPr>
          <p:nvPr isPhoto="0" userDrawn="0">
            <p:ph type="body" hasCustomPrompt="0"/>
          </p:nvPr>
        </p:nvSpPr>
        <p:spPr bwMode="auto">
          <a:xfrm>
            <a:off x="609480" y="160452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28" name="PlaceHolder 3"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30"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1"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2"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3" name="PlaceHolder 5"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35" name="PlaceHolder 2" hidden="0"/>
          <p:cNvSpPr>
            <a:spLocks noGrp="1"/>
          </p:cNvSpPr>
          <p:nvPr isPhoto="0" userDrawn="0">
            <p:ph type="body" hasCustomPrompt="0"/>
          </p:nvPr>
        </p:nvSpPr>
        <p:spPr bwMode="auto">
          <a:xfrm>
            <a:off x="60948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6" name="PlaceHolder 3" hidden="0"/>
          <p:cNvSpPr>
            <a:spLocks noGrp="1"/>
          </p:cNvSpPr>
          <p:nvPr isPhoto="0" userDrawn="0">
            <p:ph type="body" hasCustomPrompt="0"/>
          </p:nvPr>
        </p:nvSpPr>
        <p:spPr bwMode="auto">
          <a:xfrm>
            <a:off x="431964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7" name="PlaceHolder 4" hidden="0"/>
          <p:cNvSpPr>
            <a:spLocks noGrp="1"/>
          </p:cNvSpPr>
          <p:nvPr isPhoto="0" userDrawn="0">
            <p:ph type="body" hasCustomPrompt="0"/>
          </p:nvPr>
        </p:nvSpPr>
        <p:spPr bwMode="auto">
          <a:xfrm>
            <a:off x="802980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8" name="PlaceHolder 5" hidden="0"/>
          <p:cNvSpPr>
            <a:spLocks noGrp="1"/>
          </p:cNvSpPr>
          <p:nvPr isPhoto="0" userDrawn="0">
            <p:ph type="body" hasCustomPrompt="0"/>
          </p:nvPr>
        </p:nvSpPr>
        <p:spPr bwMode="auto">
          <a:xfrm>
            <a:off x="60948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39" name="PlaceHolder 6" hidden="0"/>
          <p:cNvSpPr>
            <a:spLocks noGrp="1"/>
          </p:cNvSpPr>
          <p:nvPr isPhoto="0" userDrawn="0">
            <p:ph type="body" hasCustomPrompt="0"/>
          </p:nvPr>
        </p:nvSpPr>
        <p:spPr bwMode="auto">
          <a:xfrm>
            <a:off x="431964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40" name="PlaceHolder 7" hidden="0"/>
          <p:cNvSpPr>
            <a:spLocks noGrp="1"/>
          </p:cNvSpPr>
          <p:nvPr isPhoto="0" userDrawn="0">
            <p:ph type="body" hasCustomPrompt="0"/>
          </p:nvPr>
        </p:nvSpPr>
        <p:spPr bwMode="auto">
          <a:xfrm>
            <a:off x="802980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6" name="PlaceHolder 2" hidden="0"/>
          <p:cNvSpPr>
            <a:spLocks noGrp="1"/>
          </p:cNvSpPr>
          <p:nvPr isPhoto="0" userDrawn="0">
            <p:ph type="subTitle" hasCustomPrompt="0"/>
          </p:nvPr>
        </p:nvSpPr>
        <p:spPr bwMode="auto">
          <a:xfrm>
            <a:off x="609480" y="1604520"/>
            <a:ext cx="10972440" cy="3977280"/>
          </a:xfrm>
          <a:prstGeom prst="rect">
            <a:avLst/>
          </a:prstGeom>
        </p:spPr>
        <p:txBody>
          <a:bodyPr lIns="0" tIns="0" rIns="0" bIns="0" anchor="ctr">
            <a:noAutofit/>
          </a:bodyPr>
          <a:p>
            <a:pPr algn="ctr">
              <a:defRPr/>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8"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10"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11"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609480" y="273600"/>
            <a:ext cx="10972440" cy="5307840"/>
          </a:xfrm>
          <a:prstGeom prst="rect">
            <a:avLst/>
          </a:prstGeom>
        </p:spPr>
        <p:txBody>
          <a:bodyPr lIns="0" tIns="0" rIns="0" bIns="0" anchor="ctr">
            <a:noAutofit/>
          </a:bodyPr>
          <a:p>
            <a:pPr algn="ctr">
              <a:defRPr/>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1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1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1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19"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20"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21" name="PlaceHolder 4"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defRPr/>
            </a:pPr>
            <a:endParaRPr lang="en-US" sz="1800" b="0" strike="noStrike" spc="-1">
              <a:solidFill>
                <a:srgbClr val="000000"/>
              </a:solidFill>
              <a:latin typeface="Arial"/>
            </a:endParaRPr>
          </a:p>
        </p:txBody>
      </p:sp>
      <p:sp>
        <p:nvSpPr>
          <p:cNvPr id="23"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24"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25" name="PlaceHolder 4"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1523880" y="1122480"/>
            <a:ext cx="9143640" cy="2387160"/>
          </a:xfrm>
          <a:prstGeom prst="rect">
            <a:avLst/>
          </a:prstGeom>
        </p:spPr>
        <p:txBody>
          <a:bodyPr anchor="b">
            <a:noAutofit/>
          </a:bodyPr>
          <a:p>
            <a:pPr algn="ctr">
              <a:lnSpc>
                <a:spcPct val="90000"/>
              </a:lnSpc>
              <a:defRPr/>
            </a:pPr>
            <a:r>
              <a:rPr lang="en-US" sz="6000" b="0" strike="noStrike" spc="-1">
                <a:solidFill>
                  <a:srgbClr val="000000"/>
                </a:solidFill>
                <a:latin typeface="Arial"/>
                <a:ea typeface="Arial"/>
              </a:rPr>
              <a:t>C</a:t>
            </a:r>
            <a:r>
              <a:rPr lang="en-US" sz="6000" b="0" strike="noStrike" spc="-1">
                <a:solidFill>
                  <a:srgbClr val="000000"/>
                </a:solidFill>
                <a:latin typeface="Arial"/>
                <a:ea typeface="Arial"/>
              </a:rPr>
              <a:t>l</a:t>
            </a:r>
            <a:r>
              <a:rPr lang="en-US" sz="6000" b="0" strike="noStrike" spc="-1">
                <a:solidFill>
                  <a:srgbClr val="000000"/>
                </a:solidFill>
                <a:latin typeface="Arial"/>
                <a:ea typeface="Arial"/>
              </a:rPr>
              <a:t>i</a:t>
            </a:r>
            <a:r>
              <a:rPr lang="en-US" sz="6000" b="0" strike="noStrike" spc="-1">
                <a:solidFill>
                  <a:srgbClr val="000000"/>
                </a:solidFill>
                <a:latin typeface="Arial"/>
                <a:ea typeface="Arial"/>
              </a:rPr>
              <a:t>c</a:t>
            </a:r>
            <a:r>
              <a:rPr lang="en-US" sz="6000" b="0" strike="noStrike" spc="-1">
                <a:solidFill>
                  <a:srgbClr val="000000"/>
                </a:solidFill>
                <a:latin typeface="Arial"/>
                <a:ea typeface="Arial"/>
              </a:rPr>
              <a:t>k</a:t>
            </a:r>
            <a:r>
              <a:rPr lang="en-US" sz="6000" b="0" strike="noStrike" spc="-1">
                <a:solidFill>
                  <a:srgbClr val="000000"/>
                </a:solidFill>
                <a:latin typeface="Arial"/>
                <a:ea typeface="Arial"/>
              </a:rPr>
              <a:t> </a:t>
            </a:r>
            <a:r>
              <a:rPr lang="en-US" sz="6000" b="0" strike="noStrike" spc="-1">
                <a:solidFill>
                  <a:srgbClr val="000000"/>
                </a:solidFill>
                <a:latin typeface="Arial"/>
                <a:ea typeface="Arial"/>
              </a:rPr>
              <a:t>t</a:t>
            </a:r>
            <a:r>
              <a:rPr lang="en-US" sz="6000" b="0" strike="noStrike" spc="-1">
                <a:solidFill>
                  <a:srgbClr val="000000"/>
                </a:solidFill>
                <a:latin typeface="Arial"/>
                <a:ea typeface="Arial"/>
              </a:rPr>
              <a:t>o</a:t>
            </a:r>
            <a:r>
              <a:rPr lang="en-US" sz="6000" b="0" strike="noStrike" spc="-1">
                <a:solidFill>
                  <a:srgbClr val="000000"/>
                </a:solidFill>
                <a:latin typeface="Arial"/>
                <a:ea typeface="Arial"/>
              </a:rPr>
              <a:t> </a:t>
            </a:r>
            <a:r>
              <a:rPr lang="en-US" sz="6000" b="0" strike="noStrike" spc="-1">
                <a:solidFill>
                  <a:srgbClr val="000000"/>
                </a:solidFill>
                <a:latin typeface="Arial"/>
                <a:ea typeface="Arial"/>
              </a:rPr>
              <a:t>e</a:t>
            </a:r>
            <a:r>
              <a:rPr lang="en-US" sz="6000" b="0" strike="noStrike" spc="-1">
                <a:solidFill>
                  <a:srgbClr val="000000"/>
                </a:solidFill>
                <a:latin typeface="Arial"/>
                <a:ea typeface="Arial"/>
              </a:rPr>
              <a:t>d</a:t>
            </a:r>
            <a:r>
              <a:rPr lang="en-US" sz="6000" b="0" strike="noStrike" spc="-1">
                <a:solidFill>
                  <a:srgbClr val="000000"/>
                </a:solidFill>
                <a:latin typeface="Arial"/>
                <a:ea typeface="Arial"/>
              </a:rPr>
              <a:t>i</a:t>
            </a:r>
            <a:r>
              <a:rPr lang="en-US" sz="6000" b="0" strike="noStrike" spc="-1">
                <a:solidFill>
                  <a:srgbClr val="000000"/>
                </a:solidFill>
                <a:latin typeface="Arial"/>
                <a:ea typeface="Arial"/>
              </a:rPr>
              <a:t>t</a:t>
            </a:r>
            <a:r>
              <a:rPr lang="en-US" sz="6000" b="0" strike="noStrike" spc="-1">
                <a:solidFill>
                  <a:srgbClr val="000000"/>
                </a:solidFill>
                <a:latin typeface="Arial"/>
                <a:ea typeface="Arial"/>
              </a:rPr>
              <a:t> </a:t>
            </a:r>
            <a:r>
              <a:rPr lang="en-US" sz="6000" b="0" strike="noStrike" spc="-1">
                <a:solidFill>
                  <a:srgbClr val="000000"/>
                </a:solidFill>
                <a:latin typeface="Arial"/>
                <a:ea typeface="Arial"/>
              </a:rPr>
              <a:t>M</a:t>
            </a:r>
            <a:r>
              <a:rPr lang="en-US" sz="6000" b="0" strike="noStrike" spc="-1">
                <a:solidFill>
                  <a:srgbClr val="000000"/>
                </a:solidFill>
                <a:latin typeface="Arial"/>
                <a:ea typeface="Arial"/>
              </a:rPr>
              <a:t>a</a:t>
            </a:r>
            <a:r>
              <a:rPr lang="en-US" sz="6000" b="0" strike="noStrike" spc="-1">
                <a:solidFill>
                  <a:srgbClr val="000000"/>
                </a:solidFill>
                <a:latin typeface="Arial"/>
                <a:ea typeface="Arial"/>
              </a:rPr>
              <a:t>s</a:t>
            </a:r>
            <a:r>
              <a:rPr lang="en-US" sz="6000" b="0" strike="noStrike" spc="-1">
                <a:solidFill>
                  <a:srgbClr val="000000"/>
                </a:solidFill>
                <a:latin typeface="Arial"/>
                <a:ea typeface="Arial"/>
              </a:rPr>
              <a:t>t</a:t>
            </a:r>
            <a:r>
              <a:rPr lang="en-US" sz="6000" b="0" strike="noStrike" spc="-1">
                <a:solidFill>
                  <a:srgbClr val="000000"/>
                </a:solidFill>
                <a:latin typeface="Arial"/>
                <a:ea typeface="Arial"/>
              </a:rPr>
              <a:t>e</a:t>
            </a:r>
            <a:r>
              <a:rPr lang="en-US" sz="6000" b="0" strike="noStrike" spc="-1">
                <a:solidFill>
                  <a:srgbClr val="000000"/>
                </a:solidFill>
                <a:latin typeface="Arial"/>
                <a:ea typeface="Arial"/>
              </a:rPr>
              <a:t>r</a:t>
            </a:r>
            <a:r>
              <a:rPr lang="en-US" sz="6000" b="0" strike="noStrike" spc="-1">
                <a:solidFill>
                  <a:srgbClr val="000000"/>
                </a:solidFill>
                <a:latin typeface="Arial"/>
                <a:ea typeface="Arial"/>
              </a:rPr>
              <a:t> </a:t>
            </a:r>
            <a:r>
              <a:rPr lang="en-US" sz="6000" b="0" strike="noStrike" spc="-1">
                <a:solidFill>
                  <a:srgbClr val="000000"/>
                </a:solidFill>
                <a:latin typeface="Arial"/>
                <a:ea typeface="Arial"/>
              </a:rPr>
              <a:t>t</a:t>
            </a:r>
            <a:r>
              <a:rPr lang="en-US" sz="6000" b="0" strike="noStrike" spc="-1">
                <a:solidFill>
                  <a:srgbClr val="000000"/>
                </a:solidFill>
                <a:latin typeface="Arial"/>
                <a:ea typeface="Arial"/>
              </a:rPr>
              <a:t>i</a:t>
            </a:r>
            <a:r>
              <a:rPr lang="en-US" sz="6000" b="0" strike="noStrike" spc="-1">
                <a:solidFill>
                  <a:srgbClr val="000000"/>
                </a:solidFill>
                <a:latin typeface="Arial"/>
                <a:ea typeface="Arial"/>
              </a:rPr>
              <a:t>t</a:t>
            </a:r>
            <a:r>
              <a:rPr lang="en-US" sz="6000" b="0" strike="noStrike" spc="-1">
                <a:solidFill>
                  <a:srgbClr val="000000"/>
                </a:solidFill>
                <a:latin typeface="Arial"/>
                <a:ea typeface="Arial"/>
              </a:rPr>
              <a:t>l</a:t>
            </a:r>
            <a:r>
              <a:rPr lang="en-US" sz="6000" b="0" strike="noStrike" spc="-1">
                <a:solidFill>
                  <a:srgbClr val="000000"/>
                </a:solidFill>
                <a:latin typeface="Arial"/>
                <a:ea typeface="Arial"/>
              </a:rPr>
              <a:t>e</a:t>
            </a:r>
            <a:r>
              <a:rPr lang="en-US" sz="6000" b="0" strike="noStrike" spc="-1">
                <a:solidFill>
                  <a:srgbClr val="000000"/>
                </a:solidFill>
                <a:latin typeface="Arial"/>
                <a:ea typeface="Arial"/>
              </a:rPr>
              <a:t> </a:t>
            </a:r>
            <a:r>
              <a:rPr lang="en-US" sz="6000" b="0" strike="noStrike" spc="-1">
                <a:solidFill>
                  <a:srgbClr val="000000"/>
                </a:solidFill>
                <a:latin typeface="Arial"/>
                <a:ea typeface="Arial"/>
              </a:rPr>
              <a:t>s</a:t>
            </a:r>
            <a:r>
              <a:rPr lang="en-US" sz="6000" b="0" strike="noStrike" spc="-1">
                <a:solidFill>
                  <a:srgbClr val="000000"/>
                </a:solidFill>
                <a:latin typeface="Arial"/>
                <a:ea typeface="Arial"/>
              </a:rPr>
              <a:t>t</a:t>
            </a:r>
            <a:r>
              <a:rPr lang="en-US" sz="6000" b="0" strike="noStrike" spc="-1">
                <a:solidFill>
                  <a:srgbClr val="000000"/>
                </a:solidFill>
                <a:latin typeface="Arial"/>
                <a:ea typeface="Arial"/>
              </a:rPr>
              <a:t>y</a:t>
            </a:r>
            <a:r>
              <a:rPr lang="en-US" sz="6000" b="0" strike="noStrike" spc="-1">
                <a:solidFill>
                  <a:srgbClr val="000000"/>
                </a:solidFill>
                <a:latin typeface="Arial"/>
                <a:ea typeface="Arial"/>
              </a:rPr>
              <a:t>l</a:t>
            </a:r>
            <a:r>
              <a:rPr lang="en-US" sz="6000" b="0" strike="noStrike" spc="-1">
                <a:solidFill>
                  <a:srgbClr val="000000"/>
                </a:solidFill>
                <a:latin typeface="Arial"/>
                <a:ea typeface="Arial"/>
              </a:rPr>
              <a:t>e</a:t>
            </a:r>
            <a:endParaRPr lang="en-US" sz="6000" b="0" strike="noStrike" spc="-1">
              <a:solidFill>
                <a:srgbClr val="000000"/>
              </a:solidFill>
              <a:latin typeface="Arial"/>
            </a:endParaRPr>
          </a:p>
        </p:txBody>
      </p:sp>
      <p:sp>
        <p:nvSpPr>
          <p:cNvPr id="1" name="PlaceHolder 2" hidden="0"/>
          <p:cNvSpPr>
            <a:spLocks noGrp="1"/>
          </p:cNvSpPr>
          <p:nvPr isPhoto="0" userDrawn="0">
            <p:ph type="dt" hasCustomPrompt="0"/>
          </p:nvPr>
        </p:nvSpPr>
        <p:spPr bwMode="auto">
          <a:xfrm>
            <a:off x="838080" y="6356520"/>
            <a:ext cx="2742840" cy="364680"/>
          </a:xfrm>
          <a:prstGeom prst="rect">
            <a:avLst/>
          </a:prstGeom>
        </p:spPr>
        <p:txBody>
          <a:bodyPr anchor="ctr">
            <a:noAutofit/>
          </a:bodyPr>
          <a:p>
            <a:pPr>
              <a:defRPr/>
            </a:pPr>
            <a:endParaRPr lang="en-US" sz="2400" b="0" strike="noStrike" spc="-1">
              <a:latin typeface="Times New Roman"/>
            </a:endParaRPr>
          </a:p>
        </p:txBody>
      </p:sp>
      <p:sp>
        <p:nvSpPr>
          <p:cNvPr id="2" name="PlaceHolder 3" hidden="0"/>
          <p:cNvSpPr>
            <a:spLocks noGrp="1"/>
          </p:cNvSpPr>
          <p:nvPr isPhoto="0" userDrawn="0">
            <p:ph type="ftr" hasCustomPrompt="0"/>
          </p:nvPr>
        </p:nvSpPr>
        <p:spPr bwMode="auto">
          <a:xfrm>
            <a:off x="4038480" y="6356520"/>
            <a:ext cx="4114440" cy="364680"/>
          </a:xfrm>
          <a:prstGeom prst="rect">
            <a:avLst/>
          </a:prstGeom>
        </p:spPr>
        <p:txBody>
          <a:bodyPr anchor="ctr">
            <a:noAutofit/>
          </a:bodyPr>
          <a:p>
            <a:pPr>
              <a:defRPr/>
            </a:pPr>
            <a:endParaRPr lang="en-US" sz="2400" b="0" strike="noStrike" spc="-1">
              <a:latin typeface="Times New Roman"/>
            </a:endParaRPr>
          </a:p>
        </p:txBody>
      </p:sp>
      <p:sp>
        <p:nvSpPr>
          <p:cNvPr id="3" name="PlaceHolder 4" hidden="0"/>
          <p:cNvSpPr>
            <a:spLocks noGrp="1"/>
          </p:cNvSpPr>
          <p:nvPr isPhoto="0" userDrawn="0">
            <p:ph type="sldNum" hasCustomPrompt="0"/>
          </p:nvPr>
        </p:nvSpPr>
        <p:spPr bwMode="auto">
          <a:xfrm>
            <a:off x="8610480" y="6356520"/>
            <a:ext cx="2742840" cy="364680"/>
          </a:xfrm>
          <a:prstGeom prst="rect">
            <a:avLst/>
          </a:prstGeom>
        </p:spPr>
        <p:txBody>
          <a:bodyPr anchor="ctr">
            <a:noAutofit/>
          </a:bodyPr>
          <a:p>
            <a:pPr>
              <a:defRPr/>
            </a:pPr>
            <a:endParaRPr lang="en-US" sz="2400" b="0" strike="noStrike" spc="-1">
              <a:latin typeface="Times New Roman"/>
            </a:endParaRPr>
          </a:p>
        </p:txBody>
      </p:sp>
      <p:sp>
        <p:nvSpPr>
          <p:cNvPr id="4" name="PlaceHolder 5"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US" sz="2800" b="0" strike="noStrike" spc="-1">
                <a:solidFill>
                  <a:srgbClr val="000000"/>
                </a:solidFill>
                <a:latin typeface="Arial"/>
              </a:rPr>
              <a:t>Click to edit the outline text format</a:t>
            </a:r>
            <a:endParaRPr lang="en-US" sz="2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000" b="0" strike="noStrike" spc="-1">
                <a:solidFill>
                  <a:srgbClr val="000000"/>
                </a:solidFill>
                <a:latin typeface="Arial"/>
              </a:rPr>
              <a:t>Second Outline Level</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 Id="rId3" Type="http://schemas.openxmlformats.org/officeDocument/2006/relationships/image" Target="../media/image6.jpg"/><Relationship Id="rId4" Type="http://schemas.openxmlformats.org/officeDocument/2006/relationships/image" Target="../media/image7.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00000"/>
        </a:solidFill>
      </p:bgPr>
    </p:bg>
    <p:spTree>
      <p:nvGrpSpPr>
        <p:cNvPr id="1" name="" hidden="0"/>
        <p:cNvGrpSpPr/>
        <p:nvPr isPhoto="0" userDrawn="0"/>
      </p:nvGrpSpPr>
      <p:grpSpPr bwMode="auto">
        <a:xfrm>
          <a:off x="0" y="0"/>
          <a:ext cx="0" cy="0"/>
          <a:chOff x="0" y="0"/>
          <a:chExt cx="0" cy="0"/>
        </a:xfrm>
      </p:grpSpPr>
      <p:sp>
        <p:nvSpPr>
          <p:cNvPr id="123" name="Title 1" hidden="0"/>
          <p:cNvSpPr txBox="1"/>
          <p:nvPr isPhoto="0" userDrawn="0"/>
        </p:nvSpPr>
        <p:spPr bwMode="auto">
          <a:xfrm>
            <a:off x="1070280" y="1122480"/>
            <a:ext cx="10051200" cy="2387160"/>
          </a:xfrm>
          <a:prstGeom prst="rect">
            <a:avLst/>
          </a:prstGeom>
          <a:noFill/>
          <a:ln w="0">
            <a:noFill/>
          </a:ln>
        </p:spPr>
        <p:txBody>
          <a:bodyPr anchor="b">
            <a:normAutofit/>
          </a:bodyPr>
          <a:p>
            <a:pPr algn="ctr">
              <a:lnSpc>
                <a:spcPct val="90000"/>
              </a:lnSpc>
              <a:defRPr/>
            </a:pPr>
            <a:r>
              <a:rPr lang="en-US" sz="6000" b="0" strike="noStrike" spc="-1">
                <a:solidFill>
                  <a:srgbClr val="FFFF00"/>
                </a:solidFill>
                <a:latin typeface="Arial"/>
                <a:ea typeface="Arial"/>
              </a:rPr>
              <a:t>HSC 509</a:t>
            </a:r>
            <a:br>
              <a:rPr/>
            </a:br>
            <a:r>
              <a:rPr lang="en-US" sz="4800" b="0" strike="noStrike" spc="-1">
                <a:solidFill>
                  <a:srgbClr val="FFFF00"/>
                </a:solidFill>
                <a:latin typeface="Arial"/>
                <a:ea typeface="Arial"/>
              </a:rPr>
              <a:t>Perspectives on Human Behaviour</a:t>
            </a:r>
            <a:endParaRPr lang="en-US" sz="4800" b="0" strike="noStrike" spc="-1">
              <a:solidFill>
                <a:srgbClr val="000000"/>
              </a:solidFill>
              <a:latin typeface="Arial"/>
            </a:endParaRPr>
          </a:p>
        </p:txBody>
      </p:sp>
      <p:sp>
        <p:nvSpPr>
          <p:cNvPr id="124" name="Subtitle 2" hidden="0"/>
          <p:cNvSpPr txBox="1"/>
          <p:nvPr isPhoto="0" userDrawn="0"/>
        </p:nvSpPr>
        <p:spPr bwMode="auto">
          <a:xfrm>
            <a:off x="1523880" y="3602160"/>
            <a:ext cx="9143640" cy="1655280"/>
          </a:xfrm>
          <a:prstGeom prst="rect">
            <a:avLst/>
          </a:prstGeom>
          <a:noFill/>
          <a:ln w="0">
            <a:noFill/>
          </a:ln>
        </p:spPr>
        <p:txBody>
          <a:bodyPr>
            <a:normAutofit/>
          </a:bodyPr>
          <a:p>
            <a:pPr algn="ctr">
              <a:lnSpc>
                <a:spcPct val="90000"/>
              </a:lnSpc>
              <a:spcBef>
                <a:spcPts val="1001"/>
              </a:spcBef>
              <a:tabLst>
                <a:tab pos="0" algn="l"/>
              </a:tabLst>
              <a:defRPr/>
            </a:pPr>
            <a:r>
              <a:rPr lang="en-US" sz="2400" b="0" i="1" strike="noStrike" spc="-1">
                <a:solidFill>
                  <a:srgbClr val="FFFFFF"/>
                </a:solidFill>
                <a:latin typeface="Arial"/>
                <a:ea typeface="Arial"/>
              </a:rPr>
              <a:t>Monsoon Semester 2022-23</a:t>
            </a:r>
            <a:endParaRPr lang="en-US" sz="2400" b="0" strike="noStrike" spc="-1">
              <a:latin typeface="Arial"/>
            </a:endParaRPr>
          </a:p>
          <a:p>
            <a:pPr algn="ctr">
              <a:lnSpc>
                <a:spcPct val="90000"/>
              </a:lnSpc>
              <a:spcBef>
                <a:spcPts val="1001"/>
              </a:spcBef>
              <a:tabLst>
                <a:tab pos="0" algn="l"/>
              </a:tabLst>
              <a:defRPr/>
            </a:pPr>
            <a:r>
              <a:rPr lang="en-US" sz="2400" b="0" i="1" strike="noStrike" spc="-1">
                <a:solidFill>
                  <a:srgbClr val="FFFFFF"/>
                </a:solidFill>
                <a:latin typeface="Arial"/>
                <a:ea typeface="Arial"/>
              </a:rPr>
              <a:t>Department  of Humanities and Social Sciences</a:t>
            </a:r>
            <a:endParaRPr lang="en-US" sz="2400" b="0" strike="noStrike" spc="-1">
              <a:latin typeface="Arial"/>
            </a:endParaRPr>
          </a:p>
          <a:p>
            <a:pPr algn="ctr">
              <a:lnSpc>
                <a:spcPct val="90000"/>
              </a:lnSpc>
              <a:spcBef>
                <a:spcPts val="1001"/>
              </a:spcBef>
              <a:tabLst>
                <a:tab pos="0" algn="l"/>
              </a:tabLst>
              <a:defRPr/>
            </a:pPr>
            <a:r>
              <a:rPr lang="en-US" sz="2400" b="0" i="1" strike="noStrike" spc="-1">
                <a:solidFill>
                  <a:srgbClr val="FFFFFF"/>
                </a:solidFill>
                <a:latin typeface="Arial"/>
                <a:ea typeface="Arial"/>
              </a:rPr>
              <a:t>Indian Institute of Technology (ISM) Dhanbad</a:t>
            </a:r>
            <a:endParaRPr lang="en-US"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496185928"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lgn="ctr">
              <a:defRPr/>
            </a:pPr>
            <a:r>
              <a:rPr sz="3600">
                <a:solidFill>
                  <a:srgbClr val="FFFF00"/>
                </a:solidFill>
              </a:rPr>
              <a:t>Gender Bias: The Dynamics</a:t>
            </a:r>
            <a:endParaRPr sz="3600">
              <a:solidFill>
                <a:srgbClr val="FFFF00"/>
              </a:solidFill>
            </a:endParaRPr>
          </a:p>
        </p:txBody>
      </p:sp>
      <p:sp>
        <p:nvSpPr>
          <p:cNvPr id="621537692" name="PlaceHolder 2" hidden="0"/>
          <p:cNvSpPr>
            <a:spLocks noGrp="1"/>
          </p:cNvSpPr>
          <p:nvPr isPhoto="0" userDrawn="0">
            <p:ph type="body" hasCustomPrompt="0"/>
          </p:nvPr>
        </p:nvSpPr>
        <p:spPr bwMode="auto">
          <a:xfrm flipH="0" flipV="0">
            <a:off x="609480" y="1604519"/>
            <a:ext cx="5179246" cy="4847319"/>
          </a:xfrm>
          <a:prstGeom prst="rect">
            <a:avLst/>
          </a:prstGeom>
        </p:spPr>
        <p:txBody>
          <a:bodyPr lIns="0" tIns="0" rIns="0" bIns="0">
            <a:normAutofit/>
          </a:bodyPr>
          <a:p>
            <a:pPr marL="349965" indent="-349965">
              <a:buFont typeface="Arial"/>
              <a:buChar char="•"/>
              <a:defRPr/>
            </a:pPr>
            <a:endParaRPr sz="2400">
              <a:solidFill>
                <a:schemeClr val="bg1"/>
              </a:solidFill>
            </a:endParaRPr>
          </a:p>
          <a:p>
            <a:pPr marL="349965" indent="-349965">
              <a:buFont typeface="Arial"/>
              <a:buChar char="•"/>
              <a:defRPr/>
            </a:pPr>
            <a:r>
              <a:rPr sz="2400" i="1">
                <a:solidFill>
                  <a:schemeClr val="bg1"/>
                </a:solidFill>
              </a:rPr>
              <a:t>Androcentrism</a:t>
            </a:r>
            <a:r>
              <a:rPr sz="2400">
                <a:solidFill>
                  <a:schemeClr val="bg1"/>
                </a:solidFill>
              </a:rPr>
              <a:t>: Male centered-ness i.e. Male perspective is the most important viewpoint.</a:t>
            </a:r>
            <a:endParaRPr sz="2400">
              <a:solidFill>
                <a:schemeClr val="bg1"/>
              </a:solidFill>
            </a:endParaRPr>
          </a:p>
          <a:p>
            <a:pPr>
              <a:defRPr/>
            </a:pPr>
            <a:endParaRPr sz="2400">
              <a:solidFill>
                <a:schemeClr val="bg1"/>
              </a:solidFill>
            </a:endParaRPr>
          </a:p>
          <a:p>
            <a:pPr marL="349965" indent="-349965">
              <a:buFont typeface="Arial"/>
              <a:buChar char="•"/>
              <a:defRPr/>
            </a:pPr>
            <a:r>
              <a:rPr sz="2400" i="1">
                <a:solidFill>
                  <a:schemeClr val="bg1"/>
                </a:solidFill>
              </a:rPr>
              <a:t>Beta Bias</a:t>
            </a:r>
            <a:r>
              <a:rPr sz="2400">
                <a:solidFill>
                  <a:schemeClr val="bg1"/>
                </a:solidFill>
              </a:rPr>
              <a:t>: Sex differences are minimized or ignored.</a:t>
            </a:r>
            <a:endParaRPr sz="2400">
              <a:solidFill>
                <a:schemeClr val="bg1"/>
              </a:solidFill>
            </a:endParaRPr>
          </a:p>
          <a:p>
            <a:pPr marL="750015" lvl="1" indent="-349965">
              <a:buFont typeface="Arial"/>
              <a:buChar char="•"/>
              <a:defRPr/>
            </a:pPr>
            <a:r>
              <a:rPr sz="2000" i="1">
                <a:solidFill>
                  <a:schemeClr val="bg1"/>
                </a:solidFill>
              </a:rPr>
              <a:t>Differential treatment of males and females by male experimenters</a:t>
            </a:r>
            <a:endParaRPr sz="2000" i="1">
              <a:solidFill>
                <a:schemeClr val="bg1"/>
              </a:solidFill>
            </a:endParaRPr>
          </a:p>
          <a:p>
            <a:pPr marL="750015" lvl="1" indent="-349965">
              <a:buFont typeface="Arial"/>
              <a:buChar char="•"/>
              <a:defRPr/>
            </a:pPr>
            <a:endParaRPr sz="2000" i="1">
              <a:solidFill>
                <a:schemeClr val="bg1"/>
              </a:solidFill>
            </a:endParaRPr>
          </a:p>
          <a:p>
            <a:pPr marL="750015" lvl="1" indent="-349965">
              <a:buFont typeface="Arial"/>
              <a:buChar char="•"/>
              <a:defRPr/>
            </a:pPr>
            <a:r>
              <a:rPr sz="2000" i="1">
                <a:solidFill>
                  <a:schemeClr val="bg1"/>
                </a:solidFill>
              </a:rPr>
              <a:t>Fight-or-flight vs Tend-and-Befriend</a:t>
            </a:r>
            <a:endParaRPr sz="2000" i="1">
              <a:solidFill>
                <a:schemeClr val="bg1"/>
              </a:solidFill>
            </a:endParaRPr>
          </a:p>
          <a:p>
            <a:pPr marL="349965" indent="-349965">
              <a:buFont typeface="Arial"/>
              <a:buChar char="•"/>
              <a:defRPr/>
            </a:pPr>
            <a:endParaRPr sz="2400">
              <a:solidFill>
                <a:schemeClr val="bg1"/>
              </a:solidFill>
            </a:endParaRPr>
          </a:p>
        </p:txBody>
      </p:sp>
      <p:sp>
        <p:nvSpPr>
          <p:cNvPr id="81355835" name="" hidden="0"/>
          <p:cNvSpPr/>
          <p:nvPr isPhoto="0" userDrawn="0"/>
        </p:nvSpPr>
        <p:spPr bwMode="auto">
          <a:xfrm>
            <a:off x="5968559" y="3352799"/>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14780337" name="" hidden="0"/>
          <p:cNvPicPr>
            <a:picLocks noChangeAspect="1"/>
          </p:cNvPicPr>
          <p:nvPr isPhoto="0" userDrawn="0"/>
        </p:nvPicPr>
        <p:blipFill>
          <a:blip r:embed="rId2"/>
          <a:stretch/>
        </p:blipFill>
        <p:spPr bwMode="auto">
          <a:xfrm flipH="0" flipV="0">
            <a:off x="6040329" y="1744332"/>
            <a:ext cx="6019877" cy="380892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068951641"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lgn="ctr">
              <a:defRPr/>
            </a:pPr>
            <a:r>
              <a:rPr sz="3600">
                <a:solidFill>
                  <a:srgbClr val="FFFF00"/>
                </a:solidFill>
              </a:rPr>
              <a:t>Gender Bias: The Genuine Differences</a:t>
            </a:r>
            <a:endParaRPr sz="3600">
              <a:solidFill>
                <a:srgbClr val="FFFF00"/>
              </a:solidFill>
            </a:endParaRPr>
          </a:p>
        </p:txBody>
      </p:sp>
      <p:sp>
        <p:nvSpPr>
          <p:cNvPr id="280991645" name="PlaceHolder 2" hidden="0"/>
          <p:cNvSpPr>
            <a:spLocks noGrp="1"/>
          </p:cNvSpPr>
          <p:nvPr isPhoto="0" userDrawn="0">
            <p:ph type="body" hasCustomPrompt="0"/>
          </p:nvPr>
        </p:nvSpPr>
        <p:spPr bwMode="auto">
          <a:xfrm>
            <a:off x="609480" y="1604520"/>
            <a:ext cx="10972440" cy="3977280"/>
          </a:xfrm>
          <a:prstGeom prst="rect">
            <a:avLst/>
          </a:prstGeom>
        </p:spPr>
        <p:txBody>
          <a:bodyPr vertOverflow="overflow" horzOverflow="clip" vert="horz" wrap="square" lIns="0" tIns="0" rIns="0" bIns="0" numCol="1" spcCol="0" rtlCol="0" fromWordArt="0" anchor="t" anchorCtr="0" forceAA="0" upright="0" compatLnSpc="0">
            <a:normAutofit fontScale="90000" lnSpcReduction="2000"/>
          </a:bodyPr>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Verbal Ability:		Girls</a:t>
            </a:r>
            <a:endParaRPr sz="2400">
              <a:solidFill>
                <a:schemeClr val="bg1"/>
              </a:solidFill>
            </a:endParaRPr>
          </a:p>
          <a:p>
            <a:pPr>
              <a:defRPr/>
            </a:pPr>
            <a:endParaRPr sz="2400" i="0">
              <a:solidFill>
                <a:schemeClr val="bg1"/>
              </a:solidFill>
            </a:endParaRPr>
          </a:p>
          <a:p>
            <a:pPr marL="349965" indent="-349965">
              <a:buFont typeface="Arial"/>
              <a:buChar char="•"/>
              <a:defRPr/>
            </a:pPr>
            <a:r>
              <a:rPr sz="2400" i="0">
                <a:solidFill>
                  <a:schemeClr val="bg1"/>
                </a:solidFill>
              </a:rPr>
              <a:t>Aggression:			Boys</a:t>
            </a:r>
            <a:endParaRPr sz="2400" i="0">
              <a:solidFill>
                <a:schemeClr val="bg1"/>
              </a:solidFill>
            </a:endParaRPr>
          </a:p>
          <a:p>
            <a:pPr marL="349965" indent="-349965">
              <a:buFont typeface="Arial"/>
              <a:buChar char="•"/>
              <a:defRPr/>
            </a:pPr>
            <a:endParaRPr sz="2400" i="0">
              <a:solidFill>
                <a:schemeClr val="bg1"/>
              </a:solidFill>
            </a:endParaRPr>
          </a:p>
          <a:p>
            <a:pPr marL="349965" indent="-349965">
              <a:buFont typeface="Arial"/>
              <a:buChar char="•"/>
              <a:defRPr/>
            </a:pPr>
            <a:r>
              <a:rPr sz="2400" i="0">
                <a:solidFill>
                  <a:schemeClr val="bg1"/>
                </a:solidFill>
              </a:rPr>
              <a:t>Visuo-spatial abilities:	Boys</a:t>
            </a:r>
            <a:endParaRPr sz="2400" i="0">
              <a:solidFill>
                <a:schemeClr val="bg1"/>
              </a:solidFill>
            </a:endParaRPr>
          </a:p>
          <a:p>
            <a:pPr marL="349965" indent="-349965">
              <a:buFont typeface="Arial"/>
              <a:buChar char="•"/>
              <a:defRPr/>
            </a:pPr>
            <a:endParaRPr sz="2400" i="0">
              <a:solidFill>
                <a:schemeClr val="bg1"/>
              </a:solidFill>
            </a:endParaRPr>
          </a:p>
          <a:p>
            <a:pPr marL="349965" indent="-349965">
              <a:buFont typeface="Arial"/>
              <a:buChar char="•"/>
              <a:defRPr/>
            </a:pPr>
            <a:r>
              <a:rPr sz="2400" i="0">
                <a:solidFill>
                  <a:schemeClr val="bg1"/>
                </a:solidFill>
              </a:rPr>
              <a:t>Arithmetic:	</a:t>
            </a:r>
            <a:r>
              <a:rPr sz="2400" i="1">
                <a:solidFill>
                  <a:schemeClr val="bg1"/>
                </a:solidFill>
              </a:rPr>
              <a:t>		</a:t>
            </a:r>
            <a:r>
              <a:rPr sz="2400" i="1">
                <a:solidFill>
                  <a:schemeClr val="bg1"/>
                </a:solidFill>
              </a:rPr>
              <a:t>Boys </a:t>
            </a:r>
            <a:endParaRPr sz="2400" i="1">
              <a:solidFill>
                <a:schemeClr val="bg1"/>
              </a:solidFill>
            </a:endParaRPr>
          </a:p>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Coping Strategies:</a:t>
            </a:r>
            <a:endParaRPr sz="2400">
              <a:solidFill>
                <a:schemeClr val="bg1"/>
              </a:solidFill>
            </a:endParaRPr>
          </a:p>
          <a:p>
            <a:pPr marL="750015" lvl="1" indent="-349965">
              <a:buFont typeface="Arial"/>
              <a:buChar char="•"/>
              <a:defRPr/>
            </a:pPr>
            <a:r>
              <a:rPr sz="2400">
                <a:solidFill>
                  <a:schemeClr val="bg1"/>
                </a:solidFill>
              </a:rPr>
              <a:t>Problem focused:	Boys</a:t>
            </a:r>
            <a:endParaRPr sz="2400">
              <a:solidFill>
                <a:schemeClr val="bg1"/>
              </a:solidFill>
            </a:endParaRPr>
          </a:p>
          <a:p>
            <a:pPr marL="750015" lvl="1" indent="-349965">
              <a:buFont typeface="Arial"/>
              <a:buChar char="•"/>
              <a:defRPr/>
            </a:pPr>
            <a:r>
              <a:rPr sz="2400">
                <a:solidFill>
                  <a:schemeClr val="bg1"/>
                </a:solidFill>
              </a:rPr>
              <a:t>Emotion focused:	Girls</a:t>
            </a:r>
            <a:endParaRPr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906910761"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lgn="ctr">
              <a:defRPr/>
            </a:pPr>
            <a:r>
              <a:rPr sz="3600">
                <a:solidFill>
                  <a:srgbClr val="FFFF00"/>
                </a:solidFill>
              </a:rPr>
              <a:t>Issues in Psychology</a:t>
            </a:r>
            <a:endParaRPr sz="3600">
              <a:solidFill>
                <a:srgbClr val="FFFF00"/>
              </a:solidFill>
            </a:endParaRPr>
          </a:p>
        </p:txBody>
      </p:sp>
      <p:sp>
        <p:nvSpPr>
          <p:cNvPr id="140122583"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Scientific inquiry is to be </a:t>
            </a:r>
            <a:r>
              <a:rPr sz="2400" u="sng">
                <a:solidFill>
                  <a:schemeClr val="bg1"/>
                </a:solidFill>
              </a:rPr>
              <a:t>Objective</a:t>
            </a:r>
            <a:r>
              <a:rPr sz="2400">
                <a:solidFill>
                  <a:schemeClr val="bg1"/>
                </a:solidFill>
              </a:rPr>
              <a:t> and </a:t>
            </a:r>
            <a:r>
              <a:rPr sz="2400" u="sng">
                <a:solidFill>
                  <a:schemeClr val="bg1"/>
                </a:solidFill>
              </a:rPr>
              <a:t>Value-free</a:t>
            </a:r>
            <a:endParaRPr sz="2400" u="sng">
              <a:solidFill>
                <a:schemeClr val="bg1"/>
              </a:solidFill>
            </a:endParaRPr>
          </a:p>
          <a:p>
            <a:pPr>
              <a:defRPr/>
            </a:pPr>
            <a:endParaRPr sz="2400">
              <a:solidFill>
                <a:schemeClr val="bg1"/>
              </a:solidFill>
            </a:endParaRPr>
          </a:p>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Findings must be </a:t>
            </a:r>
            <a:r>
              <a:rPr sz="2400" u="sng">
                <a:solidFill>
                  <a:schemeClr val="bg1"/>
                </a:solidFill>
              </a:rPr>
              <a:t>Universal</a:t>
            </a:r>
            <a:endParaRPr sz="2400" u="sng">
              <a:solidFill>
                <a:schemeClr val="bg1"/>
              </a:solidFill>
            </a:endParaRPr>
          </a:p>
          <a:p>
            <a:pPr marL="349965" indent="-349965">
              <a:buFont typeface="Arial"/>
              <a:buChar char="•"/>
              <a:defRPr/>
            </a:pPr>
            <a:endParaRPr sz="2400">
              <a:solidFill>
                <a:schemeClr val="bg1"/>
              </a:solidFill>
            </a:endParaRPr>
          </a:p>
          <a:p>
            <a:pPr>
              <a:defRPr/>
            </a:pPr>
            <a:endParaRPr sz="2400">
              <a:solidFill>
                <a:schemeClr val="bg1"/>
              </a:solidFill>
            </a:endParaRPr>
          </a:p>
          <a:p>
            <a:pPr marL="349965" indent="-349965">
              <a:buFont typeface="Arial"/>
              <a:buChar char="•"/>
              <a:defRPr/>
            </a:pPr>
            <a:r>
              <a:rPr sz="2400">
                <a:solidFill>
                  <a:schemeClr val="bg1"/>
                </a:solidFill>
              </a:rPr>
              <a:t>If Psychology is a science, then it must have these 3 characteristics</a:t>
            </a:r>
            <a:endParaRPr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67521246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lgn="ctr">
              <a:defRPr/>
            </a:pPr>
            <a:r>
              <a:rPr sz="3600">
                <a:solidFill>
                  <a:srgbClr val="FFFF00"/>
                </a:solidFill>
              </a:rPr>
              <a:t>Issues in Psychology</a:t>
            </a:r>
            <a:endParaRPr sz="3600">
              <a:solidFill>
                <a:srgbClr val="FFFF00"/>
              </a:solidFill>
            </a:endParaRPr>
          </a:p>
        </p:txBody>
      </p:sp>
      <p:sp>
        <p:nvSpPr>
          <p:cNvPr id="636266567"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Claim to being objective (or unbiased) has come under sever criticism</a:t>
            </a:r>
            <a:endParaRPr sz="2400">
              <a:solidFill>
                <a:schemeClr val="bg1"/>
              </a:solidFill>
            </a:endParaRPr>
          </a:p>
          <a:p>
            <a:pPr>
              <a:defRPr/>
            </a:pPr>
            <a:endParaRPr sz="2400">
              <a:solidFill>
                <a:schemeClr val="bg1"/>
              </a:solidFill>
            </a:endParaRPr>
          </a:p>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Two of the most dominant ones are:</a:t>
            </a:r>
            <a:endParaRPr sz="2400">
              <a:solidFill>
                <a:schemeClr val="bg1"/>
              </a:solidFill>
            </a:endParaRPr>
          </a:p>
          <a:p>
            <a:pPr marL="750015" lvl="1" indent="-349965">
              <a:buFont typeface="Arial"/>
              <a:buChar char="•"/>
              <a:defRPr/>
            </a:pPr>
            <a:r>
              <a:rPr sz="2400" i="1">
                <a:solidFill>
                  <a:schemeClr val="bg1"/>
                </a:solidFill>
              </a:rPr>
              <a:t>Sexism</a:t>
            </a:r>
            <a:endParaRPr sz="2400" i="1">
              <a:solidFill>
                <a:schemeClr val="bg1"/>
              </a:solidFill>
            </a:endParaRPr>
          </a:p>
          <a:p>
            <a:pPr marL="750015" lvl="1" indent="-349965">
              <a:buFont typeface="Arial"/>
              <a:buChar char="•"/>
              <a:defRPr/>
            </a:pPr>
            <a:r>
              <a:rPr sz="2400" i="1">
                <a:solidFill>
                  <a:schemeClr val="bg1"/>
                </a:solidFill>
              </a:rPr>
              <a:t>Ethnocentrism</a:t>
            </a:r>
            <a:endParaRPr sz="2400" i="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316551099" name="" hidden="0"/>
          <p:cNvSpPr/>
          <p:nvPr isPhoto="0" userDrawn="0"/>
        </p:nvSpPr>
        <p:spPr bwMode="auto">
          <a:xfrm flipH="0" flipV="0">
            <a:off x="3746926" y="919524"/>
            <a:ext cx="94390"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474179355" name="" hidden="0"/>
          <p:cNvPicPr>
            <a:picLocks noChangeAspect="1"/>
          </p:cNvPicPr>
          <p:nvPr isPhoto="0" userDrawn="0"/>
        </p:nvPicPr>
        <p:blipFill>
          <a:blip r:embed="rId2"/>
          <a:stretch/>
        </p:blipFill>
        <p:spPr bwMode="auto">
          <a:xfrm flipH="0" flipV="0">
            <a:off x="557122" y="377405"/>
            <a:ext cx="2859339" cy="2859339"/>
          </a:xfrm>
          <a:prstGeom prst="rect">
            <a:avLst/>
          </a:prstGeom>
        </p:spPr>
      </p:pic>
      <p:sp>
        <p:nvSpPr>
          <p:cNvPr id="677212258" name="" hidden="0"/>
          <p:cNvSpPr/>
          <p:nvPr isPhoto="0" userDrawn="0"/>
        </p:nvSpPr>
        <p:spPr bwMode="auto">
          <a:xfrm>
            <a:off x="5968559" y="3352799"/>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681150306" name="" hidden="0"/>
          <p:cNvPicPr>
            <a:picLocks noChangeAspect="1"/>
          </p:cNvPicPr>
          <p:nvPr isPhoto="0" userDrawn="0"/>
        </p:nvPicPr>
        <p:blipFill>
          <a:blip r:embed="rId3"/>
          <a:stretch/>
        </p:blipFill>
        <p:spPr bwMode="auto">
          <a:xfrm flipH="0" flipV="0">
            <a:off x="3596295" y="3115223"/>
            <a:ext cx="2318348" cy="3335168"/>
          </a:xfrm>
          <a:prstGeom prst="rect">
            <a:avLst/>
          </a:prstGeom>
        </p:spPr>
      </p:pic>
      <p:sp>
        <p:nvSpPr>
          <p:cNvPr id="461553842" name="" hidden="0"/>
          <p:cNvSpPr/>
          <p:nvPr isPhoto="0" userDrawn="0"/>
        </p:nvSpPr>
        <p:spPr bwMode="auto">
          <a:xfrm flipH="0" flipV="0">
            <a:off x="11050130" y="2075329"/>
            <a:ext cx="15157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89269423" name="" hidden="0"/>
          <p:cNvPicPr>
            <a:picLocks noChangeAspect="1"/>
          </p:cNvPicPr>
          <p:nvPr isPhoto="0" userDrawn="0"/>
        </p:nvPicPr>
        <p:blipFill>
          <a:blip r:embed="rId4"/>
          <a:stretch/>
        </p:blipFill>
        <p:spPr bwMode="auto">
          <a:xfrm flipH="0" flipV="0">
            <a:off x="5968559" y="377405"/>
            <a:ext cx="3811754" cy="2467338"/>
          </a:xfrm>
          <a:prstGeom prst="rect">
            <a:avLst/>
          </a:prstGeom>
        </p:spPr>
      </p:pic>
      <p:sp>
        <p:nvSpPr>
          <p:cNvPr id="1286261549" name="" hidden="0"/>
          <p:cNvSpPr/>
          <p:nvPr isPhoto="0" userDrawn="0"/>
        </p:nvSpPr>
        <p:spPr bwMode="auto">
          <a:xfrm flipH="0" flipV="0">
            <a:off x="11650630" y="5866147"/>
            <a:ext cx="144143"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0446602" name="" hidden="0"/>
          <p:cNvSpPr/>
          <p:nvPr isPhoto="0" userDrawn="0"/>
        </p:nvSpPr>
        <p:spPr bwMode="auto">
          <a:xfrm flipH="0" flipV="0">
            <a:off x="14184342" y="6705599"/>
            <a:ext cx="137289"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308108193" name="" hidden="0"/>
          <p:cNvPicPr>
            <a:picLocks noChangeAspect="1"/>
          </p:cNvPicPr>
          <p:nvPr isPhoto="0" userDrawn="0"/>
        </p:nvPicPr>
        <p:blipFill>
          <a:blip r:embed="rId5"/>
          <a:stretch/>
        </p:blipFill>
        <p:spPr bwMode="auto">
          <a:xfrm flipH="0" flipV="0">
            <a:off x="8215782" y="3352799"/>
            <a:ext cx="3794122" cy="3204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288808361" name="" hidden="0"/>
          <p:cNvSpPr/>
          <p:nvPr isPhoto="0" userDrawn="0"/>
        </p:nvSpPr>
        <p:spPr bwMode="auto">
          <a:xfrm flipH="0" flipV="0">
            <a:off x="6163444" y="3455677"/>
            <a:ext cx="60103"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370379421" name="" hidden="0"/>
          <p:cNvPicPr>
            <a:picLocks noChangeAspect="1"/>
          </p:cNvPicPr>
          <p:nvPr isPhoto="0" userDrawn="0"/>
        </p:nvPicPr>
        <p:blipFill>
          <a:blip r:embed="rId2"/>
          <a:stretch/>
        </p:blipFill>
        <p:spPr bwMode="auto">
          <a:xfrm flipH="0" flipV="0">
            <a:off x="755832" y="2444150"/>
            <a:ext cx="2283720" cy="3234905"/>
          </a:xfrm>
          <a:prstGeom prst="rect">
            <a:avLst/>
          </a:prstGeom>
        </p:spPr>
      </p:pic>
      <p:sp>
        <p:nvSpPr>
          <p:cNvPr id="1235388394" name="" hidden="0"/>
          <p:cNvSpPr/>
          <p:nvPr isPhoto="0" userDrawn="0"/>
        </p:nvSpPr>
        <p:spPr bwMode="auto">
          <a:xfrm flipH="0" flipV="0">
            <a:off x="8404824" y="2346354"/>
            <a:ext cx="124295"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52163810" name="" hidden="0"/>
          <p:cNvPicPr>
            <a:picLocks noChangeAspect="1"/>
          </p:cNvPicPr>
          <p:nvPr isPhoto="0" userDrawn="0"/>
        </p:nvPicPr>
        <p:blipFill>
          <a:blip r:embed="rId3"/>
          <a:stretch/>
        </p:blipFill>
        <p:spPr bwMode="auto">
          <a:xfrm flipH="0" flipV="0">
            <a:off x="4210049" y="765474"/>
            <a:ext cx="2736893" cy="3405636"/>
          </a:xfrm>
          <a:prstGeom prst="rect">
            <a:avLst/>
          </a:prstGeom>
        </p:spPr>
      </p:pic>
      <p:sp>
        <p:nvSpPr>
          <p:cNvPr id="1084687013" name="" hidden="0"/>
          <p:cNvSpPr/>
          <p:nvPr isPhoto="0" userDrawn="0"/>
        </p:nvSpPr>
        <p:spPr bwMode="auto">
          <a:xfrm flipH="0" flipV="0">
            <a:off x="11910727" y="2843391"/>
            <a:ext cx="45791"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541212245" name="" hidden="0"/>
          <p:cNvPicPr>
            <a:picLocks noChangeAspect="1"/>
          </p:cNvPicPr>
          <p:nvPr isPhoto="0" userDrawn="0"/>
        </p:nvPicPr>
        <p:blipFill>
          <a:blip r:embed="rId4"/>
          <a:stretch/>
        </p:blipFill>
        <p:spPr bwMode="auto">
          <a:xfrm flipH="0" flipV="0">
            <a:off x="8171935" y="2353044"/>
            <a:ext cx="3342710" cy="406411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438009979" name="" hidden="0"/>
          <p:cNvSpPr/>
          <p:nvPr isPhoto="0" userDrawn="0"/>
        </p:nvSpPr>
        <p:spPr bwMode="auto">
          <a:xfrm flipH="0" flipV="0">
            <a:off x="8664314" y="3701989"/>
            <a:ext cx="432021"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810259695" name="" hidden="0"/>
          <p:cNvPicPr>
            <a:picLocks noChangeAspect="1"/>
          </p:cNvPicPr>
          <p:nvPr isPhoto="0" userDrawn="0"/>
        </p:nvPicPr>
        <p:blipFill>
          <a:blip r:embed="rId2"/>
          <a:stretch/>
        </p:blipFill>
        <p:spPr bwMode="auto">
          <a:xfrm flipH="0" flipV="0">
            <a:off x="4167581" y="3773876"/>
            <a:ext cx="4758769" cy="2824143"/>
          </a:xfrm>
          <a:prstGeom prst="rect">
            <a:avLst/>
          </a:prstGeom>
        </p:spPr>
      </p:pic>
      <p:sp>
        <p:nvSpPr>
          <p:cNvPr id="1684680036" name="" hidden="0"/>
          <p:cNvSpPr/>
          <p:nvPr isPhoto="0" userDrawn="0"/>
        </p:nvSpPr>
        <p:spPr bwMode="auto">
          <a:xfrm>
            <a:off x="6292050" y="5827412"/>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63019899" name="" hidden="0"/>
          <p:cNvPicPr>
            <a:picLocks noChangeAspect="1"/>
          </p:cNvPicPr>
          <p:nvPr isPhoto="0" userDrawn="0"/>
        </p:nvPicPr>
        <p:blipFill>
          <a:blip r:embed="rId3"/>
          <a:stretch/>
        </p:blipFill>
        <p:spPr bwMode="auto">
          <a:xfrm flipH="0" flipV="0">
            <a:off x="908606" y="623527"/>
            <a:ext cx="10766886" cy="27573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graphicFrame>
        <p:nvGraphicFramePr>
          <p:cNvPr id="931596471" name="" hidden="0"/>
          <p:cNvGraphicFramePr>
            <a:graphicFrameLocks xmlns:a="http://schemas.openxmlformats.org/drawingml/2006/main"/>
          </p:cNvGraphicFramePr>
          <p:nvPr isPhoto="0" userDrawn="0"/>
        </p:nvGraphicFramePr>
        <p:xfrm>
          <a:off x="1978726" y="646980"/>
          <a:ext cx="8193973" cy="5786119"/>
        </p:xfrm>
        <a:graphic>
          <a:graphicData uri="http://schemas.openxmlformats.org/drawingml/2006/table">
            <a:tbl>
              <a:tblPr firstRow="1" firstCol="0" lastRow="0" lastCol="0" bandRow="1" bandCol="0">
                <a:tableStyleId>{CA73C67D-B7FA-13C5-937E-3BF519117F3F}</a:tableStyleId>
              </a:tblPr>
              <a:tblGrid>
                <a:gridCol w="4090636"/>
                <a:gridCol w="4090636"/>
              </a:tblGrid>
              <a:tr h="408082">
                <a:tc>
                  <a:txBody>
                    <a:bodyPr/>
                    <a:p>
                      <a:pPr algn="ctr">
                        <a:defRPr/>
                      </a:pPr>
                      <a:r>
                        <a:rPr/>
                        <a:t>Text</a:t>
                      </a:r>
                      <a:endParaRPr/>
                    </a:p>
                  </a:txBody>
                  <a:tcPr/>
                </a:tc>
                <a:tc>
                  <a:txBody>
                    <a:bodyPr/>
                    <a:p>
                      <a:pPr algn="ctr">
                        <a:defRPr/>
                      </a:pPr>
                      <a:r>
                        <a:rPr/>
                        <a:t>Binary Code</a:t>
                      </a:r>
                      <a:endParaRPr/>
                    </a:p>
                  </a:txBody>
                  <a:tcPr/>
                </a:tc>
              </a:tr>
              <a:tr h="703875">
                <a:tc>
                  <a:txBody>
                    <a:bodyPr/>
                    <a:p>
                      <a:pPr algn="ctr">
                        <a:defRPr/>
                      </a:pPr>
                      <a:r>
                        <a:rPr/>
                        <a:t>sameer</a:t>
                      </a:r>
                      <a:endParaRPr/>
                    </a:p>
                  </a:txBody>
                  <a:tcPr/>
                </a:tc>
                <a:tc>
                  <a:txBody>
                    <a:bodyPr/>
                    <a:p>
                      <a:pPr>
                        <a:defRPr/>
                      </a:pPr>
                      <a:r>
                        <a:rPr lang="en-US" sz="1800" b="0" i="0" u="none" strike="noStrike" cap="none" spc="0">
                          <a:solidFill>
                            <a:schemeClr val="dk1"/>
                          </a:solidFill>
                          <a:latin typeface="Arial"/>
                          <a:ea typeface="Arial"/>
                          <a:cs typeface="Arial"/>
                        </a:rPr>
                        <a:t>01110011 01100001 01101101 01100101 01100101 01110010</a:t>
                      </a:r>
                      <a:endParaRPr/>
                    </a:p>
                  </a:txBody>
                  <a:tcPr/>
                </a:tc>
              </a:tr>
              <a:tr h="1295458">
                <a:tc>
                  <a:txBody>
                    <a:bodyPr/>
                    <a:p>
                      <a:pPr algn="ctr">
                        <a:defRPr/>
                      </a:pPr>
                      <a:r>
                        <a:rPr/>
                        <a:t>gender bias</a:t>
                      </a:r>
                      <a:endParaRPr/>
                    </a:p>
                  </a:txBody>
                  <a:tcPr/>
                </a:tc>
                <a:tc>
                  <a:txBody>
                    <a:bodyPr/>
                    <a:p>
                      <a:pPr>
                        <a:defRPr/>
                      </a:pPr>
                      <a:r>
                        <a:rPr lang="en-US" sz="1800" b="0" i="0" u="none" strike="noStrike" cap="none" spc="0">
                          <a:solidFill>
                            <a:schemeClr val="dk1"/>
                          </a:solidFill>
                          <a:latin typeface="Arial"/>
                          <a:ea typeface="Arial"/>
                          <a:cs typeface="Arial"/>
                        </a:rPr>
                        <a:t>01100111 01100101 01101110 01100100 01100101 01110010 00100000 01100010 01101001 01100001 01110011</a:t>
                      </a:r>
                      <a:endParaRPr/>
                    </a:p>
                  </a:txBody>
                  <a:tcPr/>
                </a:tc>
              </a:tr>
              <a:tr h="3366002">
                <a:tc>
                  <a:txBody>
                    <a:bodyPr/>
                    <a:p>
                      <a:pPr algn="ctr">
                        <a:defRPr/>
                      </a:pPr>
                      <a:r>
                        <a:rPr/>
                        <a:t>Hsc 509 perspectives on human behaviour</a:t>
                      </a:r>
                      <a:endParaRPr/>
                    </a:p>
                  </a:txBody>
                  <a:tcPr/>
                </a:tc>
                <a:tc>
                  <a:txBody>
                    <a:bodyPr/>
                    <a:p>
                      <a:pPr>
                        <a:defRPr/>
                      </a:pPr>
                      <a:r>
                        <a:rPr lang="en-US" sz="1800" b="0" i="0" u="none" strike="noStrike" cap="none" spc="0">
                          <a:solidFill>
                            <a:schemeClr val="dk1"/>
                          </a:solidFill>
                          <a:latin typeface="Arial"/>
                          <a:ea typeface="Arial"/>
                          <a:cs typeface="Arial"/>
                        </a:rPr>
                        <a:t>01101000 01110011 01100011 00100000 00110101 00110000 00111001 00100000 01110000 01100101 01110010 01110011 01110000 01100101 01100011 01110100 01101001 01110110 01100101 01110011 00100000 01101111 01101110 00100000 01101000 01110101 01101101 01100001 01101110 00100000 01100010 01100101 01101000 01100001 01110110 01101001 01101111 01110101 01110010</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232291161"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lgn="ctr">
              <a:defRPr/>
            </a:pPr>
            <a:r>
              <a:rPr sz="3600">
                <a:solidFill>
                  <a:srgbClr val="FFFF00"/>
                </a:solidFill>
              </a:rPr>
              <a:t>Gender Bias</a:t>
            </a:r>
            <a:endParaRPr sz="3600">
              <a:solidFill>
                <a:srgbClr val="FFFF00"/>
              </a:solidFill>
            </a:endParaRPr>
          </a:p>
        </p:txBody>
      </p:sp>
      <p:sp>
        <p:nvSpPr>
          <p:cNvPr id="43586191"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Feminist Psychology</a:t>
            </a:r>
            <a:endParaRPr sz="2400">
              <a:solidFill>
                <a:schemeClr val="bg1"/>
              </a:solidFill>
            </a:endParaRPr>
          </a:p>
          <a:p>
            <a:pPr>
              <a:defRPr/>
            </a:pPr>
            <a:endParaRPr sz="2400">
              <a:solidFill>
                <a:schemeClr val="bg1"/>
              </a:solidFill>
            </a:endParaRPr>
          </a:p>
          <a:p>
            <a:pPr marL="349965" indent="-349965">
              <a:buFont typeface="Arial"/>
              <a:buChar char="•"/>
              <a:defRPr/>
            </a:pPr>
            <a:r>
              <a:rPr sz="2400">
                <a:solidFill>
                  <a:schemeClr val="bg1"/>
                </a:solidFill>
              </a:rPr>
              <a:t>Bias: </a:t>
            </a:r>
            <a:r>
              <a:rPr sz="2400" i="1">
                <a:solidFill>
                  <a:schemeClr val="bg1"/>
                </a:solidFill>
              </a:rPr>
              <a:t>Distorted view of reality</a:t>
            </a:r>
            <a:r>
              <a:rPr sz="2400" i="1">
                <a:solidFill>
                  <a:schemeClr val="bg1"/>
                </a:solidFill>
              </a:rPr>
              <a:t> / world</a:t>
            </a:r>
            <a:endParaRPr sz="2400">
              <a:solidFill>
                <a:schemeClr val="bg1"/>
              </a:solidFill>
            </a:endParaRPr>
          </a:p>
          <a:p>
            <a:pPr marL="349965" indent="-349965">
              <a:buFont typeface="Arial"/>
              <a:buChar char="•"/>
              <a:defRPr/>
            </a:pPr>
            <a:endParaRPr sz="2400">
              <a:solidFill>
                <a:schemeClr val="bg1"/>
              </a:solidFill>
            </a:endParaRPr>
          </a:p>
          <a:p>
            <a:pPr marL="349965" indent="-349965">
              <a:buFont typeface="Arial"/>
              <a:buChar char="•"/>
              <a:defRPr/>
            </a:pPr>
            <a:r>
              <a:rPr sz="2400">
                <a:solidFill>
                  <a:schemeClr val="bg1"/>
                </a:solidFill>
              </a:rPr>
              <a:t>Gender Bias: </a:t>
            </a:r>
            <a:r>
              <a:rPr sz="2400" i="1">
                <a:solidFill>
                  <a:schemeClr val="bg1"/>
                </a:solidFill>
              </a:rPr>
              <a:t>A view that is inconsistent with the experience of men or women or both (usually women)</a:t>
            </a:r>
            <a:endParaRPr sz="2400" i="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hidden="0"/>
        <p:cNvGrpSpPr/>
        <p:nvPr isPhoto="0" userDrawn="0"/>
      </p:nvGrpSpPr>
      <p:grpSpPr bwMode="auto">
        <a:xfrm>
          <a:off x="0" y="0"/>
          <a:ext cx="0" cy="0"/>
          <a:chOff x="0" y="0"/>
          <a:chExt cx="0" cy="0"/>
        </a:xfrm>
      </p:grpSpPr>
      <p:sp>
        <p:nvSpPr>
          <p:cNvPr id="1504397700"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p>
            <a:pPr algn="ctr">
              <a:defRPr/>
            </a:pPr>
            <a:r>
              <a:rPr sz="3600">
                <a:solidFill>
                  <a:srgbClr val="FFFF00"/>
                </a:solidFill>
              </a:rPr>
              <a:t>Gender Bias: The Dynamics</a:t>
            </a:r>
            <a:endParaRPr sz="3600">
              <a:solidFill>
                <a:srgbClr val="FFFF00"/>
              </a:solidFill>
            </a:endParaRPr>
          </a:p>
        </p:txBody>
      </p:sp>
      <p:sp>
        <p:nvSpPr>
          <p:cNvPr id="829869319" name="PlaceHolder 2" hidden="0"/>
          <p:cNvSpPr>
            <a:spLocks noGrp="1"/>
          </p:cNvSpPr>
          <p:nvPr isPhoto="0" userDrawn="0">
            <p:ph type="body" hasCustomPrompt="0"/>
          </p:nvPr>
        </p:nvSpPr>
        <p:spPr bwMode="auto">
          <a:xfrm flipH="0" flipV="0">
            <a:off x="609480" y="1604519"/>
            <a:ext cx="7515567" cy="4847319"/>
          </a:xfrm>
          <a:prstGeom prst="rect">
            <a:avLst/>
          </a:prstGeom>
        </p:spPr>
        <p:txBody>
          <a:bodyPr lIns="0" tIns="0" rIns="0" bIns="0">
            <a:normAutofit/>
          </a:bodyPr>
          <a:p>
            <a:pPr marL="349965" indent="-349965">
              <a:buFont typeface="Arial"/>
              <a:buChar char="•"/>
              <a:defRPr/>
            </a:pPr>
            <a:endParaRPr sz="2400">
              <a:solidFill>
                <a:schemeClr val="bg1"/>
              </a:solidFill>
            </a:endParaRPr>
          </a:p>
          <a:p>
            <a:pPr marL="349965" indent="-349965">
              <a:buFont typeface="Arial"/>
              <a:buChar char="•"/>
              <a:defRPr/>
            </a:pPr>
            <a:r>
              <a:rPr sz="2400" i="1">
                <a:solidFill>
                  <a:schemeClr val="bg1"/>
                </a:solidFill>
              </a:rPr>
              <a:t>Androcentrism</a:t>
            </a:r>
            <a:r>
              <a:rPr sz="2400">
                <a:solidFill>
                  <a:schemeClr val="bg1"/>
                </a:solidFill>
              </a:rPr>
              <a:t>: Male centered-ness i.e. Male perspective is the most important viewpoint.</a:t>
            </a:r>
            <a:endParaRPr sz="2400">
              <a:solidFill>
                <a:schemeClr val="bg1"/>
              </a:solidFill>
            </a:endParaRPr>
          </a:p>
          <a:p>
            <a:pPr>
              <a:defRPr/>
            </a:pPr>
            <a:endParaRPr sz="2400">
              <a:solidFill>
                <a:schemeClr val="bg1"/>
              </a:solidFill>
            </a:endParaRPr>
          </a:p>
          <a:p>
            <a:pPr marL="349965" indent="-349965">
              <a:buFont typeface="Arial"/>
              <a:buChar char="•"/>
              <a:defRPr/>
            </a:pPr>
            <a:r>
              <a:rPr sz="2400" i="1">
                <a:solidFill>
                  <a:schemeClr val="bg1"/>
                </a:solidFill>
              </a:rPr>
              <a:t>Alpha Bias</a:t>
            </a:r>
            <a:r>
              <a:rPr sz="2400">
                <a:solidFill>
                  <a:schemeClr val="bg1"/>
                </a:solidFill>
              </a:rPr>
              <a:t>: Gender difference is exaggerated.</a:t>
            </a:r>
            <a:endParaRPr sz="2400">
              <a:solidFill>
                <a:schemeClr val="bg1"/>
              </a:solidFill>
            </a:endParaRPr>
          </a:p>
          <a:p>
            <a:pPr marL="750015" lvl="1" indent="-349965">
              <a:buFont typeface="Arial"/>
              <a:buChar char="•"/>
              <a:defRPr/>
            </a:pPr>
            <a:r>
              <a:rPr sz="2000">
                <a:solidFill>
                  <a:schemeClr val="bg1"/>
                </a:solidFill>
              </a:rPr>
              <a:t>Freud: feminity is a form of failed masculinity</a:t>
            </a:r>
            <a:endParaRPr sz="2000">
              <a:solidFill>
                <a:schemeClr val="bg1"/>
              </a:solidFill>
            </a:endParaRPr>
          </a:p>
          <a:p>
            <a:pPr lvl="1">
              <a:defRPr/>
            </a:pPr>
            <a:endParaRPr sz="2000">
              <a:solidFill>
                <a:schemeClr val="bg1"/>
              </a:solidFill>
            </a:endParaRPr>
          </a:p>
          <a:p>
            <a:pPr marL="750015" lvl="1" indent="-349965">
              <a:buFont typeface="Arial"/>
              <a:buChar char="•"/>
              <a:defRPr/>
            </a:pPr>
            <a:r>
              <a:rPr sz="2000">
                <a:solidFill>
                  <a:schemeClr val="bg1"/>
                </a:solidFill>
              </a:rPr>
              <a:t>Evolutionary explanation of male promiscuity</a:t>
            </a:r>
            <a:endParaRPr sz="2400">
              <a:solidFill>
                <a:schemeClr val="bg1"/>
              </a:solidFill>
            </a:endParaRPr>
          </a:p>
          <a:p>
            <a:pPr marL="349965" indent="-349965">
              <a:buFont typeface="Arial"/>
              <a:buChar char="•"/>
              <a:defRPr/>
            </a:pPr>
            <a:endParaRPr sz="2400">
              <a:solidFill>
                <a:schemeClr val="bg1"/>
              </a:solidFill>
            </a:endParaRPr>
          </a:p>
        </p:txBody>
      </p:sp>
      <p:sp>
        <p:nvSpPr>
          <p:cNvPr id="2129511348" name="" hidden="0"/>
          <p:cNvSpPr/>
          <p:nvPr isPhoto="0" userDrawn="0"/>
        </p:nvSpPr>
        <p:spPr bwMode="auto">
          <a:xfrm>
            <a:off x="5968559" y="3352799"/>
            <a:ext cx="254916" cy="24387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83121473" name="" hidden="0"/>
          <p:cNvPicPr>
            <a:picLocks noChangeAspect="1"/>
          </p:cNvPicPr>
          <p:nvPr isPhoto="0" userDrawn="0"/>
        </p:nvPicPr>
        <p:blipFill>
          <a:blip r:embed="rId2"/>
          <a:stretch/>
        </p:blipFill>
        <p:spPr bwMode="auto">
          <a:xfrm flipH="0" flipV="0">
            <a:off x="9126383" y="1838055"/>
            <a:ext cx="2080227" cy="32733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ONLYOFFICE/7.1.1.57</Application>
  <DocSecurity>0</DocSecurity>
  <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9</cp:revision>
  <dcterms:created xsi:type="dcterms:W3CDTF">2012-12-03T06:56:55Z</dcterms:created>
  <dcterms:modified xsi:type="dcterms:W3CDTF">2022-08-29T06:01:52Z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8</vt:i4>
  </property>
  <property fmtid="{D5CDD505-2E9C-101B-9397-08002B2CF9AE}" pid="4" name="PresentationFormat">
    <vt:lpwstr>Widescreen</vt:lpwstr>
  </property>
  <property fmtid="{D5CDD505-2E9C-101B-9397-08002B2CF9AE}" pid="5" name="Slides">
    <vt:i4>8</vt:i4>
  </property>
</Properties>
</file>