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9"/>
  </p:notesMasterIdLst>
  <p:sldIdLst>
    <p:sldId id="256" r:id="rId2"/>
    <p:sldId id="32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Lst>
  <p:sldSz cx="9144000" cy="5143500" type="screen16x9"/>
  <p:notesSz cx="6858000" cy="9144000"/>
  <p:embeddedFontLst>
    <p:embeddedFont>
      <p:font typeface="Average" panose="020B0604020202020204" charset="0"/>
      <p:regular r:id="rId70"/>
    </p:embeddedFont>
    <p:embeddedFont>
      <p:font typeface="Oswald" panose="00000500000000000000" pitchFamily="2" charset="0"/>
      <p:regular r:id="rId71"/>
      <p:bold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5" roundtripDataSignature="AMtx7mjZS/x6H6KHED+q5weetG8rPp7p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88058" autoAdjust="0"/>
  </p:normalViewPr>
  <p:slideViewPr>
    <p:cSldViewPr snapToGrid="0">
      <p:cViewPr varScale="1">
        <p:scale>
          <a:sx n="77" d="100"/>
          <a:sy n="77" d="100"/>
        </p:scale>
        <p:origin x="856"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44e7389d5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44e7389d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44e7389d5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44e7389d5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44e7389d5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44e7389d5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44e7389d5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44e7389d5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44e7389d5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44e7389d5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44e7389d5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44e7389d5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8f72009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8f72009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5ad5465f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5ad5465f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5ad5465f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5ad5465f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4629c65f9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4629c65f9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4629c65f9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4629c65f9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53ca31ba3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53ca31ba3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eb7f65896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eb7f6589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50803289e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50803289e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50803289e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50803289e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50977143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50977143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50977143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50977143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4947fa07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4947fa07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50bfa9a16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50bfa9a16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50bfa9a16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50bfa9a16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0bfa9a16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0bfa9a16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0bfa9a16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0bfa9a16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feb7f6589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feb7f6589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feb7f65896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feb7f65896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feb7f65896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feb7f65896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feb7f65896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feb7f65896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eb7f65896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eb7f65896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feb7f65896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feb7f65896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4947fa07c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4947fa07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feb7f65896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feb7f65896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529531429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529531429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5295314292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529531429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29531429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29531429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529531429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529531429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542ca789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542ca789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542867a1f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542867a1f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542ca789c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542ca789c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542867a1f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542867a1f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542867a1f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542867a1f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489675a2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489675a2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542867a1f3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542867a1f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42867a1f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42867a1f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542867a1f3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1542867a1f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542867a1f3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542867a1f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542867a1f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542867a1f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542867a1f3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542867a1f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542867a1f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542867a1f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eb7f65896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eb7f6589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0"/>
          <p:cNvGrpSpPr/>
          <p:nvPr/>
        </p:nvGrpSpPr>
        <p:grpSpPr>
          <a:xfrm>
            <a:off x="4350279" y="2855377"/>
            <a:ext cx="443589" cy="105632"/>
            <a:chOff x="4137525" y="2915950"/>
            <a:chExt cx="869100" cy="207000"/>
          </a:xfrm>
        </p:grpSpPr>
        <p:sp>
          <p:nvSpPr>
            <p:cNvPr id="11" name="Google Shape;11;p20"/>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0"/>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0"/>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0"/>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5" name="Google Shape;15;p20"/>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29"/>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29"/>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p2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3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2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p2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2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2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2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5" name="Google Shape;35;p2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26"/>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8" name="Google Shape;38;p2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27"/>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 name="Google Shape;41;p2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27"/>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p27"/>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27"/>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5" name="Google Shape;45;p2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2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1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hyperlink" Target="http://www.scholarpedia.org/article/Cognitive_psychology" TargetMode="External"/><Relationship Id="rId2" Type="http://schemas.openxmlformats.org/officeDocument/2006/relationships/hyperlink" Target="http://www.scholarpedia.org/article/Mind-body_problem:_New_approaches" TargetMode="External"/><Relationship Id="rId1" Type="http://schemas.openxmlformats.org/officeDocument/2006/relationships/slideLayout" Target="../slideLayouts/slideLayout2.xml"/><Relationship Id="rId4" Type="http://schemas.openxmlformats.org/officeDocument/2006/relationships/hyperlink" Target="https://theartofliving.com/wp-content/uploads/2022/04/Thinking-Fast-and-Slow-PDF-Summary.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gif"/></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JWC-cVQmEmY&amp;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youtube.com/watch?v=3oef68YabD0&amp;t"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800"/>
              <a:buNone/>
            </a:pPr>
            <a:r>
              <a:rPr lang="en-IN"/>
              <a:t>HSC 509: Perspectives on Human Behaviour</a:t>
            </a:r>
            <a:endParaRPr/>
          </a:p>
        </p:txBody>
      </p:sp>
      <p:sp>
        <p:nvSpPr>
          <p:cNvPr id="60" name="Google Shape;60;p1"/>
          <p:cNvSpPr txBox="1">
            <a:spLocks noGrp="1"/>
          </p:cNvSpPr>
          <p:nvPr>
            <p:ph type="subTitle" idx="1"/>
          </p:nvPr>
        </p:nvSpPr>
        <p:spPr>
          <a:xfrm>
            <a:off x="671250" y="3174875"/>
            <a:ext cx="7801500" cy="12258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100"/>
              <a:buNone/>
            </a:pPr>
            <a:r>
              <a:rPr lang="en-IN"/>
              <a:t>Prof. Sathya Narayana Sharma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4"/>
          <p:cNvPicPr preferRelativeResize="0"/>
          <p:nvPr/>
        </p:nvPicPr>
        <p:blipFill rotWithShape="1">
          <a:blip r:embed="rId3">
            <a:alphaModFix/>
          </a:blip>
          <a:srcRect/>
          <a:stretch/>
        </p:blipFill>
        <p:spPr>
          <a:xfrm>
            <a:off x="2201888" y="129813"/>
            <a:ext cx="4740226" cy="48838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a:t>Neurons</a:t>
            </a:r>
            <a:endParaRPr/>
          </a:p>
        </p:txBody>
      </p:sp>
      <p:sp>
        <p:nvSpPr>
          <p:cNvPr id="116" name="Google Shape;116;p5"/>
          <p:cNvSpPr txBox="1">
            <a:spLocks noGrp="1"/>
          </p:cNvSpPr>
          <p:nvPr>
            <p:ph type="body" idx="1"/>
          </p:nvPr>
        </p:nvSpPr>
        <p:spPr>
          <a:xfrm>
            <a:off x="311701" y="1152475"/>
            <a:ext cx="4172836"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IN"/>
              <a:t>Three kinds:</a:t>
            </a:r>
            <a:endParaRPr/>
          </a:p>
          <a:p>
            <a:pPr marL="0" lvl="0" indent="0" algn="l" rtl="0">
              <a:lnSpc>
                <a:spcPct val="115000"/>
              </a:lnSpc>
              <a:spcBef>
                <a:spcPts val="1200"/>
              </a:spcBef>
              <a:spcAft>
                <a:spcPts val="0"/>
              </a:spcAft>
              <a:buSzPts val="1800"/>
              <a:buNone/>
            </a:pPr>
            <a:br>
              <a:rPr lang="en-IN"/>
            </a:br>
            <a:r>
              <a:rPr lang="en-IN"/>
              <a:t>1. Sensory (afferent)</a:t>
            </a:r>
            <a:endParaRPr/>
          </a:p>
          <a:p>
            <a:pPr marL="0" lvl="0" indent="0" algn="l" rtl="0">
              <a:lnSpc>
                <a:spcPct val="115000"/>
              </a:lnSpc>
              <a:spcBef>
                <a:spcPts val="1200"/>
              </a:spcBef>
              <a:spcAft>
                <a:spcPts val="0"/>
              </a:spcAft>
              <a:buSzPts val="1800"/>
              <a:buNone/>
            </a:pPr>
            <a:r>
              <a:rPr lang="en-IN"/>
              <a:t>2. Motor (efferent)</a:t>
            </a:r>
            <a:endParaRPr/>
          </a:p>
          <a:p>
            <a:pPr marL="0" lvl="0" indent="0" algn="l" rtl="0">
              <a:lnSpc>
                <a:spcPct val="115000"/>
              </a:lnSpc>
              <a:spcBef>
                <a:spcPts val="1200"/>
              </a:spcBef>
              <a:spcAft>
                <a:spcPts val="0"/>
              </a:spcAft>
              <a:buSzPts val="1800"/>
              <a:buNone/>
            </a:pPr>
            <a:r>
              <a:rPr lang="en-IN"/>
              <a:t>3. Interneurons (connector)</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IN"/>
              <a:t>Dendrite 🡪 Cell body 🡪 Axon 🡪 Axon terminals.</a:t>
            </a:r>
            <a:endParaRPr/>
          </a:p>
          <a:p>
            <a:pPr marL="0" lvl="0" indent="0" algn="l" rtl="0">
              <a:lnSpc>
                <a:spcPct val="115000"/>
              </a:lnSpc>
              <a:spcBef>
                <a:spcPts val="1200"/>
              </a:spcBef>
              <a:spcAft>
                <a:spcPts val="1200"/>
              </a:spcAft>
              <a:buSzPts val="1800"/>
              <a:buNone/>
            </a:pPr>
            <a:endParaRPr/>
          </a:p>
        </p:txBody>
      </p:sp>
      <p:pic>
        <p:nvPicPr>
          <p:cNvPr id="117" name="Google Shape;117;p5"/>
          <p:cNvPicPr preferRelativeResize="0"/>
          <p:nvPr/>
        </p:nvPicPr>
        <p:blipFill rotWithShape="1">
          <a:blip r:embed="rId3">
            <a:alphaModFix/>
          </a:blip>
          <a:srcRect/>
          <a:stretch/>
        </p:blipFill>
        <p:spPr>
          <a:xfrm>
            <a:off x="4305727" y="134432"/>
            <a:ext cx="3609975" cy="475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a:t>Action Potential</a:t>
            </a:r>
            <a:endParaRPr/>
          </a:p>
        </p:txBody>
      </p:sp>
      <p:sp>
        <p:nvSpPr>
          <p:cNvPr id="123" name="Google Shape;123;p6"/>
          <p:cNvSpPr txBox="1">
            <a:spLocks noGrp="1"/>
          </p:cNvSpPr>
          <p:nvPr>
            <p:ph type="body" idx="1"/>
          </p:nvPr>
        </p:nvSpPr>
        <p:spPr>
          <a:xfrm>
            <a:off x="311700" y="1152475"/>
            <a:ext cx="7527000" cy="3416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IN" sz="2200"/>
              <a:t>Resting state of neuron: Resting potential.</a:t>
            </a:r>
            <a:endParaRPr sz="2200"/>
          </a:p>
          <a:p>
            <a:pPr marL="457200" lvl="0" indent="-228600" algn="l" rtl="0">
              <a:lnSpc>
                <a:spcPct val="115000"/>
              </a:lnSpc>
              <a:spcBef>
                <a:spcPts val="0"/>
              </a:spcBef>
              <a:spcAft>
                <a:spcPts val="0"/>
              </a:spcAft>
              <a:buSzPts val="1800"/>
              <a:buNone/>
            </a:pPr>
            <a:endParaRPr sz="2200"/>
          </a:p>
          <a:p>
            <a:pPr marL="457200" lvl="0" indent="-368300" algn="l" rtl="0">
              <a:lnSpc>
                <a:spcPct val="115000"/>
              </a:lnSpc>
              <a:spcBef>
                <a:spcPts val="0"/>
              </a:spcBef>
              <a:spcAft>
                <a:spcPts val="0"/>
              </a:spcAft>
              <a:buSzPts val="2200"/>
              <a:buChar char="●"/>
            </a:pPr>
            <a:r>
              <a:rPr lang="en-IN" sz="2200"/>
              <a:t>The electrochemical signal that passes down the axon is called an action potential. </a:t>
            </a:r>
            <a:endParaRPr sz="2200"/>
          </a:p>
          <a:p>
            <a:pPr marL="457200" lvl="0" indent="-228600" algn="l" rtl="0">
              <a:lnSpc>
                <a:spcPct val="115000"/>
              </a:lnSpc>
              <a:spcBef>
                <a:spcPts val="0"/>
              </a:spcBef>
              <a:spcAft>
                <a:spcPts val="0"/>
              </a:spcAft>
              <a:buSzPts val="1800"/>
              <a:buNone/>
            </a:pPr>
            <a:endParaRPr sz="2200"/>
          </a:p>
          <a:p>
            <a:pPr marL="457200" lvl="0" indent="-368300" algn="l" rtl="0">
              <a:lnSpc>
                <a:spcPct val="115000"/>
              </a:lnSpc>
              <a:spcBef>
                <a:spcPts val="0"/>
              </a:spcBef>
              <a:spcAft>
                <a:spcPts val="0"/>
              </a:spcAft>
              <a:buSzPts val="2200"/>
              <a:buChar char="●"/>
            </a:pPr>
            <a:r>
              <a:rPr lang="en-IN" sz="2200"/>
              <a:t>An action potential is generated within a neuron when sufficient signal is received by it from adjacent neurons. </a:t>
            </a:r>
            <a:endParaRPr sz="2200"/>
          </a:p>
          <a:p>
            <a:pPr marL="457200" lvl="0" indent="-228600" algn="l" rtl="0">
              <a:lnSpc>
                <a:spcPct val="115000"/>
              </a:lnSpc>
              <a:spcBef>
                <a:spcPts val="0"/>
              </a:spcBef>
              <a:spcAft>
                <a:spcPts val="0"/>
              </a:spcAft>
              <a:buSzPts val="1800"/>
              <a:buNone/>
            </a:pPr>
            <a:endParaRPr sz="2200"/>
          </a:p>
          <a:p>
            <a:pPr marL="457200" lvl="0" indent="-228600" algn="l" rtl="0">
              <a:lnSpc>
                <a:spcPct val="115000"/>
              </a:lnSpc>
              <a:spcBef>
                <a:spcPts val="0"/>
              </a:spcBef>
              <a:spcAft>
                <a:spcPts val="0"/>
              </a:spcAft>
              <a:buSzPts val="1800"/>
              <a:buNone/>
            </a:pPr>
            <a:endParaRPr sz="2200"/>
          </a:p>
          <a:p>
            <a:pPr marL="457200" lvl="0" indent="-228600" algn="l" rtl="0">
              <a:lnSpc>
                <a:spcPct val="115000"/>
              </a:lnSpc>
              <a:spcBef>
                <a:spcPts val="0"/>
              </a:spcBef>
              <a:spcAft>
                <a:spcPts val="0"/>
              </a:spcAft>
              <a:buSzPts val="1800"/>
              <a:buNone/>
            </a:pP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a:t>Neuronal Communication</a:t>
            </a:r>
            <a:endParaRPr/>
          </a:p>
        </p:txBody>
      </p:sp>
      <p:sp>
        <p:nvSpPr>
          <p:cNvPr id="129" name="Google Shape;129;p7"/>
          <p:cNvSpPr txBox="1">
            <a:spLocks noGrp="1"/>
          </p:cNvSpPr>
          <p:nvPr>
            <p:ph type="body" idx="1"/>
          </p:nvPr>
        </p:nvSpPr>
        <p:spPr>
          <a:xfrm>
            <a:off x="311700" y="1152475"/>
            <a:ext cx="3298800"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IN" sz="2300"/>
              <a:t>Terminal buttons 🡪 Synaptic vesicles 🡪 </a:t>
            </a:r>
            <a:r>
              <a:rPr lang="en-IN" sz="2300" i="1"/>
              <a:t>Neurotransmitter</a:t>
            </a:r>
            <a:r>
              <a:rPr lang="en-IN" sz="2300"/>
              <a:t> 🡪 Synaptic cleft 🡪 Receptor sites of dendrite.</a:t>
            </a:r>
            <a:endParaRPr sz="2300"/>
          </a:p>
        </p:txBody>
      </p:sp>
      <p:pic>
        <p:nvPicPr>
          <p:cNvPr id="130" name="Google Shape;130;p7"/>
          <p:cNvPicPr preferRelativeResize="0"/>
          <p:nvPr/>
        </p:nvPicPr>
        <p:blipFill rotWithShape="1">
          <a:blip r:embed="rId3">
            <a:alphaModFix/>
          </a:blip>
          <a:srcRect/>
          <a:stretch/>
        </p:blipFill>
        <p:spPr>
          <a:xfrm>
            <a:off x="3395550" y="1078663"/>
            <a:ext cx="4639475" cy="3564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a:t>Excitatory vs Inhibitory synapses</a:t>
            </a:r>
            <a:endParaRPr/>
          </a:p>
        </p:txBody>
      </p:sp>
      <p:sp>
        <p:nvSpPr>
          <p:cNvPr id="136" name="Google Shape;136;p8"/>
          <p:cNvSpPr txBox="1">
            <a:spLocks noGrp="1"/>
          </p:cNvSpPr>
          <p:nvPr>
            <p:ph type="body" idx="1"/>
          </p:nvPr>
        </p:nvSpPr>
        <p:spPr>
          <a:xfrm>
            <a:off x="311700" y="1152475"/>
            <a:ext cx="7449900" cy="3416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IN" sz="2200"/>
              <a:t>Firing of one neuron does not necessarily lead to firing of the adjacent neuron.</a:t>
            </a:r>
            <a:endParaRPr sz="2200"/>
          </a:p>
          <a:p>
            <a:pPr marL="457200" lvl="0" indent="-228600" algn="l" rtl="0">
              <a:lnSpc>
                <a:spcPct val="115000"/>
              </a:lnSpc>
              <a:spcBef>
                <a:spcPts val="0"/>
              </a:spcBef>
              <a:spcAft>
                <a:spcPts val="0"/>
              </a:spcAft>
              <a:buSzPts val="1800"/>
              <a:buNone/>
            </a:pPr>
            <a:endParaRPr sz="2200"/>
          </a:p>
          <a:p>
            <a:pPr marL="457200" lvl="0" indent="-368300" algn="l" rtl="0">
              <a:lnSpc>
                <a:spcPct val="115000"/>
              </a:lnSpc>
              <a:spcBef>
                <a:spcPts val="0"/>
              </a:spcBef>
              <a:spcAft>
                <a:spcPts val="0"/>
              </a:spcAft>
              <a:buSzPts val="2200"/>
              <a:buChar char="●"/>
            </a:pPr>
            <a:r>
              <a:rPr lang="en-IN" sz="2200"/>
              <a:t>It can also instruct the next neuron to not fire.</a:t>
            </a:r>
            <a:endParaRPr sz="2200"/>
          </a:p>
          <a:p>
            <a:pPr marL="457200" lvl="0" indent="-228600" algn="l" rtl="0">
              <a:lnSpc>
                <a:spcPct val="115000"/>
              </a:lnSpc>
              <a:spcBef>
                <a:spcPts val="0"/>
              </a:spcBef>
              <a:spcAft>
                <a:spcPts val="0"/>
              </a:spcAft>
              <a:buSzPts val="1800"/>
              <a:buNone/>
            </a:pPr>
            <a:endParaRPr sz="2200"/>
          </a:p>
          <a:p>
            <a:pPr marL="457200" lvl="0" indent="-368300" algn="l" rtl="0">
              <a:lnSpc>
                <a:spcPct val="115000"/>
              </a:lnSpc>
              <a:spcBef>
                <a:spcPts val="0"/>
              </a:spcBef>
              <a:spcAft>
                <a:spcPts val="0"/>
              </a:spcAft>
              <a:buSzPts val="2200"/>
              <a:buChar char="●"/>
            </a:pPr>
            <a:r>
              <a:rPr lang="en-IN" sz="2200"/>
              <a:t>Depends on the synapse characteristic.</a:t>
            </a:r>
            <a:endParaRPr sz="2200"/>
          </a:p>
          <a:p>
            <a:pPr marL="457200" lvl="0" indent="-228600" algn="l" rtl="0">
              <a:lnSpc>
                <a:spcPct val="115000"/>
              </a:lnSpc>
              <a:spcBef>
                <a:spcPts val="0"/>
              </a:spcBef>
              <a:spcAft>
                <a:spcPts val="0"/>
              </a:spcAft>
              <a:buSzPts val="1800"/>
              <a:buNone/>
            </a:pPr>
            <a:endParaRPr sz="2200"/>
          </a:p>
          <a:p>
            <a:pPr marL="457200" lvl="0" indent="-368300" algn="l" rtl="0">
              <a:lnSpc>
                <a:spcPct val="115000"/>
              </a:lnSpc>
              <a:spcBef>
                <a:spcPts val="0"/>
              </a:spcBef>
              <a:spcAft>
                <a:spcPts val="0"/>
              </a:spcAft>
              <a:buSzPts val="2200"/>
              <a:buChar char="●"/>
            </a:pPr>
            <a:r>
              <a:rPr lang="en-IN" sz="2200"/>
              <a:t>Important to keep the neural activation in the appropriate networks (failing may cause epileptic seizures).</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a:t>Neurotransmitters</a:t>
            </a:r>
            <a:endParaRPr/>
          </a:p>
        </p:txBody>
      </p:sp>
      <p:sp>
        <p:nvSpPr>
          <p:cNvPr id="142" name="Google Shape;142;p9"/>
          <p:cNvSpPr txBox="1">
            <a:spLocks noGrp="1"/>
          </p:cNvSpPr>
          <p:nvPr>
            <p:ph type="body" idx="1"/>
          </p:nvPr>
        </p:nvSpPr>
        <p:spPr>
          <a:xfrm>
            <a:off x="311700" y="1152475"/>
            <a:ext cx="7102500" cy="3416400"/>
          </a:xfrm>
          <a:prstGeom prst="rect">
            <a:avLst/>
          </a:prstGeom>
          <a:noFill/>
          <a:ln>
            <a:noFill/>
          </a:ln>
        </p:spPr>
        <p:txBody>
          <a:bodyPr spcFirstLastPara="1" wrap="square" lIns="91425" tIns="91425" rIns="91425" bIns="91425" anchor="t" anchorCtr="0">
            <a:noAutofit/>
          </a:bodyPr>
          <a:lstStyle/>
          <a:p>
            <a:pPr marL="457200" lvl="0" indent="-361950" algn="l" rtl="0">
              <a:lnSpc>
                <a:spcPct val="115000"/>
              </a:lnSpc>
              <a:spcBef>
                <a:spcPts val="0"/>
              </a:spcBef>
              <a:spcAft>
                <a:spcPts val="0"/>
              </a:spcAft>
              <a:buSzPts val="2100"/>
              <a:buChar char="●"/>
            </a:pPr>
            <a:r>
              <a:rPr lang="en-IN" sz="2100"/>
              <a:t>Whether a synapse is excitatory or inhibitory depends on the neurotransmitter contained in the synaptic vesicle.</a:t>
            </a:r>
            <a:endParaRPr sz="2100"/>
          </a:p>
          <a:p>
            <a:pPr marL="457200" lvl="0" indent="-228600" algn="l" rtl="0">
              <a:lnSpc>
                <a:spcPct val="115000"/>
              </a:lnSpc>
              <a:spcBef>
                <a:spcPts val="0"/>
              </a:spcBef>
              <a:spcAft>
                <a:spcPts val="0"/>
              </a:spcAft>
              <a:buSzPts val="1800"/>
              <a:buNone/>
            </a:pPr>
            <a:endParaRPr sz="2100"/>
          </a:p>
          <a:p>
            <a:pPr marL="457200" lvl="0" indent="-361950" algn="l" rtl="0">
              <a:lnSpc>
                <a:spcPct val="115000"/>
              </a:lnSpc>
              <a:spcBef>
                <a:spcPts val="0"/>
              </a:spcBef>
              <a:spcAft>
                <a:spcPts val="0"/>
              </a:spcAft>
              <a:buSzPts val="2100"/>
              <a:buChar char="●"/>
            </a:pPr>
            <a:r>
              <a:rPr lang="en-IN" sz="2100"/>
              <a:t>Receptor site is precisely tailored to match the shape of the transmitter molecule.</a:t>
            </a:r>
            <a:endParaRPr sz="2100"/>
          </a:p>
          <a:p>
            <a:pPr marL="457200" lvl="0" indent="-228600" algn="l" rtl="0">
              <a:lnSpc>
                <a:spcPct val="115000"/>
              </a:lnSpc>
              <a:spcBef>
                <a:spcPts val="0"/>
              </a:spcBef>
              <a:spcAft>
                <a:spcPts val="0"/>
              </a:spcAft>
              <a:buSzPts val="1800"/>
              <a:buNone/>
            </a:pPr>
            <a:endParaRPr sz="2100"/>
          </a:p>
          <a:p>
            <a:pPr marL="457200" lvl="0" indent="-361950" algn="l" rtl="0">
              <a:lnSpc>
                <a:spcPct val="115000"/>
              </a:lnSpc>
              <a:spcBef>
                <a:spcPts val="0"/>
              </a:spcBef>
              <a:spcAft>
                <a:spcPts val="0"/>
              </a:spcAft>
              <a:buSzPts val="2100"/>
              <a:buChar char="●"/>
            </a:pPr>
            <a:r>
              <a:rPr lang="en-IN" sz="2100"/>
              <a:t>The effect of neurotransmitter ends in the process of:</a:t>
            </a:r>
            <a:endParaRPr sz="2100"/>
          </a:p>
          <a:p>
            <a:pPr marL="914400" lvl="1" indent="-336550" algn="l" rtl="0">
              <a:lnSpc>
                <a:spcPct val="115000"/>
              </a:lnSpc>
              <a:spcBef>
                <a:spcPts val="0"/>
              </a:spcBef>
              <a:spcAft>
                <a:spcPts val="0"/>
              </a:spcAft>
              <a:buSzPts val="1700"/>
              <a:buChar char="○"/>
            </a:pPr>
            <a:r>
              <a:rPr lang="en-IN" sz="1700"/>
              <a:t>deactivation (where it’s destroyed by special enzymes) or </a:t>
            </a:r>
            <a:endParaRPr sz="1700"/>
          </a:p>
          <a:p>
            <a:pPr marL="914400" lvl="1" indent="-336550" algn="l" rtl="0">
              <a:lnSpc>
                <a:spcPct val="115000"/>
              </a:lnSpc>
              <a:spcBef>
                <a:spcPts val="0"/>
              </a:spcBef>
              <a:spcAft>
                <a:spcPts val="0"/>
              </a:spcAft>
              <a:buSzPts val="1700"/>
              <a:buChar char="○"/>
            </a:pPr>
            <a:r>
              <a:rPr lang="en-IN" sz="1700"/>
              <a:t>by reuptake (where it’s pumped back into the presynaptic axon, either for destruction or recycling).</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48" name="Google Shape;14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p:txBody>
      </p:sp>
      <p:pic>
        <p:nvPicPr>
          <p:cNvPr id="149" name="Google Shape;149;p10"/>
          <p:cNvPicPr preferRelativeResize="0"/>
          <p:nvPr/>
        </p:nvPicPr>
        <p:blipFill rotWithShape="1">
          <a:blip r:embed="rId3">
            <a:alphaModFix/>
          </a:blip>
          <a:srcRect/>
          <a:stretch/>
        </p:blipFill>
        <p:spPr>
          <a:xfrm>
            <a:off x="169900" y="393863"/>
            <a:ext cx="8246574" cy="43557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a:t>Psychoactive drugs</a:t>
            </a:r>
            <a:endParaRPr/>
          </a:p>
        </p:txBody>
      </p:sp>
      <p:sp>
        <p:nvSpPr>
          <p:cNvPr id="155" name="Google Shape;155;p11"/>
          <p:cNvSpPr txBox="1">
            <a:spLocks noGrp="1"/>
          </p:cNvSpPr>
          <p:nvPr>
            <p:ph type="body" idx="1"/>
          </p:nvPr>
        </p:nvSpPr>
        <p:spPr>
          <a:xfrm>
            <a:off x="311700" y="1152475"/>
            <a:ext cx="7797300" cy="34164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SzPts val="1900"/>
              <a:buChar char="●"/>
            </a:pPr>
            <a:r>
              <a:rPr lang="en-IN" sz="1900"/>
              <a:t>The process of neurotransmission is the main target of drugs and medications that affect mood and cognition.</a:t>
            </a:r>
            <a:endParaRPr sz="1900"/>
          </a:p>
          <a:p>
            <a:pPr marL="457200" lvl="0" indent="-228600" algn="l" rtl="0">
              <a:lnSpc>
                <a:spcPct val="115000"/>
              </a:lnSpc>
              <a:spcBef>
                <a:spcPts val="0"/>
              </a:spcBef>
              <a:spcAft>
                <a:spcPts val="0"/>
              </a:spcAft>
              <a:buSzPts val="1800"/>
              <a:buNone/>
            </a:pPr>
            <a:endParaRPr sz="1900"/>
          </a:p>
          <a:p>
            <a:pPr marL="457200" lvl="0" indent="-349250" algn="l" rtl="0">
              <a:lnSpc>
                <a:spcPct val="115000"/>
              </a:lnSpc>
              <a:spcBef>
                <a:spcPts val="0"/>
              </a:spcBef>
              <a:spcAft>
                <a:spcPts val="0"/>
              </a:spcAft>
              <a:buSzPts val="1900"/>
              <a:buChar char="●"/>
            </a:pPr>
            <a:r>
              <a:rPr lang="en-IN" sz="1900"/>
              <a:t>Selective serotonin reuptake inhibitors (depression) </a:t>
            </a:r>
            <a:endParaRPr sz="1900"/>
          </a:p>
          <a:p>
            <a:pPr marL="457200" lvl="0" indent="-349250" algn="l" rtl="0">
              <a:lnSpc>
                <a:spcPct val="115000"/>
              </a:lnSpc>
              <a:spcBef>
                <a:spcPts val="0"/>
              </a:spcBef>
              <a:spcAft>
                <a:spcPts val="0"/>
              </a:spcAft>
              <a:buSzPts val="1900"/>
              <a:buChar char="●"/>
            </a:pPr>
            <a:r>
              <a:rPr lang="en-IN" sz="1900"/>
              <a:t>Reuptake inhibitors of norepinephrine and dopamine (ADHD) </a:t>
            </a:r>
            <a:endParaRPr sz="1900"/>
          </a:p>
          <a:p>
            <a:pPr marL="457200" lvl="0" indent="-349250" algn="l" rtl="0">
              <a:lnSpc>
                <a:spcPct val="115000"/>
              </a:lnSpc>
              <a:spcBef>
                <a:spcPts val="0"/>
              </a:spcBef>
              <a:spcAft>
                <a:spcPts val="0"/>
              </a:spcAft>
              <a:buSzPts val="1900"/>
              <a:buChar char="●"/>
            </a:pPr>
            <a:r>
              <a:rPr lang="en-IN" sz="1900"/>
              <a:t>Alcohol: Increases activity of GABA 🡪 decreases CNS activity.</a:t>
            </a:r>
            <a:endParaRPr sz="1900"/>
          </a:p>
          <a:p>
            <a:pPr marL="457200" lvl="0" indent="-349250" algn="l" rtl="0">
              <a:lnSpc>
                <a:spcPct val="115000"/>
              </a:lnSpc>
              <a:spcBef>
                <a:spcPts val="0"/>
              </a:spcBef>
              <a:spcAft>
                <a:spcPts val="0"/>
              </a:spcAft>
              <a:buSzPts val="1900"/>
              <a:buChar char="●"/>
            </a:pPr>
            <a:r>
              <a:rPr lang="en-IN" sz="1900"/>
              <a:t>Caffeine : Prevents “adenosine” from binding to its receptor.</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a:t>Methods of studying the brain</a:t>
            </a:r>
            <a:endParaRPr/>
          </a:p>
        </p:txBody>
      </p:sp>
      <p:sp>
        <p:nvSpPr>
          <p:cNvPr id="161" name="Google Shape;161;p12"/>
          <p:cNvSpPr txBox="1">
            <a:spLocks noGrp="1"/>
          </p:cNvSpPr>
          <p:nvPr>
            <p:ph type="body" idx="1"/>
          </p:nvPr>
        </p:nvSpPr>
        <p:spPr>
          <a:xfrm>
            <a:off x="311700" y="1152475"/>
            <a:ext cx="7720200" cy="3416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IN" sz="2200"/>
              <a:t>Clinical methods – Studying patients who had suffered brain damage from accidents/strokes.</a:t>
            </a:r>
            <a:endParaRPr sz="2200"/>
          </a:p>
          <a:p>
            <a:pPr marL="457200" lvl="0" indent="-228600" algn="l" rtl="0">
              <a:lnSpc>
                <a:spcPct val="115000"/>
              </a:lnSpc>
              <a:spcBef>
                <a:spcPts val="0"/>
              </a:spcBef>
              <a:spcAft>
                <a:spcPts val="0"/>
              </a:spcAft>
              <a:buSzPts val="1800"/>
              <a:buNone/>
            </a:pPr>
            <a:endParaRPr sz="2200"/>
          </a:p>
          <a:p>
            <a:pPr marL="457200" lvl="0" indent="-368300" algn="l" rtl="0">
              <a:lnSpc>
                <a:spcPct val="115000"/>
              </a:lnSpc>
              <a:spcBef>
                <a:spcPts val="0"/>
              </a:spcBef>
              <a:spcAft>
                <a:spcPts val="0"/>
              </a:spcAft>
              <a:buSzPts val="2200"/>
              <a:buChar char="●"/>
            </a:pPr>
            <a:r>
              <a:rPr lang="en-IN" sz="2200"/>
              <a:t>Invasive methods – Surgically damaging/stimulating brain areas.</a:t>
            </a:r>
            <a:endParaRPr sz="2200"/>
          </a:p>
          <a:p>
            <a:pPr marL="457200" lvl="0" indent="-228600" algn="l" rtl="0">
              <a:lnSpc>
                <a:spcPct val="115000"/>
              </a:lnSpc>
              <a:spcBef>
                <a:spcPts val="0"/>
              </a:spcBef>
              <a:spcAft>
                <a:spcPts val="0"/>
              </a:spcAft>
              <a:buSzPts val="1800"/>
              <a:buNone/>
            </a:pPr>
            <a:endParaRPr sz="2200"/>
          </a:p>
          <a:p>
            <a:pPr marL="457200" lvl="0" indent="-368300" algn="l" rtl="0">
              <a:lnSpc>
                <a:spcPct val="115000"/>
              </a:lnSpc>
              <a:spcBef>
                <a:spcPts val="0"/>
              </a:spcBef>
              <a:spcAft>
                <a:spcPts val="0"/>
              </a:spcAft>
              <a:buSzPts val="2200"/>
              <a:buChar char="●"/>
            </a:pPr>
            <a:r>
              <a:rPr lang="en-IN" sz="2200"/>
              <a:t>Non-invasive methods:</a:t>
            </a:r>
            <a:endParaRPr sz="2200"/>
          </a:p>
          <a:p>
            <a:pPr marL="914400" lvl="1" indent="-342900" algn="l" rtl="0">
              <a:lnSpc>
                <a:spcPct val="115000"/>
              </a:lnSpc>
              <a:spcBef>
                <a:spcPts val="0"/>
              </a:spcBef>
              <a:spcAft>
                <a:spcPts val="0"/>
              </a:spcAft>
              <a:buSzPts val="1800"/>
              <a:buChar char="○"/>
            </a:pPr>
            <a:r>
              <a:rPr lang="en-IN" sz="1800"/>
              <a:t>EEG</a:t>
            </a:r>
            <a:endParaRPr sz="1800"/>
          </a:p>
          <a:p>
            <a:pPr marL="914400" lvl="1" indent="-342900" algn="l" rtl="0">
              <a:lnSpc>
                <a:spcPct val="115000"/>
              </a:lnSpc>
              <a:spcBef>
                <a:spcPts val="0"/>
              </a:spcBef>
              <a:spcAft>
                <a:spcPts val="0"/>
              </a:spcAft>
              <a:buSzPts val="1800"/>
              <a:buChar char="○"/>
            </a:pPr>
            <a:r>
              <a:rPr lang="en-IN" sz="1800"/>
              <a:t>MRI /fMRI</a:t>
            </a:r>
            <a:endParaRPr sz="1800"/>
          </a:p>
          <a:p>
            <a:pPr marL="914400" lvl="1" indent="-342900" algn="l" rtl="0">
              <a:lnSpc>
                <a:spcPct val="115000"/>
              </a:lnSpc>
              <a:spcBef>
                <a:spcPts val="0"/>
              </a:spcBef>
              <a:spcAft>
                <a:spcPts val="0"/>
              </a:spcAft>
              <a:buSzPts val="1800"/>
              <a:buChar char="○"/>
            </a:pPr>
            <a:r>
              <a:rPr lang="en-IN" sz="1800"/>
              <a:t>TMS</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44e7389d55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7" name="Google Shape;167;g144e7389d55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68" name="Google Shape;168;g144e7389d55_0_0"/>
          <p:cNvPicPr preferRelativeResize="0"/>
          <p:nvPr/>
        </p:nvPicPr>
        <p:blipFill>
          <a:blip r:embed="rId3">
            <a:alphaModFix/>
          </a:blip>
          <a:stretch>
            <a:fillRect/>
          </a:stretch>
        </p:blipFill>
        <p:spPr>
          <a:xfrm>
            <a:off x="98975" y="1"/>
            <a:ext cx="4208300" cy="2723400"/>
          </a:xfrm>
          <a:prstGeom prst="rect">
            <a:avLst/>
          </a:prstGeom>
          <a:noFill/>
          <a:ln>
            <a:noFill/>
          </a:ln>
        </p:spPr>
      </p:pic>
      <p:pic>
        <p:nvPicPr>
          <p:cNvPr id="169" name="Google Shape;169;g144e7389d55_0_0"/>
          <p:cNvPicPr preferRelativeResize="0"/>
          <p:nvPr/>
        </p:nvPicPr>
        <p:blipFill>
          <a:blip r:embed="rId4">
            <a:alphaModFix/>
          </a:blip>
          <a:stretch>
            <a:fillRect/>
          </a:stretch>
        </p:blipFill>
        <p:spPr>
          <a:xfrm>
            <a:off x="4394175" y="366125"/>
            <a:ext cx="3139450" cy="2357275"/>
          </a:xfrm>
          <a:prstGeom prst="rect">
            <a:avLst/>
          </a:prstGeom>
          <a:noFill/>
          <a:ln>
            <a:noFill/>
          </a:ln>
        </p:spPr>
      </p:pic>
      <p:pic>
        <p:nvPicPr>
          <p:cNvPr id="170" name="Google Shape;170;g144e7389d55_0_0"/>
          <p:cNvPicPr preferRelativeResize="0"/>
          <p:nvPr/>
        </p:nvPicPr>
        <p:blipFill>
          <a:blip r:embed="rId5">
            <a:alphaModFix/>
          </a:blip>
          <a:stretch>
            <a:fillRect/>
          </a:stretch>
        </p:blipFill>
        <p:spPr>
          <a:xfrm>
            <a:off x="4394175" y="2723400"/>
            <a:ext cx="3139450" cy="1765943"/>
          </a:xfrm>
          <a:prstGeom prst="rect">
            <a:avLst/>
          </a:prstGeom>
          <a:noFill/>
          <a:ln>
            <a:noFill/>
          </a:ln>
        </p:spPr>
      </p:pic>
      <p:pic>
        <p:nvPicPr>
          <p:cNvPr id="171" name="Google Shape;171;g144e7389d55_0_0"/>
          <p:cNvPicPr preferRelativeResize="0"/>
          <p:nvPr/>
        </p:nvPicPr>
        <p:blipFill>
          <a:blip r:embed="rId6">
            <a:alphaModFix/>
          </a:blip>
          <a:stretch>
            <a:fillRect/>
          </a:stretch>
        </p:blipFill>
        <p:spPr>
          <a:xfrm>
            <a:off x="893526" y="2786225"/>
            <a:ext cx="2619200" cy="2357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59B6-C6F7-A780-7BF7-286F453AAFE8}"/>
              </a:ext>
            </a:extLst>
          </p:cNvPr>
          <p:cNvSpPr>
            <a:spLocks noGrp="1"/>
          </p:cNvSpPr>
          <p:nvPr>
            <p:ph type="title"/>
          </p:nvPr>
        </p:nvSpPr>
        <p:spPr/>
        <p:txBody>
          <a:bodyPr>
            <a:normAutofit fontScale="90000"/>
          </a:bodyPr>
          <a:lstStyle/>
          <a:p>
            <a:r>
              <a:rPr lang="en-IN" dirty="0"/>
              <a:t>Reading Material</a:t>
            </a:r>
          </a:p>
        </p:txBody>
      </p:sp>
      <p:sp>
        <p:nvSpPr>
          <p:cNvPr id="3" name="Text Placeholder 2">
            <a:extLst>
              <a:ext uri="{FF2B5EF4-FFF2-40B4-BE49-F238E27FC236}">
                <a16:creationId xmlns:a16="http://schemas.microsoft.com/office/drawing/2014/main" id="{4F2DB92D-CB9E-2F75-F990-27005352634B}"/>
              </a:ext>
            </a:extLst>
          </p:cNvPr>
          <p:cNvSpPr>
            <a:spLocks noGrp="1"/>
          </p:cNvSpPr>
          <p:nvPr>
            <p:ph type="body" idx="1"/>
          </p:nvPr>
        </p:nvSpPr>
        <p:spPr/>
        <p:txBody>
          <a:bodyPr/>
          <a:lstStyle/>
          <a:p>
            <a:r>
              <a:rPr lang="en-IN" dirty="0"/>
              <a:t>Mind-body problem: </a:t>
            </a:r>
            <a:r>
              <a:rPr lang="en-IN" dirty="0">
                <a:hlinkClick r:id="rId2"/>
              </a:rPr>
              <a:t>http://www.scholarpedia.org/article/Mind-body_problem:_New_approaches</a:t>
            </a:r>
            <a:endParaRPr lang="en-IN" dirty="0"/>
          </a:p>
          <a:p>
            <a:r>
              <a:rPr lang="en-IN" dirty="0"/>
              <a:t>Biology of Behaviour: Gross, Psychology The Science of Mind and </a:t>
            </a:r>
            <a:r>
              <a:rPr lang="en-IN" dirty="0" err="1"/>
              <a:t>Behavior</a:t>
            </a:r>
            <a:r>
              <a:rPr lang="en-IN" dirty="0"/>
              <a:t>. Chapter 4.</a:t>
            </a:r>
          </a:p>
          <a:p>
            <a:r>
              <a:rPr lang="en-IN" dirty="0"/>
              <a:t>Consciousness: Chapter 7.</a:t>
            </a:r>
          </a:p>
          <a:p>
            <a:r>
              <a:rPr lang="en-IN" dirty="0"/>
              <a:t>Cognition: </a:t>
            </a:r>
            <a:r>
              <a:rPr lang="en-IN" dirty="0">
                <a:hlinkClick r:id="rId3"/>
              </a:rPr>
              <a:t>http://www.scholarpedia.org/article/Cognitive_psychology</a:t>
            </a:r>
            <a:endParaRPr lang="en-IN" dirty="0"/>
          </a:p>
          <a:p>
            <a:r>
              <a:rPr lang="en-IN" dirty="0"/>
              <a:t>Dual Process Model: Kahneman, Thinking, Fast and Slow. Summary: </a:t>
            </a:r>
            <a:br>
              <a:rPr lang="en-US" dirty="0"/>
            </a:br>
            <a:r>
              <a:rPr lang="en-US" dirty="0">
                <a:hlinkClick r:id="rId4"/>
              </a:rPr>
              <a:t>https://theartofliving.com/wp-content/uploads/2022/04/Thinking-Fast-and-Slow-PDF-Summary.pdf</a:t>
            </a:r>
            <a:endParaRPr lang="en-US"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18507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a:t>The Major Structures and Functions of the Brain</a:t>
            </a:r>
            <a:endParaRPr/>
          </a:p>
        </p:txBody>
      </p:sp>
      <p:sp>
        <p:nvSpPr>
          <p:cNvPr id="177" name="Google Shape;17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61950" algn="l" rtl="0">
              <a:lnSpc>
                <a:spcPct val="105000"/>
              </a:lnSpc>
              <a:spcBef>
                <a:spcPts val="0"/>
              </a:spcBef>
              <a:spcAft>
                <a:spcPts val="0"/>
              </a:spcAft>
              <a:buSzPts val="2100"/>
              <a:buChar char="●"/>
            </a:pPr>
            <a:r>
              <a:rPr lang="en-IN" sz="2100"/>
              <a:t>Forebrain</a:t>
            </a:r>
            <a:endParaRPr sz="2100"/>
          </a:p>
          <a:p>
            <a:pPr marL="914400" lvl="1" indent="-336550" algn="l" rtl="0">
              <a:lnSpc>
                <a:spcPct val="105000"/>
              </a:lnSpc>
              <a:spcBef>
                <a:spcPts val="0"/>
              </a:spcBef>
              <a:spcAft>
                <a:spcPts val="0"/>
              </a:spcAft>
              <a:buSzPts val="1700"/>
              <a:buChar char="○"/>
            </a:pPr>
            <a:r>
              <a:rPr lang="en-IN" sz="1700"/>
              <a:t>Cerebrum</a:t>
            </a:r>
            <a:endParaRPr sz="1700"/>
          </a:p>
          <a:p>
            <a:pPr marL="914400" lvl="1" indent="-336550" algn="l" rtl="0">
              <a:lnSpc>
                <a:spcPct val="105000"/>
              </a:lnSpc>
              <a:spcBef>
                <a:spcPts val="0"/>
              </a:spcBef>
              <a:spcAft>
                <a:spcPts val="0"/>
              </a:spcAft>
              <a:buSzPts val="1700"/>
              <a:buChar char="○"/>
            </a:pPr>
            <a:r>
              <a:rPr lang="en-IN" sz="1700"/>
              <a:t>Thalamus</a:t>
            </a:r>
            <a:endParaRPr sz="1700"/>
          </a:p>
          <a:p>
            <a:pPr marL="914400" lvl="1" indent="-336550" algn="l" rtl="0">
              <a:lnSpc>
                <a:spcPct val="105000"/>
              </a:lnSpc>
              <a:spcBef>
                <a:spcPts val="0"/>
              </a:spcBef>
              <a:spcAft>
                <a:spcPts val="0"/>
              </a:spcAft>
              <a:buSzPts val="1700"/>
              <a:buChar char="○"/>
            </a:pPr>
            <a:r>
              <a:rPr lang="en-IN" sz="1700"/>
              <a:t>Hypothalamus</a:t>
            </a:r>
            <a:endParaRPr sz="1700"/>
          </a:p>
          <a:p>
            <a:pPr marL="914400" lvl="1" indent="-336550" algn="l" rtl="0">
              <a:lnSpc>
                <a:spcPct val="105000"/>
              </a:lnSpc>
              <a:spcBef>
                <a:spcPts val="0"/>
              </a:spcBef>
              <a:spcAft>
                <a:spcPts val="0"/>
              </a:spcAft>
              <a:buSzPts val="1700"/>
              <a:buChar char="○"/>
            </a:pPr>
            <a:r>
              <a:rPr lang="en-IN" sz="1700"/>
              <a:t>Basal Ganglia</a:t>
            </a:r>
            <a:endParaRPr sz="1700"/>
          </a:p>
          <a:p>
            <a:pPr marL="914400" lvl="1" indent="-336550" algn="l" rtl="0">
              <a:lnSpc>
                <a:spcPct val="105000"/>
              </a:lnSpc>
              <a:spcBef>
                <a:spcPts val="0"/>
              </a:spcBef>
              <a:spcAft>
                <a:spcPts val="0"/>
              </a:spcAft>
              <a:buSzPts val="1700"/>
              <a:buChar char="○"/>
            </a:pPr>
            <a:r>
              <a:rPr lang="en-IN" sz="1700"/>
              <a:t>Limbic system</a:t>
            </a:r>
            <a:endParaRPr sz="1700"/>
          </a:p>
          <a:p>
            <a:pPr marL="457200" lvl="0" indent="-361950" algn="l" rtl="0">
              <a:lnSpc>
                <a:spcPct val="105000"/>
              </a:lnSpc>
              <a:spcBef>
                <a:spcPts val="0"/>
              </a:spcBef>
              <a:spcAft>
                <a:spcPts val="0"/>
              </a:spcAft>
              <a:buSzPts val="2100"/>
              <a:buChar char="●"/>
            </a:pPr>
            <a:r>
              <a:rPr lang="en-IN" sz="2100"/>
              <a:t>Midbrain</a:t>
            </a:r>
            <a:endParaRPr sz="2100"/>
          </a:p>
          <a:p>
            <a:pPr marL="457200" lvl="0" indent="-361950" algn="l" rtl="0">
              <a:lnSpc>
                <a:spcPct val="105000"/>
              </a:lnSpc>
              <a:spcBef>
                <a:spcPts val="0"/>
              </a:spcBef>
              <a:spcAft>
                <a:spcPts val="0"/>
              </a:spcAft>
              <a:buSzPts val="2100"/>
              <a:buChar char="●"/>
            </a:pPr>
            <a:r>
              <a:rPr lang="en-IN" sz="2100"/>
              <a:t>Hindbrain</a:t>
            </a:r>
            <a:endParaRPr sz="2100"/>
          </a:p>
          <a:p>
            <a:pPr marL="914400" lvl="1" indent="-336550" algn="l" rtl="0">
              <a:lnSpc>
                <a:spcPct val="105000"/>
              </a:lnSpc>
              <a:spcBef>
                <a:spcPts val="0"/>
              </a:spcBef>
              <a:spcAft>
                <a:spcPts val="0"/>
              </a:spcAft>
              <a:buSzPts val="1700"/>
              <a:buChar char="○"/>
            </a:pPr>
            <a:r>
              <a:rPr lang="en-IN" sz="1700"/>
              <a:t>Cerebellum</a:t>
            </a:r>
            <a:endParaRPr sz="1700"/>
          </a:p>
          <a:p>
            <a:pPr marL="914400" lvl="1" indent="-336550" algn="l" rtl="0">
              <a:lnSpc>
                <a:spcPct val="105000"/>
              </a:lnSpc>
              <a:spcBef>
                <a:spcPts val="0"/>
              </a:spcBef>
              <a:spcAft>
                <a:spcPts val="0"/>
              </a:spcAft>
              <a:buSzPts val="1700"/>
              <a:buChar char="○"/>
            </a:pPr>
            <a:r>
              <a:rPr lang="en-IN" sz="1700"/>
              <a:t>Pons</a:t>
            </a:r>
            <a:endParaRPr sz="1700"/>
          </a:p>
          <a:p>
            <a:pPr marL="914400" lvl="1" indent="-336550" algn="l" rtl="0">
              <a:lnSpc>
                <a:spcPct val="105000"/>
              </a:lnSpc>
              <a:spcBef>
                <a:spcPts val="0"/>
              </a:spcBef>
              <a:spcAft>
                <a:spcPts val="0"/>
              </a:spcAft>
              <a:buSzPts val="1700"/>
              <a:buChar char="○"/>
            </a:pPr>
            <a:r>
              <a:rPr lang="en-IN" sz="1700"/>
              <a:t>Medulla oblongata</a:t>
            </a:r>
            <a:endParaRPr sz="1700"/>
          </a:p>
          <a:p>
            <a:pPr marL="914400" lvl="1" indent="-228600" algn="l" rtl="0">
              <a:lnSpc>
                <a:spcPct val="105000"/>
              </a:lnSpc>
              <a:spcBef>
                <a:spcPts val="0"/>
              </a:spcBef>
              <a:spcAft>
                <a:spcPts val="0"/>
              </a:spcAft>
              <a:buSzPts val="1400"/>
              <a:buNone/>
            </a:pP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a:t>Cerebrum</a:t>
            </a:r>
            <a:endParaRPr/>
          </a:p>
        </p:txBody>
      </p:sp>
      <p:sp>
        <p:nvSpPr>
          <p:cNvPr id="183" name="Google Shape;183;p14"/>
          <p:cNvSpPr txBox="1">
            <a:spLocks noGrp="1"/>
          </p:cNvSpPr>
          <p:nvPr>
            <p:ph type="body" idx="1"/>
          </p:nvPr>
        </p:nvSpPr>
        <p:spPr>
          <a:xfrm>
            <a:off x="311700" y="1152475"/>
            <a:ext cx="3450403"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IN"/>
              <a:t>Largest structure at the top of the brain.</a:t>
            </a:r>
            <a:endParaRPr/>
          </a:p>
          <a:p>
            <a:pPr marL="457200" lvl="0" indent="-342900" algn="l" rtl="0">
              <a:lnSpc>
                <a:spcPct val="115000"/>
              </a:lnSpc>
              <a:spcBef>
                <a:spcPts val="0"/>
              </a:spcBef>
              <a:spcAft>
                <a:spcPts val="0"/>
              </a:spcAft>
              <a:buSzPts val="1800"/>
              <a:buChar char="●"/>
            </a:pPr>
            <a:r>
              <a:rPr lang="en-IN"/>
              <a:t>Divided into two hemispheres by corpus callosum.</a:t>
            </a:r>
            <a:endParaRPr/>
          </a:p>
          <a:p>
            <a:pPr marL="457200" lvl="0" indent="-342900" algn="l" rtl="0">
              <a:lnSpc>
                <a:spcPct val="115000"/>
              </a:lnSpc>
              <a:spcBef>
                <a:spcPts val="0"/>
              </a:spcBef>
              <a:spcAft>
                <a:spcPts val="0"/>
              </a:spcAft>
              <a:buSzPts val="1800"/>
              <a:buChar char="●"/>
            </a:pPr>
            <a:r>
              <a:rPr lang="en-IN"/>
              <a:t>Four lobes.</a:t>
            </a:r>
            <a:endParaRPr/>
          </a:p>
          <a:p>
            <a:pPr marL="457200" lvl="0" indent="-342900" algn="l" rtl="0">
              <a:lnSpc>
                <a:spcPct val="115000"/>
              </a:lnSpc>
              <a:spcBef>
                <a:spcPts val="0"/>
              </a:spcBef>
              <a:spcAft>
                <a:spcPts val="0"/>
              </a:spcAft>
              <a:buSzPts val="1800"/>
              <a:buChar char="●"/>
            </a:pPr>
            <a:r>
              <a:rPr lang="en-IN"/>
              <a:t>Cortex: grey matter</a:t>
            </a:r>
            <a:endParaRPr/>
          </a:p>
          <a:p>
            <a:pPr marL="457200" lvl="0" indent="-342900" algn="l" rtl="0">
              <a:lnSpc>
                <a:spcPct val="115000"/>
              </a:lnSpc>
              <a:spcBef>
                <a:spcPts val="0"/>
              </a:spcBef>
              <a:spcAft>
                <a:spcPts val="0"/>
              </a:spcAft>
              <a:buSzPts val="1800"/>
              <a:buChar char="●"/>
            </a:pPr>
            <a:r>
              <a:rPr lang="en-IN"/>
              <a:t>White matter</a:t>
            </a:r>
            <a:endParaRPr/>
          </a:p>
        </p:txBody>
      </p:sp>
      <p:pic>
        <p:nvPicPr>
          <p:cNvPr id="184" name="Google Shape;184;p14"/>
          <p:cNvPicPr preferRelativeResize="0"/>
          <p:nvPr/>
        </p:nvPicPr>
        <p:blipFill rotWithShape="1">
          <a:blip r:embed="rId3">
            <a:alphaModFix/>
          </a:blip>
          <a:srcRect/>
          <a:stretch/>
        </p:blipFill>
        <p:spPr>
          <a:xfrm>
            <a:off x="3408626" y="1706700"/>
            <a:ext cx="4546051" cy="2203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a:t>Cerebrum (cont.…)</a:t>
            </a:r>
            <a:endParaRPr/>
          </a:p>
        </p:txBody>
      </p:sp>
      <p:sp>
        <p:nvSpPr>
          <p:cNvPr id="190" name="Google Shape;190;p15"/>
          <p:cNvSpPr txBox="1">
            <a:spLocks noGrp="1"/>
          </p:cNvSpPr>
          <p:nvPr>
            <p:ph type="body" idx="1"/>
          </p:nvPr>
        </p:nvSpPr>
        <p:spPr>
          <a:xfrm>
            <a:off x="311700" y="1152475"/>
            <a:ext cx="7473000" cy="3416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IN" sz="2200"/>
              <a:t>Occipital lobe (primary visual cortex).</a:t>
            </a:r>
            <a:endParaRPr sz="2200"/>
          </a:p>
          <a:p>
            <a:pPr marL="457200" lvl="0" indent="-368300" algn="l" rtl="0">
              <a:lnSpc>
                <a:spcPct val="115000"/>
              </a:lnSpc>
              <a:spcBef>
                <a:spcPts val="0"/>
              </a:spcBef>
              <a:spcAft>
                <a:spcPts val="0"/>
              </a:spcAft>
              <a:buSzPts val="2200"/>
              <a:buChar char="●"/>
            </a:pPr>
            <a:r>
              <a:rPr lang="en-IN" sz="2200"/>
              <a:t>Temporal lobe (primary auditory cortex)</a:t>
            </a:r>
            <a:endParaRPr sz="2200"/>
          </a:p>
          <a:p>
            <a:pPr marL="457200" lvl="0" indent="-368300" algn="l" rtl="0">
              <a:lnSpc>
                <a:spcPct val="115000"/>
              </a:lnSpc>
              <a:spcBef>
                <a:spcPts val="0"/>
              </a:spcBef>
              <a:spcAft>
                <a:spcPts val="0"/>
              </a:spcAft>
              <a:buSzPts val="2200"/>
              <a:buChar char="●"/>
            </a:pPr>
            <a:r>
              <a:rPr lang="en-IN" sz="2200"/>
              <a:t>Parietal lobe (primary somatosensory cortex)</a:t>
            </a:r>
            <a:endParaRPr sz="2200"/>
          </a:p>
          <a:p>
            <a:pPr marL="457200" lvl="0" indent="-368300" algn="l" rtl="0">
              <a:lnSpc>
                <a:spcPct val="115000"/>
              </a:lnSpc>
              <a:spcBef>
                <a:spcPts val="0"/>
              </a:spcBef>
              <a:spcAft>
                <a:spcPts val="0"/>
              </a:spcAft>
              <a:buSzPts val="2200"/>
              <a:buChar char="●"/>
            </a:pPr>
            <a:r>
              <a:rPr lang="en-IN" sz="2200"/>
              <a:t>Frontal lobe (primary motor cortex)</a:t>
            </a:r>
            <a:endParaRPr sz="2200"/>
          </a:p>
          <a:p>
            <a:pPr marL="0" lvl="0" indent="0" algn="l" rtl="0">
              <a:lnSpc>
                <a:spcPct val="115000"/>
              </a:lnSpc>
              <a:spcBef>
                <a:spcPts val="0"/>
              </a:spcBef>
              <a:spcAft>
                <a:spcPts val="0"/>
              </a:spcAft>
              <a:buNone/>
            </a:pPr>
            <a:endParaRPr sz="2200"/>
          </a:p>
          <a:p>
            <a:pPr marL="0" lvl="0" indent="0" algn="l" rtl="0">
              <a:lnSpc>
                <a:spcPct val="115000"/>
              </a:lnSpc>
              <a:spcBef>
                <a:spcPts val="0"/>
              </a:spcBef>
              <a:spcAft>
                <a:spcPts val="0"/>
              </a:spcAft>
              <a:buNone/>
            </a:pPr>
            <a:r>
              <a:rPr lang="en-IN" sz="2200"/>
              <a:t>Primary sensory and motor areas: 25%</a:t>
            </a:r>
            <a:endParaRPr sz="2200"/>
          </a:p>
          <a:p>
            <a:pPr marL="0" lvl="0" indent="0" algn="l" rtl="0">
              <a:lnSpc>
                <a:spcPct val="115000"/>
              </a:lnSpc>
              <a:spcBef>
                <a:spcPts val="0"/>
              </a:spcBef>
              <a:spcAft>
                <a:spcPts val="0"/>
              </a:spcAft>
              <a:buNone/>
            </a:pPr>
            <a:r>
              <a:rPr lang="en-IN" sz="2200"/>
              <a:t>Association areas: 75%</a:t>
            </a:r>
            <a:endParaRPr sz="2200"/>
          </a:p>
          <a:p>
            <a:pPr marL="457200" lvl="0" indent="-228600" algn="l" rtl="0">
              <a:lnSpc>
                <a:spcPct val="115000"/>
              </a:lnSpc>
              <a:spcBef>
                <a:spcPts val="0"/>
              </a:spcBef>
              <a:spcAft>
                <a:spcPts val="0"/>
              </a:spcAft>
              <a:buSzPts val="1800"/>
              <a:buNone/>
            </a:pPr>
            <a:endParaRPr sz="2200"/>
          </a:p>
          <a:p>
            <a:pPr marL="457200" lvl="0" indent="0" algn="l" rtl="0">
              <a:lnSpc>
                <a:spcPct val="115000"/>
              </a:lnSpc>
              <a:spcBef>
                <a:spcPts val="0"/>
              </a:spcBef>
              <a:spcAft>
                <a:spcPts val="0"/>
              </a:spcAft>
              <a:buNone/>
            </a:pPr>
            <a:endParaRPr sz="2200"/>
          </a:p>
          <a:p>
            <a:pPr marL="457200" lvl="0" indent="-228600" algn="l" rtl="0">
              <a:lnSpc>
                <a:spcPct val="115000"/>
              </a:lnSpc>
              <a:spcBef>
                <a:spcPts val="0"/>
              </a:spcBef>
              <a:spcAft>
                <a:spcPts val="0"/>
              </a:spcAft>
              <a:buSzPts val="1800"/>
              <a:buNone/>
            </a:pP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pic>
        <p:nvPicPr>
          <p:cNvPr id="196" name="Google Shape;196;p16" descr="File:Sensory Homunculus-en.svg"/>
          <p:cNvPicPr preferRelativeResize="0"/>
          <p:nvPr/>
        </p:nvPicPr>
        <p:blipFill rotWithShape="1">
          <a:blip r:embed="rId3">
            <a:alphaModFix/>
          </a:blip>
          <a:srcRect/>
          <a:stretch/>
        </p:blipFill>
        <p:spPr>
          <a:xfrm>
            <a:off x="157015" y="555060"/>
            <a:ext cx="4100735" cy="4033399"/>
          </a:xfrm>
          <a:prstGeom prst="rect">
            <a:avLst/>
          </a:prstGeom>
          <a:noFill/>
          <a:ln>
            <a:noFill/>
          </a:ln>
        </p:spPr>
      </p:pic>
      <p:pic>
        <p:nvPicPr>
          <p:cNvPr id="197" name="Google Shape;197;p16"/>
          <p:cNvPicPr preferRelativeResize="0"/>
          <p:nvPr/>
        </p:nvPicPr>
        <p:blipFill>
          <a:blip r:embed="rId4">
            <a:alphaModFix/>
          </a:blip>
          <a:stretch>
            <a:fillRect/>
          </a:stretch>
        </p:blipFill>
        <p:spPr>
          <a:xfrm>
            <a:off x="4417471" y="316625"/>
            <a:ext cx="2797450" cy="2369625"/>
          </a:xfrm>
          <a:prstGeom prst="rect">
            <a:avLst/>
          </a:prstGeom>
          <a:noFill/>
          <a:ln>
            <a:noFill/>
          </a:ln>
        </p:spPr>
      </p:pic>
      <p:pic>
        <p:nvPicPr>
          <p:cNvPr id="198" name="Google Shape;198;p16"/>
          <p:cNvPicPr preferRelativeResize="0"/>
          <p:nvPr/>
        </p:nvPicPr>
        <p:blipFill>
          <a:blip r:embed="rId5">
            <a:alphaModFix/>
          </a:blip>
          <a:stretch>
            <a:fillRect/>
          </a:stretch>
        </p:blipFill>
        <p:spPr>
          <a:xfrm>
            <a:off x="4515871" y="2853829"/>
            <a:ext cx="2699050" cy="1734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44e7389d55_0_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4" name="Google Shape;204;g144e7389d55_0_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en-IN" sz="2200"/>
              <a:t>Broca’s area – speech production – left frontal lobe</a:t>
            </a:r>
            <a:endParaRPr sz="2200"/>
          </a:p>
          <a:p>
            <a:pPr marL="457200" lvl="0" indent="-368300" algn="l" rtl="0">
              <a:spcBef>
                <a:spcPts val="0"/>
              </a:spcBef>
              <a:spcAft>
                <a:spcPts val="0"/>
              </a:spcAft>
              <a:buSzPts val="2200"/>
              <a:buChar char="●"/>
            </a:pPr>
            <a:r>
              <a:rPr lang="en-IN" sz="2200"/>
              <a:t>Wernicke’s area – speech comprehension – left temporal lobe</a:t>
            </a:r>
            <a:endParaRPr/>
          </a:p>
          <a:p>
            <a:pPr marL="0" lvl="0" indent="0" algn="l" rtl="0">
              <a:spcBef>
                <a:spcPts val="0"/>
              </a:spcBef>
              <a:spcAft>
                <a:spcPts val="0"/>
              </a:spcAft>
              <a:buNone/>
            </a:pPr>
            <a:endParaRPr/>
          </a:p>
          <a:p>
            <a:pPr marL="0" lvl="0" indent="0" algn="l" rtl="0">
              <a:spcBef>
                <a:spcPts val="0"/>
              </a:spcBef>
              <a:spcAft>
                <a:spcPts val="0"/>
              </a:spcAft>
              <a:buNone/>
            </a:pPr>
            <a:r>
              <a:rPr lang="en-IN"/>
              <a:t>Broca’s and Wernicke’s aphasia</a:t>
            </a:r>
            <a:endParaRPr/>
          </a:p>
          <a:p>
            <a:pPr marL="0" lvl="0" indent="0" algn="l" rtl="0">
              <a:spcBef>
                <a:spcPts val="0"/>
              </a:spcBef>
              <a:spcAft>
                <a:spcPts val="0"/>
              </a:spcAft>
              <a:buNone/>
            </a:pPr>
            <a:endParaRPr/>
          </a:p>
          <a:p>
            <a:pPr marL="0" lvl="0" indent="0" algn="l" rtl="0">
              <a:spcBef>
                <a:spcPts val="0"/>
              </a:spcBef>
              <a:spcAft>
                <a:spcPts val="0"/>
              </a:spcAft>
              <a:buNone/>
            </a:pPr>
            <a:r>
              <a:rPr lang="en-IN" u="sng">
                <a:solidFill>
                  <a:schemeClr val="hlink"/>
                </a:solidFill>
                <a:hlinkClick r:id="rId3"/>
              </a:rPr>
              <a:t>https://www.youtube.com/watch?v=JWC-cVQmEmY&amp;t</a:t>
            </a:r>
            <a:endParaRPr/>
          </a:p>
          <a:p>
            <a:pPr marL="0" lvl="0" indent="0" algn="l" rtl="0">
              <a:spcBef>
                <a:spcPts val="0"/>
              </a:spcBef>
              <a:spcAft>
                <a:spcPts val="0"/>
              </a:spcAft>
              <a:buNone/>
            </a:pPr>
            <a:endParaRPr/>
          </a:p>
          <a:p>
            <a:pPr marL="0" lvl="0" indent="0" algn="l" rtl="0">
              <a:spcBef>
                <a:spcPts val="0"/>
              </a:spcBef>
              <a:spcAft>
                <a:spcPts val="0"/>
              </a:spcAft>
              <a:buNone/>
            </a:pPr>
            <a:r>
              <a:rPr lang="en-IN" u="sng">
                <a:solidFill>
                  <a:schemeClr val="hlink"/>
                </a:solidFill>
                <a:hlinkClick r:id="rId4"/>
              </a:rPr>
              <a:t>https://www.youtube.com/watch?v=3oef68YabD0&amp;t</a:t>
            </a:r>
            <a:endParaRPr/>
          </a:p>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a:t>Thalamus</a:t>
            </a:r>
            <a:endParaRPr/>
          </a:p>
        </p:txBody>
      </p:sp>
      <p:sp>
        <p:nvSpPr>
          <p:cNvPr id="210" name="Google Shape;210;p17"/>
          <p:cNvSpPr txBox="1">
            <a:spLocks noGrp="1"/>
          </p:cNvSpPr>
          <p:nvPr>
            <p:ph type="body" idx="1"/>
          </p:nvPr>
        </p:nvSpPr>
        <p:spPr>
          <a:xfrm>
            <a:off x="311700" y="1266425"/>
            <a:ext cx="2638500" cy="3302400"/>
          </a:xfrm>
          <a:prstGeom prst="rect">
            <a:avLst/>
          </a:prstGeom>
          <a:noFill/>
          <a:ln>
            <a:noFill/>
          </a:ln>
        </p:spPr>
        <p:txBody>
          <a:bodyPr spcFirstLastPara="1" wrap="square" lIns="91425" tIns="91425" rIns="91425" bIns="91425" anchor="t" anchorCtr="0">
            <a:normAutofit fontScale="92500"/>
          </a:bodyPr>
          <a:lstStyle/>
          <a:p>
            <a:pPr marL="457200" lvl="0" indent="-342900" algn="l" rtl="0">
              <a:lnSpc>
                <a:spcPct val="115000"/>
              </a:lnSpc>
              <a:spcBef>
                <a:spcPts val="0"/>
              </a:spcBef>
              <a:spcAft>
                <a:spcPts val="0"/>
              </a:spcAft>
              <a:buSzPts val="1800"/>
              <a:buChar char="●"/>
            </a:pPr>
            <a:r>
              <a:rPr lang="en-IN"/>
              <a:t>Sensory relay station</a:t>
            </a:r>
            <a:endParaRPr/>
          </a:p>
          <a:p>
            <a:pPr marL="457200" lvl="0" indent="-342900" algn="l" rtl="0">
              <a:lnSpc>
                <a:spcPct val="115000"/>
              </a:lnSpc>
              <a:spcBef>
                <a:spcPts val="0"/>
              </a:spcBef>
              <a:spcAft>
                <a:spcPts val="0"/>
              </a:spcAft>
              <a:buSzPts val="1800"/>
              <a:buChar char="●"/>
            </a:pPr>
            <a:r>
              <a:rPr lang="en-IN"/>
              <a:t>Transmits them to appropriate areas of the cortex.</a:t>
            </a:r>
            <a:endParaRPr/>
          </a:p>
          <a:p>
            <a:pPr marL="457200" lvl="0" indent="-342900" algn="l" rtl="0">
              <a:lnSpc>
                <a:spcPct val="115000"/>
              </a:lnSpc>
              <a:spcBef>
                <a:spcPts val="0"/>
              </a:spcBef>
              <a:spcAft>
                <a:spcPts val="0"/>
              </a:spcAft>
              <a:buSzPts val="1800"/>
              <a:buChar char="●"/>
            </a:pPr>
            <a:r>
              <a:rPr lang="en-IN"/>
              <a:t>Also receives information from the cortex, dealing with complex limb movements, which are directed to the cerebellum.</a:t>
            </a:r>
            <a:endParaRPr/>
          </a:p>
        </p:txBody>
      </p:sp>
      <p:pic>
        <p:nvPicPr>
          <p:cNvPr id="211" name="Google Shape;211;p17"/>
          <p:cNvPicPr preferRelativeResize="0"/>
          <p:nvPr/>
        </p:nvPicPr>
        <p:blipFill rotWithShape="1">
          <a:blip r:embed="rId3">
            <a:alphaModFix/>
          </a:blip>
          <a:srcRect/>
          <a:stretch/>
        </p:blipFill>
        <p:spPr>
          <a:xfrm>
            <a:off x="3080525" y="1660933"/>
            <a:ext cx="5085689" cy="24349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a:t>Hypothalamus</a:t>
            </a:r>
            <a:endParaRPr/>
          </a:p>
        </p:txBody>
      </p:sp>
      <p:sp>
        <p:nvSpPr>
          <p:cNvPr id="217" name="Google Shape;217;p18"/>
          <p:cNvSpPr txBox="1">
            <a:spLocks noGrp="1"/>
          </p:cNvSpPr>
          <p:nvPr>
            <p:ph type="body" idx="1"/>
          </p:nvPr>
        </p:nvSpPr>
        <p:spPr>
          <a:xfrm>
            <a:off x="311700" y="1152475"/>
            <a:ext cx="7311000" cy="3416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IN" sz="2200"/>
              <a:t>Major functions: Homeostasis, Motivation</a:t>
            </a:r>
            <a:endParaRPr sz="2200"/>
          </a:p>
          <a:p>
            <a:pPr marL="457200" lvl="0" indent="-368300" algn="l" rtl="0">
              <a:lnSpc>
                <a:spcPct val="115000"/>
              </a:lnSpc>
              <a:spcBef>
                <a:spcPts val="0"/>
              </a:spcBef>
              <a:spcAft>
                <a:spcPts val="0"/>
              </a:spcAft>
              <a:buSzPts val="2200"/>
              <a:buChar char="●"/>
            </a:pPr>
            <a:r>
              <a:rPr lang="en-IN" sz="2200"/>
              <a:t>Water balance, hunger, heat control, aggression, sex drive.</a:t>
            </a:r>
            <a:endParaRPr sz="2200"/>
          </a:p>
          <a:p>
            <a:pPr marL="457200" lvl="0" indent="-368300" algn="l" rtl="0">
              <a:lnSpc>
                <a:spcPct val="115000"/>
              </a:lnSpc>
              <a:spcBef>
                <a:spcPts val="0"/>
              </a:spcBef>
              <a:spcAft>
                <a:spcPts val="0"/>
              </a:spcAft>
              <a:buSzPts val="2200"/>
              <a:buChar char="●"/>
            </a:pPr>
            <a:r>
              <a:rPr lang="en-IN" sz="2200"/>
              <a:t>Fight or Flight response</a:t>
            </a:r>
            <a:endParaRPr sz="2200"/>
          </a:p>
          <a:p>
            <a:pPr marL="914400" lvl="1" indent="-342900" algn="l" rtl="0">
              <a:spcBef>
                <a:spcPts val="0"/>
              </a:spcBef>
              <a:spcAft>
                <a:spcPts val="0"/>
              </a:spcAft>
              <a:buSzPts val="1800"/>
              <a:buChar char="○"/>
            </a:pPr>
            <a:r>
              <a:rPr lang="en-IN" sz="1800"/>
              <a:t>Removal of only cortex but not hypothalamus causes “sham rage”</a:t>
            </a:r>
            <a:endParaRPr sz="1800"/>
          </a:p>
          <a:p>
            <a:pPr marL="914400" lvl="1" indent="-342900" algn="l" rtl="0">
              <a:spcBef>
                <a:spcPts val="0"/>
              </a:spcBef>
              <a:spcAft>
                <a:spcPts val="0"/>
              </a:spcAft>
              <a:buSzPts val="1800"/>
              <a:buChar char="○"/>
            </a:pPr>
            <a:r>
              <a:rPr lang="en-IN" sz="1800"/>
              <a:t>Removal of cortex and hypothalamus cause lack of defensive behaviour.</a:t>
            </a:r>
            <a:endParaRPr sz="1800"/>
          </a:p>
          <a:p>
            <a:pPr marL="457200" lvl="0" indent="-368300" algn="l" rtl="0">
              <a:lnSpc>
                <a:spcPct val="115000"/>
              </a:lnSpc>
              <a:spcBef>
                <a:spcPts val="0"/>
              </a:spcBef>
              <a:spcAft>
                <a:spcPts val="0"/>
              </a:spcAft>
              <a:buSzPts val="2200"/>
              <a:buChar char="●"/>
            </a:pPr>
            <a:r>
              <a:rPr lang="en-IN" sz="2200"/>
              <a:t>Affects behaviour directly through ANS, and through pituitary gland.</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144e7389d55_0_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Basal ganglia</a:t>
            </a:r>
            <a:endParaRPr/>
          </a:p>
        </p:txBody>
      </p:sp>
      <p:sp>
        <p:nvSpPr>
          <p:cNvPr id="223" name="Google Shape;223;g144e7389d55_0_17"/>
          <p:cNvSpPr txBox="1">
            <a:spLocks noGrp="1"/>
          </p:cNvSpPr>
          <p:nvPr>
            <p:ph type="body" idx="1"/>
          </p:nvPr>
        </p:nvSpPr>
        <p:spPr>
          <a:xfrm>
            <a:off x="311700" y="1152475"/>
            <a:ext cx="6731700" cy="34164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en-IN" sz="2200"/>
              <a:t>Coordinates voluntary muscle movement.</a:t>
            </a:r>
            <a:endParaRPr sz="2200"/>
          </a:p>
          <a:p>
            <a:pPr marL="457200" lvl="0" indent="-368300" algn="l" rtl="0">
              <a:spcBef>
                <a:spcPts val="0"/>
              </a:spcBef>
              <a:spcAft>
                <a:spcPts val="0"/>
              </a:spcAft>
              <a:buSzPts val="2200"/>
              <a:buChar char="●"/>
            </a:pPr>
            <a:r>
              <a:rPr lang="en-IN" sz="2200"/>
              <a:t>Receives information from the cortex and relays it to brainstem and cerebellum.</a:t>
            </a:r>
            <a:endParaRPr sz="2200"/>
          </a:p>
          <a:p>
            <a:pPr marL="457200" lvl="0" indent="-368300" algn="l" rtl="0">
              <a:spcBef>
                <a:spcPts val="0"/>
              </a:spcBef>
              <a:spcAft>
                <a:spcPts val="0"/>
              </a:spcAft>
              <a:buSzPts val="2200"/>
              <a:buChar char="●"/>
            </a:pPr>
            <a:r>
              <a:rPr lang="en-IN" sz="2200"/>
              <a:t>Makes motor movements smooth and posture steady.</a:t>
            </a:r>
            <a:endParaRPr sz="2200"/>
          </a:p>
          <a:p>
            <a:pPr marL="457200" lvl="0" indent="-368300" algn="l" rtl="0">
              <a:spcBef>
                <a:spcPts val="0"/>
              </a:spcBef>
              <a:spcAft>
                <a:spcPts val="0"/>
              </a:spcAft>
              <a:buSzPts val="2200"/>
              <a:buChar char="●"/>
            </a:pPr>
            <a:r>
              <a:rPr lang="en-IN" sz="2200"/>
              <a:t>Parkinson’s disease associated with basal ganglia.</a:t>
            </a:r>
            <a:endParaRPr sz="2200"/>
          </a:p>
          <a:p>
            <a:pPr marL="914400" lvl="1" indent="-342900" algn="l" rtl="0">
              <a:spcBef>
                <a:spcPts val="0"/>
              </a:spcBef>
              <a:spcAft>
                <a:spcPts val="0"/>
              </a:spcAft>
              <a:buSzPts val="1800"/>
              <a:buChar char="○"/>
            </a:pPr>
            <a:r>
              <a:rPr lang="en-IN" sz="1800"/>
              <a:t>Jerky movements and tremors.</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44e7389d55_0_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Limbic system</a:t>
            </a:r>
            <a:endParaRPr/>
          </a:p>
        </p:txBody>
      </p:sp>
      <p:sp>
        <p:nvSpPr>
          <p:cNvPr id="229" name="Google Shape;229;g144e7389d55_0_22"/>
          <p:cNvSpPr txBox="1">
            <a:spLocks noGrp="1"/>
          </p:cNvSpPr>
          <p:nvPr>
            <p:ph type="body" idx="1"/>
          </p:nvPr>
        </p:nvSpPr>
        <p:spPr>
          <a:xfrm>
            <a:off x="311700" y="1152475"/>
            <a:ext cx="47610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Set of interconnected structures - motivational and emotional needs, feeding, fighting, escape and mating.</a:t>
            </a:r>
            <a:endParaRPr/>
          </a:p>
          <a:p>
            <a:pPr marL="457200" lvl="0" indent="-342900" algn="l" rtl="0">
              <a:spcBef>
                <a:spcPts val="0"/>
              </a:spcBef>
              <a:spcAft>
                <a:spcPts val="0"/>
              </a:spcAft>
              <a:buSzPts val="1800"/>
              <a:buChar char="●"/>
            </a:pPr>
            <a:r>
              <a:rPr lang="en-IN"/>
              <a:t>Septum, amygdala, hippocampus,  portions of hypothalamus and cortex.</a:t>
            </a:r>
            <a:endParaRPr/>
          </a:p>
          <a:p>
            <a:pPr marL="457200" lvl="0" indent="-342900" algn="l" rtl="0">
              <a:spcBef>
                <a:spcPts val="0"/>
              </a:spcBef>
              <a:spcAft>
                <a:spcPts val="0"/>
              </a:spcAft>
              <a:buSzPts val="1800"/>
              <a:buChar char="●"/>
            </a:pPr>
            <a:r>
              <a:rPr lang="en-IN"/>
              <a:t>Septum - pleasure center.</a:t>
            </a:r>
            <a:endParaRPr/>
          </a:p>
          <a:p>
            <a:pPr marL="457200" lvl="0" indent="-342900" algn="l" rtl="0">
              <a:spcBef>
                <a:spcPts val="0"/>
              </a:spcBef>
              <a:spcAft>
                <a:spcPts val="0"/>
              </a:spcAft>
              <a:buSzPts val="1800"/>
              <a:buChar char="●"/>
            </a:pPr>
            <a:r>
              <a:rPr lang="en-IN"/>
              <a:t>Amygdala - defensive and aggressive behaviour, emotional learning.</a:t>
            </a:r>
            <a:endParaRPr/>
          </a:p>
          <a:p>
            <a:pPr marL="457200" lvl="0" indent="-342900" algn="l" rtl="0">
              <a:spcBef>
                <a:spcPts val="0"/>
              </a:spcBef>
              <a:spcAft>
                <a:spcPts val="0"/>
              </a:spcAft>
              <a:buSzPts val="1800"/>
              <a:buChar char="●"/>
            </a:pPr>
            <a:r>
              <a:rPr lang="en-IN"/>
              <a:t>Hippocampus - learning and memory.</a:t>
            </a:r>
            <a:endParaRPr/>
          </a:p>
        </p:txBody>
      </p:sp>
      <p:pic>
        <p:nvPicPr>
          <p:cNvPr id="230" name="Google Shape;230;g144e7389d55_0_22"/>
          <p:cNvPicPr preferRelativeResize="0"/>
          <p:nvPr/>
        </p:nvPicPr>
        <p:blipFill>
          <a:blip r:embed="rId3">
            <a:alphaModFix/>
          </a:blip>
          <a:stretch>
            <a:fillRect/>
          </a:stretch>
        </p:blipFill>
        <p:spPr>
          <a:xfrm>
            <a:off x="4715950" y="1676808"/>
            <a:ext cx="3602100" cy="2670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44e7389d55_0_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Midbrain</a:t>
            </a:r>
            <a:endParaRPr/>
          </a:p>
        </p:txBody>
      </p:sp>
      <p:sp>
        <p:nvSpPr>
          <p:cNvPr id="236" name="Google Shape;236;g144e7389d55_0_33"/>
          <p:cNvSpPr txBox="1">
            <a:spLocks noGrp="1"/>
          </p:cNvSpPr>
          <p:nvPr>
            <p:ph type="body" idx="1"/>
          </p:nvPr>
        </p:nvSpPr>
        <p:spPr>
          <a:xfrm>
            <a:off x="311700" y="1152475"/>
            <a:ext cx="3027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Reticular formation</a:t>
            </a:r>
            <a:endParaRPr/>
          </a:p>
          <a:p>
            <a:pPr marL="457200" lvl="0" indent="-342900" algn="l" rtl="0">
              <a:spcBef>
                <a:spcPts val="0"/>
              </a:spcBef>
              <a:spcAft>
                <a:spcPts val="0"/>
              </a:spcAft>
              <a:buSzPts val="1800"/>
              <a:buChar char="●"/>
            </a:pPr>
            <a:r>
              <a:rPr lang="en-IN"/>
              <a:t>Regulates arousal and alertness.</a:t>
            </a:r>
            <a:endParaRPr/>
          </a:p>
          <a:p>
            <a:pPr marL="457200" lvl="0" indent="-342900" algn="l" rtl="0">
              <a:spcBef>
                <a:spcPts val="0"/>
              </a:spcBef>
              <a:spcAft>
                <a:spcPts val="0"/>
              </a:spcAft>
              <a:buSzPts val="1800"/>
              <a:buChar char="●"/>
            </a:pPr>
            <a:r>
              <a:rPr lang="en-IN"/>
              <a:t>Visual and auditory reflexes - orienting reflex.</a:t>
            </a:r>
            <a:endParaRPr/>
          </a:p>
        </p:txBody>
      </p:sp>
      <p:pic>
        <p:nvPicPr>
          <p:cNvPr id="237" name="Google Shape;237;g144e7389d55_0_33"/>
          <p:cNvPicPr preferRelativeResize="0"/>
          <p:nvPr/>
        </p:nvPicPr>
        <p:blipFill rotWithShape="1">
          <a:blip r:embed="rId3">
            <a:alphaModFix/>
          </a:blip>
          <a:srcRect/>
          <a:stretch/>
        </p:blipFill>
        <p:spPr>
          <a:xfrm>
            <a:off x="2825675" y="1892633"/>
            <a:ext cx="5085689" cy="2434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a:t>Debates in Psychology: Mind-body problem</a:t>
            </a:r>
            <a:endParaRPr/>
          </a:p>
        </p:txBody>
      </p:sp>
      <p:sp>
        <p:nvSpPr>
          <p:cNvPr id="66" name="Google Shape;66;p2"/>
          <p:cNvSpPr txBox="1"/>
          <p:nvPr/>
        </p:nvSpPr>
        <p:spPr>
          <a:xfrm>
            <a:off x="5143500" y="2824075"/>
            <a:ext cx="401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verage"/>
              <a:ea typeface="Average"/>
              <a:cs typeface="Average"/>
              <a:sym typeface="Average"/>
            </a:endParaRPr>
          </a:p>
        </p:txBody>
      </p:sp>
      <p:sp>
        <p:nvSpPr>
          <p:cNvPr id="67" name="Google Shape;67;p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406400" algn="l" rtl="0">
              <a:spcBef>
                <a:spcPts val="0"/>
              </a:spcBef>
              <a:spcAft>
                <a:spcPts val="0"/>
              </a:spcAft>
              <a:buSzPts val="2800"/>
              <a:buChar char="●"/>
            </a:pPr>
            <a:r>
              <a:rPr lang="en-IN" sz="2800"/>
              <a:t>How can physical and mental be related?</a:t>
            </a:r>
            <a:endParaRPr sz="2800"/>
          </a:p>
          <a:p>
            <a:pPr marL="457200" lvl="0" indent="-406400" algn="l" rtl="0">
              <a:spcBef>
                <a:spcPts val="0"/>
              </a:spcBef>
              <a:spcAft>
                <a:spcPts val="0"/>
              </a:spcAft>
              <a:buSzPts val="2800"/>
              <a:buChar char="●"/>
            </a:pPr>
            <a:r>
              <a:rPr lang="en-IN" sz="2800"/>
              <a:t>René Descartes (1596–1650).</a:t>
            </a:r>
            <a:endParaRPr sz="2800"/>
          </a:p>
          <a:p>
            <a:pPr marL="914400" lvl="1" indent="-381000" algn="l" rtl="0">
              <a:spcBef>
                <a:spcPts val="0"/>
              </a:spcBef>
              <a:spcAft>
                <a:spcPts val="0"/>
              </a:spcAft>
              <a:buSzPts val="2400"/>
              <a:buChar char="○"/>
            </a:pPr>
            <a:r>
              <a:rPr lang="en-IN" sz="2400"/>
              <a:t>Matter - Spatial - Dimensionality</a:t>
            </a:r>
            <a:endParaRPr sz="2400"/>
          </a:p>
          <a:p>
            <a:pPr marL="914400" lvl="1" indent="-381000" algn="l" rtl="0">
              <a:spcBef>
                <a:spcPts val="0"/>
              </a:spcBef>
              <a:spcAft>
                <a:spcPts val="0"/>
              </a:spcAft>
              <a:buSzPts val="2400"/>
              <a:buChar char="○"/>
            </a:pPr>
            <a:r>
              <a:rPr lang="en-IN" sz="2400"/>
              <a:t>Mind - Consciousness</a:t>
            </a:r>
            <a:endParaRPr sz="2400"/>
          </a:p>
          <a:p>
            <a:pPr marL="457200" lvl="0" indent="-406400" algn="l" rtl="0">
              <a:spcBef>
                <a:spcPts val="0"/>
              </a:spcBef>
              <a:spcAft>
                <a:spcPts val="0"/>
              </a:spcAft>
              <a:buSzPts val="2800"/>
              <a:buChar char="●"/>
            </a:pPr>
            <a:r>
              <a:rPr lang="en-IN" sz="2800"/>
              <a:t>How do body and mind interact?</a:t>
            </a: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44e7389d55_0_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Hindbrain</a:t>
            </a:r>
            <a:endParaRPr/>
          </a:p>
        </p:txBody>
      </p:sp>
      <p:sp>
        <p:nvSpPr>
          <p:cNvPr id="243" name="Google Shape;243;g144e7389d55_0_39"/>
          <p:cNvSpPr txBox="1">
            <a:spLocks noGrp="1"/>
          </p:cNvSpPr>
          <p:nvPr>
            <p:ph type="body" idx="1"/>
          </p:nvPr>
        </p:nvSpPr>
        <p:spPr>
          <a:xfrm>
            <a:off x="311700" y="1152475"/>
            <a:ext cx="2928600" cy="34164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IN"/>
              <a:t>Cerebellum</a:t>
            </a:r>
            <a:endParaRPr/>
          </a:p>
          <a:p>
            <a:pPr marL="914400" lvl="1" indent="-317500" algn="l" rtl="0">
              <a:spcBef>
                <a:spcPts val="0"/>
              </a:spcBef>
              <a:spcAft>
                <a:spcPts val="0"/>
              </a:spcAft>
              <a:buSzPts val="1400"/>
              <a:buChar char="○"/>
            </a:pPr>
            <a:r>
              <a:rPr lang="en-IN"/>
              <a:t>Voluntary muscle activity</a:t>
            </a:r>
            <a:endParaRPr/>
          </a:p>
          <a:p>
            <a:pPr marL="914400" lvl="1" indent="-317500" algn="l" rtl="0">
              <a:spcBef>
                <a:spcPts val="0"/>
              </a:spcBef>
              <a:spcAft>
                <a:spcPts val="0"/>
              </a:spcAft>
              <a:buSzPts val="1400"/>
              <a:buChar char="○"/>
            </a:pPr>
            <a:r>
              <a:rPr lang="en-IN"/>
              <a:t>Posture, Fine movements</a:t>
            </a:r>
            <a:endParaRPr/>
          </a:p>
          <a:p>
            <a:pPr marL="457200" lvl="0" indent="-342900" algn="l" rtl="0">
              <a:spcBef>
                <a:spcPts val="0"/>
              </a:spcBef>
              <a:spcAft>
                <a:spcPts val="0"/>
              </a:spcAft>
              <a:buSzPts val="1800"/>
              <a:buChar char="●"/>
            </a:pPr>
            <a:r>
              <a:rPr lang="en-IN"/>
              <a:t>Pons</a:t>
            </a:r>
            <a:endParaRPr/>
          </a:p>
          <a:p>
            <a:pPr marL="914400" lvl="1" indent="-317500" algn="l" rtl="0">
              <a:spcBef>
                <a:spcPts val="0"/>
              </a:spcBef>
              <a:spcAft>
                <a:spcPts val="0"/>
              </a:spcAft>
              <a:buSzPts val="1400"/>
              <a:buChar char="○"/>
            </a:pPr>
            <a:r>
              <a:rPr lang="en-IN"/>
              <a:t>Connects medulla with cortex</a:t>
            </a:r>
            <a:endParaRPr/>
          </a:p>
          <a:p>
            <a:pPr marL="457200" lvl="0" indent="-342900" algn="l" rtl="0">
              <a:spcBef>
                <a:spcPts val="0"/>
              </a:spcBef>
              <a:spcAft>
                <a:spcPts val="0"/>
              </a:spcAft>
              <a:buSzPts val="1800"/>
              <a:buChar char="●"/>
            </a:pPr>
            <a:r>
              <a:rPr lang="en-IN"/>
              <a:t>Medulla oblongata</a:t>
            </a:r>
            <a:endParaRPr/>
          </a:p>
          <a:p>
            <a:pPr marL="914400" lvl="1" indent="-317500" algn="l" rtl="0">
              <a:spcBef>
                <a:spcPts val="0"/>
              </a:spcBef>
              <a:spcAft>
                <a:spcPts val="0"/>
              </a:spcAft>
              <a:buSzPts val="1400"/>
              <a:buChar char="○"/>
            </a:pPr>
            <a:r>
              <a:rPr lang="en-IN"/>
              <a:t>Oldest structure of the brain</a:t>
            </a:r>
            <a:endParaRPr/>
          </a:p>
          <a:p>
            <a:pPr marL="914400" lvl="1" indent="-317500" algn="l" rtl="0">
              <a:spcBef>
                <a:spcPts val="0"/>
              </a:spcBef>
              <a:spcAft>
                <a:spcPts val="0"/>
              </a:spcAft>
              <a:buSzPts val="1400"/>
              <a:buChar char="○"/>
            </a:pPr>
            <a:r>
              <a:rPr lang="en-IN"/>
              <a:t>Controls breathing, heartbeat, blood pressure, swallowing.</a:t>
            </a:r>
            <a:endParaRPr/>
          </a:p>
        </p:txBody>
      </p:sp>
      <p:pic>
        <p:nvPicPr>
          <p:cNvPr id="244" name="Google Shape;244;g144e7389d55_0_39"/>
          <p:cNvPicPr preferRelativeResize="0"/>
          <p:nvPr/>
        </p:nvPicPr>
        <p:blipFill rotWithShape="1">
          <a:blip r:embed="rId3">
            <a:alphaModFix/>
          </a:blip>
          <a:srcRect/>
          <a:stretch/>
        </p:blipFill>
        <p:spPr>
          <a:xfrm>
            <a:off x="3126875" y="1643221"/>
            <a:ext cx="5085689" cy="24349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145ad5465fe_0_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Spinal cord</a:t>
            </a:r>
            <a:endParaRPr/>
          </a:p>
        </p:txBody>
      </p:sp>
      <p:sp>
        <p:nvSpPr>
          <p:cNvPr id="250" name="Google Shape;250;g145ad5465fe_0_1"/>
          <p:cNvSpPr txBox="1">
            <a:spLocks noGrp="1"/>
          </p:cNvSpPr>
          <p:nvPr>
            <p:ph type="body" idx="1"/>
          </p:nvPr>
        </p:nvSpPr>
        <p:spPr>
          <a:xfrm>
            <a:off x="311700" y="1152475"/>
            <a:ext cx="2553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Communication channel between CNS and PNS.</a:t>
            </a:r>
            <a:endParaRPr/>
          </a:p>
          <a:p>
            <a:pPr marL="457200" lvl="0" indent="-342900" algn="l" rtl="0">
              <a:spcBef>
                <a:spcPts val="0"/>
              </a:spcBef>
              <a:spcAft>
                <a:spcPts val="0"/>
              </a:spcAft>
              <a:buSzPts val="1800"/>
              <a:buChar char="●"/>
            </a:pPr>
            <a:r>
              <a:rPr lang="en-IN"/>
              <a:t>Reflex arc.</a:t>
            </a:r>
            <a:endParaRPr/>
          </a:p>
        </p:txBody>
      </p:sp>
      <p:pic>
        <p:nvPicPr>
          <p:cNvPr id="251" name="Google Shape;251;g145ad5465fe_0_1"/>
          <p:cNvPicPr preferRelativeResize="0"/>
          <p:nvPr/>
        </p:nvPicPr>
        <p:blipFill>
          <a:blip r:embed="rId3">
            <a:alphaModFix/>
          </a:blip>
          <a:stretch>
            <a:fillRect/>
          </a:stretch>
        </p:blipFill>
        <p:spPr>
          <a:xfrm>
            <a:off x="2536625" y="1291625"/>
            <a:ext cx="5613724" cy="3604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145ad5465fe_0_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Split-brain?</a:t>
            </a:r>
            <a:endParaRPr/>
          </a:p>
        </p:txBody>
      </p:sp>
      <p:sp>
        <p:nvSpPr>
          <p:cNvPr id="257" name="Google Shape;257;g145ad5465fe_0_7"/>
          <p:cNvSpPr txBox="1">
            <a:spLocks noGrp="1"/>
          </p:cNvSpPr>
          <p:nvPr>
            <p:ph type="body" idx="1"/>
          </p:nvPr>
        </p:nvSpPr>
        <p:spPr>
          <a:xfrm>
            <a:off x="311700" y="1152475"/>
            <a:ext cx="31551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Sensory areas are located in both hemispheres.</a:t>
            </a:r>
            <a:endParaRPr/>
          </a:p>
          <a:p>
            <a:pPr marL="457200" lvl="0" indent="-342900" algn="l" rtl="0">
              <a:spcBef>
                <a:spcPts val="0"/>
              </a:spcBef>
              <a:spcAft>
                <a:spcPts val="0"/>
              </a:spcAft>
              <a:buSzPts val="1800"/>
              <a:buChar char="●"/>
            </a:pPr>
            <a:r>
              <a:rPr lang="en-IN"/>
              <a:t>Language is lateralized - especially higher-order processes.</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IN"/>
              <a:t>Both hemisphere required for integrated experience.</a:t>
            </a:r>
            <a:endParaRPr/>
          </a:p>
          <a:p>
            <a:pPr marL="0" lvl="0" indent="0" algn="l" rtl="0">
              <a:spcBef>
                <a:spcPts val="0"/>
              </a:spcBef>
              <a:spcAft>
                <a:spcPts val="0"/>
              </a:spcAft>
              <a:buNone/>
            </a:pPr>
            <a:endParaRPr/>
          </a:p>
        </p:txBody>
      </p:sp>
      <p:pic>
        <p:nvPicPr>
          <p:cNvPr id="258" name="Google Shape;258;g145ad5465fe_0_7"/>
          <p:cNvPicPr preferRelativeResize="0"/>
          <p:nvPr/>
        </p:nvPicPr>
        <p:blipFill>
          <a:blip r:embed="rId3">
            <a:alphaModFix/>
          </a:blip>
          <a:stretch>
            <a:fillRect/>
          </a:stretch>
        </p:blipFill>
        <p:spPr>
          <a:xfrm>
            <a:off x="4097825" y="204700"/>
            <a:ext cx="2782125" cy="2210575"/>
          </a:xfrm>
          <a:prstGeom prst="rect">
            <a:avLst/>
          </a:prstGeom>
          <a:noFill/>
          <a:ln>
            <a:noFill/>
          </a:ln>
        </p:spPr>
      </p:pic>
      <p:pic>
        <p:nvPicPr>
          <p:cNvPr id="259" name="Google Shape;259;g145ad5465fe_0_7"/>
          <p:cNvPicPr preferRelativeResize="0"/>
          <p:nvPr/>
        </p:nvPicPr>
        <p:blipFill>
          <a:blip r:embed="rId4">
            <a:alphaModFix/>
          </a:blip>
          <a:stretch>
            <a:fillRect/>
          </a:stretch>
        </p:blipFill>
        <p:spPr>
          <a:xfrm>
            <a:off x="4097825" y="2533150"/>
            <a:ext cx="2782125" cy="216299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4629c65f99_0_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Autonomic Nervous System</a:t>
            </a:r>
            <a:endParaRPr/>
          </a:p>
        </p:txBody>
      </p:sp>
      <p:sp>
        <p:nvSpPr>
          <p:cNvPr id="265" name="Google Shape;265;g14629c65f99_0_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66" name="Google Shape;266;g14629c65f99_0_2"/>
          <p:cNvPicPr preferRelativeResize="0"/>
          <p:nvPr/>
        </p:nvPicPr>
        <p:blipFill>
          <a:blip r:embed="rId3">
            <a:alphaModFix/>
          </a:blip>
          <a:stretch>
            <a:fillRect/>
          </a:stretch>
        </p:blipFill>
        <p:spPr>
          <a:xfrm>
            <a:off x="873403" y="948225"/>
            <a:ext cx="5371025" cy="39429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14629c65f99_0_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Endocrine System</a:t>
            </a:r>
            <a:endParaRPr/>
          </a:p>
        </p:txBody>
      </p:sp>
      <p:sp>
        <p:nvSpPr>
          <p:cNvPr id="272" name="Google Shape;272;g14629c65f99_0_8"/>
          <p:cNvSpPr txBox="1">
            <a:spLocks noGrp="1"/>
          </p:cNvSpPr>
          <p:nvPr>
            <p:ph type="body" idx="1"/>
          </p:nvPr>
        </p:nvSpPr>
        <p:spPr>
          <a:xfrm>
            <a:off x="311700" y="1152475"/>
            <a:ext cx="2879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73" name="Google Shape;273;g14629c65f99_0_8"/>
          <p:cNvPicPr preferRelativeResize="0"/>
          <p:nvPr/>
        </p:nvPicPr>
        <p:blipFill>
          <a:blip r:embed="rId3">
            <a:alphaModFix/>
          </a:blip>
          <a:stretch>
            <a:fillRect/>
          </a:stretch>
        </p:blipFill>
        <p:spPr>
          <a:xfrm>
            <a:off x="2754438" y="612563"/>
            <a:ext cx="4638675" cy="4181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153ca31ba3c_0_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79" name="Google Shape;279;g153ca31ba3c_0_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80" name="Google Shape;280;g153ca31ba3c_0_2"/>
          <p:cNvPicPr preferRelativeResize="0"/>
          <p:nvPr/>
        </p:nvPicPr>
        <p:blipFill>
          <a:blip r:embed="rId3">
            <a:alphaModFix/>
          </a:blip>
          <a:stretch>
            <a:fillRect/>
          </a:stretch>
        </p:blipFill>
        <p:spPr>
          <a:xfrm>
            <a:off x="613741" y="190275"/>
            <a:ext cx="5081361" cy="4762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feb7f65896_1_5"/>
          <p:cNvSpPr txBox="1">
            <a:spLocks noGrp="1"/>
          </p:cNvSpPr>
          <p:nvPr>
            <p:ph type="title"/>
          </p:nvPr>
        </p:nvSpPr>
        <p:spPr>
          <a:xfrm>
            <a:off x="3461400" y="2235875"/>
            <a:ext cx="2221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Consciousness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150803289ef_0_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What is Consciousness?</a:t>
            </a:r>
            <a:endParaRPr/>
          </a:p>
        </p:txBody>
      </p:sp>
      <p:sp>
        <p:nvSpPr>
          <p:cNvPr id="291" name="Google Shape;291;g150803289ef_0_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Ability to experience sensations of pain, cold, hunger, fear, and so on.</a:t>
            </a:r>
            <a:endParaRPr/>
          </a:p>
          <a:p>
            <a:pPr marL="457200" lvl="0" indent="-342900" algn="l" rtl="0">
              <a:spcBef>
                <a:spcPts val="0"/>
              </a:spcBef>
              <a:spcAft>
                <a:spcPts val="0"/>
              </a:spcAft>
              <a:buSzPts val="1800"/>
              <a:buChar char="●"/>
            </a:pPr>
            <a:r>
              <a:rPr lang="en-IN"/>
              <a:t>Ability to experience of one’s own individuality, the ability to experience oneself as an autonomous individual with subjective feelings - Self-consciousness. </a:t>
            </a:r>
            <a:endParaRPr/>
          </a:p>
          <a:p>
            <a:pPr marL="457200" lvl="0" indent="-342900" algn="l" rtl="0">
              <a:spcBef>
                <a:spcPts val="0"/>
              </a:spcBef>
              <a:spcAft>
                <a:spcPts val="0"/>
              </a:spcAft>
              <a:buSzPts val="1800"/>
              <a:buChar char="●"/>
            </a:pPr>
            <a:r>
              <a:rPr lang="en-IN"/>
              <a:t>Awake vs Sleep / Anesthesia / Coma</a:t>
            </a:r>
            <a:endParaRPr/>
          </a:p>
          <a:p>
            <a:pPr marL="457200" lvl="0" indent="-342900" algn="l" rtl="0">
              <a:spcBef>
                <a:spcPts val="0"/>
              </a:spcBef>
              <a:spcAft>
                <a:spcPts val="0"/>
              </a:spcAft>
              <a:buSzPts val="1800"/>
              <a:buChar char="●"/>
            </a:pPr>
            <a:r>
              <a:rPr lang="en-IN"/>
              <a:t>Conscious/deliberate vs automatic action.</a:t>
            </a:r>
            <a:endParaRPr/>
          </a:p>
          <a:p>
            <a:pPr marL="457200" lvl="0" indent="-342900" algn="l" rtl="0">
              <a:spcBef>
                <a:spcPts val="0"/>
              </a:spcBef>
              <a:spcAft>
                <a:spcPts val="0"/>
              </a:spcAft>
              <a:buSzPts val="1800"/>
              <a:buChar char="●"/>
            </a:pPr>
            <a:r>
              <a:rPr lang="en-IN"/>
              <a:t>Public consciousness. </a:t>
            </a:r>
            <a:endParaRPr/>
          </a:p>
          <a:p>
            <a:pPr marL="457200" lvl="0" indent="-342900" algn="l" rtl="0">
              <a:spcBef>
                <a:spcPts val="0"/>
              </a:spcBef>
              <a:spcAft>
                <a:spcPts val="0"/>
              </a:spcAft>
              <a:buSzPts val="1800"/>
              <a:buChar char="●"/>
            </a:pPr>
            <a:r>
              <a:rPr lang="en-IN"/>
              <a:t>The fact of subjectivity.</a:t>
            </a:r>
            <a:endParaRPr/>
          </a:p>
          <a:p>
            <a:pPr marL="45720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50803289ef_0_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Consciousness and Arousal</a:t>
            </a:r>
            <a:endParaRPr/>
          </a:p>
        </p:txBody>
      </p:sp>
      <p:sp>
        <p:nvSpPr>
          <p:cNvPr id="297" name="Google Shape;297;g150803289ef_0_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Tonic alertness</a:t>
            </a:r>
            <a:endParaRPr/>
          </a:p>
          <a:p>
            <a:pPr marL="914400" lvl="1" indent="-317500" algn="l" rtl="0">
              <a:spcBef>
                <a:spcPts val="0"/>
              </a:spcBef>
              <a:spcAft>
                <a:spcPts val="0"/>
              </a:spcAft>
              <a:buSzPts val="1400"/>
              <a:buChar char="○"/>
            </a:pPr>
            <a:r>
              <a:rPr lang="en-IN"/>
              <a:t>Related to biological rhythms</a:t>
            </a:r>
            <a:endParaRPr/>
          </a:p>
          <a:p>
            <a:pPr marL="914400" lvl="1" indent="-317500" algn="l" rtl="0">
              <a:spcBef>
                <a:spcPts val="0"/>
              </a:spcBef>
              <a:spcAft>
                <a:spcPts val="0"/>
              </a:spcAft>
              <a:buSzPts val="1400"/>
              <a:buChar char="○"/>
            </a:pPr>
            <a:r>
              <a:rPr lang="en-IN"/>
              <a:t>Over a 24 hr period</a:t>
            </a:r>
            <a:endParaRPr/>
          </a:p>
          <a:p>
            <a:pPr marL="914400" lvl="1" indent="-317500" algn="l" rtl="0">
              <a:spcBef>
                <a:spcPts val="0"/>
              </a:spcBef>
              <a:spcAft>
                <a:spcPts val="0"/>
              </a:spcAft>
              <a:buSzPts val="1400"/>
              <a:buChar char="○"/>
            </a:pPr>
            <a:r>
              <a:rPr lang="en-IN"/>
              <a:t>Reticular Activation System</a:t>
            </a:r>
            <a:endParaRPr/>
          </a:p>
          <a:p>
            <a:pPr marL="457200" lvl="0" indent="-342900" algn="l" rtl="0">
              <a:spcBef>
                <a:spcPts val="0"/>
              </a:spcBef>
              <a:spcAft>
                <a:spcPts val="0"/>
              </a:spcAft>
              <a:buSzPts val="1800"/>
              <a:buChar char="●"/>
            </a:pPr>
            <a:r>
              <a:rPr lang="en-IN"/>
              <a:t>Phasic alertness</a:t>
            </a:r>
            <a:endParaRPr/>
          </a:p>
          <a:p>
            <a:pPr marL="914400" lvl="1" indent="-317500" algn="l" rtl="0">
              <a:spcBef>
                <a:spcPts val="0"/>
              </a:spcBef>
              <a:spcAft>
                <a:spcPts val="0"/>
              </a:spcAft>
              <a:buSzPts val="1400"/>
              <a:buChar char="○"/>
            </a:pPr>
            <a:r>
              <a:rPr lang="en-IN"/>
              <a:t>Short term variations in alertness</a:t>
            </a:r>
            <a:endParaRPr/>
          </a:p>
          <a:p>
            <a:pPr marL="914400" lvl="1" indent="-317500" algn="l" rtl="0">
              <a:spcBef>
                <a:spcPts val="0"/>
              </a:spcBef>
              <a:spcAft>
                <a:spcPts val="0"/>
              </a:spcAft>
              <a:buSzPts val="1400"/>
              <a:buChar char="○"/>
            </a:pPr>
            <a:r>
              <a:rPr lang="en-IN"/>
              <a:t>In response to novel stimuli - orienting response.</a:t>
            </a:r>
            <a:endParaRPr/>
          </a:p>
          <a:p>
            <a:pPr marL="45720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15097714305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Consciousness and Attention</a:t>
            </a:r>
            <a:endParaRPr/>
          </a:p>
        </p:txBody>
      </p:sp>
      <p:sp>
        <p:nvSpPr>
          <p:cNvPr id="303" name="Google Shape;303;g15097714305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Focal attention - what is at the center of awareness.</a:t>
            </a:r>
            <a:endParaRPr/>
          </a:p>
          <a:p>
            <a:pPr marL="914400" lvl="1" indent="-317500" algn="l" rtl="0">
              <a:spcBef>
                <a:spcPts val="0"/>
              </a:spcBef>
              <a:spcAft>
                <a:spcPts val="0"/>
              </a:spcAft>
              <a:buSzPts val="1400"/>
              <a:buChar char="○"/>
            </a:pPr>
            <a:r>
              <a:rPr lang="en-IN"/>
              <a:t>Limited capacity</a:t>
            </a:r>
            <a:endParaRPr/>
          </a:p>
          <a:p>
            <a:pPr marL="457200" lvl="0" indent="-342900" algn="l" rtl="0">
              <a:spcBef>
                <a:spcPts val="0"/>
              </a:spcBef>
              <a:spcAft>
                <a:spcPts val="0"/>
              </a:spcAft>
              <a:buSzPts val="1800"/>
              <a:buChar char="●"/>
            </a:pPr>
            <a:r>
              <a:rPr lang="en-IN"/>
              <a:t>Peripheral attention</a:t>
            </a:r>
            <a:endParaRPr/>
          </a:p>
          <a:p>
            <a:pPr marL="457200" lvl="0" indent="-342900" algn="l" rtl="0">
              <a:spcBef>
                <a:spcPts val="0"/>
              </a:spcBef>
              <a:spcAft>
                <a:spcPts val="0"/>
              </a:spcAft>
              <a:buSzPts val="1800"/>
              <a:buChar char="●"/>
            </a:pPr>
            <a:r>
              <a:rPr lang="en-IN"/>
              <a:t>How much psychological activity is governed by processes that we are/can be aware of?</a:t>
            </a:r>
            <a:endParaRPr/>
          </a:p>
          <a:p>
            <a:pPr marL="914400" lvl="1" indent="-317500" algn="l" rtl="0">
              <a:spcBef>
                <a:spcPts val="0"/>
              </a:spcBef>
              <a:spcAft>
                <a:spcPts val="0"/>
              </a:spcAft>
              <a:buSzPts val="1400"/>
              <a:buChar char="○"/>
            </a:pPr>
            <a:r>
              <a:rPr lang="en-IN"/>
              <a:t>Nisbett &amp; Wilson (1977) - Halo effect.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48f7200988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sz="3200"/>
          </a:p>
        </p:txBody>
      </p:sp>
      <p:sp>
        <p:nvSpPr>
          <p:cNvPr id="73" name="Google Shape;73;g148f7200988_0_0"/>
          <p:cNvSpPr txBox="1">
            <a:spLocks noGrp="1"/>
          </p:cNvSpPr>
          <p:nvPr>
            <p:ph type="body" idx="1"/>
          </p:nvPr>
        </p:nvSpPr>
        <p:spPr>
          <a:xfrm>
            <a:off x="311700" y="1152475"/>
            <a:ext cx="7635300" cy="3416400"/>
          </a:xfrm>
          <a:prstGeom prst="rect">
            <a:avLst/>
          </a:prstGeom>
          <a:noFill/>
          <a:ln>
            <a:noFill/>
          </a:ln>
        </p:spPr>
        <p:txBody>
          <a:bodyPr spcFirstLastPara="1" wrap="square" lIns="91425" tIns="91425" rIns="91425" bIns="91425" anchor="t" anchorCtr="0">
            <a:noAutofit/>
          </a:bodyPr>
          <a:lstStyle/>
          <a:p>
            <a:pPr marL="457200" lvl="0" indent="-357505" algn="l" rtl="0">
              <a:lnSpc>
                <a:spcPct val="95000"/>
              </a:lnSpc>
              <a:spcBef>
                <a:spcPts val="0"/>
              </a:spcBef>
              <a:spcAft>
                <a:spcPts val="0"/>
              </a:spcAft>
              <a:buSzPts val="2030"/>
              <a:buChar char="●"/>
            </a:pPr>
            <a:r>
              <a:rPr lang="en-IN" sz="2029"/>
              <a:t>Dualism - Mind and brain are made up of different kinds of substance (Descartes). Interacts at Pineal gland.</a:t>
            </a:r>
            <a:endParaRPr sz="2029"/>
          </a:p>
          <a:p>
            <a:pPr marL="0" lvl="0" indent="0" algn="l" rtl="0">
              <a:lnSpc>
                <a:spcPct val="95000"/>
              </a:lnSpc>
              <a:spcBef>
                <a:spcPts val="0"/>
              </a:spcBef>
              <a:spcAft>
                <a:spcPts val="0"/>
              </a:spcAft>
              <a:buSzPts val="935"/>
              <a:buNone/>
            </a:pPr>
            <a:endParaRPr sz="2029"/>
          </a:p>
          <a:p>
            <a:pPr marL="0" lvl="0" indent="0" algn="l" rtl="0">
              <a:lnSpc>
                <a:spcPct val="95000"/>
              </a:lnSpc>
              <a:spcBef>
                <a:spcPts val="0"/>
              </a:spcBef>
              <a:spcAft>
                <a:spcPts val="0"/>
              </a:spcAft>
              <a:buSzPts val="935"/>
              <a:buNone/>
            </a:pPr>
            <a:endParaRPr sz="2029"/>
          </a:p>
          <a:p>
            <a:pPr marL="0" lvl="0" indent="0" algn="l" rtl="0">
              <a:lnSpc>
                <a:spcPct val="95000"/>
              </a:lnSpc>
              <a:spcBef>
                <a:spcPts val="0"/>
              </a:spcBef>
              <a:spcAft>
                <a:spcPts val="0"/>
              </a:spcAft>
              <a:buSzPts val="935"/>
              <a:buNone/>
            </a:pPr>
            <a:endParaRPr sz="2029"/>
          </a:p>
          <a:p>
            <a:pPr marL="0" lvl="0" indent="0" algn="l" rtl="0">
              <a:lnSpc>
                <a:spcPct val="95000"/>
              </a:lnSpc>
              <a:spcBef>
                <a:spcPts val="0"/>
              </a:spcBef>
              <a:spcAft>
                <a:spcPts val="0"/>
              </a:spcAft>
              <a:buSzPts val="935"/>
              <a:buNone/>
            </a:pPr>
            <a:endParaRPr sz="2029"/>
          </a:p>
          <a:p>
            <a:pPr marL="0" lvl="0" indent="0" algn="l" rtl="0">
              <a:lnSpc>
                <a:spcPct val="95000"/>
              </a:lnSpc>
              <a:spcBef>
                <a:spcPts val="0"/>
              </a:spcBef>
              <a:spcAft>
                <a:spcPts val="0"/>
              </a:spcAft>
              <a:buSzPts val="935"/>
              <a:buNone/>
            </a:pPr>
            <a:endParaRPr sz="2029"/>
          </a:p>
          <a:p>
            <a:pPr marL="0" lvl="0" indent="0" algn="l" rtl="0">
              <a:lnSpc>
                <a:spcPct val="95000"/>
              </a:lnSpc>
              <a:spcBef>
                <a:spcPts val="0"/>
              </a:spcBef>
              <a:spcAft>
                <a:spcPts val="0"/>
              </a:spcAft>
              <a:buSzPts val="935"/>
              <a:buNone/>
            </a:pPr>
            <a:endParaRPr sz="2029"/>
          </a:p>
          <a:p>
            <a:pPr marL="0" lvl="0" indent="0" algn="l" rtl="0">
              <a:lnSpc>
                <a:spcPct val="95000"/>
              </a:lnSpc>
              <a:spcBef>
                <a:spcPts val="0"/>
              </a:spcBef>
              <a:spcAft>
                <a:spcPts val="0"/>
              </a:spcAft>
              <a:buSzPts val="935"/>
              <a:buNone/>
            </a:pPr>
            <a:endParaRPr sz="2029"/>
          </a:p>
          <a:p>
            <a:pPr marL="0" lvl="0" indent="0" algn="l" rtl="0">
              <a:lnSpc>
                <a:spcPct val="95000"/>
              </a:lnSpc>
              <a:spcBef>
                <a:spcPts val="0"/>
              </a:spcBef>
              <a:spcAft>
                <a:spcPts val="0"/>
              </a:spcAft>
              <a:buSzPts val="935"/>
              <a:buNone/>
            </a:pPr>
            <a:endParaRPr sz="2029"/>
          </a:p>
          <a:p>
            <a:pPr marL="0" lvl="0" indent="0" algn="l" rtl="0">
              <a:lnSpc>
                <a:spcPct val="95000"/>
              </a:lnSpc>
              <a:spcBef>
                <a:spcPts val="0"/>
              </a:spcBef>
              <a:spcAft>
                <a:spcPts val="0"/>
              </a:spcAft>
              <a:buSzPts val="935"/>
              <a:buNone/>
            </a:pPr>
            <a:endParaRPr sz="2029"/>
          </a:p>
          <a:p>
            <a:pPr marL="0" lvl="0" indent="0" algn="l" rtl="0">
              <a:lnSpc>
                <a:spcPct val="95000"/>
              </a:lnSpc>
              <a:spcBef>
                <a:spcPts val="1200"/>
              </a:spcBef>
              <a:spcAft>
                <a:spcPts val="0"/>
              </a:spcAft>
              <a:buSzPts val="1530"/>
              <a:buNone/>
            </a:pPr>
            <a:endParaRPr sz="2029"/>
          </a:p>
          <a:p>
            <a:pPr marL="0" lvl="0" indent="0" algn="l" rtl="0">
              <a:lnSpc>
                <a:spcPct val="95000"/>
              </a:lnSpc>
              <a:spcBef>
                <a:spcPts val="1200"/>
              </a:spcBef>
              <a:spcAft>
                <a:spcPts val="1200"/>
              </a:spcAft>
              <a:buSzPts val="1530"/>
              <a:buNone/>
            </a:pPr>
            <a:endParaRPr sz="2029"/>
          </a:p>
        </p:txBody>
      </p:sp>
      <p:sp>
        <p:nvSpPr>
          <p:cNvPr id="74" name="Google Shape;74;g148f7200988_0_0"/>
          <p:cNvSpPr txBox="1"/>
          <p:nvPr/>
        </p:nvSpPr>
        <p:spPr>
          <a:xfrm>
            <a:off x="1300425" y="2339275"/>
            <a:ext cx="30861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a:solidFill>
                  <a:schemeClr val="lt2"/>
                </a:solidFill>
              </a:rPr>
              <a:t>Mental Properties:</a:t>
            </a:r>
            <a:endParaRPr sz="1600">
              <a:solidFill>
                <a:schemeClr val="lt2"/>
              </a:solidFill>
            </a:endParaRPr>
          </a:p>
          <a:p>
            <a:pPr marL="0" lvl="0" indent="0" algn="l" rtl="0">
              <a:spcBef>
                <a:spcPts val="0"/>
              </a:spcBef>
              <a:spcAft>
                <a:spcPts val="0"/>
              </a:spcAft>
              <a:buNone/>
            </a:pPr>
            <a:r>
              <a:rPr lang="en-IN" sz="1600" i="1">
                <a:solidFill>
                  <a:schemeClr val="lt2"/>
                </a:solidFill>
              </a:rPr>
              <a:t>being in pain</a:t>
            </a:r>
            <a:endParaRPr sz="1600" i="1">
              <a:solidFill>
                <a:schemeClr val="lt2"/>
              </a:solidFill>
            </a:endParaRPr>
          </a:p>
          <a:p>
            <a:pPr marL="0" lvl="0" indent="0" algn="l" rtl="0">
              <a:spcBef>
                <a:spcPts val="0"/>
              </a:spcBef>
              <a:spcAft>
                <a:spcPts val="0"/>
              </a:spcAft>
              <a:buNone/>
            </a:pPr>
            <a:r>
              <a:rPr lang="en-IN" sz="1600" i="1">
                <a:solidFill>
                  <a:schemeClr val="lt2"/>
                </a:solidFill>
              </a:rPr>
              <a:t>tasting the taste of chocolate</a:t>
            </a:r>
            <a:endParaRPr sz="1600" i="1">
              <a:solidFill>
                <a:schemeClr val="lt2"/>
              </a:solidFill>
            </a:endParaRPr>
          </a:p>
          <a:p>
            <a:pPr marL="0" lvl="0" indent="0" algn="l" rtl="0">
              <a:spcBef>
                <a:spcPts val="0"/>
              </a:spcBef>
              <a:spcAft>
                <a:spcPts val="0"/>
              </a:spcAft>
              <a:buNone/>
            </a:pPr>
            <a:r>
              <a:rPr lang="en-IN" sz="1600" i="1">
                <a:solidFill>
                  <a:schemeClr val="lt2"/>
                </a:solidFill>
              </a:rPr>
              <a:t>wanting the semester to be over</a:t>
            </a:r>
            <a:endParaRPr sz="1600" i="1">
              <a:solidFill>
                <a:schemeClr val="lt2"/>
              </a:solidFill>
            </a:endParaRPr>
          </a:p>
          <a:p>
            <a:pPr marL="0" lvl="0" indent="0" algn="l" rtl="0">
              <a:spcBef>
                <a:spcPts val="0"/>
              </a:spcBef>
              <a:spcAft>
                <a:spcPts val="0"/>
              </a:spcAft>
              <a:buNone/>
            </a:pPr>
            <a:r>
              <a:rPr lang="en-IN" sz="1600" i="1">
                <a:solidFill>
                  <a:schemeClr val="lt2"/>
                </a:solidFill>
              </a:rPr>
              <a:t>feeling sad</a:t>
            </a:r>
            <a:endParaRPr sz="1600" i="1">
              <a:solidFill>
                <a:schemeClr val="lt2"/>
              </a:solidFill>
            </a:endParaRPr>
          </a:p>
          <a:p>
            <a:pPr marL="0" lvl="0" indent="0" algn="l" rtl="0">
              <a:spcBef>
                <a:spcPts val="0"/>
              </a:spcBef>
              <a:spcAft>
                <a:spcPts val="0"/>
              </a:spcAft>
              <a:buNone/>
            </a:pPr>
            <a:endParaRPr sz="1600" i="1"/>
          </a:p>
        </p:txBody>
      </p:sp>
      <p:sp>
        <p:nvSpPr>
          <p:cNvPr id="75" name="Google Shape;75;g148f7200988_0_0"/>
          <p:cNvSpPr txBox="1"/>
          <p:nvPr/>
        </p:nvSpPr>
        <p:spPr>
          <a:xfrm>
            <a:off x="4697100" y="2339275"/>
            <a:ext cx="36003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a:solidFill>
                  <a:schemeClr val="lt2"/>
                </a:solidFill>
              </a:rPr>
              <a:t>Not mental properties:</a:t>
            </a:r>
            <a:endParaRPr sz="1600">
              <a:solidFill>
                <a:schemeClr val="lt2"/>
              </a:solidFill>
            </a:endParaRPr>
          </a:p>
          <a:p>
            <a:pPr marL="0" lvl="0" indent="0" algn="l" rtl="0">
              <a:spcBef>
                <a:spcPts val="0"/>
              </a:spcBef>
              <a:spcAft>
                <a:spcPts val="0"/>
              </a:spcAft>
              <a:buNone/>
            </a:pPr>
            <a:r>
              <a:rPr lang="en-IN" sz="1600" i="1">
                <a:solidFill>
                  <a:schemeClr val="lt2"/>
                </a:solidFill>
              </a:rPr>
              <a:t>stubbing your toe</a:t>
            </a:r>
            <a:endParaRPr sz="1600" i="1">
              <a:solidFill>
                <a:schemeClr val="lt2"/>
              </a:solidFill>
            </a:endParaRPr>
          </a:p>
          <a:p>
            <a:pPr marL="0" lvl="0" indent="0" algn="l" rtl="0">
              <a:spcBef>
                <a:spcPts val="0"/>
              </a:spcBef>
              <a:spcAft>
                <a:spcPts val="0"/>
              </a:spcAft>
              <a:buNone/>
            </a:pPr>
            <a:r>
              <a:rPr lang="en-IN" sz="1600" i="1">
                <a:solidFill>
                  <a:schemeClr val="lt2"/>
                </a:solidFill>
              </a:rPr>
              <a:t>screaming "ouch"</a:t>
            </a:r>
            <a:endParaRPr sz="1600" i="1">
              <a:solidFill>
                <a:schemeClr val="lt2"/>
              </a:solidFill>
            </a:endParaRPr>
          </a:p>
          <a:p>
            <a:pPr marL="0" lvl="0" indent="0" algn="l" rtl="0">
              <a:spcBef>
                <a:spcPts val="0"/>
              </a:spcBef>
              <a:spcAft>
                <a:spcPts val="0"/>
              </a:spcAft>
              <a:buNone/>
            </a:pPr>
            <a:r>
              <a:rPr lang="en-IN" sz="1600" i="1">
                <a:solidFill>
                  <a:schemeClr val="lt2"/>
                </a:solidFill>
              </a:rPr>
              <a:t>saying, "Damn, I can't wait for the semester to be over"</a:t>
            </a:r>
            <a:endParaRPr sz="1600" i="1">
              <a:solidFill>
                <a:schemeClr val="lt2"/>
              </a:solidFill>
            </a:endParaRPr>
          </a:p>
          <a:p>
            <a:pPr marL="0" lvl="0" indent="0" algn="l" rtl="0">
              <a:spcBef>
                <a:spcPts val="0"/>
              </a:spcBef>
              <a:spcAft>
                <a:spcPts val="0"/>
              </a:spcAft>
              <a:buNone/>
            </a:pPr>
            <a:r>
              <a:rPr lang="en-IN" sz="1600" i="1">
                <a:solidFill>
                  <a:schemeClr val="lt2"/>
                </a:solidFill>
              </a:rPr>
              <a:t>frowning</a:t>
            </a:r>
            <a:endParaRPr sz="1900">
              <a:solidFill>
                <a:schemeClr val="lt2"/>
              </a:solidFill>
              <a:latin typeface="Average"/>
              <a:ea typeface="Average"/>
              <a:cs typeface="Average"/>
              <a:sym typeface="Average"/>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15097714305_0_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Purpose of Consciousness?</a:t>
            </a:r>
            <a:endParaRPr/>
          </a:p>
        </p:txBody>
      </p:sp>
      <p:sp>
        <p:nvSpPr>
          <p:cNvPr id="309" name="Google Shape;309;g15097714305_0_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Does behavior require consciousness?</a:t>
            </a:r>
            <a:endParaRPr/>
          </a:p>
          <a:p>
            <a:pPr marL="457200" lvl="0" indent="-342900" algn="l" rtl="0">
              <a:spcBef>
                <a:spcPts val="0"/>
              </a:spcBef>
              <a:spcAft>
                <a:spcPts val="0"/>
              </a:spcAft>
              <a:buSzPts val="1800"/>
              <a:buChar char="●"/>
            </a:pPr>
            <a:r>
              <a:rPr lang="en-IN"/>
              <a:t>Is consciousness essential for intention, imagination, planning, thought, short-term memory, attention, metacognition, emotion?</a:t>
            </a:r>
            <a:endParaRPr/>
          </a:p>
          <a:p>
            <a:pPr marL="457200" lvl="0" indent="-342900" algn="l" rtl="0">
              <a:spcBef>
                <a:spcPts val="0"/>
              </a:spcBef>
              <a:spcAft>
                <a:spcPts val="0"/>
              </a:spcAft>
              <a:buSzPts val="1800"/>
              <a:buChar char="●"/>
            </a:pPr>
            <a:r>
              <a:rPr lang="en-IN"/>
              <a:t>Adaptive function in enabling non-reflexive (flexible responses) behaviour? </a:t>
            </a:r>
            <a:endParaRPr/>
          </a:p>
          <a:p>
            <a:pPr marL="457200" lvl="0" indent="0" algn="l"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150bfa9a163_0_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Sleep and Circadian Rhythm</a:t>
            </a:r>
            <a:endParaRPr/>
          </a:p>
        </p:txBody>
      </p:sp>
      <p:sp>
        <p:nvSpPr>
          <p:cNvPr id="315" name="Google Shape;315;g150bfa9a163_0_4"/>
          <p:cNvSpPr txBox="1">
            <a:spLocks noGrp="1"/>
          </p:cNvSpPr>
          <p:nvPr>
            <p:ph type="body" idx="1"/>
          </p:nvPr>
        </p:nvSpPr>
        <p:spPr>
          <a:xfrm>
            <a:off x="311700" y="1152475"/>
            <a:ext cx="2754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Physical, mental, and behavioral changes that follow a 24-hour cycle.</a:t>
            </a:r>
            <a:endParaRPr/>
          </a:p>
          <a:p>
            <a:pPr marL="457200" lvl="0" indent="-342900" algn="l" rtl="0">
              <a:spcBef>
                <a:spcPts val="0"/>
              </a:spcBef>
              <a:spcAft>
                <a:spcPts val="0"/>
              </a:spcAft>
              <a:buSzPts val="1800"/>
              <a:buChar char="●"/>
            </a:pPr>
            <a:r>
              <a:rPr lang="en-IN"/>
              <a:t>Controlled by suprachiasmatic nucleus.</a:t>
            </a:r>
            <a:endParaRPr/>
          </a:p>
          <a:p>
            <a:pPr marL="457200" lvl="0" indent="-342900" algn="l" rtl="0">
              <a:spcBef>
                <a:spcPts val="0"/>
              </a:spcBef>
              <a:spcAft>
                <a:spcPts val="0"/>
              </a:spcAft>
              <a:buSzPts val="1800"/>
              <a:buChar char="●"/>
            </a:pPr>
            <a:r>
              <a:rPr lang="en-IN"/>
              <a:t>Situated above optic chiasma.</a:t>
            </a:r>
            <a:endParaRPr/>
          </a:p>
        </p:txBody>
      </p:sp>
      <p:pic>
        <p:nvPicPr>
          <p:cNvPr id="316" name="Google Shape;316;g150bfa9a163_0_4"/>
          <p:cNvPicPr preferRelativeResize="0"/>
          <p:nvPr/>
        </p:nvPicPr>
        <p:blipFill>
          <a:blip r:embed="rId3">
            <a:alphaModFix/>
          </a:blip>
          <a:stretch>
            <a:fillRect/>
          </a:stretch>
        </p:blipFill>
        <p:spPr>
          <a:xfrm>
            <a:off x="3302325" y="1152475"/>
            <a:ext cx="4864225" cy="25335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150bfa9a163_0_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Physiology of Sleep</a:t>
            </a:r>
            <a:endParaRPr/>
          </a:p>
        </p:txBody>
      </p:sp>
      <p:sp>
        <p:nvSpPr>
          <p:cNvPr id="322" name="Google Shape;322;g150bfa9a163_0_11"/>
          <p:cNvSpPr txBox="1">
            <a:spLocks noGrp="1"/>
          </p:cNvSpPr>
          <p:nvPr>
            <p:ph type="body" idx="1"/>
          </p:nvPr>
        </p:nvSpPr>
        <p:spPr>
          <a:xfrm>
            <a:off x="311700" y="1152475"/>
            <a:ext cx="33561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Eyes (darkness) → Pineal Gland → Melatonin → Drowsiness</a:t>
            </a:r>
            <a:endParaRPr/>
          </a:p>
          <a:p>
            <a:pPr marL="457200" lvl="0" indent="-342900" algn="l" rtl="0">
              <a:spcBef>
                <a:spcPts val="0"/>
              </a:spcBef>
              <a:spcAft>
                <a:spcPts val="0"/>
              </a:spcAft>
              <a:buSzPts val="1800"/>
              <a:buChar char="●"/>
            </a:pPr>
            <a:r>
              <a:rPr lang="en-IN"/>
              <a:t>Melatonin → Serotonin at raph nuclei (pons) → RAS → Sleep</a:t>
            </a:r>
            <a:endParaRPr/>
          </a:p>
          <a:p>
            <a:pPr marL="457200" lvl="0" indent="-342900" algn="l" rtl="0">
              <a:spcBef>
                <a:spcPts val="0"/>
              </a:spcBef>
              <a:spcAft>
                <a:spcPts val="0"/>
              </a:spcAft>
              <a:buSzPts val="1800"/>
              <a:buChar char="●"/>
            </a:pPr>
            <a:r>
              <a:rPr lang="en-IN"/>
              <a:t>NREM (4 stages) vs REM</a:t>
            </a:r>
            <a:endParaRPr/>
          </a:p>
        </p:txBody>
      </p:sp>
      <p:pic>
        <p:nvPicPr>
          <p:cNvPr id="323" name="Google Shape;323;g150bfa9a163_0_11"/>
          <p:cNvPicPr preferRelativeResize="0"/>
          <p:nvPr/>
        </p:nvPicPr>
        <p:blipFill>
          <a:blip r:embed="rId3">
            <a:alphaModFix/>
          </a:blip>
          <a:stretch>
            <a:fillRect/>
          </a:stretch>
        </p:blipFill>
        <p:spPr>
          <a:xfrm>
            <a:off x="3773175" y="1017725"/>
            <a:ext cx="3876449" cy="26643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150bfa9a163_0_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Function of Sleep</a:t>
            </a:r>
            <a:endParaRPr/>
          </a:p>
        </p:txBody>
      </p:sp>
      <p:sp>
        <p:nvSpPr>
          <p:cNvPr id="329" name="Google Shape;329;g150bfa9a163_0_16"/>
          <p:cNvSpPr txBox="1">
            <a:spLocks noGrp="1"/>
          </p:cNvSpPr>
          <p:nvPr>
            <p:ph type="body" idx="1"/>
          </p:nvPr>
        </p:nvSpPr>
        <p:spPr>
          <a:xfrm>
            <a:off x="311700" y="1152475"/>
            <a:ext cx="67518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Evolutionary Theory</a:t>
            </a:r>
            <a:endParaRPr/>
          </a:p>
          <a:p>
            <a:pPr marL="914400" lvl="1" indent="-317500" algn="l" rtl="0">
              <a:spcBef>
                <a:spcPts val="0"/>
              </a:spcBef>
              <a:spcAft>
                <a:spcPts val="0"/>
              </a:spcAft>
              <a:buSzPts val="1400"/>
              <a:buChar char="○"/>
            </a:pPr>
            <a:r>
              <a:rPr lang="en-IN"/>
              <a:t>Conserve energy and keep the organism out of danger.</a:t>
            </a:r>
            <a:endParaRPr/>
          </a:p>
          <a:p>
            <a:pPr marL="914400" lvl="1" indent="-317500" algn="l" rtl="0">
              <a:spcBef>
                <a:spcPts val="0"/>
              </a:spcBef>
              <a:spcAft>
                <a:spcPts val="0"/>
              </a:spcAft>
              <a:buSzPts val="1400"/>
              <a:buChar char="○"/>
            </a:pPr>
            <a:r>
              <a:rPr lang="en-IN"/>
              <a:t>That sleep deprivation is fatal argues against this theory.</a:t>
            </a:r>
            <a:endParaRPr/>
          </a:p>
          <a:p>
            <a:pPr marL="457200" lvl="0" indent="-342900" algn="l" rtl="0">
              <a:spcBef>
                <a:spcPts val="0"/>
              </a:spcBef>
              <a:spcAft>
                <a:spcPts val="0"/>
              </a:spcAft>
              <a:buSzPts val="1800"/>
              <a:buChar char="●"/>
            </a:pPr>
            <a:r>
              <a:rPr lang="en-IN"/>
              <a:t>Restoration </a:t>
            </a:r>
            <a:endParaRPr/>
          </a:p>
          <a:p>
            <a:pPr marL="914400" lvl="1" indent="-317500" algn="l" rtl="0">
              <a:spcBef>
                <a:spcPts val="0"/>
              </a:spcBef>
              <a:spcAft>
                <a:spcPts val="0"/>
              </a:spcAft>
              <a:buSzPts val="1400"/>
              <a:buChar char="○"/>
            </a:pPr>
            <a:r>
              <a:rPr lang="en-IN"/>
              <a:t>Reduced rate of metabolism during NREM  enables restorative processes especially in the brain.</a:t>
            </a:r>
            <a:endParaRPr/>
          </a:p>
          <a:p>
            <a:pPr marL="457200" lvl="0" indent="-342900" algn="l" rtl="0">
              <a:spcBef>
                <a:spcPts val="0"/>
              </a:spcBef>
              <a:spcAft>
                <a:spcPts val="0"/>
              </a:spcAft>
              <a:buSzPts val="1800"/>
              <a:buChar char="●"/>
            </a:pPr>
            <a:r>
              <a:rPr lang="en-IN"/>
              <a:t>Memory Processing</a:t>
            </a:r>
            <a:endParaRPr/>
          </a:p>
          <a:p>
            <a:pPr marL="914400" lvl="1" indent="-317500" algn="l" rtl="0">
              <a:spcBef>
                <a:spcPts val="0"/>
              </a:spcBef>
              <a:spcAft>
                <a:spcPts val="0"/>
              </a:spcAft>
              <a:buSzPts val="1400"/>
              <a:buChar char="○"/>
            </a:pPr>
            <a:r>
              <a:rPr lang="en-IN"/>
              <a:t>Declarative memory improves more during NREM while procedural memory during late sleep REM.</a:t>
            </a:r>
            <a:endParaRPr/>
          </a:p>
          <a:p>
            <a:pPr marL="914400" lvl="1" indent="-317500" algn="l" rtl="0">
              <a:spcBef>
                <a:spcPts val="0"/>
              </a:spcBef>
              <a:spcAft>
                <a:spcPts val="0"/>
              </a:spcAft>
              <a:buSzPts val="1400"/>
              <a:buChar char="○"/>
            </a:pPr>
            <a:r>
              <a:rPr lang="en-IN"/>
              <a:t>Hippocampal replays of previously encoded neural patterns during NREM facilitate long-term memory consolidation.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150bfa9a163_0_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Dreaming</a:t>
            </a:r>
            <a:endParaRPr/>
          </a:p>
        </p:txBody>
      </p:sp>
      <p:sp>
        <p:nvSpPr>
          <p:cNvPr id="335" name="Google Shape;335;g150bfa9a163_0_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Threat simulation hypothesis</a:t>
            </a:r>
            <a:endParaRPr/>
          </a:p>
          <a:p>
            <a:pPr marL="457200" lvl="0" indent="-342900" algn="l" rtl="0">
              <a:spcBef>
                <a:spcPts val="0"/>
              </a:spcBef>
              <a:spcAft>
                <a:spcPts val="0"/>
              </a:spcAft>
              <a:buSzPts val="1800"/>
              <a:buChar char="●"/>
            </a:pPr>
            <a:r>
              <a:rPr lang="en-IN"/>
              <a:t>Activation-synthesis hypothesis</a:t>
            </a:r>
            <a:endParaRPr/>
          </a:p>
          <a:p>
            <a:pPr marL="914400" lvl="1" indent="-317500" algn="l" rtl="0">
              <a:spcBef>
                <a:spcPts val="0"/>
              </a:spcBef>
              <a:spcAft>
                <a:spcPts val="0"/>
              </a:spcAft>
              <a:buSzPts val="1400"/>
              <a:buChar char="○"/>
            </a:pPr>
            <a:r>
              <a:rPr lang="en-IN"/>
              <a:t>REM is activated by acetylcholine mechanism in brain stem.</a:t>
            </a:r>
            <a:endParaRPr/>
          </a:p>
          <a:p>
            <a:pPr marL="914400" lvl="1" indent="-317500" algn="l" rtl="0">
              <a:spcBef>
                <a:spcPts val="0"/>
              </a:spcBef>
              <a:spcAft>
                <a:spcPts val="0"/>
              </a:spcAft>
              <a:buSzPts val="1400"/>
              <a:buChar char="○"/>
            </a:pPr>
            <a:r>
              <a:rPr lang="en-IN"/>
              <a:t>Forebrain attempts to piece together (synthesise) the meaningless, apparently random images, thoughts and feelings that are thrown up by the brainstem.</a:t>
            </a:r>
            <a:endParaRPr/>
          </a:p>
          <a:p>
            <a:pPr marL="914400" lvl="1" indent="-317500" algn="l" rtl="0">
              <a:spcBef>
                <a:spcPts val="0"/>
              </a:spcBef>
              <a:spcAft>
                <a:spcPts val="0"/>
              </a:spcAft>
              <a:buSzPts val="1400"/>
              <a:buChar char="○"/>
            </a:pPr>
            <a:r>
              <a:rPr lang="en-IN"/>
              <a:t>Dreams are epiphenomena.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feb7f65896_1_0"/>
          <p:cNvSpPr txBox="1">
            <a:spLocks noGrp="1"/>
          </p:cNvSpPr>
          <p:nvPr>
            <p:ph type="title"/>
          </p:nvPr>
        </p:nvSpPr>
        <p:spPr>
          <a:xfrm>
            <a:off x="3868200" y="2285400"/>
            <a:ext cx="1407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Cognition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feb7f65896_1_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Historical Perspective</a:t>
            </a:r>
            <a:endParaRPr/>
          </a:p>
        </p:txBody>
      </p:sp>
      <p:sp>
        <p:nvSpPr>
          <p:cNvPr id="346" name="Google Shape;346;gfeb7f65896_1_15"/>
          <p:cNvSpPr txBox="1">
            <a:spLocks noGrp="1"/>
          </p:cNvSpPr>
          <p:nvPr>
            <p:ph type="body" idx="1"/>
          </p:nvPr>
        </p:nvSpPr>
        <p:spPr>
          <a:xfrm>
            <a:off x="311700" y="1152475"/>
            <a:ext cx="60912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Behaviourism</a:t>
            </a:r>
            <a:endParaRPr/>
          </a:p>
          <a:p>
            <a:pPr marL="914400" lvl="1" indent="-317500" algn="l" rtl="0">
              <a:spcBef>
                <a:spcPts val="0"/>
              </a:spcBef>
              <a:spcAft>
                <a:spcPts val="0"/>
              </a:spcAft>
              <a:buSzPts val="1400"/>
              <a:buChar char="○"/>
            </a:pPr>
            <a:r>
              <a:rPr lang="en-IN"/>
              <a:t>Behaviors are learned through interaction with the environment - conditioning (Classical and Operant).</a:t>
            </a:r>
            <a:endParaRPr/>
          </a:p>
          <a:p>
            <a:pPr marL="914400" lvl="1" indent="-317500" algn="l" rtl="0">
              <a:spcBef>
                <a:spcPts val="0"/>
              </a:spcBef>
              <a:spcAft>
                <a:spcPts val="0"/>
              </a:spcAft>
              <a:buSzPts val="1400"/>
              <a:buChar char="○"/>
            </a:pPr>
            <a:r>
              <a:rPr lang="en-IN"/>
              <a:t>Behaviorism is only concerned with observable stimulus-response behaviors.</a:t>
            </a:r>
            <a:endParaRPr/>
          </a:p>
          <a:p>
            <a:pPr marL="914400" lvl="1" indent="-317500" algn="l" rtl="0">
              <a:spcBef>
                <a:spcPts val="0"/>
              </a:spcBef>
              <a:spcAft>
                <a:spcPts val="0"/>
              </a:spcAft>
              <a:buSzPts val="1400"/>
              <a:buChar char="○"/>
            </a:pPr>
            <a:r>
              <a:rPr lang="en-IN"/>
              <a:t>Internal mental events could not be used to explain behavior.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feb7f65896_1_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52" name="Google Shape;352;gfeb7f65896_1_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53" name="Google Shape;353;gfeb7f65896_1_22"/>
          <p:cNvPicPr preferRelativeResize="0"/>
          <p:nvPr/>
        </p:nvPicPr>
        <p:blipFill>
          <a:blip r:embed="rId3">
            <a:alphaModFix/>
          </a:blip>
          <a:stretch>
            <a:fillRect/>
          </a:stretch>
        </p:blipFill>
        <p:spPr>
          <a:xfrm>
            <a:off x="739200" y="1313084"/>
            <a:ext cx="5762700" cy="27012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gfeb7f65896_1_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Challenges to Behaviourism</a:t>
            </a:r>
            <a:endParaRPr/>
          </a:p>
        </p:txBody>
      </p:sp>
      <p:sp>
        <p:nvSpPr>
          <p:cNvPr id="359" name="Google Shape;359;gfeb7f65896_1_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60" name="Google Shape;360;gfeb7f65896_1_28"/>
          <p:cNvPicPr preferRelativeResize="0"/>
          <p:nvPr/>
        </p:nvPicPr>
        <p:blipFill>
          <a:blip r:embed="rId3">
            <a:alphaModFix/>
          </a:blip>
          <a:stretch>
            <a:fillRect/>
          </a:stretch>
        </p:blipFill>
        <p:spPr>
          <a:xfrm>
            <a:off x="143050" y="1273522"/>
            <a:ext cx="3552225" cy="2890550"/>
          </a:xfrm>
          <a:prstGeom prst="rect">
            <a:avLst/>
          </a:prstGeom>
          <a:noFill/>
          <a:ln>
            <a:noFill/>
          </a:ln>
        </p:spPr>
      </p:pic>
      <p:pic>
        <p:nvPicPr>
          <p:cNvPr id="361" name="Google Shape;361;gfeb7f65896_1_28"/>
          <p:cNvPicPr preferRelativeResize="0"/>
          <p:nvPr/>
        </p:nvPicPr>
        <p:blipFill>
          <a:blip r:embed="rId4">
            <a:alphaModFix/>
          </a:blip>
          <a:stretch>
            <a:fillRect/>
          </a:stretch>
        </p:blipFill>
        <p:spPr>
          <a:xfrm>
            <a:off x="3782125" y="1273525"/>
            <a:ext cx="3943702" cy="2890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gfeb7f65896_1_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67" name="Google Shape;367;gfeb7f65896_1_36"/>
          <p:cNvSpPr txBox="1">
            <a:spLocks noGrp="1"/>
          </p:cNvSpPr>
          <p:nvPr>
            <p:ph type="body" idx="1"/>
          </p:nvPr>
        </p:nvSpPr>
        <p:spPr>
          <a:xfrm>
            <a:off x="311700" y="1152475"/>
            <a:ext cx="2072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t>Kohler’s learning by insight</a:t>
            </a:r>
            <a:endParaRPr/>
          </a:p>
        </p:txBody>
      </p:sp>
      <p:pic>
        <p:nvPicPr>
          <p:cNvPr id="368" name="Google Shape;368;gfeb7f65896_1_36"/>
          <p:cNvPicPr preferRelativeResize="0"/>
          <p:nvPr/>
        </p:nvPicPr>
        <p:blipFill>
          <a:blip r:embed="rId3">
            <a:alphaModFix/>
          </a:blip>
          <a:stretch>
            <a:fillRect/>
          </a:stretch>
        </p:blipFill>
        <p:spPr>
          <a:xfrm>
            <a:off x="2945425" y="828388"/>
            <a:ext cx="3409450" cy="4007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14947fa07cd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1" name="Google Shape;81;g14947fa07cd_0_0"/>
          <p:cNvSpPr txBox="1">
            <a:spLocks noGrp="1"/>
          </p:cNvSpPr>
          <p:nvPr>
            <p:ph type="body" idx="1"/>
          </p:nvPr>
        </p:nvSpPr>
        <p:spPr>
          <a:xfrm>
            <a:off x="311700" y="1152475"/>
            <a:ext cx="7449900" cy="34164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SzPts val="2500"/>
              <a:buChar char="●"/>
            </a:pPr>
            <a:r>
              <a:rPr lang="en-IN" sz="2500"/>
              <a:t>Idealism: There is only mind, and matter is merely a manifestation of mind.</a:t>
            </a:r>
            <a:endParaRPr sz="2500"/>
          </a:p>
          <a:p>
            <a:pPr marL="914400" lvl="1" indent="-361950" algn="l" rtl="0">
              <a:spcBef>
                <a:spcPts val="0"/>
              </a:spcBef>
              <a:spcAft>
                <a:spcPts val="0"/>
              </a:spcAft>
              <a:buSzPts val="2100"/>
              <a:buChar char="○"/>
            </a:pPr>
            <a:r>
              <a:rPr lang="en-IN" sz="2100"/>
              <a:t>Panpsychism (all objects of experience have minds)</a:t>
            </a:r>
            <a:endParaRPr sz="2100"/>
          </a:p>
          <a:p>
            <a:pPr marL="914400" lvl="1" indent="-361950" algn="l" rtl="0">
              <a:spcBef>
                <a:spcPts val="0"/>
              </a:spcBef>
              <a:spcAft>
                <a:spcPts val="0"/>
              </a:spcAft>
              <a:buSzPts val="2100"/>
              <a:buChar char="○"/>
            </a:pPr>
            <a:r>
              <a:rPr lang="en-IN" sz="2100"/>
              <a:t>Epistemological idealism (minds are aware of or perceive only their own ideas, not external objects)</a:t>
            </a:r>
            <a:endParaRPr sz="25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feb7f65896_1_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Chomsky’s critique of behaviorism</a:t>
            </a:r>
            <a:endParaRPr/>
          </a:p>
        </p:txBody>
      </p:sp>
      <p:sp>
        <p:nvSpPr>
          <p:cNvPr id="374" name="Google Shape;374;gfeb7f65896_1_42"/>
          <p:cNvSpPr txBox="1">
            <a:spLocks noGrp="1"/>
          </p:cNvSpPr>
          <p:nvPr>
            <p:ph type="body" idx="1"/>
          </p:nvPr>
        </p:nvSpPr>
        <p:spPr>
          <a:xfrm>
            <a:off x="311700" y="1152475"/>
            <a:ext cx="76830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Behaviourism cannot account for language acquisition and use.</a:t>
            </a:r>
            <a:endParaRPr/>
          </a:p>
          <a:p>
            <a:pPr marL="457200" lvl="0" indent="-342900" algn="l" rtl="0">
              <a:spcBef>
                <a:spcPts val="0"/>
              </a:spcBef>
              <a:spcAft>
                <a:spcPts val="0"/>
              </a:spcAft>
              <a:buSzPts val="1800"/>
              <a:buChar char="●"/>
            </a:pPr>
            <a:r>
              <a:rPr lang="en-IN"/>
              <a:t>According to Chomsky, we can acquire language because we’re genetically encoded with a universal grammar — a basic understanding of how communication is structured.</a:t>
            </a:r>
            <a:endParaRPr/>
          </a:p>
          <a:p>
            <a:pPr marL="0" lvl="0" indent="0" algn="l"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feb7f65896_1_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Main Ideas</a:t>
            </a:r>
            <a:endParaRPr/>
          </a:p>
        </p:txBody>
      </p:sp>
      <p:sp>
        <p:nvSpPr>
          <p:cNvPr id="380" name="Google Shape;380;gfeb7f65896_1_49"/>
          <p:cNvSpPr txBox="1">
            <a:spLocks noGrp="1"/>
          </p:cNvSpPr>
          <p:nvPr>
            <p:ph type="body" idx="1"/>
          </p:nvPr>
        </p:nvSpPr>
        <p:spPr>
          <a:xfrm>
            <a:off x="311700" y="1109500"/>
            <a:ext cx="61068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Cognitive psychology studies how people acquire, process, transform, store and apply knowledge or information.</a:t>
            </a:r>
            <a:endParaRPr/>
          </a:p>
          <a:p>
            <a:pPr marL="457200" lvl="0" indent="-342900" algn="l" rtl="0">
              <a:spcBef>
                <a:spcPts val="0"/>
              </a:spcBef>
              <a:spcAft>
                <a:spcPts val="0"/>
              </a:spcAft>
              <a:buSzPts val="1800"/>
              <a:buChar char="●"/>
            </a:pPr>
            <a:r>
              <a:rPr lang="en-IN"/>
              <a:t>Explicitly acknowledges the existence of internal mental states (such as belief, desire, and motivation), unlike behaviorism.</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15295314292_0_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86" name="Google Shape;386;g15295314292_0_10"/>
          <p:cNvSpPr txBox="1">
            <a:spLocks noGrp="1"/>
          </p:cNvSpPr>
          <p:nvPr>
            <p:ph type="body" idx="1"/>
          </p:nvPr>
        </p:nvSpPr>
        <p:spPr>
          <a:xfrm>
            <a:off x="311700" y="1152475"/>
            <a:ext cx="33849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Human cognition can at least in principle be fully revealed by the scientific method, that is, individual components of mental processes can be identified and understood.</a:t>
            </a:r>
            <a:endParaRPr/>
          </a:p>
          <a:p>
            <a:pPr marL="0" lvl="0" indent="0" algn="l" rtl="0">
              <a:spcBef>
                <a:spcPts val="0"/>
              </a:spcBef>
              <a:spcAft>
                <a:spcPts val="0"/>
              </a:spcAft>
              <a:buNone/>
            </a:pPr>
            <a:endParaRPr/>
          </a:p>
        </p:txBody>
      </p:sp>
      <p:pic>
        <p:nvPicPr>
          <p:cNvPr id="387" name="Google Shape;387;g15295314292_0_10"/>
          <p:cNvPicPr preferRelativeResize="0"/>
          <p:nvPr/>
        </p:nvPicPr>
        <p:blipFill>
          <a:blip r:embed="rId3">
            <a:alphaModFix/>
          </a:blip>
          <a:stretch>
            <a:fillRect/>
          </a:stretch>
        </p:blipFill>
        <p:spPr>
          <a:xfrm>
            <a:off x="3696600" y="971575"/>
            <a:ext cx="4369674" cy="35973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15295314292_0_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93" name="Google Shape;393;g15295314292_0_31"/>
          <p:cNvSpPr txBox="1">
            <a:spLocks noGrp="1"/>
          </p:cNvSpPr>
          <p:nvPr>
            <p:ph type="body" idx="1"/>
          </p:nvPr>
        </p:nvSpPr>
        <p:spPr>
          <a:xfrm>
            <a:off x="311700" y="1152475"/>
            <a:ext cx="67374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Humans can only interact with the "real world" through intermediary systems that process information like sensory input.</a:t>
            </a:r>
            <a:endParaRPr/>
          </a:p>
          <a:p>
            <a:pPr marL="457200" lvl="0" indent="-342900" algn="l" rtl="0">
              <a:spcBef>
                <a:spcPts val="0"/>
              </a:spcBef>
              <a:spcAft>
                <a:spcPts val="0"/>
              </a:spcAft>
              <a:buSzPts val="1800"/>
              <a:buChar char="●"/>
            </a:pPr>
            <a:r>
              <a:rPr lang="en-IN"/>
              <a:t>The study of cognition is the study of these systems and the ways they process information from the input.</a:t>
            </a:r>
            <a:endParaRPr/>
          </a:p>
          <a:p>
            <a:pPr marL="457200" lvl="0" indent="-342900" algn="l" rtl="0">
              <a:spcBef>
                <a:spcPts val="0"/>
              </a:spcBef>
              <a:spcAft>
                <a:spcPts val="0"/>
              </a:spcAft>
              <a:buSzPts val="1800"/>
              <a:buChar char="●"/>
            </a:pPr>
            <a:r>
              <a:rPr lang="en-IN"/>
              <a:t>Processing includes not just the initial structuring and interpretation of the input but also the storage and later use.</a:t>
            </a:r>
            <a:endParaRPr/>
          </a:p>
          <a:p>
            <a:pPr marL="457200" lvl="0" indent="-342900" algn="l" rtl="0">
              <a:spcBef>
                <a:spcPts val="0"/>
              </a:spcBef>
              <a:spcAft>
                <a:spcPts val="0"/>
              </a:spcAft>
              <a:buSzPts val="1800"/>
              <a:buChar char="●"/>
            </a:pPr>
            <a:r>
              <a:rPr lang="en-IN"/>
              <a:t>Bridges the gap between the physical world and the world of ideas, concepts, meanings and intentions.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15295314292_0_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Approaches in studying cognition</a:t>
            </a:r>
            <a:endParaRPr/>
          </a:p>
        </p:txBody>
      </p:sp>
      <p:sp>
        <p:nvSpPr>
          <p:cNvPr id="399" name="Google Shape;399;g15295314292_0_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Experimental cognitive psychology</a:t>
            </a:r>
            <a:endParaRPr/>
          </a:p>
          <a:p>
            <a:pPr marL="914400" lvl="1" indent="-317500" algn="l" rtl="0">
              <a:spcBef>
                <a:spcPts val="0"/>
              </a:spcBef>
              <a:spcAft>
                <a:spcPts val="0"/>
              </a:spcAft>
              <a:buSzPts val="1400"/>
              <a:buChar char="○"/>
            </a:pPr>
            <a:r>
              <a:rPr lang="en-IN"/>
              <a:t>Psychophysics</a:t>
            </a:r>
            <a:endParaRPr/>
          </a:p>
          <a:p>
            <a:pPr marL="914400" lvl="1" indent="-317500" algn="l" rtl="0">
              <a:spcBef>
                <a:spcPts val="0"/>
              </a:spcBef>
              <a:spcAft>
                <a:spcPts val="0"/>
              </a:spcAft>
              <a:buSzPts val="1400"/>
              <a:buChar char="○"/>
            </a:pPr>
            <a:r>
              <a:rPr lang="en-IN"/>
              <a:t>Reaction time</a:t>
            </a:r>
            <a:endParaRPr/>
          </a:p>
          <a:p>
            <a:pPr marL="914400" lvl="1" indent="-317500" algn="l" rtl="0">
              <a:spcBef>
                <a:spcPts val="0"/>
              </a:spcBef>
              <a:spcAft>
                <a:spcPts val="0"/>
              </a:spcAft>
              <a:buSzPts val="1400"/>
              <a:buChar char="○"/>
            </a:pPr>
            <a:r>
              <a:rPr lang="en-IN"/>
              <a:t>Eyetracking</a:t>
            </a:r>
            <a:endParaRPr/>
          </a:p>
          <a:p>
            <a:pPr marL="457200" lvl="0" indent="-342900" algn="l" rtl="0">
              <a:spcBef>
                <a:spcPts val="0"/>
              </a:spcBef>
              <a:spcAft>
                <a:spcPts val="0"/>
              </a:spcAft>
              <a:buSzPts val="1800"/>
              <a:buChar char="●"/>
            </a:pPr>
            <a:r>
              <a:rPr lang="en-IN"/>
              <a:t>Computational cognitive psychology</a:t>
            </a:r>
            <a:endParaRPr/>
          </a:p>
          <a:p>
            <a:pPr marL="914400" lvl="1" indent="-317500" algn="l" rtl="0">
              <a:spcBef>
                <a:spcPts val="0"/>
              </a:spcBef>
              <a:spcAft>
                <a:spcPts val="0"/>
              </a:spcAft>
              <a:buSzPts val="1400"/>
              <a:buChar char="○"/>
            </a:pPr>
            <a:r>
              <a:rPr lang="en-IN"/>
              <a:t>Develops formal mathematical and computational models of human cognition.</a:t>
            </a:r>
            <a:endParaRPr/>
          </a:p>
          <a:p>
            <a:pPr marL="457200" lvl="0" indent="-342900" algn="l" rtl="0">
              <a:spcBef>
                <a:spcPts val="0"/>
              </a:spcBef>
              <a:spcAft>
                <a:spcPts val="0"/>
              </a:spcAft>
              <a:buSzPts val="1800"/>
              <a:buChar char="●"/>
            </a:pPr>
            <a:r>
              <a:rPr lang="en-IN"/>
              <a:t>Neural cognitive psychology (Cognitive neuroscience)</a:t>
            </a:r>
            <a:endParaRPr/>
          </a:p>
          <a:p>
            <a:pPr marL="914400" lvl="1" indent="-317500" algn="l" rtl="0">
              <a:spcBef>
                <a:spcPts val="0"/>
              </a:spcBef>
              <a:spcAft>
                <a:spcPts val="0"/>
              </a:spcAft>
              <a:buSzPts val="1400"/>
              <a:buChar char="○"/>
            </a:pPr>
            <a:r>
              <a:rPr lang="en-IN"/>
              <a:t>Uses brain imaging and lesion studies to understand the neural basis of cognition.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15295314292_0_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Sub-domains of Cognitive Psychology</a:t>
            </a:r>
            <a:endParaRPr/>
          </a:p>
        </p:txBody>
      </p:sp>
      <p:sp>
        <p:nvSpPr>
          <p:cNvPr id="405" name="Google Shape;405;g15295314292_0_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Perception</a:t>
            </a:r>
            <a:endParaRPr/>
          </a:p>
          <a:p>
            <a:pPr marL="457200" lvl="0" indent="-342900" algn="l" rtl="0">
              <a:spcBef>
                <a:spcPts val="0"/>
              </a:spcBef>
              <a:spcAft>
                <a:spcPts val="0"/>
              </a:spcAft>
              <a:buSzPts val="1800"/>
              <a:buChar char="●"/>
            </a:pPr>
            <a:r>
              <a:rPr lang="en-IN"/>
              <a:t>Attention</a:t>
            </a:r>
            <a:endParaRPr/>
          </a:p>
          <a:p>
            <a:pPr marL="457200" lvl="0" indent="-342900" algn="l" rtl="0">
              <a:spcBef>
                <a:spcPts val="0"/>
              </a:spcBef>
              <a:spcAft>
                <a:spcPts val="0"/>
              </a:spcAft>
              <a:buSzPts val="1800"/>
              <a:buChar char="●"/>
            </a:pPr>
            <a:r>
              <a:rPr lang="en-IN"/>
              <a:t>Memory</a:t>
            </a:r>
            <a:endParaRPr/>
          </a:p>
          <a:p>
            <a:pPr marL="457200" lvl="0" indent="-342900" algn="l" rtl="0">
              <a:spcBef>
                <a:spcPts val="0"/>
              </a:spcBef>
              <a:spcAft>
                <a:spcPts val="0"/>
              </a:spcAft>
              <a:buSzPts val="1800"/>
              <a:buChar char="●"/>
            </a:pPr>
            <a:r>
              <a:rPr lang="en-IN"/>
              <a:t>Concept formation</a:t>
            </a:r>
            <a:endParaRPr/>
          </a:p>
          <a:p>
            <a:pPr marL="457200" lvl="0" indent="-342900" algn="l" rtl="0">
              <a:spcBef>
                <a:spcPts val="0"/>
              </a:spcBef>
              <a:spcAft>
                <a:spcPts val="0"/>
              </a:spcAft>
              <a:buSzPts val="1800"/>
              <a:buChar char="●"/>
            </a:pPr>
            <a:r>
              <a:rPr lang="en-IN"/>
              <a:t>Decision making</a:t>
            </a:r>
            <a:endParaRPr/>
          </a:p>
          <a:p>
            <a:pPr marL="457200" lvl="0" indent="-342900" algn="l" rtl="0">
              <a:spcBef>
                <a:spcPts val="0"/>
              </a:spcBef>
              <a:spcAft>
                <a:spcPts val="0"/>
              </a:spcAft>
              <a:buSzPts val="1800"/>
              <a:buChar char="●"/>
            </a:pPr>
            <a:r>
              <a:rPr lang="en-IN"/>
              <a:t>Language</a:t>
            </a:r>
            <a:endParaRPr/>
          </a:p>
          <a:p>
            <a:pPr marL="0" lvl="0" indent="0" algn="l" rtl="0">
              <a:spcBef>
                <a:spcPts val="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1542ca789c0_0_0"/>
          <p:cNvSpPr txBox="1">
            <a:spLocks noGrp="1"/>
          </p:cNvSpPr>
          <p:nvPr>
            <p:ph type="title"/>
          </p:nvPr>
        </p:nvSpPr>
        <p:spPr>
          <a:xfrm>
            <a:off x="3191700" y="2285400"/>
            <a:ext cx="276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Dual Process Model</a:t>
            </a: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1542867a1f3_0_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Historical Perspective</a:t>
            </a:r>
            <a:endParaRPr/>
          </a:p>
        </p:txBody>
      </p:sp>
      <p:sp>
        <p:nvSpPr>
          <p:cNvPr id="416" name="Google Shape;416;g1542867a1f3_0_1"/>
          <p:cNvSpPr txBox="1">
            <a:spLocks noGrp="1"/>
          </p:cNvSpPr>
          <p:nvPr>
            <p:ph type="body" idx="1"/>
          </p:nvPr>
        </p:nvSpPr>
        <p:spPr>
          <a:xfrm>
            <a:off x="311700" y="1152475"/>
            <a:ext cx="72531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Framework used to explain how people think and make decisions.</a:t>
            </a:r>
            <a:endParaRPr/>
          </a:p>
          <a:p>
            <a:pPr marL="457200" lvl="0" indent="-342900" algn="l" rtl="0">
              <a:spcBef>
                <a:spcPts val="0"/>
              </a:spcBef>
              <a:spcAft>
                <a:spcPts val="0"/>
              </a:spcAft>
              <a:buSzPts val="1800"/>
              <a:buChar char="●"/>
            </a:pPr>
            <a:r>
              <a:rPr lang="en-IN"/>
              <a:t>William James: Two different kinds of thinking - associative and true reasoning. </a:t>
            </a:r>
            <a:endParaRPr/>
          </a:p>
          <a:p>
            <a:pPr marL="457200" lvl="0" indent="-342900" algn="l" rtl="0">
              <a:spcBef>
                <a:spcPts val="0"/>
              </a:spcBef>
              <a:spcAft>
                <a:spcPts val="0"/>
              </a:spcAft>
              <a:buSzPts val="1800"/>
              <a:buChar char="●"/>
            </a:pPr>
            <a:r>
              <a:rPr lang="en-IN"/>
              <a:t>Kahneman: System 1 and System 2 (</a:t>
            </a:r>
            <a:r>
              <a:rPr lang="en-IN" i="1"/>
              <a:t>Thinking Fast and Slow</a:t>
            </a:r>
            <a:r>
              <a:rPr lang="en-IN"/>
              <a:t>).</a:t>
            </a:r>
            <a:endParaRPr/>
          </a:p>
          <a:p>
            <a:pPr marL="457200" lvl="0" indent="-342900" algn="l" rtl="0">
              <a:spcBef>
                <a:spcPts val="0"/>
              </a:spcBef>
              <a:spcAft>
                <a:spcPts val="0"/>
              </a:spcAft>
              <a:buSzPts val="1800"/>
              <a:buChar char="●"/>
            </a:pPr>
            <a:r>
              <a:rPr lang="en-IN"/>
              <a:t>System 1 is evolutionarily older, more automatic, instinctive, implicit and unconscious. </a:t>
            </a:r>
            <a:endParaRPr/>
          </a:p>
          <a:p>
            <a:pPr marL="457200" lvl="0" indent="-342900" algn="l" rtl="0">
              <a:spcBef>
                <a:spcPts val="0"/>
              </a:spcBef>
              <a:spcAft>
                <a:spcPts val="0"/>
              </a:spcAft>
              <a:buSzPts val="1800"/>
              <a:buChar char="●"/>
            </a:pPr>
            <a:r>
              <a:rPr lang="en-IN"/>
              <a:t>System 2 is evolutionarily newer, intentional, effortful, explicit and conscious.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g1542ca789c0_0_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22" name="Google Shape;422;g1542ca789c0_0_5"/>
          <p:cNvSpPr txBox="1">
            <a:spLocks noGrp="1"/>
          </p:cNvSpPr>
          <p:nvPr>
            <p:ph type="body" idx="1"/>
          </p:nvPr>
        </p:nvSpPr>
        <p:spPr>
          <a:xfrm>
            <a:off x="311700" y="1152475"/>
            <a:ext cx="72675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System 1 is impulsive, fast, emotional and acts without thinking – but relies on heuristics and past knowledge/experience.</a:t>
            </a:r>
            <a:endParaRPr/>
          </a:p>
          <a:p>
            <a:pPr marL="457200" lvl="0" indent="-342900" algn="l" rtl="0">
              <a:spcBef>
                <a:spcPts val="0"/>
              </a:spcBef>
              <a:spcAft>
                <a:spcPts val="0"/>
              </a:spcAft>
              <a:buSzPts val="1800"/>
              <a:buChar char="●"/>
            </a:pPr>
            <a:r>
              <a:rPr lang="en-IN"/>
              <a:t>System 2 is a more cognitive, deliberate, thinking process which can take in a greater range of data than just our own experience.</a:t>
            </a:r>
            <a:endParaRPr/>
          </a:p>
          <a:p>
            <a:pPr marL="45720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1542867a1f3_0_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28" name="Google Shape;428;g1542867a1f3_0_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System 1 lets us respond quickly and instinctively to a wide range of fast and ever-changing inputs. </a:t>
            </a:r>
            <a:endParaRPr/>
          </a:p>
          <a:p>
            <a:pPr marL="457200" lvl="0" indent="-342900" algn="l" rtl="0">
              <a:spcBef>
                <a:spcPts val="0"/>
              </a:spcBef>
              <a:spcAft>
                <a:spcPts val="0"/>
              </a:spcAft>
              <a:buSzPts val="1800"/>
              <a:buChar char="●"/>
            </a:pPr>
            <a:r>
              <a:rPr lang="en-IN"/>
              <a:t>System 2 is more thorough and logical but also slower and more resource intensive.</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IN"/>
              <a:t>System 1 takes care of low-level tasks. </a:t>
            </a:r>
            <a:endParaRPr/>
          </a:p>
          <a:p>
            <a:pPr marL="457200" lvl="0" indent="-342900" algn="l" rtl="0">
              <a:spcBef>
                <a:spcPts val="0"/>
              </a:spcBef>
              <a:spcAft>
                <a:spcPts val="0"/>
              </a:spcAft>
              <a:buSzPts val="1800"/>
              <a:buChar char="●"/>
            </a:pPr>
            <a:r>
              <a:rPr lang="en-IN"/>
              <a:t>System 2 takes over when System 1 fails because of difficulty, time pressure, or novelty.</a:t>
            </a:r>
            <a:endParaRPr/>
          </a:p>
          <a:p>
            <a:pPr marL="457200" lvl="0" indent="-342900" algn="l" rtl="0">
              <a:spcBef>
                <a:spcPts val="0"/>
              </a:spcBef>
              <a:spcAft>
                <a:spcPts val="0"/>
              </a:spcAft>
              <a:buSzPts val="1800"/>
              <a:buChar char="●"/>
            </a:pPr>
            <a:r>
              <a:rPr lang="en-IN"/>
              <a:t>This is an efficient and effective way for our minds to operate because we have limited mental energy.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14947fa07cd_0_5"/>
          <p:cNvSpPr txBox="1">
            <a:spLocks noGrp="1"/>
          </p:cNvSpPr>
          <p:nvPr>
            <p:ph type="body" idx="1"/>
          </p:nvPr>
        </p:nvSpPr>
        <p:spPr>
          <a:xfrm>
            <a:off x="332925" y="601775"/>
            <a:ext cx="73959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IN" sz="2200"/>
              <a:t>Physicalism: Universe is physical. Mind is created by some extremely subtle (and as yet unknown) mechanism of action between suitable physical components.</a:t>
            </a:r>
            <a:endParaRPr sz="2200"/>
          </a:p>
          <a:p>
            <a:pPr marL="914400" lvl="1" indent="-342900" algn="l" rtl="0">
              <a:spcBef>
                <a:spcPts val="0"/>
              </a:spcBef>
              <a:spcAft>
                <a:spcPts val="0"/>
              </a:spcAft>
              <a:buSzPts val="1800"/>
              <a:buChar char="○"/>
            </a:pPr>
            <a:r>
              <a:rPr lang="en-IN" sz="1800"/>
              <a:t>Supervenience: If two persons are indistinguishable in all of their physical properties, they must also be indistinguishable in all of their mental properties.</a:t>
            </a:r>
            <a:endParaRPr sz="1800"/>
          </a:p>
          <a:p>
            <a:pPr marL="914400" lvl="1" indent="-342900" algn="l" rtl="0">
              <a:spcBef>
                <a:spcPts val="0"/>
              </a:spcBef>
              <a:spcAft>
                <a:spcPts val="0"/>
              </a:spcAft>
              <a:buSzPts val="1800"/>
              <a:buChar char="○"/>
            </a:pPr>
            <a:r>
              <a:rPr lang="en-IN" sz="1800"/>
              <a:t>Reductionism: Mind-based concepts will eventually be replaced by neuroscientific concepts (Churchland, Crick).</a:t>
            </a:r>
            <a:endParaRPr sz="2200"/>
          </a:p>
          <a:p>
            <a:pPr marL="457200" lvl="0" indent="-393700" algn="l" rtl="0">
              <a:spcBef>
                <a:spcPts val="0"/>
              </a:spcBef>
              <a:spcAft>
                <a:spcPts val="0"/>
              </a:spcAft>
              <a:buSzPts val="2600"/>
              <a:buChar char="●"/>
            </a:pPr>
            <a:r>
              <a:rPr lang="en-IN" sz="2200"/>
              <a:t>Emergentism: Mind is proposed to arise through an emergent process from underlying physical activity in matter. Knowledge argument. </a:t>
            </a:r>
            <a:endParaRPr sz="2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g1542867a1f3_0_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34" name="Google Shape;434;g1542867a1f3_0_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435" name="Google Shape;435;g1542867a1f3_0_18"/>
          <p:cNvPicPr preferRelativeResize="0"/>
          <p:nvPr/>
        </p:nvPicPr>
        <p:blipFill>
          <a:blip r:embed="rId3">
            <a:alphaModFix/>
          </a:blip>
          <a:stretch>
            <a:fillRect/>
          </a:stretch>
        </p:blipFill>
        <p:spPr>
          <a:xfrm>
            <a:off x="629377" y="466838"/>
            <a:ext cx="5857126" cy="42098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1542867a1f3_0_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41" name="Google Shape;441;g1542867a1f3_0_27"/>
          <p:cNvSpPr txBox="1">
            <a:spLocks noGrp="1"/>
          </p:cNvSpPr>
          <p:nvPr>
            <p:ph type="body" idx="1"/>
          </p:nvPr>
        </p:nvSpPr>
        <p:spPr>
          <a:xfrm>
            <a:off x="311700" y="1152475"/>
            <a:ext cx="71385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Mistakes happen when switching to System 2 doesn’t happen appropriately.</a:t>
            </a:r>
            <a:endParaRPr/>
          </a:p>
          <a:p>
            <a:pPr marL="457200" lvl="0" indent="-342900" algn="l" rtl="0">
              <a:spcBef>
                <a:spcPts val="0"/>
              </a:spcBef>
              <a:spcAft>
                <a:spcPts val="0"/>
              </a:spcAft>
              <a:buSzPts val="1800"/>
              <a:buChar char="●"/>
            </a:pPr>
            <a:r>
              <a:rPr lang="en-IN"/>
              <a:t>This makes us fall back on the learned behaviors and shortcuts (‘heuristics’) of System 1.</a:t>
            </a:r>
            <a:endParaRPr/>
          </a:p>
          <a:p>
            <a:pPr marL="457200" lvl="0" indent="-342900" algn="l" rtl="0">
              <a:spcBef>
                <a:spcPts val="0"/>
              </a:spcBef>
              <a:spcAft>
                <a:spcPts val="0"/>
              </a:spcAft>
              <a:buSzPts val="1800"/>
              <a:buChar char="●"/>
            </a:pPr>
            <a:r>
              <a:rPr lang="en-IN"/>
              <a:t>This leads to cognitive biases that sabotage thinking and decision making.</a:t>
            </a:r>
            <a:endParaRPr/>
          </a:p>
          <a:p>
            <a:pPr marL="0" lvl="0" indent="0" algn="l" rtl="0">
              <a:spcBef>
                <a:spcPts val="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g1542867a1f3_0_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Cognitive Ease</a:t>
            </a:r>
            <a:endParaRPr/>
          </a:p>
        </p:txBody>
      </p:sp>
      <p:sp>
        <p:nvSpPr>
          <p:cNvPr id="447" name="Google Shape;447;g1542867a1f3_0_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dirty="0"/>
              <a:t>A bat and ball cost $1.10. The bat costs one dollar more than the ball. How much does the ball cost?</a:t>
            </a:r>
          </a:p>
          <a:p>
            <a:pPr marL="457200" lvl="0" indent="-342900" algn="l" rtl="0">
              <a:spcBef>
                <a:spcPts val="0"/>
              </a:spcBef>
              <a:spcAft>
                <a:spcPts val="0"/>
              </a:spcAft>
              <a:buSzPts val="1800"/>
              <a:buChar char="●"/>
            </a:pPr>
            <a:r>
              <a:rPr lang="en-US" dirty="0"/>
              <a:t>Biases happen when complex information (requiring System 2) is presented in ways that make problems look easier than they really are (falling back on System 1).</a:t>
            </a:r>
          </a:p>
          <a:p>
            <a:pPr marL="457200" lvl="0" indent="-342900" algn="l" rtl="0">
              <a:spcBef>
                <a:spcPts val="0"/>
              </a:spcBef>
              <a:spcAft>
                <a:spcPts val="0"/>
              </a:spcAft>
              <a:buSzPts val="1800"/>
              <a:buChar char="●"/>
            </a:pPr>
            <a:r>
              <a:rPr lang="en-US" dirty="0"/>
              <a:t>A good mood can also fool us into a state of cognitive ease.</a:t>
            </a:r>
          </a:p>
          <a:p>
            <a:pPr marL="457200" lvl="0" indent="-342900" algn="l" rtl="0">
              <a:spcBef>
                <a:spcPts val="0"/>
              </a:spcBef>
              <a:spcAft>
                <a:spcPts val="0"/>
              </a:spcAft>
              <a:buSzPts val="1800"/>
              <a:buChar char="●"/>
            </a:pPr>
            <a:endParaRPr lang="en-IN" dirty="0"/>
          </a:p>
          <a:p>
            <a:pPr marL="457200" lvl="0" indent="-342900" algn="l" rtl="0">
              <a:spcBef>
                <a:spcPts val="0"/>
              </a:spcBef>
              <a:spcAft>
                <a:spcPts val="0"/>
              </a:spcAft>
              <a:buSzPts val="1800"/>
              <a:buChar char="●"/>
            </a:pPr>
            <a:endParaRPr lang="en-IN"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g1542867a1f3_0_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Confirmation Bias</a:t>
            </a:r>
            <a:endParaRPr/>
          </a:p>
        </p:txBody>
      </p:sp>
      <p:sp>
        <p:nvSpPr>
          <p:cNvPr id="453" name="Google Shape;453;g1542867a1f3_0_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Tendency to favor facts that support our existing conclusions and unconsciously seek evidence that aligns with them.</a:t>
            </a:r>
            <a:endParaRPr/>
          </a:p>
          <a:p>
            <a:pPr marL="457200" lvl="0" indent="-342900" algn="l" rtl="0">
              <a:spcBef>
                <a:spcPts val="0"/>
              </a:spcBef>
              <a:spcAft>
                <a:spcPts val="0"/>
              </a:spcAft>
              <a:buSzPts val="1800"/>
              <a:buChar char="●"/>
            </a:pPr>
            <a:r>
              <a:rPr lang="en-IN"/>
              <a:t>System 1 tends to prioritise evidence that supports pre-existing ideas. It will also discount evidence that contradicts them.</a:t>
            </a:r>
            <a:endParaRPr/>
          </a:p>
          <a:p>
            <a:pPr marL="457200" lvl="0" indent="-342900" algn="l" rtl="0">
              <a:spcBef>
                <a:spcPts val="0"/>
              </a:spcBef>
              <a:spcAft>
                <a:spcPts val="0"/>
              </a:spcAft>
              <a:buSzPts val="1800"/>
              <a:buChar char="●"/>
            </a:pPr>
            <a:r>
              <a:rPr lang="en-IN"/>
              <a:t>Halo effect - confirmation bias towards people.</a:t>
            </a:r>
            <a:endParaRPr/>
          </a:p>
          <a:p>
            <a:pPr marL="0" lvl="0" indent="0" algn="l" rtl="0">
              <a:spcBef>
                <a:spcPts val="0"/>
              </a:spcBef>
              <a:spcAft>
                <a:spcPts val="0"/>
              </a:spcAft>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1542867a1f3_0_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System 2 Relies on System 1 Thinking</a:t>
            </a:r>
            <a:endParaRPr/>
          </a:p>
        </p:txBody>
      </p:sp>
      <p:sp>
        <p:nvSpPr>
          <p:cNvPr id="459" name="Google Shape;459;g1542867a1f3_0_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System 2 builds on System 1 processes, which can have cognitive biases.</a:t>
            </a:r>
            <a:endParaRPr/>
          </a:p>
          <a:p>
            <a:pPr marL="457200" lvl="0" indent="-342900" algn="l" rtl="0">
              <a:spcBef>
                <a:spcPts val="0"/>
              </a:spcBef>
              <a:spcAft>
                <a:spcPts val="0"/>
              </a:spcAft>
              <a:buSzPts val="1800"/>
              <a:buChar char="●"/>
            </a:pPr>
            <a:r>
              <a:rPr lang="en-IN" b="1"/>
              <a:t>Availability Bias</a:t>
            </a:r>
            <a:r>
              <a:rPr lang="en-IN"/>
              <a:t>: Availability bias happens when our thinking is influenced by our ability to recall examples.</a:t>
            </a:r>
            <a:endParaRPr/>
          </a:p>
          <a:p>
            <a:pPr marL="457200" lvl="0" indent="-342900" algn="l" rtl="0">
              <a:spcBef>
                <a:spcPts val="0"/>
              </a:spcBef>
              <a:spcAft>
                <a:spcPts val="0"/>
              </a:spcAft>
              <a:buSzPts val="1800"/>
              <a:buChar char="●"/>
            </a:pPr>
            <a:r>
              <a:rPr lang="en-IN"/>
              <a:t>Eg., We overestimate our contribution to group activities. The memory of ourselves completing a task is easier to recall than the memory of someone else doing it. System 2 will give it more weight.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g1542867a1f3_0_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Loss aversion</a:t>
            </a:r>
            <a:endParaRPr/>
          </a:p>
        </p:txBody>
      </p:sp>
      <p:sp>
        <p:nvSpPr>
          <p:cNvPr id="465" name="Google Shape;465;g1542867a1f3_0_48"/>
          <p:cNvSpPr txBox="1">
            <a:spLocks noGrp="1"/>
          </p:cNvSpPr>
          <p:nvPr>
            <p:ph type="body" idx="1"/>
          </p:nvPr>
        </p:nvSpPr>
        <p:spPr>
          <a:xfrm>
            <a:off x="311700" y="1152475"/>
            <a:ext cx="2481376"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dirty="0"/>
              <a:t>Human beings experience losses asymmetrically more severely than equivalent gains</a:t>
            </a:r>
          </a:p>
          <a:p>
            <a:pPr marL="0" lvl="0" indent="0" algn="l" rtl="0">
              <a:spcBef>
                <a:spcPts val="0"/>
              </a:spcBef>
              <a:spcAft>
                <a:spcPts val="0"/>
              </a:spcAft>
              <a:buNone/>
            </a:pPr>
            <a:r>
              <a:rPr lang="en-US" dirty="0"/>
              <a:t>This overwhelming fear of loss can cause investors to behave irrationally and make bad decisions.</a:t>
            </a:r>
          </a:p>
          <a:p>
            <a:pPr marL="0" lvl="0" indent="0" algn="l" rtl="0">
              <a:spcBef>
                <a:spcPts val="0"/>
              </a:spcBef>
              <a:spcAft>
                <a:spcPts val="0"/>
              </a:spcAft>
              <a:buNone/>
            </a:pPr>
            <a:r>
              <a:rPr lang="en-US" dirty="0"/>
              <a:t>Negativity Bias</a:t>
            </a:r>
          </a:p>
          <a:p>
            <a:pPr marL="0" lvl="0" indent="0" algn="l" rtl="0">
              <a:spcBef>
                <a:spcPts val="0"/>
              </a:spcBef>
              <a:spcAft>
                <a:spcPts val="0"/>
              </a:spcAft>
              <a:buNone/>
            </a:pPr>
            <a:endParaRPr dirty="0"/>
          </a:p>
        </p:txBody>
      </p:sp>
      <p:pic>
        <p:nvPicPr>
          <p:cNvPr id="466" name="Google Shape;466;g1542867a1f3_0_48"/>
          <p:cNvPicPr preferRelativeResize="0"/>
          <p:nvPr/>
        </p:nvPicPr>
        <p:blipFill>
          <a:blip r:embed="rId3">
            <a:alphaModFix/>
          </a:blip>
          <a:stretch>
            <a:fillRect/>
          </a:stretch>
        </p:blipFill>
        <p:spPr>
          <a:xfrm>
            <a:off x="3175814" y="1017725"/>
            <a:ext cx="4889436" cy="3416402"/>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g1542867a1f3_0_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72" name="Google Shape;472;g1542867a1f3_0_55"/>
          <p:cNvSpPr txBox="1">
            <a:spLocks noGrp="1"/>
          </p:cNvSpPr>
          <p:nvPr>
            <p:ph type="body" idx="1"/>
          </p:nvPr>
        </p:nvSpPr>
        <p:spPr>
          <a:xfrm>
            <a:off x="311700" y="1152475"/>
            <a:ext cx="6909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The pain of losing is psychologically twice as powerful as the pleasure of gaining</a:t>
            </a:r>
            <a:endParaRPr/>
          </a:p>
          <a:p>
            <a:pPr marL="457200" lvl="0" indent="-342900" algn="l" rtl="0">
              <a:spcBef>
                <a:spcPts val="0"/>
              </a:spcBef>
              <a:spcAft>
                <a:spcPts val="0"/>
              </a:spcAft>
              <a:buSzPts val="1800"/>
              <a:buChar char="●"/>
            </a:pPr>
            <a:r>
              <a:rPr lang="en-IN"/>
              <a:t>The fear of incurring losses can prevent us from taking even well-calculated risks, with potential for worthwhile returns.</a:t>
            </a:r>
            <a:endParaRPr/>
          </a:p>
          <a:p>
            <a:pPr marL="457200" lvl="0" indent="-342900" algn="l" rtl="0">
              <a:spcBef>
                <a:spcPts val="0"/>
              </a:spcBef>
              <a:spcAft>
                <a:spcPts val="0"/>
              </a:spcAft>
              <a:buSzPts val="1800"/>
              <a:buChar char="●"/>
            </a:pPr>
            <a:r>
              <a:rPr lang="en-IN"/>
              <a:t>Since decisions are influenced by an emotional reaction loss aversion is a result of System 1 thinking.</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g1542867a1f3_0_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78" name="Google Shape;478;g1542867a1f3_0_60"/>
          <p:cNvSpPr txBox="1">
            <a:spLocks noGrp="1"/>
          </p:cNvSpPr>
          <p:nvPr>
            <p:ph type="body" idx="1"/>
          </p:nvPr>
        </p:nvSpPr>
        <p:spPr>
          <a:xfrm>
            <a:off x="311700" y="1152475"/>
            <a:ext cx="69522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IN"/>
              <a:t>Loss aversion → Sunk cost fallacy.</a:t>
            </a:r>
            <a:endParaRPr/>
          </a:p>
          <a:p>
            <a:pPr marL="457200" lvl="0" indent="-342900" algn="l" rtl="0">
              <a:spcBef>
                <a:spcPts val="0"/>
              </a:spcBef>
              <a:spcAft>
                <a:spcPts val="0"/>
              </a:spcAft>
              <a:buSzPts val="1800"/>
              <a:buChar char="●"/>
            </a:pPr>
            <a:r>
              <a:rPr lang="en-IN"/>
              <a:t>People will take further risks to try and recover from a bad investment that has already happened. </a:t>
            </a:r>
            <a:endParaRPr/>
          </a:p>
          <a:p>
            <a:pPr marL="457200" lvl="0" indent="-342900" algn="l" rtl="0">
              <a:spcBef>
                <a:spcPts val="0"/>
              </a:spcBef>
              <a:spcAft>
                <a:spcPts val="0"/>
              </a:spcAft>
              <a:buSzPts val="1800"/>
              <a:buChar char="●"/>
            </a:pPr>
            <a:r>
              <a:rPr lang="en-IN"/>
              <a:t>We may feel that our past investment will be ‘lost’ if we don’t follow through on the decision, and make a decision based on loss aversion rather than consider the benefits that would be gained if we did not continue our commitment.</a:t>
            </a: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489675a22d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2" name="Google Shape;92;g1489675a22d_0_0"/>
          <p:cNvSpPr txBox="1">
            <a:spLocks noGrp="1"/>
          </p:cNvSpPr>
          <p:nvPr>
            <p:ph type="body" idx="1"/>
          </p:nvPr>
        </p:nvSpPr>
        <p:spPr>
          <a:xfrm>
            <a:off x="311700" y="1152475"/>
            <a:ext cx="67317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IN" sz="2400"/>
              <a:t>Dual-aspect theory - Mind and brain are two levels of description of the same thing (Spinoza).</a:t>
            </a:r>
            <a:endParaRPr sz="2400"/>
          </a:p>
          <a:p>
            <a:pPr marL="914400" lvl="1" indent="-355600" algn="l" rtl="0">
              <a:spcBef>
                <a:spcPts val="0"/>
              </a:spcBef>
              <a:spcAft>
                <a:spcPts val="0"/>
              </a:spcAft>
              <a:buSzPts val="2000"/>
              <a:buChar char="○"/>
            </a:pPr>
            <a:r>
              <a:rPr lang="en-IN" sz="2000"/>
              <a:t>Reality has two properties: thought (consciousness) and extension.</a:t>
            </a:r>
            <a:endParaRPr sz="2000"/>
          </a:p>
          <a:p>
            <a:pPr marL="914400" lvl="1" indent="-355600" algn="l" rtl="0">
              <a:spcBef>
                <a:spcPts val="0"/>
              </a:spcBef>
              <a:spcAft>
                <a:spcPts val="0"/>
              </a:spcAft>
              <a:buSzPts val="2000"/>
              <a:buChar char="○"/>
            </a:pPr>
            <a:r>
              <a:rPr lang="en-IN" sz="2000"/>
              <a:t>What is the underlying reality? Spinoza called it existence or being.</a:t>
            </a:r>
            <a:endParaRPr sz="2000"/>
          </a:p>
          <a:p>
            <a:pPr marL="457200" lvl="0" indent="0" algn="l" rtl="0">
              <a:spcBef>
                <a:spcPts val="0"/>
              </a:spcBef>
              <a:spcAft>
                <a:spcPts val="0"/>
              </a:spcAft>
              <a:buNone/>
            </a:pPr>
            <a:endParaRPr sz="2400"/>
          </a:p>
          <a:p>
            <a:pPr marL="457200" lvl="0" indent="0" algn="l" rtl="0">
              <a:spcBef>
                <a:spcPts val="0"/>
              </a:spcBef>
              <a:spcAft>
                <a:spcPts val="0"/>
              </a:spcAft>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feb7f65896_1_10"/>
          <p:cNvSpPr txBox="1">
            <a:spLocks noGrp="1"/>
          </p:cNvSpPr>
          <p:nvPr>
            <p:ph type="title"/>
          </p:nvPr>
        </p:nvSpPr>
        <p:spPr>
          <a:xfrm>
            <a:off x="3192600" y="2285400"/>
            <a:ext cx="2758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Biology of Behaviour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SzPct val="111111"/>
              <a:buNone/>
            </a:pPr>
            <a:r>
              <a:rPr lang="en-IN"/>
              <a:t>Biology of Behaviour: The Brain &amp; Nervous System</a:t>
            </a:r>
            <a:endParaRPr/>
          </a:p>
          <a:p>
            <a:pPr marL="0" lvl="0" indent="0" algn="l" rtl="0">
              <a:lnSpc>
                <a:spcPct val="100000"/>
              </a:lnSpc>
              <a:spcBef>
                <a:spcPts val="0"/>
              </a:spcBef>
              <a:spcAft>
                <a:spcPts val="0"/>
              </a:spcAft>
              <a:buSzPct val="111111"/>
              <a:buNone/>
            </a:pPr>
            <a:r>
              <a:rPr lang="en-IN"/>
              <a:t>The case of Phineas Gage</a:t>
            </a:r>
            <a:endParaRPr/>
          </a:p>
        </p:txBody>
      </p:sp>
      <p:sp>
        <p:nvSpPr>
          <p:cNvPr id="103" name="Google Shape;103;p3"/>
          <p:cNvSpPr txBox="1">
            <a:spLocks noGrp="1"/>
          </p:cNvSpPr>
          <p:nvPr>
            <p:ph type="body" idx="1"/>
          </p:nvPr>
        </p:nvSpPr>
        <p:spPr>
          <a:xfrm>
            <a:off x="311700" y="1469125"/>
            <a:ext cx="29499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ct val="108108"/>
              <a:buNone/>
            </a:pPr>
            <a:r>
              <a:rPr lang="en-IN"/>
              <a:t>“… irreverent, indulging at times in grossest profanity ... manifesting but little deference for his fellows, impatient of restraint or advice when it conflicts with his desires ... devising many plans of future operation, which are no sooner arranged than they are abandoned in turn for others.”</a:t>
            </a:r>
            <a:endParaRPr/>
          </a:p>
        </p:txBody>
      </p:sp>
      <p:pic>
        <p:nvPicPr>
          <p:cNvPr id="104" name="Google Shape;104;p3"/>
          <p:cNvPicPr preferRelativeResize="0"/>
          <p:nvPr/>
        </p:nvPicPr>
        <p:blipFill rotWithShape="1">
          <a:blip r:embed="rId3">
            <a:alphaModFix/>
          </a:blip>
          <a:srcRect/>
          <a:stretch/>
        </p:blipFill>
        <p:spPr>
          <a:xfrm>
            <a:off x="6133400" y="1469125"/>
            <a:ext cx="1962054" cy="3128400"/>
          </a:xfrm>
          <a:prstGeom prst="rect">
            <a:avLst/>
          </a:prstGeom>
          <a:noFill/>
          <a:ln>
            <a:noFill/>
          </a:ln>
        </p:spPr>
      </p:pic>
      <p:pic>
        <p:nvPicPr>
          <p:cNvPr id="105" name="Google Shape;105;p3"/>
          <p:cNvPicPr preferRelativeResize="0"/>
          <p:nvPr/>
        </p:nvPicPr>
        <p:blipFill rotWithShape="1">
          <a:blip r:embed="rId4">
            <a:alphaModFix/>
          </a:blip>
          <a:srcRect/>
          <a:stretch/>
        </p:blipFill>
        <p:spPr>
          <a:xfrm>
            <a:off x="3380300" y="1469125"/>
            <a:ext cx="2653408" cy="312840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2422</Words>
  <Application>Microsoft Office PowerPoint</Application>
  <PresentationFormat>On-screen Show (16:9)</PresentationFormat>
  <Paragraphs>308</Paragraphs>
  <Slides>67</Slides>
  <Notes>66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Oswald</vt:lpstr>
      <vt:lpstr>Average</vt:lpstr>
      <vt:lpstr>Slate</vt:lpstr>
      <vt:lpstr>HSC 509: Perspectives on Human Behaviour</vt:lpstr>
      <vt:lpstr>Reading Material</vt:lpstr>
      <vt:lpstr>Debates in Psychology: Mind-body problem</vt:lpstr>
      <vt:lpstr>PowerPoint Presentation</vt:lpstr>
      <vt:lpstr>PowerPoint Presentation</vt:lpstr>
      <vt:lpstr>PowerPoint Presentation</vt:lpstr>
      <vt:lpstr>PowerPoint Presentation</vt:lpstr>
      <vt:lpstr>Biology of Behaviour</vt:lpstr>
      <vt:lpstr>Biology of Behaviour: The Brain &amp; Nervous System The case of Phineas Gage</vt:lpstr>
      <vt:lpstr>PowerPoint Presentation</vt:lpstr>
      <vt:lpstr>Neurons</vt:lpstr>
      <vt:lpstr>Action Potential</vt:lpstr>
      <vt:lpstr>Neuronal Communication</vt:lpstr>
      <vt:lpstr>Excitatory vs Inhibitory synapses</vt:lpstr>
      <vt:lpstr>Neurotransmitters</vt:lpstr>
      <vt:lpstr>PowerPoint Presentation</vt:lpstr>
      <vt:lpstr>Psychoactive drugs</vt:lpstr>
      <vt:lpstr>Methods of studying the brain</vt:lpstr>
      <vt:lpstr>PowerPoint Presentation</vt:lpstr>
      <vt:lpstr>The Major Structures and Functions of the Brain</vt:lpstr>
      <vt:lpstr>Cerebrum</vt:lpstr>
      <vt:lpstr>Cerebrum (cont.…)</vt:lpstr>
      <vt:lpstr>PowerPoint Presentation</vt:lpstr>
      <vt:lpstr>PowerPoint Presentation</vt:lpstr>
      <vt:lpstr>Thalamus</vt:lpstr>
      <vt:lpstr>Hypothalamus</vt:lpstr>
      <vt:lpstr>Basal ganglia</vt:lpstr>
      <vt:lpstr>Limbic system</vt:lpstr>
      <vt:lpstr>Midbrain</vt:lpstr>
      <vt:lpstr>Hindbrain</vt:lpstr>
      <vt:lpstr>Spinal cord</vt:lpstr>
      <vt:lpstr>Split-brain?</vt:lpstr>
      <vt:lpstr>Autonomic Nervous System</vt:lpstr>
      <vt:lpstr>Endocrine System</vt:lpstr>
      <vt:lpstr>PowerPoint Presentation</vt:lpstr>
      <vt:lpstr>Consciousness</vt:lpstr>
      <vt:lpstr>What is Consciousness?</vt:lpstr>
      <vt:lpstr>Consciousness and Arousal</vt:lpstr>
      <vt:lpstr>Consciousness and Attention</vt:lpstr>
      <vt:lpstr>Purpose of Consciousness?</vt:lpstr>
      <vt:lpstr>Sleep and Circadian Rhythm</vt:lpstr>
      <vt:lpstr>Physiology of Sleep</vt:lpstr>
      <vt:lpstr>Function of Sleep</vt:lpstr>
      <vt:lpstr>Dreaming</vt:lpstr>
      <vt:lpstr>Cognition</vt:lpstr>
      <vt:lpstr>Historical Perspective</vt:lpstr>
      <vt:lpstr>PowerPoint Presentation</vt:lpstr>
      <vt:lpstr>Challenges to Behaviourism</vt:lpstr>
      <vt:lpstr>PowerPoint Presentation</vt:lpstr>
      <vt:lpstr>Chomsky’s critique of behaviorism</vt:lpstr>
      <vt:lpstr>Main Ideas</vt:lpstr>
      <vt:lpstr>PowerPoint Presentation</vt:lpstr>
      <vt:lpstr>PowerPoint Presentation</vt:lpstr>
      <vt:lpstr>Approaches in studying cognition</vt:lpstr>
      <vt:lpstr>Sub-domains of Cognitive Psychology</vt:lpstr>
      <vt:lpstr>Dual Process Model</vt:lpstr>
      <vt:lpstr>Historical Perspective</vt:lpstr>
      <vt:lpstr>PowerPoint Presentation</vt:lpstr>
      <vt:lpstr>PowerPoint Presentation</vt:lpstr>
      <vt:lpstr>PowerPoint Presentation</vt:lpstr>
      <vt:lpstr>PowerPoint Presentation</vt:lpstr>
      <vt:lpstr>Cognitive Ease</vt:lpstr>
      <vt:lpstr>Confirmation Bias</vt:lpstr>
      <vt:lpstr>System 2 Relies on System 1 Thinking</vt:lpstr>
      <vt:lpstr>Loss aversion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HSC 509: Perspectives on Human Behaviour</dc:title>
  <cp:lastModifiedBy>Sathya Narayana Sharma</cp:lastModifiedBy>
  <cp:revision>3</cp:revision>
  <dcterms:modified xsi:type="dcterms:W3CDTF">2022-09-18T07:50:23Z</dcterms:modified>
</cp:coreProperties>
</file>