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8" autoAdjust="0"/>
    <p:restoredTop sz="93881" autoAdjust="0"/>
  </p:normalViewPr>
  <p:slideViewPr>
    <p:cSldViewPr snapToGrid="0">
      <p:cViewPr>
        <p:scale>
          <a:sx n="70" d="100"/>
          <a:sy n="70" d="100"/>
        </p:scale>
        <p:origin x="19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28A54F-E093-4554-BC77-391AA4E7708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As a &lt;User&gt;</a:t>
            </a:r>
          </a:p>
          <a:p>
            <a:r>
              <a:rPr lang="en-US" sz="2000" b="0" strike="noStrike" spc="-1">
                <a:latin typeface="Arial"/>
              </a:rPr>
              <a:t>I want to &lt;add new customer&gt;</a:t>
            </a:r>
          </a:p>
          <a:p>
            <a:r>
              <a:rPr lang="en-US" sz="2000" b="0" strike="noStrike" spc="-1">
                <a:latin typeface="Arial"/>
              </a:rPr>
              <a:t>I wish to search for existing Customers</a:t>
            </a:r>
          </a:p>
          <a:p>
            <a:r>
              <a:rPr lang="en-US" sz="2000" b="0" strike="noStrike" spc="-1">
                <a:latin typeface="Arial"/>
              </a:rPr>
              <a:t>I wish to update Customer details</a:t>
            </a:r>
          </a:p>
          <a:p>
            <a:r>
              <a:rPr lang="en-US" sz="2000" b="0" strike="noStrike" spc="-1">
                <a:latin typeface="Arial"/>
              </a:rPr>
              <a:t>Send SMS to customers.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0" strike="noStrike" spc="-1">
                <a:latin typeface="Arial"/>
              </a:rPr>
              <a:t>Scrum Master need not be one person. It could be rotative, Each member do share the responsibility based on sprint level or part of it. </a:t>
            </a:r>
          </a:p>
          <a:p>
            <a:r>
              <a:rPr lang="en-US" sz="1800" b="0" strike="noStrike" spc="-1">
                <a:latin typeface="Arial"/>
              </a:rPr>
              <a:t>Rare occurrence of having full time Scrum Master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dirty="0"/>
              <a:t>Each Product must have a product backlog that contain info about large to very large features.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Multiple teams can work on single backlog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Ranking of features is based on the business urgency and the performance impact on other modules.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Highest ranking items are further divided into smaller items and make it more abstract.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28A54F-E093-4554-BC77-391AA4E7708E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07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Team decides the total no of hours needed to work:</a:t>
            </a:r>
          </a:p>
          <a:p>
            <a:r>
              <a:rPr lang="en-IN" dirty="0"/>
              <a:t>Total no of working hrs: 9 hrs.</a:t>
            </a:r>
          </a:p>
          <a:p>
            <a:r>
              <a:rPr lang="en-IN" dirty="0"/>
              <a:t>1 Hr break,  1 Hour meetings, 1 Hour emails, discussions, trouble shooting.</a:t>
            </a:r>
          </a:p>
          <a:p>
            <a:r>
              <a:rPr lang="en-IN" dirty="0"/>
              <a:t>Total work: 6 hrs. </a:t>
            </a:r>
          </a:p>
          <a:p>
            <a:r>
              <a:rPr lang="en-IN" dirty="0"/>
              <a:t>Total working days: 21 days. </a:t>
            </a:r>
          </a:p>
          <a:p>
            <a:r>
              <a:rPr lang="en-IN" dirty="0"/>
              <a:t>Total hours available : 21 x 6 = 126 hrs. </a:t>
            </a:r>
          </a:p>
          <a:p>
            <a:r>
              <a:rPr lang="en-IN" dirty="0"/>
              <a:t>Member takes a leave for 2 days: 126 – 12 = 114 hrs. </a:t>
            </a:r>
          </a:p>
          <a:p>
            <a:r>
              <a:rPr lang="en-IN" dirty="0"/>
              <a:t>Each member spends 114 hrs of billing cycle for each Sprint.</a:t>
            </a:r>
          </a:p>
          <a:p>
            <a:r>
              <a:rPr lang="en-IN" dirty="0"/>
              <a:t>Each member wishes to spend the total hrs for the span of 21 days including his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28A54F-E093-4554-BC77-391AA4E7708E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055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28A54F-E093-4554-BC77-391AA4E7708E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506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dirty="0"/>
              <a:t>Enter all the stories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Enter all the tasks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Enter the no of days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Enter the starting effort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Apply a formula to calculate Estimated efforts for each day.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Each day, enter the actual efforts.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Finally select all the cells and generate the Chart….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28A54F-E093-4554-BC77-391AA4E7708E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45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28A54F-E093-4554-BC77-391AA4E7708E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28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DFB-AAA9-4A21-9AC5-F24E7280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64A13-CD21-43A8-B211-D04CD77C8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359A-CAF9-4686-B531-5CCB142E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450A-F542-4C7B-B7DD-5CEDE04F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AD8E-755D-4F7B-B6FC-104869DF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1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33F1-7A92-42AC-8E2F-B522CE99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317B3-E3DA-4D9F-82E6-79CAFC00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B0AB-D5B1-4213-9A48-AF8F82FC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8EB3-F873-41BB-B017-9B64E55B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7B34-01BF-416F-BD7E-26BC4CF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628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1BA5B-CBB1-4415-A11F-CC9702952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6AF24-D3DC-472B-8F7D-3A0017FC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C3EC-CA56-4F83-A041-B5F0351F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48D6-9A41-4DF2-8715-BC157120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26AA-4234-4F8B-A503-D72DE93C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922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3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8586-8DD6-4AF9-ABE1-8D47CD34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89E4-BF09-4701-951E-0CB46358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F04E-F5F1-4390-83D4-03857AB9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4637-CC85-4E42-8D92-268225F1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1D78-9220-4865-894E-69D652AB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69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667-6264-429D-B555-EA9DF83D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E535-FA2B-4EE7-AFCB-BE1DAF6A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6B0D-63A1-42E4-AE6D-A19BD513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5E42-BAAD-45A0-A86C-AC04962B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89DB-265C-4246-98C2-2D85B08F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687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0D42-FEF0-42B4-82D9-EC69410A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A144-0C8E-4EB4-B3C1-1EE7E62FC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3B2E-D55C-40AD-8B00-AC1EA72D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7E97C-0CE2-47C0-99BA-F83B913B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F087-226E-4637-B475-27ABFA52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FD443-C440-4002-8762-7B0974E3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21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A7EC-8649-4577-B74C-64A69211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4C9D5-D4F3-4930-8397-827B4E3D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6747C-8B29-4204-BFD9-7FD3308C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7F69-EAB2-4FC8-94CA-247DC28F7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D7DFA-3E47-4DA2-886E-83BD2409B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EC4D5-D2F2-490D-B1A1-3FB50604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A6938-4F7F-4A5E-A6E8-958B2A3E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21001-860E-4B28-9845-F9FF4CE1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6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EF4-617A-4E84-82E7-53FA419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BE072-FC21-494A-A946-A9873529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501-EC9A-43C0-8970-017F7A959B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63D6-C8F9-4FEC-AEF9-77E3C5D9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71E5D-EC00-4BE3-8015-A6A5275E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2772-3CC3-4B98-ABDE-E9D2020D4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0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DB9FE-4015-428C-AAC9-63BA498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CE1A5-AD04-4C99-8E16-87CB5EF3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1320-7703-444E-989A-897869FB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97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049A-754A-4AF9-9401-342E7130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36C8-46D0-4AEC-9FF9-045143F2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5262C-665B-46E2-AA1B-929C4B19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A793-A09F-4A63-8F1B-EFF308A6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0DE35-C7D6-4E47-AD58-4F0BD9A9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D8BF-4841-4F7B-BD1B-DB64039F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4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E59E-288F-4D50-A4CE-F91313A3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B6C13-E36A-459A-BD61-CEE938EEC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03D1-614E-4A93-B200-B908066C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BA213-A188-4C20-B904-E386524D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B805F-E1F6-4A49-BD62-17731E41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924B-FA69-4890-97AB-B5913911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6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D1EB0-C7D3-4CA7-869C-D5313AC9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4A32-4248-4E81-9C58-4E1A7950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3D08-7164-4710-99FE-7A9D8336E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96FE-B7A5-47A9-870B-7C205DF6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5B47-85E5-4884-A578-549B9FDF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6A5D37E-51FF-48C5-B0FC-4D4AD36FDD23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70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Agile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SCRUM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The most popular Agile Framework.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Empowered with self- managed development teams with clear and specific roles.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Scrum Master(SM)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Product Owner(PO)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Functional Team(FT)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Components of SCRUM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Roles: PO, SM, FT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Artifacts: Product Backlog, Spring Backlog,  Product Increment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Events: Sprint, planning, Daily Scrum, Sprint Review and Sprint retrospective.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Sprint?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Sprint is a predefined interval or a time frame in  which work has to be completed and made ready to review or deploy for production.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Time bound to 2 to 4 weeks.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User Story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Requirements or features that need to be implemented.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Can be considered like a module which performs a certain user requirement.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In a Banking App, the User registration is a user story. Account operation is a user story.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Each story is further cut into tasks called Sprints.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User story does not have huge requirements and business rules: An abstract requirement in a single paragraph.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Roles in Agile Development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Scrum Master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Facilitator of the team to help in following the Agile methods and practices in the course of meeting their commitments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Product Owner: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Like internal customer, responsible for driving the product towards its business prospective.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Functional Team or Development Team: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Self Sufficient team of 5 to 9 members with an avg. experience of 3 to 5 years.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4 to 5 developers, 1 Tester, 1 Tech lead.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Scrum Master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Facilitates the team about its deliverable and requirements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Enable cross cooperation b/w the roles and functions.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Clearing any obstacles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Creating the Environment where the team can be effective.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Addressing team dynamics.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Protecting the team from outside interruptions and distractions.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Other terms used: Iteration Manager, Agile Coach or Team Coach.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Product Owner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Like Internal Customer, responsible to ensure that the product is shaped as per the client requirement.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Responsibilities: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Define the requirements and prioritize the values.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Determine the content and its release dates.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Active role in internal planning, release plan meetings.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Decide on priorities of the user stories on which should be completed before the other.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Represents the voice of the Customer.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Agile Daily Standups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Daily status meetings among the members of the team.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Common Forum for the updates of the sprint.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Problems should be brought into focus so that it will be quickly addressed.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It is a MUST-DO Practice no matter how an agile team is created or residing in multiple office locations.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Roughly held for 15 to 20 min.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What I did yesterday?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What will I do today?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Any backlogs I am facing../Not able to do because of?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Daily Standups even happen in cafeteria.</a:t>
            </a: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1A57-0B97-406A-983D-0717F55D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backlogs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136F-1614-46BA-B373-17F5F8DF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1" y="2012414"/>
            <a:ext cx="8694539" cy="4796544"/>
          </a:xfrm>
        </p:spPr>
        <p:txBody>
          <a:bodyPr>
            <a:normAutofit/>
          </a:bodyPr>
          <a:lstStyle/>
          <a:p>
            <a:r>
              <a:rPr lang="en-IN" sz="3200" dirty="0"/>
              <a:t>Kind of Bucket where all the user stories are kept.</a:t>
            </a:r>
          </a:p>
          <a:p>
            <a:r>
              <a:rPr lang="en-IN" sz="3200" dirty="0"/>
              <a:t>Maintained by the PO.</a:t>
            </a:r>
          </a:p>
          <a:p>
            <a:r>
              <a:rPr lang="en-IN" sz="3200" dirty="0"/>
              <a:t>Contains the list of Prioritized features.</a:t>
            </a:r>
          </a:p>
          <a:p>
            <a:r>
              <a:rPr lang="en-IN" sz="3200" dirty="0"/>
              <a:t>Provides the estimates of each feature or user story.</a:t>
            </a:r>
          </a:p>
          <a:p>
            <a:r>
              <a:rPr lang="en-IN" sz="3200" dirty="0"/>
              <a:t>It helps in planning the product’s road map.</a:t>
            </a:r>
          </a:p>
          <a:p>
            <a:r>
              <a:rPr lang="en-IN" sz="3200" dirty="0"/>
              <a:t>Determines the priority of the product. First team works on high priority task and then the lower ones.  </a:t>
            </a:r>
          </a:p>
        </p:txBody>
      </p:sp>
    </p:spTree>
    <p:extLst>
      <p:ext uri="{BB962C8B-B14F-4D97-AF65-F5344CB8AC3E}">
        <p14:creationId xmlns:p14="http://schemas.microsoft.com/office/powerpoint/2010/main" val="110857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8B5-C8A0-4038-A600-DCC6772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0109-B2A0-4546-8332-A13FA50A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58" y="1630277"/>
            <a:ext cx="8694539" cy="2286631"/>
          </a:xfrm>
        </p:spPr>
        <p:txBody>
          <a:bodyPr/>
          <a:lstStyle/>
          <a:p>
            <a:r>
              <a:rPr lang="en-IN" dirty="0"/>
              <a:t>Collective list of all the user stories which the team works on a particular iteration is called as Sprint Backlog. </a:t>
            </a:r>
          </a:p>
          <a:p>
            <a:r>
              <a:rPr lang="en-IN" dirty="0"/>
              <a:t>The Scrum team works out the feasibility of the user story and cuts the story into multiple tasks and the list of the operations that need to be done on a single sprint would the way on how the Sprint back log is created.  </a:t>
            </a:r>
          </a:p>
        </p:txBody>
      </p:sp>
      <p:pic>
        <p:nvPicPr>
          <p:cNvPr id="1026" name="Picture 2" descr="Sprint Backlog">
            <a:extLst>
              <a:ext uri="{FF2B5EF4-FFF2-40B4-BE49-F238E27FC236}">
                <a16:creationId xmlns:a16="http://schemas.microsoft.com/office/drawing/2014/main" id="{023BA753-6D4C-491A-B2F5-9E8D33B2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50" y="3779836"/>
            <a:ext cx="4619625" cy="367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7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What is Agile?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S/w Development methodology to develop s/w incrementally.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duration would be in the intervals of 2 to 4 weeks.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Development happens in phased manner.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Changes will be made based on the business changes recommended by the client.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68C-9261-4432-811F-00C325B2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Definition of 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18BD-4CDF-42BA-B094-5DB26723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51447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User Story:</a:t>
            </a:r>
          </a:p>
          <a:p>
            <a:pPr lvl="1"/>
            <a:r>
              <a:rPr lang="en-IN" dirty="0"/>
              <a:t>All the related code has been checked in</a:t>
            </a:r>
          </a:p>
          <a:p>
            <a:pPr lvl="1"/>
            <a:r>
              <a:rPr lang="en-IN" dirty="0"/>
              <a:t>All the unit tests have passed</a:t>
            </a:r>
          </a:p>
          <a:p>
            <a:pPr lvl="1"/>
            <a:r>
              <a:rPr lang="en-IN" dirty="0"/>
              <a:t>All the acceptance tests have passed</a:t>
            </a:r>
          </a:p>
          <a:p>
            <a:pPr lvl="1"/>
            <a:r>
              <a:rPr lang="en-IN" dirty="0"/>
              <a:t>Help Text is written</a:t>
            </a:r>
          </a:p>
          <a:p>
            <a:pPr lvl="1"/>
            <a:r>
              <a:rPr lang="en-IN" dirty="0"/>
              <a:t>PO has approved the story.</a:t>
            </a:r>
          </a:p>
          <a:p>
            <a:r>
              <a:rPr lang="en-IN" dirty="0"/>
              <a:t>Iteration:</a:t>
            </a:r>
          </a:p>
          <a:p>
            <a:pPr lvl="1"/>
            <a:r>
              <a:rPr lang="en-IN" dirty="0"/>
              <a:t>Product backup is complete</a:t>
            </a:r>
          </a:p>
          <a:p>
            <a:pPr lvl="1"/>
            <a:r>
              <a:rPr lang="en-IN" dirty="0"/>
              <a:t>Performance testing is done. </a:t>
            </a:r>
          </a:p>
          <a:p>
            <a:pPr lvl="1"/>
            <a:r>
              <a:rPr lang="en-IN" dirty="0"/>
              <a:t>User stories have moved to the next iteration. </a:t>
            </a:r>
          </a:p>
          <a:p>
            <a:pPr lvl="1"/>
            <a:r>
              <a:rPr lang="en-IN" dirty="0"/>
              <a:t>Issues have been fixed or postponed to the next iteration. </a:t>
            </a:r>
          </a:p>
          <a:p>
            <a:r>
              <a:rPr lang="en-IN" dirty="0"/>
              <a:t>Release</a:t>
            </a:r>
          </a:p>
          <a:p>
            <a:pPr lvl="1"/>
            <a:r>
              <a:rPr lang="en-IN" dirty="0"/>
              <a:t>Final Delivery of the Sprint. </a:t>
            </a:r>
          </a:p>
          <a:p>
            <a:pPr lvl="1"/>
            <a:r>
              <a:rPr lang="en-IN" dirty="0"/>
              <a:t>System is well tested</a:t>
            </a:r>
          </a:p>
          <a:p>
            <a:pPr lvl="1"/>
            <a:r>
              <a:rPr lang="en-IN" dirty="0"/>
              <a:t>Performance tuning is completed. </a:t>
            </a:r>
          </a:p>
          <a:p>
            <a:pPr lvl="1"/>
            <a:r>
              <a:rPr lang="en-IN" dirty="0"/>
              <a:t>Security and validations are completed. </a:t>
            </a:r>
          </a:p>
        </p:txBody>
      </p:sp>
    </p:spTree>
    <p:extLst>
      <p:ext uri="{BB962C8B-B14F-4D97-AF65-F5344CB8AC3E}">
        <p14:creationId xmlns:p14="http://schemas.microsoft.com/office/powerpoint/2010/main" val="420242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DCD-7AA0-417B-8818-C79D1326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EF40-54D4-4E9D-AB48-C5C6FCC0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91" y="2039710"/>
            <a:ext cx="8694539" cy="47965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Team has 9 members comprising of 1 PO, 1 SM, 2 Testers, 4 developers and 1 DBA.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Team decides to follow a 4 week cycle.  We have 1 month Sprint starting from 24</a:t>
            </a:r>
            <a:r>
              <a:rPr lang="en-IN" baseline="30000" dirty="0"/>
              <a:t>th</a:t>
            </a:r>
            <a:r>
              <a:rPr lang="en-IN" dirty="0"/>
              <a:t> Nov 2019.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 will set the list of User stories in the product backlog.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Team decides to meet on 25</a:t>
            </a:r>
            <a:r>
              <a:rPr lang="en-IN" baseline="30000" dirty="0"/>
              <a:t>th</a:t>
            </a:r>
            <a:r>
              <a:rPr lang="en-IN" dirty="0"/>
              <a:t> of Nov(Next day) for pre-planning.</a:t>
            </a:r>
          </a:p>
          <a:p>
            <a:pPr marL="835213" lvl="1" indent="-457200">
              <a:buFont typeface="+mj-lt"/>
              <a:buAutoNum type="alphaLcParenR"/>
            </a:pPr>
            <a:r>
              <a:rPr lang="en-IN" dirty="0"/>
              <a:t>PO takes 1 story from the backlog, describes it and leaves it to the team for brainstorming sessions. </a:t>
            </a:r>
          </a:p>
          <a:p>
            <a:pPr marL="835213" lvl="1" indent="-457200">
              <a:buFont typeface="+mj-lt"/>
              <a:buAutoNum type="alphaLcParenR"/>
            </a:pPr>
            <a:r>
              <a:rPr lang="en-IN" dirty="0"/>
              <a:t>Entire team discusses and communicates to the PO to have clearly understood the story and its requirements. </a:t>
            </a:r>
          </a:p>
          <a:p>
            <a:pPr marL="835213" lvl="1" indent="-457200">
              <a:buFont typeface="+mj-lt"/>
              <a:buAutoNum type="alphaLcParenR"/>
            </a:pPr>
            <a:r>
              <a:rPr lang="en-IN" dirty="0"/>
              <a:t>Other stories could also be taken if there are any interlinking. </a:t>
            </a:r>
          </a:p>
        </p:txBody>
      </p:sp>
    </p:spTree>
    <p:extLst>
      <p:ext uri="{BB962C8B-B14F-4D97-AF65-F5344CB8AC3E}">
        <p14:creationId xmlns:p14="http://schemas.microsoft.com/office/powerpoint/2010/main" val="426342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CC1E-4E6F-4582-A10B-2ADB9639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997B-5D83-46A2-A386-B76E100C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IN" sz="3200" dirty="0"/>
              <a:t>Planning meeting:</a:t>
            </a:r>
          </a:p>
          <a:p>
            <a:pPr marL="835213" lvl="1" indent="-457200">
              <a:buFont typeface="+mj-lt"/>
              <a:buAutoNum type="arabicPeriod"/>
            </a:pPr>
            <a:r>
              <a:rPr lang="en-IN" sz="2800" dirty="0"/>
              <a:t>The final verdict is taken and noted to the customer.</a:t>
            </a:r>
          </a:p>
          <a:p>
            <a:pPr marL="835213" lvl="1" indent="-457200">
              <a:buFont typeface="+mj-lt"/>
              <a:buAutoNum type="arabicPeriod"/>
            </a:pPr>
            <a:r>
              <a:rPr lang="en-IN" sz="2800" dirty="0"/>
              <a:t>Each member decides the tasks that he or she would do on a given date..</a:t>
            </a:r>
          </a:p>
          <a:p>
            <a:pPr marL="835213" lvl="1" indent="-457200">
              <a:buFont typeface="+mj-lt"/>
              <a:buAutoNum type="arabicPeriod"/>
            </a:pPr>
            <a:r>
              <a:rPr lang="en-IN" sz="2800" dirty="0"/>
              <a:t>SM can resize the date duration depending on the task. </a:t>
            </a:r>
          </a:p>
          <a:p>
            <a:pPr marL="835213" lvl="1" indent="-457200">
              <a:buFont typeface="+mj-lt"/>
              <a:buAutoNum type="arabicPeriod"/>
            </a:pPr>
            <a:r>
              <a:rPr lang="en-IN" sz="2800" dirty="0"/>
              <a:t>Team enter their individual tasks along with their working hours for each story into a Agile Tool.(JIRA). </a:t>
            </a:r>
          </a:p>
          <a:p>
            <a:pPr marL="835213" lvl="1" indent="-457200">
              <a:buFont typeface="+mj-lt"/>
              <a:buAutoNum type="arabicPeriod"/>
            </a:pPr>
            <a:r>
              <a:rPr lang="en-IN" sz="2800" dirty="0"/>
              <a:t>All the stories are completed and SM formally starts the Sprint. </a:t>
            </a:r>
          </a:p>
        </p:txBody>
      </p:sp>
    </p:spTree>
    <p:extLst>
      <p:ext uri="{BB962C8B-B14F-4D97-AF65-F5344CB8AC3E}">
        <p14:creationId xmlns:p14="http://schemas.microsoft.com/office/powerpoint/2010/main" val="270855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B2A9-0AF5-4BE9-92A6-F405701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1807-E6DF-44E0-9DFE-610E845A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Once the sprint has started, based on the tasks each member works in his respective work station. </a:t>
            </a:r>
          </a:p>
          <a:p>
            <a:r>
              <a:rPr lang="en-IN" sz="3200" dirty="0"/>
              <a:t>The team meets daily for 15 min and discusses</a:t>
            </a:r>
          </a:p>
          <a:p>
            <a:pPr lvl="1"/>
            <a:r>
              <a:rPr lang="en-IN" sz="2869" dirty="0"/>
              <a:t>What was done yesterday?</a:t>
            </a:r>
          </a:p>
          <a:p>
            <a:pPr lvl="1"/>
            <a:r>
              <a:rPr lang="en-IN" sz="2869" dirty="0"/>
              <a:t>What they plan to do today?</a:t>
            </a:r>
          </a:p>
          <a:p>
            <a:pPr lvl="1"/>
            <a:r>
              <a:rPr lang="en-IN" sz="2869" dirty="0"/>
              <a:t>Any impediments(blocks)?</a:t>
            </a:r>
          </a:p>
          <a:p>
            <a:r>
              <a:rPr lang="en-IN" sz="3200" dirty="0"/>
              <a:t>SM tracks the progress on daily basis with the help of a ‘BURN DOWN CHART’</a:t>
            </a:r>
          </a:p>
        </p:txBody>
      </p:sp>
    </p:spTree>
    <p:extLst>
      <p:ext uri="{BB962C8B-B14F-4D97-AF65-F5344CB8AC3E}">
        <p14:creationId xmlns:p14="http://schemas.microsoft.com/office/powerpoint/2010/main" val="416340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BD4-7E7D-4392-83AB-B2AFFFBD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Sheet of Task and performance entries</a:t>
            </a:r>
          </a:p>
        </p:txBody>
      </p:sp>
      <p:pic>
        <p:nvPicPr>
          <p:cNvPr id="3074" name="Picture 2" descr="Burn Down chart 1">
            <a:extLst>
              <a:ext uri="{FF2B5EF4-FFF2-40B4-BE49-F238E27FC236}">
                <a16:creationId xmlns:a16="http://schemas.microsoft.com/office/drawing/2014/main" id="{9DF41C52-7C11-4188-80E3-1766DA013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4020"/>
            <a:ext cx="10080624" cy="59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2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7C04-20D8-4ED6-A2E2-8D1D54D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BURN 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A1BE-31EA-4941-A920-40E6AC09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urn Down chart 2">
            <a:extLst>
              <a:ext uri="{FF2B5EF4-FFF2-40B4-BE49-F238E27FC236}">
                <a16:creationId xmlns:a16="http://schemas.microsoft.com/office/drawing/2014/main" id="{7FE4B015-7C3F-4F11-BD93-E717F210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3" y="2077500"/>
            <a:ext cx="8710215" cy="47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2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A678-E819-494E-BC77-4D214C2D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7A7-F5BD-47D6-AC75-071BFC82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case of any flaws(Impediments) the SM follows it and resolves it ASAP. </a:t>
            </a:r>
          </a:p>
          <a:p>
            <a:r>
              <a:rPr lang="en-IN" dirty="0"/>
              <a:t>On 25</a:t>
            </a:r>
            <a:r>
              <a:rPr lang="en-IN" baseline="30000" dirty="0"/>
              <a:t>th</a:t>
            </a:r>
            <a:r>
              <a:rPr lang="en-IN" dirty="0"/>
              <a:t> of Dec 2019, the team has a final meeting.</a:t>
            </a:r>
          </a:p>
          <a:p>
            <a:pPr lvl="1"/>
            <a:r>
              <a:rPr lang="en-IN" dirty="0"/>
              <a:t>Each member demonstrates his/her task to the PO. </a:t>
            </a:r>
          </a:p>
          <a:p>
            <a:pPr lvl="1"/>
            <a:r>
              <a:rPr lang="en-IN" dirty="0"/>
              <a:t>PO sets whether the Story is done or not. </a:t>
            </a:r>
          </a:p>
          <a:p>
            <a:r>
              <a:rPr lang="en-IN" dirty="0"/>
              <a:t>On 26</a:t>
            </a:r>
            <a:r>
              <a:rPr lang="en-IN" baseline="30000" dirty="0"/>
              <a:t>th</a:t>
            </a:r>
            <a:r>
              <a:rPr lang="en-IN" dirty="0"/>
              <a:t> Dec 2019, RETROSPECTIVE Meeting:</a:t>
            </a:r>
          </a:p>
          <a:p>
            <a:pPr lvl="1"/>
            <a:r>
              <a:rPr lang="en-IN" dirty="0"/>
              <a:t>What went well?</a:t>
            </a:r>
          </a:p>
          <a:p>
            <a:pPr lvl="1"/>
            <a:r>
              <a:rPr lang="en-IN" dirty="0"/>
              <a:t>What went wrong?</a:t>
            </a:r>
          </a:p>
          <a:p>
            <a:pPr lvl="1"/>
            <a:r>
              <a:rPr lang="en-IN" dirty="0"/>
              <a:t>Action Items </a:t>
            </a:r>
          </a:p>
          <a:p>
            <a:pPr lvl="1"/>
            <a:r>
              <a:rPr lang="en-IN" dirty="0"/>
              <a:t>Next Iteration discussion.  </a:t>
            </a:r>
          </a:p>
        </p:txBody>
      </p:sp>
    </p:spTree>
    <p:extLst>
      <p:ext uri="{BB962C8B-B14F-4D97-AF65-F5344CB8AC3E}">
        <p14:creationId xmlns:p14="http://schemas.microsoft.com/office/powerpoint/2010/main" val="260150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9452-C064-4476-8E80-09569B02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Atlassian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87E1-62A1-498B-A08E-E86EB313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Software testing tool developed by an </a:t>
            </a:r>
            <a:r>
              <a:rPr lang="en-IN" sz="2800" dirty="0" err="1"/>
              <a:t>Aus</a:t>
            </a:r>
            <a:r>
              <a:rPr lang="en-IN" sz="2800" dirty="0"/>
              <a:t> Company Atlassian. It was initially a bug tracking tool which reported issues related to the software or apps that were tested upon. </a:t>
            </a:r>
          </a:p>
          <a:p>
            <a:r>
              <a:rPr lang="en-IN" sz="2800" dirty="0"/>
              <a:t>Later versions of JIRA started to provide project management support using various methodologies including Agile. </a:t>
            </a:r>
          </a:p>
        </p:txBody>
      </p:sp>
    </p:spTree>
    <p:extLst>
      <p:ext uri="{BB962C8B-B14F-4D97-AF65-F5344CB8AC3E}">
        <p14:creationId xmlns:p14="http://schemas.microsoft.com/office/powerpoint/2010/main" val="3091680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6CBE-8252-4A01-83A1-5BF7FBF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0524-4620-42E2-BC8F-350DFECB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Projects : Manage the s/w projects in an effective manner.</a:t>
            </a:r>
          </a:p>
          <a:p>
            <a:r>
              <a:rPr lang="en-IN" dirty="0"/>
              <a:t>Issues: Manage the units of the software development which is called as Issue. An issue can be a bug or a new part that is planned to be developed. </a:t>
            </a:r>
          </a:p>
          <a:p>
            <a:r>
              <a:rPr lang="en-IN" dirty="0"/>
              <a:t>Workflow: Processes the progress of any issue. Implements business requirement including design, development, test cases. </a:t>
            </a:r>
          </a:p>
          <a:p>
            <a:r>
              <a:rPr lang="en-IN" dirty="0"/>
              <a:t>Search</a:t>
            </a:r>
          </a:p>
          <a:p>
            <a:r>
              <a:rPr lang="en-IN" dirty="0"/>
              <a:t>Dashboards: display Area of the tool that contain info related to Ur projects and its components which can further be organized. </a:t>
            </a:r>
          </a:p>
        </p:txBody>
      </p:sp>
    </p:spTree>
    <p:extLst>
      <p:ext uri="{BB962C8B-B14F-4D97-AF65-F5344CB8AC3E}">
        <p14:creationId xmlns:p14="http://schemas.microsoft.com/office/powerpoint/2010/main" val="370323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9433-AEDE-4B93-8E4B-927BC686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1BE2-950A-4823-9385-D734C615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Jira Software Server from the Atlassian website. </a:t>
            </a:r>
          </a:p>
          <a:p>
            <a:pPr lvl="1"/>
            <a:r>
              <a:rPr lang="en-IN" dirty="0"/>
              <a:t>Choose the appropriate version based on the OS that U wish to install. </a:t>
            </a:r>
          </a:p>
          <a:p>
            <a:r>
              <a:rPr lang="en-IN" dirty="0"/>
              <a:t>Install the exe package into the preferred location. U must have admin rights to install the software. </a:t>
            </a:r>
          </a:p>
          <a:p>
            <a:r>
              <a:rPr lang="en-IN" dirty="0"/>
              <a:t>The installation wizard will help in the progress of the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27996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How is it different?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48640" y="1371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software is delivered incrementally instead of all at once in the end.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U will break down the project into little bits of user functionality called as </a:t>
            </a:r>
            <a:r>
              <a:rPr lang="en-US" sz="3200" b="1" u="sng" strike="noStrike" spc="-1">
                <a:solidFill>
                  <a:srgbClr val="0066CC"/>
                </a:solidFill>
                <a:uFillTx/>
                <a:latin typeface="Arial"/>
              </a:rPr>
              <a:t>USER STORIES.</a:t>
            </a:r>
            <a:endParaRPr lang="en-US" sz="3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U prioritize the User stories and the continuously develop them and deliver in the span of 3 to 4 weeks called as </a:t>
            </a:r>
            <a:r>
              <a:rPr lang="en-US" sz="3200" b="1" u="sng" strike="noStrike" spc="-1">
                <a:solidFill>
                  <a:srgbClr val="0066CC"/>
                </a:solidFill>
                <a:uFillTx/>
                <a:latin typeface="Arial"/>
              </a:rPr>
              <a:t>SPRINTS.</a:t>
            </a:r>
            <a:endParaRPr lang="en-US" sz="3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Agile adapts for development of frequent feed backs by delivering the workable products on time to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479C-BEF4-432A-A7CE-C1781D7E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7E9F-62D7-48C7-A5DC-CAA99710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SCRUM Project from the JIRA Tool. </a:t>
            </a:r>
          </a:p>
          <a:p>
            <a:pPr lvl="1"/>
            <a:r>
              <a:rPr lang="en-IN" dirty="0"/>
              <a:t>Once U create and log in to the account, U can create project. </a:t>
            </a:r>
          </a:p>
          <a:p>
            <a:pPr lvl="1"/>
            <a:r>
              <a:rPr lang="en-IN" dirty="0"/>
              <a:t>In project Template, U should select SCRUM.</a:t>
            </a:r>
          </a:p>
          <a:p>
            <a:r>
              <a:rPr lang="en-IN" dirty="0"/>
              <a:t>Create User Stories or Tasks</a:t>
            </a:r>
          </a:p>
          <a:p>
            <a:pPr lvl="1"/>
            <a:r>
              <a:rPr lang="en-IN" dirty="0"/>
              <a:t>User stories describe work in a non technical manner and from the user’s prospective.  </a:t>
            </a:r>
          </a:p>
          <a:p>
            <a:pPr lvl="1"/>
            <a:r>
              <a:rPr lang="en-IN" dirty="0"/>
              <a:t>As a {type of User}, I want to {goal} so that I could get some {benefit}.</a:t>
            </a:r>
          </a:p>
          <a:p>
            <a:pPr lvl="1"/>
            <a:r>
              <a:rPr lang="en-IN" dirty="0"/>
              <a:t>Creating a Website is also a User Story.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61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Traditional Methods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48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Design→Code→Integrate→Test→Deliver.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Issues: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Long duration.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Success is known only after the final product is developed.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No intermediate feed backs.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Customers have no clue how their product is being shaped.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Client requirements would have changed since the initial documentation is done.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Agile methodology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4864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Development is divided into small deliverable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Each Deliverable is called as User story.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Design→Code→Test→Delivery.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Customer gives feedback about the delivery.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Next cycle refines the previous deliverable.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would add or remove certain features.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Agile Methodology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Each such iteration is called as SPRINT.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Each Sprint will enhance the s/w with new features, implementations and growth towards the completeness of the product.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Advantages of Agile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621000" y="1376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Customers continuously get the look and feel of the product progress at each Sprint.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Sprint is developed to satisfy the client requirements.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Teams would be responsive to the changing requirements and can make the changes even in the advanced stages of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Advantages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Two-way communication that keep the customers and the development team involved at all levels.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All stake holders: Business and the technical team do have a clear visibility on the product’s progress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The design of the product will be efficient as they are short term goals and will fulfill the business needs of the customer.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Ways of practicing Agile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SCRUM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KANBAN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EXTREME PROGRAMMING(XP).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1990</Words>
  <Application>Microsoft Office PowerPoint</Application>
  <PresentationFormat>Custom</PresentationFormat>
  <Paragraphs>206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backlogs</vt:lpstr>
      <vt:lpstr>Sprint Backlog</vt:lpstr>
      <vt:lpstr>Agile Definition of DONE </vt:lpstr>
      <vt:lpstr>Final Example</vt:lpstr>
      <vt:lpstr>PowerPoint Presentation</vt:lpstr>
      <vt:lpstr>PowerPoint Presentation</vt:lpstr>
      <vt:lpstr>Excel Sheet of Task and performance entries</vt:lpstr>
      <vt:lpstr>BURN DOWN CHART</vt:lpstr>
      <vt:lpstr>PowerPoint Presentation</vt:lpstr>
      <vt:lpstr>Atlassian JIRA</vt:lpstr>
      <vt:lpstr>Components of JIRA</vt:lpstr>
      <vt:lpstr>Installation process</vt:lpstr>
      <vt:lpstr>Creating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phani</dc:creator>
  <dc:description/>
  <cp:lastModifiedBy>Phani Raj</cp:lastModifiedBy>
  <cp:revision>69</cp:revision>
  <dcterms:created xsi:type="dcterms:W3CDTF">2019-11-24T09:42:53Z</dcterms:created>
  <dcterms:modified xsi:type="dcterms:W3CDTF">2019-11-25T09:04:16Z</dcterms:modified>
  <dc:language>en-US</dc:language>
</cp:coreProperties>
</file>