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5"/>
    <p:restoredTop sz="84607"/>
  </p:normalViewPr>
  <p:slideViewPr>
    <p:cSldViewPr snapToGrid="0">
      <p:cViewPr varScale="1">
        <p:scale>
          <a:sx n="79" d="100"/>
          <a:sy n="79" d="100"/>
        </p:scale>
        <p:origin x="224" y="1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E43C56-C90B-4A7E-891C-6807183259D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7B8C820-01A2-45F5-806F-B43FAB488CE6}">
      <dgm:prSet/>
      <dgm:spPr/>
      <dgm:t>
        <a:bodyPr/>
        <a:lstStyle/>
        <a:p>
          <a:r>
            <a:rPr lang="en-US" dirty="0"/>
            <a:t>Linear Regression in Machine Learning analysis is important for evaluating data and establishing a definite relationship between two or more variables. Regression quantifies how the dependent variable changes as the independent variable itself take different values.</a:t>
          </a:r>
        </a:p>
      </dgm:t>
    </dgm:pt>
    <dgm:pt modelId="{C2B01939-A1DC-4122-8519-0C2E8AD8BD9B}" type="parTrans" cxnId="{FF3E967D-835F-4C2F-8103-89DEA206DB93}">
      <dgm:prSet/>
      <dgm:spPr/>
      <dgm:t>
        <a:bodyPr/>
        <a:lstStyle/>
        <a:p>
          <a:endParaRPr lang="en-US"/>
        </a:p>
      </dgm:t>
    </dgm:pt>
    <dgm:pt modelId="{4C66F833-AEFD-4DAE-9574-6CFA2C46CDB0}" type="sibTrans" cxnId="{FF3E967D-835F-4C2F-8103-89DEA206DB93}">
      <dgm:prSet/>
      <dgm:spPr/>
      <dgm:t>
        <a:bodyPr/>
        <a:lstStyle/>
        <a:p>
          <a:endParaRPr lang="en-US"/>
        </a:p>
      </dgm:t>
    </dgm:pt>
    <dgm:pt modelId="{BB2747D9-A946-48AF-B361-CEBBDB70666D}">
      <dgm:prSet/>
      <dgm:spPr/>
      <dgm:t>
        <a:bodyPr/>
        <a:lstStyle/>
        <a:p>
          <a:r>
            <a:rPr lang="en-US" dirty="0"/>
            <a:t>A Linear Regression model’s main aim is to find the best fit linear line and the optimal values of intercept and coefficients such that the error is minimized.</a:t>
          </a:r>
        </a:p>
      </dgm:t>
    </dgm:pt>
    <dgm:pt modelId="{A3FDBD39-49AB-4B72-8B01-A6E576071C94}" type="parTrans" cxnId="{F4B408D4-202C-4694-BA76-07699AB9880C}">
      <dgm:prSet/>
      <dgm:spPr/>
      <dgm:t>
        <a:bodyPr/>
        <a:lstStyle/>
        <a:p>
          <a:endParaRPr lang="en-US"/>
        </a:p>
      </dgm:t>
    </dgm:pt>
    <dgm:pt modelId="{1D9D1B28-3B15-4AD6-8E5E-0AA27C51CEEF}" type="sibTrans" cxnId="{F4B408D4-202C-4694-BA76-07699AB9880C}">
      <dgm:prSet/>
      <dgm:spPr/>
      <dgm:t>
        <a:bodyPr/>
        <a:lstStyle/>
        <a:p>
          <a:endParaRPr lang="en-US"/>
        </a:p>
      </dgm:t>
    </dgm:pt>
    <dgm:pt modelId="{85F5E2F2-576A-4004-A45B-847152B3E63E}">
      <dgm:prSet/>
      <dgm:spPr/>
      <dgm:t>
        <a:bodyPr/>
        <a:lstStyle/>
        <a:p>
          <a:r>
            <a:rPr lang="en-US"/>
            <a:t>In this project we are trying to predict the number of death caused by heart disease</a:t>
          </a:r>
        </a:p>
      </dgm:t>
    </dgm:pt>
    <dgm:pt modelId="{AAA2B221-3FCE-4A97-A93F-1A0B988A32E8}" type="parTrans" cxnId="{7F071AFD-F029-4F41-9EF9-B008FC4086DA}">
      <dgm:prSet/>
      <dgm:spPr/>
      <dgm:t>
        <a:bodyPr/>
        <a:lstStyle/>
        <a:p>
          <a:endParaRPr lang="en-US"/>
        </a:p>
      </dgm:t>
    </dgm:pt>
    <dgm:pt modelId="{E2F03EF9-0A8C-4263-9DF2-6CE241BCEBD4}" type="sibTrans" cxnId="{7F071AFD-F029-4F41-9EF9-B008FC4086DA}">
      <dgm:prSet/>
      <dgm:spPr/>
      <dgm:t>
        <a:bodyPr/>
        <a:lstStyle/>
        <a:p>
          <a:endParaRPr lang="en-US"/>
        </a:p>
      </dgm:t>
    </dgm:pt>
    <dgm:pt modelId="{FF5AFC76-A2A7-304E-895A-9287F3799F53}" type="pres">
      <dgm:prSet presAssocID="{38E43C56-C90B-4A7E-891C-6807183259D5}" presName="linear" presStyleCnt="0">
        <dgm:presLayoutVars>
          <dgm:animLvl val="lvl"/>
          <dgm:resizeHandles val="exact"/>
        </dgm:presLayoutVars>
      </dgm:prSet>
      <dgm:spPr/>
    </dgm:pt>
    <dgm:pt modelId="{76587156-BB09-0945-AF79-18CD0E1C10EC}" type="pres">
      <dgm:prSet presAssocID="{87B8C820-01A2-45F5-806F-B43FAB488CE6}" presName="parentText" presStyleLbl="node1" presStyleIdx="0" presStyleCnt="3" custScaleY="129932" custLinFactY="1359" custLinFactNeighborY="100000">
        <dgm:presLayoutVars>
          <dgm:chMax val="0"/>
          <dgm:bulletEnabled val="1"/>
        </dgm:presLayoutVars>
      </dgm:prSet>
      <dgm:spPr/>
    </dgm:pt>
    <dgm:pt modelId="{56258E38-3DAC-E348-8140-1D29B6028913}" type="pres">
      <dgm:prSet presAssocID="{4C66F833-AEFD-4DAE-9574-6CFA2C46CDB0}" presName="spacer" presStyleCnt="0"/>
      <dgm:spPr/>
    </dgm:pt>
    <dgm:pt modelId="{91414EF5-7B09-7247-92A3-544FAF238787}" type="pres">
      <dgm:prSet presAssocID="{BB2747D9-A946-48AF-B361-CEBBDB70666D}" presName="parentText" presStyleLbl="node1" presStyleIdx="1" presStyleCnt="3" custScaleY="111764" custLinFactY="10620" custLinFactNeighborX="-433" custLinFactNeighborY="100000">
        <dgm:presLayoutVars>
          <dgm:chMax val="0"/>
          <dgm:bulletEnabled val="1"/>
        </dgm:presLayoutVars>
      </dgm:prSet>
      <dgm:spPr/>
    </dgm:pt>
    <dgm:pt modelId="{2F4FE2E5-E29D-8740-82A0-A24676D0F765}" type="pres">
      <dgm:prSet presAssocID="{1D9D1B28-3B15-4AD6-8E5E-0AA27C51CEEF}" presName="spacer" presStyleCnt="0"/>
      <dgm:spPr/>
    </dgm:pt>
    <dgm:pt modelId="{BE5D38EE-47F3-A74F-AA8D-825574C57DC2}" type="pres">
      <dgm:prSet presAssocID="{85F5E2F2-576A-4004-A45B-847152B3E63E}" presName="parentText" presStyleLbl="node1" presStyleIdx="2" presStyleCnt="3" custLinFactY="16577" custLinFactNeighborY="100000">
        <dgm:presLayoutVars>
          <dgm:chMax val="0"/>
          <dgm:bulletEnabled val="1"/>
        </dgm:presLayoutVars>
      </dgm:prSet>
      <dgm:spPr/>
    </dgm:pt>
  </dgm:ptLst>
  <dgm:cxnLst>
    <dgm:cxn modelId="{EBEDE62F-8AD3-2940-A701-003D46BF92D5}" type="presOf" srcId="{BB2747D9-A946-48AF-B361-CEBBDB70666D}" destId="{91414EF5-7B09-7247-92A3-544FAF238787}" srcOrd="0" destOrd="0" presId="urn:microsoft.com/office/officeart/2005/8/layout/vList2"/>
    <dgm:cxn modelId="{F1B0E732-7D84-C146-9972-8F9860EA3691}" type="presOf" srcId="{85F5E2F2-576A-4004-A45B-847152B3E63E}" destId="{BE5D38EE-47F3-A74F-AA8D-825574C57DC2}" srcOrd="0" destOrd="0" presId="urn:microsoft.com/office/officeart/2005/8/layout/vList2"/>
    <dgm:cxn modelId="{D641FA3E-9391-A042-8D16-CE909145162E}" type="presOf" srcId="{38E43C56-C90B-4A7E-891C-6807183259D5}" destId="{FF5AFC76-A2A7-304E-895A-9287F3799F53}" srcOrd="0" destOrd="0" presId="urn:microsoft.com/office/officeart/2005/8/layout/vList2"/>
    <dgm:cxn modelId="{FF3E967D-835F-4C2F-8103-89DEA206DB93}" srcId="{38E43C56-C90B-4A7E-891C-6807183259D5}" destId="{87B8C820-01A2-45F5-806F-B43FAB488CE6}" srcOrd="0" destOrd="0" parTransId="{C2B01939-A1DC-4122-8519-0C2E8AD8BD9B}" sibTransId="{4C66F833-AEFD-4DAE-9574-6CFA2C46CDB0}"/>
    <dgm:cxn modelId="{D096E286-454C-954D-87ED-0156FDF3F0D3}" type="presOf" srcId="{87B8C820-01A2-45F5-806F-B43FAB488CE6}" destId="{76587156-BB09-0945-AF79-18CD0E1C10EC}" srcOrd="0" destOrd="0" presId="urn:microsoft.com/office/officeart/2005/8/layout/vList2"/>
    <dgm:cxn modelId="{F4B408D4-202C-4694-BA76-07699AB9880C}" srcId="{38E43C56-C90B-4A7E-891C-6807183259D5}" destId="{BB2747D9-A946-48AF-B361-CEBBDB70666D}" srcOrd="1" destOrd="0" parTransId="{A3FDBD39-49AB-4B72-8B01-A6E576071C94}" sibTransId="{1D9D1B28-3B15-4AD6-8E5E-0AA27C51CEEF}"/>
    <dgm:cxn modelId="{7F071AFD-F029-4F41-9EF9-B008FC4086DA}" srcId="{38E43C56-C90B-4A7E-891C-6807183259D5}" destId="{85F5E2F2-576A-4004-A45B-847152B3E63E}" srcOrd="2" destOrd="0" parTransId="{AAA2B221-3FCE-4A97-A93F-1A0B988A32E8}" sibTransId="{E2F03EF9-0A8C-4263-9DF2-6CE241BCEBD4}"/>
    <dgm:cxn modelId="{EDE09561-60B9-894E-BB83-80D777480291}" type="presParOf" srcId="{FF5AFC76-A2A7-304E-895A-9287F3799F53}" destId="{76587156-BB09-0945-AF79-18CD0E1C10EC}" srcOrd="0" destOrd="0" presId="urn:microsoft.com/office/officeart/2005/8/layout/vList2"/>
    <dgm:cxn modelId="{FF854598-E939-144F-9714-780E472FF0A5}" type="presParOf" srcId="{FF5AFC76-A2A7-304E-895A-9287F3799F53}" destId="{56258E38-3DAC-E348-8140-1D29B6028913}" srcOrd="1" destOrd="0" presId="urn:microsoft.com/office/officeart/2005/8/layout/vList2"/>
    <dgm:cxn modelId="{A9965BE7-797F-0641-963E-0ADD20503578}" type="presParOf" srcId="{FF5AFC76-A2A7-304E-895A-9287F3799F53}" destId="{91414EF5-7B09-7247-92A3-544FAF238787}" srcOrd="2" destOrd="0" presId="urn:microsoft.com/office/officeart/2005/8/layout/vList2"/>
    <dgm:cxn modelId="{8B59D24A-2A8C-D24B-89E0-ED4EF304EA6C}" type="presParOf" srcId="{FF5AFC76-A2A7-304E-895A-9287F3799F53}" destId="{2F4FE2E5-E29D-8740-82A0-A24676D0F765}" srcOrd="3" destOrd="0" presId="urn:microsoft.com/office/officeart/2005/8/layout/vList2"/>
    <dgm:cxn modelId="{77607C36-45DC-7A45-99AC-8FDE2F510584}" type="presParOf" srcId="{FF5AFC76-A2A7-304E-895A-9287F3799F53}" destId="{BE5D38EE-47F3-A74F-AA8D-825574C57DC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40D478-74FA-4F1B-B4F7-7C012B832E2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8859652-8817-42BB-9761-5F53D9A8CBCC}">
      <dgm:prSet/>
      <dgm:spPr/>
      <dgm:t>
        <a:bodyPr/>
        <a:lstStyle/>
        <a:p>
          <a:r>
            <a:rPr lang="en-US" dirty="0"/>
            <a:t>Many people die every year because of heart disease, and this can be prevented if people take good care of their health </a:t>
          </a:r>
        </a:p>
      </dgm:t>
    </dgm:pt>
    <dgm:pt modelId="{93E1AB13-5645-403C-9DA5-E7F6D13BB57F}" type="parTrans" cxnId="{64E49C50-24D0-4F0E-A739-E8AFC884BDAD}">
      <dgm:prSet/>
      <dgm:spPr/>
      <dgm:t>
        <a:bodyPr/>
        <a:lstStyle/>
        <a:p>
          <a:endParaRPr lang="en-US"/>
        </a:p>
      </dgm:t>
    </dgm:pt>
    <dgm:pt modelId="{FAE809F6-D997-4390-805E-48F0AA9EB9AB}" type="sibTrans" cxnId="{64E49C50-24D0-4F0E-A739-E8AFC884BDAD}">
      <dgm:prSet/>
      <dgm:spPr/>
      <dgm:t>
        <a:bodyPr/>
        <a:lstStyle/>
        <a:p>
          <a:endParaRPr lang="en-US"/>
        </a:p>
      </dgm:t>
    </dgm:pt>
    <dgm:pt modelId="{C31F636E-1E10-492D-AB50-7CDB59DD53B7}">
      <dgm:prSet/>
      <dgm:spPr/>
      <dgm:t>
        <a:bodyPr/>
        <a:lstStyle/>
        <a:p>
          <a:r>
            <a:rPr lang="en-US"/>
            <a:t>Predicting the number will give lawmakers overview of how bad the disease is and help motivating people by making some laws for mandatory checkups. </a:t>
          </a:r>
        </a:p>
      </dgm:t>
    </dgm:pt>
    <dgm:pt modelId="{C829E1C2-1A09-4BA3-8930-B7E948CF16F3}" type="parTrans" cxnId="{43F3D014-8ECC-49ED-AA3C-B983E869AD17}">
      <dgm:prSet/>
      <dgm:spPr/>
      <dgm:t>
        <a:bodyPr/>
        <a:lstStyle/>
        <a:p>
          <a:endParaRPr lang="en-US"/>
        </a:p>
      </dgm:t>
    </dgm:pt>
    <dgm:pt modelId="{DDC968E1-763F-4999-978E-BB8FADC9B947}" type="sibTrans" cxnId="{43F3D014-8ECC-49ED-AA3C-B983E869AD17}">
      <dgm:prSet/>
      <dgm:spPr/>
      <dgm:t>
        <a:bodyPr/>
        <a:lstStyle/>
        <a:p>
          <a:endParaRPr lang="en-US"/>
        </a:p>
      </dgm:t>
    </dgm:pt>
    <dgm:pt modelId="{19B1D34B-B777-4591-AD63-C9FB1BC8DC0A}">
      <dgm:prSet/>
      <dgm:spPr/>
      <dgm:t>
        <a:bodyPr/>
        <a:lstStyle/>
        <a:p>
          <a:r>
            <a:rPr lang="en-US"/>
            <a:t>According to the clinical practice guidelines for heart failure, it is recommended to utilize validated risk models to predict prognosis </a:t>
          </a:r>
        </a:p>
      </dgm:t>
    </dgm:pt>
    <dgm:pt modelId="{EEA42EB7-6DEC-43FB-8EFA-D9A625128A13}" type="parTrans" cxnId="{B68EFC59-14D7-420D-88FA-E18607047DBF}">
      <dgm:prSet/>
      <dgm:spPr/>
      <dgm:t>
        <a:bodyPr/>
        <a:lstStyle/>
        <a:p>
          <a:endParaRPr lang="en-US"/>
        </a:p>
      </dgm:t>
    </dgm:pt>
    <dgm:pt modelId="{F011A779-8965-4706-A02B-BF56D3D239CF}" type="sibTrans" cxnId="{B68EFC59-14D7-420D-88FA-E18607047DBF}">
      <dgm:prSet/>
      <dgm:spPr/>
      <dgm:t>
        <a:bodyPr/>
        <a:lstStyle/>
        <a:p>
          <a:endParaRPr lang="en-US"/>
        </a:p>
      </dgm:t>
    </dgm:pt>
    <dgm:pt modelId="{3679ADF7-C306-454E-95E5-0F1D34128673}">
      <dgm:prSet/>
      <dgm:spPr/>
      <dgm:t>
        <a:bodyPr/>
        <a:lstStyle/>
        <a:p>
          <a:r>
            <a:rPr lang="en-US"/>
            <a:t>This is essential in determining appropriate advanced treatments and hospice care by evaluating the accuracy of the models in identifying individuals who are likely to die within the next year </a:t>
          </a:r>
        </a:p>
      </dgm:t>
    </dgm:pt>
    <dgm:pt modelId="{944CF1AF-C3A4-46A0-8C52-C0706D399AD8}" type="parTrans" cxnId="{3BF13B1C-A3F8-48D6-92AD-88B4741BDF21}">
      <dgm:prSet/>
      <dgm:spPr/>
      <dgm:t>
        <a:bodyPr/>
        <a:lstStyle/>
        <a:p>
          <a:endParaRPr lang="en-US"/>
        </a:p>
      </dgm:t>
    </dgm:pt>
    <dgm:pt modelId="{08205831-992C-4202-A1F7-AB4398616890}" type="sibTrans" cxnId="{3BF13B1C-A3F8-48D6-92AD-88B4741BDF21}">
      <dgm:prSet/>
      <dgm:spPr/>
      <dgm:t>
        <a:bodyPr/>
        <a:lstStyle/>
        <a:p>
          <a:endParaRPr lang="en-US"/>
        </a:p>
      </dgm:t>
    </dgm:pt>
    <dgm:pt modelId="{78653E48-777B-4B45-B6CC-2BFC64FD5890}" type="pres">
      <dgm:prSet presAssocID="{5740D478-74FA-4F1B-B4F7-7C012B832E29}" presName="linear" presStyleCnt="0">
        <dgm:presLayoutVars>
          <dgm:animLvl val="lvl"/>
          <dgm:resizeHandles val="exact"/>
        </dgm:presLayoutVars>
      </dgm:prSet>
      <dgm:spPr/>
    </dgm:pt>
    <dgm:pt modelId="{85BBC1DC-1D1C-3C44-9DCA-669BE008668B}" type="pres">
      <dgm:prSet presAssocID="{28859652-8817-42BB-9761-5F53D9A8CBCC}" presName="parentText" presStyleLbl="node1" presStyleIdx="0" presStyleCnt="4">
        <dgm:presLayoutVars>
          <dgm:chMax val="0"/>
          <dgm:bulletEnabled val="1"/>
        </dgm:presLayoutVars>
      </dgm:prSet>
      <dgm:spPr/>
    </dgm:pt>
    <dgm:pt modelId="{03E125F0-968C-AB4D-9B11-047E4A941E0B}" type="pres">
      <dgm:prSet presAssocID="{FAE809F6-D997-4390-805E-48F0AA9EB9AB}" presName="spacer" presStyleCnt="0"/>
      <dgm:spPr/>
    </dgm:pt>
    <dgm:pt modelId="{D1CB0053-FA18-C94F-BD1A-EC42870C0EE0}" type="pres">
      <dgm:prSet presAssocID="{C31F636E-1E10-492D-AB50-7CDB59DD53B7}" presName="parentText" presStyleLbl="node1" presStyleIdx="1" presStyleCnt="4">
        <dgm:presLayoutVars>
          <dgm:chMax val="0"/>
          <dgm:bulletEnabled val="1"/>
        </dgm:presLayoutVars>
      </dgm:prSet>
      <dgm:spPr/>
    </dgm:pt>
    <dgm:pt modelId="{1182785B-F24B-824F-88D8-AB799156AC85}" type="pres">
      <dgm:prSet presAssocID="{DDC968E1-763F-4999-978E-BB8FADC9B947}" presName="spacer" presStyleCnt="0"/>
      <dgm:spPr/>
    </dgm:pt>
    <dgm:pt modelId="{818F543E-9EFF-7240-B971-A72726AE1BFD}" type="pres">
      <dgm:prSet presAssocID="{19B1D34B-B777-4591-AD63-C9FB1BC8DC0A}" presName="parentText" presStyleLbl="node1" presStyleIdx="2" presStyleCnt="4">
        <dgm:presLayoutVars>
          <dgm:chMax val="0"/>
          <dgm:bulletEnabled val="1"/>
        </dgm:presLayoutVars>
      </dgm:prSet>
      <dgm:spPr/>
    </dgm:pt>
    <dgm:pt modelId="{6334A4AF-F122-8D42-B452-487BDAA62E45}" type="pres">
      <dgm:prSet presAssocID="{F011A779-8965-4706-A02B-BF56D3D239CF}" presName="spacer" presStyleCnt="0"/>
      <dgm:spPr/>
    </dgm:pt>
    <dgm:pt modelId="{3BD51B66-03FF-0847-BC93-D874F329FCD8}" type="pres">
      <dgm:prSet presAssocID="{3679ADF7-C306-454E-95E5-0F1D34128673}" presName="parentText" presStyleLbl="node1" presStyleIdx="3" presStyleCnt="4">
        <dgm:presLayoutVars>
          <dgm:chMax val="0"/>
          <dgm:bulletEnabled val="1"/>
        </dgm:presLayoutVars>
      </dgm:prSet>
      <dgm:spPr/>
    </dgm:pt>
  </dgm:ptLst>
  <dgm:cxnLst>
    <dgm:cxn modelId="{43F3D014-8ECC-49ED-AA3C-B983E869AD17}" srcId="{5740D478-74FA-4F1B-B4F7-7C012B832E29}" destId="{C31F636E-1E10-492D-AB50-7CDB59DD53B7}" srcOrd="1" destOrd="0" parTransId="{C829E1C2-1A09-4BA3-8930-B7E948CF16F3}" sibTransId="{DDC968E1-763F-4999-978E-BB8FADC9B947}"/>
    <dgm:cxn modelId="{3BF13B1C-A3F8-48D6-92AD-88B4741BDF21}" srcId="{5740D478-74FA-4F1B-B4F7-7C012B832E29}" destId="{3679ADF7-C306-454E-95E5-0F1D34128673}" srcOrd="3" destOrd="0" parTransId="{944CF1AF-C3A4-46A0-8C52-C0706D399AD8}" sibTransId="{08205831-992C-4202-A1F7-AB4398616890}"/>
    <dgm:cxn modelId="{79F3543D-93CB-224C-9FFC-E72804F532DD}" type="presOf" srcId="{19B1D34B-B777-4591-AD63-C9FB1BC8DC0A}" destId="{818F543E-9EFF-7240-B971-A72726AE1BFD}" srcOrd="0" destOrd="0" presId="urn:microsoft.com/office/officeart/2005/8/layout/vList2"/>
    <dgm:cxn modelId="{64E49C50-24D0-4F0E-A739-E8AFC884BDAD}" srcId="{5740D478-74FA-4F1B-B4F7-7C012B832E29}" destId="{28859652-8817-42BB-9761-5F53D9A8CBCC}" srcOrd="0" destOrd="0" parTransId="{93E1AB13-5645-403C-9DA5-E7F6D13BB57F}" sibTransId="{FAE809F6-D997-4390-805E-48F0AA9EB9AB}"/>
    <dgm:cxn modelId="{B68EFC59-14D7-420D-88FA-E18607047DBF}" srcId="{5740D478-74FA-4F1B-B4F7-7C012B832E29}" destId="{19B1D34B-B777-4591-AD63-C9FB1BC8DC0A}" srcOrd="2" destOrd="0" parTransId="{EEA42EB7-6DEC-43FB-8EFA-D9A625128A13}" sibTransId="{F011A779-8965-4706-A02B-BF56D3D239CF}"/>
    <dgm:cxn modelId="{44B405AB-AF55-684B-9921-F7C26DC17871}" type="presOf" srcId="{28859652-8817-42BB-9761-5F53D9A8CBCC}" destId="{85BBC1DC-1D1C-3C44-9DCA-669BE008668B}" srcOrd="0" destOrd="0" presId="urn:microsoft.com/office/officeart/2005/8/layout/vList2"/>
    <dgm:cxn modelId="{B321D0D4-D67B-3946-A31F-D37B02A10581}" type="presOf" srcId="{3679ADF7-C306-454E-95E5-0F1D34128673}" destId="{3BD51B66-03FF-0847-BC93-D874F329FCD8}" srcOrd="0" destOrd="0" presId="urn:microsoft.com/office/officeart/2005/8/layout/vList2"/>
    <dgm:cxn modelId="{AF2585D8-255C-8B45-BE98-6F299BA57DFF}" type="presOf" srcId="{C31F636E-1E10-492D-AB50-7CDB59DD53B7}" destId="{D1CB0053-FA18-C94F-BD1A-EC42870C0EE0}" srcOrd="0" destOrd="0" presId="urn:microsoft.com/office/officeart/2005/8/layout/vList2"/>
    <dgm:cxn modelId="{399FB2DF-5AF0-6446-A1D1-F7F0DFA77A39}" type="presOf" srcId="{5740D478-74FA-4F1B-B4F7-7C012B832E29}" destId="{78653E48-777B-4B45-B6CC-2BFC64FD5890}" srcOrd="0" destOrd="0" presId="urn:microsoft.com/office/officeart/2005/8/layout/vList2"/>
    <dgm:cxn modelId="{5C4D849E-BC02-DF48-8831-488204BA6B41}" type="presParOf" srcId="{78653E48-777B-4B45-B6CC-2BFC64FD5890}" destId="{85BBC1DC-1D1C-3C44-9DCA-669BE008668B}" srcOrd="0" destOrd="0" presId="urn:microsoft.com/office/officeart/2005/8/layout/vList2"/>
    <dgm:cxn modelId="{4E56272C-D9F5-4146-8E21-1FDB91474E8A}" type="presParOf" srcId="{78653E48-777B-4B45-B6CC-2BFC64FD5890}" destId="{03E125F0-968C-AB4D-9B11-047E4A941E0B}" srcOrd="1" destOrd="0" presId="urn:microsoft.com/office/officeart/2005/8/layout/vList2"/>
    <dgm:cxn modelId="{0F8C86F2-FF5A-FB4E-BF5E-2B65CA2EE920}" type="presParOf" srcId="{78653E48-777B-4B45-B6CC-2BFC64FD5890}" destId="{D1CB0053-FA18-C94F-BD1A-EC42870C0EE0}" srcOrd="2" destOrd="0" presId="urn:microsoft.com/office/officeart/2005/8/layout/vList2"/>
    <dgm:cxn modelId="{427B1B7E-91A2-1B41-A003-03C09F2A657E}" type="presParOf" srcId="{78653E48-777B-4B45-B6CC-2BFC64FD5890}" destId="{1182785B-F24B-824F-88D8-AB799156AC85}" srcOrd="3" destOrd="0" presId="urn:microsoft.com/office/officeart/2005/8/layout/vList2"/>
    <dgm:cxn modelId="{506D6BE3-3B28-6D4D-9EDC-C411F20FB9BE}" type="presParOf" srcId="{78653E48-777B-4B45-B6CC-2BFC64FD5890}" destId="{818F543E-9EFF-7240-B971-A72726AE1BFD}" srcOrd="4" destOrd="0" presId="urn:microsoft.com/office/officeart/2005/8/layout/vList2"/>
    <dgm:cxn modelId="{CADD5C29-CA5D-6E48-925C-490DD923B421}" type="presParOf" srcId="{78653E48-777B-4B45-B6CC-2BFC64FD5890}" destId="{6334A4AF-F122-8D42-B452-487BDAA62E45}" srcOrd="5" destOrd="0" presId="urn:microsoft.com/office/officeart/2005/8/layout/vList2"/>
    <dgm:cxn modelId="{6F148086-521A-7B49-8BA7-D69561DA368C}" type="presParOf" srcId="{78653E48-777B-4B45-B6CC-2BFC64FD5890}" destId="{3BD51B66-03FF-0847-BC93-D874F329FCD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F4EDC7-2EE0-4567-84CC-DD90EE294DCD}"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5FB76D0-16F7-4C7F-9C4C-ED198E304BFF}">
      <dgm:prSet/>
      <dgm:spPr/>
      <dgm:t>
        <a:bodyPr/>
        <a:lstStyle/>
        <a:p>
          <a:r>
            <a:rPr lang="en-US" dirty="0"/>
            <a:t>One in three adults in California are living with one of the heart diseases. The common forms of cardiovascular disease are heart disease, heart failure, stroke, and high blood pressure </a:t>
          </a:r>
        </a:p>
      </dgm:t>
    </dgm:pt>
    <dgm:pt modelId="{EF27882F-0F4A-4349-9E34-105CE3E5EEE4}" type="parTrans" cxnId="{2D6E3997-EB27-4EAC-B3ED-03551163BD42}">
      <dgm:prSet/>
      <dgm:spPr/>
      <dgm:t>
        <a:bodyPr/>
        <a:lstStyle/>
        <a:p>
          <a:endParaRPr lang="en-US"/>
        </a:p>
      </dgm:t>
    </dgm:pt>
    <dgm:pt modelId="{6673CB12-0DA8-4C30-89F1-D68BB158875F}" type="sibTrans" cxnId="{2D6E3997-EB27-4EAC-B3ED-03551163BD42}">
      <dgm:prSet/>
      <dgm:spPr/>
      <dgm:t>
        <a:bodyPr/>
        <a:lstStyle/>
        <a:p>
          <a:endParaRPr lang="en-US"/>
        </a:p>
      </dgm:t>
    </dgm:pt>
    <dgm:pt modelId="{C7295E94-22A5-4D9F-ACC0-6CA24C0BEA0D}">
      <dgm:prSet/>
      <dgm:spPr/>
      <dgm:t>
        <a:bodyPr/>
        <a:lstStyle/>
        <a:p>
          <a:r>
            <a:rPr lang="en-US"/>
            <a:t>There were 78,000 deaths in 2014 in California and LA county accounted for 15419 deaths. </a:t>
          </a:r>
        </a:p>
      </dgm:t>
    </dgm:pt>
    <dgm:pt modelId="{98ED87B3-11E9-4263-AAFD-E300C50959BC}" type="parTrans" cxnId="{BA404A34-DCC0-45FB-9065-0C45B3270137}">
      <dgm:prSet/>
      <dgm:spPr/>
      <dgm:t>
        <a:bodyPr/>
        <a:lstStyle/>
        <a:p>
          <a:endParaRPr lang="en-US"/>
        </a:p>
      </dgm:t>
    </dgm:pt>
    <dgm:pt modelId="{0885BC6A-F3B8-445D-992A-ACCB3E81BC16}" type="sibTrans" cxnId="{BA404A34-DCC0-45FB-9065-0C45B3270137}">
      <dgm:prSet/>
      <dgm:spPr/>
      <dgm:t>
        <a:bodyPr/>
        <a:lstStyle/>
        <a:p>
          <a:endParaRPr lang="en-US"/>
        </a:p>
      </dgm:t>
    </dgm:pt>
    <dgm:pt modelId="{45EF89EF-E230-4E44-BEE7-58497FD9C21B}">
      <dgm:prSet/>
      <dgm:spPr/>
      <dgm:t>
        <a:bodyPr/>
        <a:lstStyle/>
        <a:p>
          <a:r>
            <a:rPr lang="en-US"/>
            <a:t>California Department of Public Health is actively engaged in various initiatives and endeavors aimed at enhancing cardiovascular health throughout the state </a:t>
          </a:r>
        </a:p>
      </dgm:t>
    </dgm:pt>
    <dgm:pt modelId="{3E6D9DF0-37EA-4C6A-9203-E8287A82304D}" type="parTrans" cxnId="{E8090FEF-9ADE-4C31-A52F-A56D8643ECCA}">
      <dgm:prSet/>
      <dgm:spPr/>
      <dgm:t>
        <a:bodyPr/>
        <a:lstStyle/>
        <a:p>
          <a:endParaRPr lang="en-US"/>
        </a:p>
      </dgm:t>
    </dgm:pt>
    <dgm:pt modelId="{4F033556-B48C-4689-9AC8-4F85B8CEF7AF}" type="sibTrans" cxnId="{E8090FEF-9ADE-4C31-A52F-A56D8643ECCA}">
      <dgm:prSet/>
      <dgm:spPr/>
      <dgm:t>
        <a:bodyPr/>
        <a:lstStyle/>
        <a:p>
          <a:endParaRPr lang="en-US"/>
        </a:p>
      </dgm:t>
    </dgm:pt>
    <dgm:pt modelId="{9EB83B36-CA86-400D-8EAF-FCDEF847FF47}">
      <dgm:prSet/>
      <dgm:spPr/>
      <dgm:t>
        <a:bodyPr/>
        <a:lstStyle/>
        <a:p>
          <a:r>
            <a:rPr lang="en-US"/>
            <a:t>Their focus is on endorsing evidence-based programs that encourage healthy behavior and foster healthy communities </a:t>
          </a:r>
        </a:p>
      </dgm:t>
    </dgm:pt>
    <dgm:pt modelId="{B5465AA4-CE36-4BB3-BA41-598334992E78}" type="parTrans" cxnId="{288CC010-F100-407F-A94E-4748833DD8BD}">
      <dgm:prSet/>
      <dgm:spPr/>
      <dgm:t>
        <a:bodyPr/>
        <a:lstStyle/>
        <a:p>
          <a:endParaRPr lang="en-US"/>
        </a:p>
      </dgm:t>
    </dgm:pt>
    <dgm:pt modelId="{93A8772E-283C-41A6-9A37-6DABA554F351}" type="sibTrans" cxnId="{288CC010-F100-407F-A94E-4748833DD8BD}">
      <dgm:prSet/>
      <dgm:spPr/>
      <dgm:t>
        <a:bodyPr/>
        <a:lstStyle/>
        <a:p>
          <a:endParaRPr lang="en-US"/>
        </a:p>
      </dgm:t>
    </dgm:pt>
    <dgm:pt modelId="{B0C5EDCF-B180-C541-B84A-E19F77D4B40C}" type="pres">
      <dgm:prSet presAssocID="{B2F4EDC7-2EE0-4567-84CC-DD90EE294DCD}" presName="linear" presStyleCnt="0">
        <dgm:presLayoutVars>
          <dgm:animLvl val="lvl"/>
          <dgm:resizeHandles val="exact"/>
        </dgm:presLayoutVars>
      </dgm:prSet>
      <dgm:spPr/>
    </dgm:pt>
    <dgm:pt modelId="{86DC04DF-8CA6-DC46-898C-EDB3B309DA04}" type="pres">
      <dgm:prSet presAssocID="{25FB76D0-16F7-4C7F-9C4C-ED198E304BFF}" presName="parentText" presStyleLbl="node1" presStyleIdx="0" presStyleCnt="4">
        <dgm:presLayoutVars>
          <dgm:chMax val="0"/>
          <dgm:bulletEnabled val="1"/>
        </dgm:presLayoutVars>
      </dgm:prSet>
      <dgm:spPr/>
    </dgm:pt>
    <dgm:pt modelId="{6E7D5B12-2C0C-8749-A681-23CF56CD6CCA}" type="pres">
      <dgm:prSet presAssocID="{6673CB12-0DA8-4C30-89F1-D68BB158875F}" presName="spacer" presStyleCnt="0"/>
      <dgm:spPr/>
    </dgm:pt>
    <dgm:pt modelId="{CECC6E48-D63E-994D-8ADE-4EFC68199378}" type="pres">
      <dgm:prSet presAssocID="{C7295E94-22A5-4D9F-ACC0-6CA24C0BEA0D}" presName="parentText" presStyleLbl="node1" presStyleIdx="1" presStyleCnt="4">
        <dgm:presLayoutVars>
          <dgm:chMax val="0"/>
          <dgm:bulletEnabled val="1"/>
        </dgm:presLayoutVars>
      </dgm:prSet>
      <dgm:spPr/>
    </dgm:pt>
    <dgm:pt modelId="{58320F7F-7B3C-A848-9A2D-CC35C89CA656}" type="pres">
      <dgm:prSet presAssocID="{0885BC6A-F3B8-445D-992A-ACCB3E81BC16}" presName="spacer" presStyleCnt="0"/>
      <dgm:spPr/>
    </dgm:pt>
    <dgm:pt modelId="{717C9766-85A7-6F4E-8BC0-9E76CBD69205}" type="pres">
      <dgm:prSet presAssocID="{45EF89EF-E230-4E44-BEE7-58497FD9C21B}" presName="parentText" presStyleLbl="node1" presStyleIdx="2" presStyleCnt="4">
        <dgm:presLayoutVars>
          <dgm:chMax val="0"/>
          <dgm:bulletEnabled val="1"/>
        </dgm:presLayoutVars>
      </dgm:prSet>
      <dgm:spPr/>
    </dgm:pt>
    <dgm:pt modelId="{E302A7E0-3EB5-5B44-9918-08A91ACFF2F5}" type="pres">
      <dgm:prSet presAssocID="{4F033556-B48C-4689-9AC8-4F85B8CEF7AF}" presName="spacer" presStyleCnt="0"/>
      <dgm:spPr/>
    </dgm:pt>
    <dgm:pt modelId="{CB8514AC-3C19-DC4F-9683-57B0D4CA90EC}" type="pres">
      <dgm:prSet presAssocID="{9EB83B36-CA86-400D-8EAF-FCDEF847FF47}" presName="parentText" presStyleLbl="node1" presStyleIdx="3" presStyleCnt="4">
        <dgm:presLayoutVars>
          <dgm:chMax val="0"/>
          <dgm:bulletEnabled val="1"/>
        </dgm:presLayoutVars>
      </dgm:prSet>
      <dgm:spPr/>
    </dgm:pt>
  </dgm:ptLst>
  <dgm:cxnLst>
    <dgm:cxn modelId="{288CC010-F100-407F-A94E-4748833DD8BD}" srcId="{B2F4EDC7-2EE0-4567-84CC-DD90EE294DCD}" destId="{9EB83B36-CA86-400D-8EAF-FCDEF847FF47}" srcOrd="3" destOrd="0" parTransId="{B5465AA4-CE36-4BB3-BA41-598334992E78}" sibTransId="{93A8772E-283C-41A6-9A37-6DABA554F351}"/>
    <dgm:cxn modelId="{BA404A34-DCC0-45FB-9065-0C45B3270137}" srcId="{B2F4EDC7-2EE0-4567-84CC-DD90EE294DCD}" destId="{C7295E94-22A5-4D9F-ACC0-6CA24C0BEA0D}" srcOrd="1" destOrd="0" parTransId="{98ED87B3-11E9-4263-AAFD-E300C50959BC}" sibTransId="{0885BC6A-F3B8-445D-992A-ACCB3E81BC16}"/>
    <dgm:cxn modelId="{05B7423A-8380-C441-91EB-FF13CC96CFB4}" type="presOf" srcId="{25FB76D0-16F7-4C7F-9C4C-ED198E304BFF}" destId="{86DC04DF-8CA6-DC46-898C-EDB3B309DA04}" srcOrd="0" destOrd="0" presId="urn:microsoft.com/office/officeart/2005/8/layout/vList2"/>
    <dgm:cxn modelId="{4E05134F-DC61-6B49-8554-41BBF661EF59}" type="presOf" srcId="{45EF89EF-E230-4E44-BEE7-58497FD9C21B}" destId="{717C9766-85A7-6F4E-8BC0-9E76CBD69205}" srcOrd="0" destOrd="0" presId="urn:microsoft.com/office/officeart/2005/8/layout/vList2"/>
    <dgm:cxn modelId="{1F348F81-9C1C-5245-B151-E55629B4BA07}" type="presOf" srcId="{9EB83B36-CA86-400D-8EAF-FCDEF847FF47}" destId="{CB8514AC-3C19-DC4F-9683-57B0D4CA90EC}" srcOrd="0" destOrd="0" presId="urn:microsoft.com/office/officeart/2005/8/layout/vList2"/>
    <dgm:cxn modelId="{2D6E3997-EB27-4EAC-B3ED-03551163BD42}" srcId="{B2F4EDC7-2EE0-4567-84CC-DD90EE294DCD}" destId="{25FB76D0-16F7-4C7F-9C4C-ED198E304BFF}" srcOrd="0" destOrd="0" parTransId="{EF27882F-0F4A-4349-9E34-105CE3E5EEE4}" sibTransId="{6673CB12-0DA8-4C30-89F1-D68BB158875F}"/>
    <dgm:cxn modelId="{E2ED65AB-C14D-5048-9A9D-A3CEFE2CE58E}" type="presOf" srcId="{C7295E94-22A5-4D9F-ACC0-6CA24C0BEA0D}" destId="{CECC6E48-D63E-994D-8ADE-4EFC68199378}" srcOrd="0" destOrd="0" presId="urn:microsoft.com/office/officeart/2005/8/layout/vList2"/>
    <dgm:cxn modelId="{A2F641D1-9ECF-234B-AFFF-F496AADB2C2F}" type="presOf" srcId="{B2F4EDC7-2EE0-4567-84CC-DD90EE294DCD}" destId="{B0C5EDCF-B180-C541-B84A-E19F77D4B40C}" srcOrd="0" destOrd="0" presId="urn:microsoft.com/office/officeart/2005/8/layout/vList2"/>
    <dgm:cxn modelId="{E8090FEF-9ADE-4C31-A52F-A56D8643ECCA}" srcId="{B2F4EDC7-2EE0-4567-84CC-DD90EE294DCD}" destId="{45EF89EF-E230-4E44-BEE7-58497FD9C21B}" srcOrd="2" destOrd="0" parTransId="{3E6D9DF0-37EA-4C6A-9203-E8287A82304D}" sibTransId="{4F033556-B48C-4689-9AC8-4F85B8CEF7AF}"/>
    <dgm:cxn modelId="{C96C67E4-14C8-8441-AC0D-1D2F9AC52E49}" type="presParOf" srcId="{B0C5EDCF-B180-C541-B84A-E19F77D4B40C}" destId="{86DC04DF-8CA6-DC46-898C-EDB3B309DA04}" srcOrd="0" destOrd="0" presId="urn:microsoft.com/office/officeart/2005/8/layout/vList2"/>
    <dgm:cxn modelId="{34DD40EC-3E73-4C42-92E7-439D04118CB3}" type="presParOf" srcId="{B0C5EDCF-B180-C541-B84A-E19F77D4B40C}" destId="{6E7D5B12-2C0C-8749-A681-23CF56CD6CCA}" srcOrd="1" destOrd="0" presId="urn:microsoft.com/office/officeart/2005/8/layout/vList2"/>
    <dgm:cxn modelId="{A6209A12-43E1-1E43-A1D1-5754522F485F}" type="presParOf" srcId="{B0C5EDCF-B180-C541-B84A-E19F77D4B40C}" destId="{CECC6E48-D63E-994D-8ADE-4EFC68199378}" srcOrd="2" destOrd="0" presId="urn:microsoft.com/office/officeart/2005/8/layout/vList2"/>
    <dgm:cxn modelId="{8C1F77CE-F593-3A40-AF66-A44BA2193AA5}" type="presParOf" srcId="{B0C5EDCF-B180-C541-B84A-E19F77D4B40C}" destId="{58320F7F-7B3C-A848-9A2D-CC35C89CA656}" srcOrd="3" destOrd="0" presId="urn:microsoft.com/office/officeart/2005/8/layout/vList2"/>
    <dgm:cxn modelId="{552C8414-3F27-784A-A9C8-79A480359DFC}" type="presParOf" srcId="{B0C5EDCF-B180-C541-B84A-E19F77D4B40C}" destId="{717C9766-85A7-6F4E-8BC0-9E76CBD69205}" srcOrd="4" destOrd="0" presId="urn:microsoft.com/office/officeart/2005/8/layout/vList2"/>
    <dgm:cxn modelId="{388B3920-8A5C-1142-842B-D34002E76229}" type="presParOf" srcId="{B0C5EDCF-B180-C541-B84A-E19F77D4B40C}" destId="{E302A7E0-3EB5-5B44-9918-08A91ACFF2F5}" srcOrd="5" destOrd="0" presId="urn:microsoft.com/office/officeart/2005/8/layout/vList2"/>
    <dgm:cxn modelId="{4242725B-D2A2-8E49-8E65-46395740978A}" type="presParOf" srcId="{B0C5EDCF-B180-C541-B84A-E19F77D4B40C}" destId="{CB8514AC-3C19-DC4F-9683-57B0D4CA90E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05CABC-96CA-428E-8DC1-1E00C4D89C2B}" type="doc">
      <dgm:prSet loTypeId="urn:microsoft.com/office/officeart/2005/8/layout/cycle3" loCatId="cycle" qsTypeId="urn:microsoft.com/office/officeart/2005/8/quickstyle/simple1" qsCatId="simple" csTypeId="urn:microsoft.com/office/officeart/2005/8/colors/colorful5" csCatId="colorful"/>
      <dgm:spPr/>
      <dgm:t>
        <a:bodyPr/>
        <a:lstStyle/>
        <a:p>
          <a:endParaRPr lang="en-US"/>
        </a:p>
      </dgm:t>
    </dgm:pt>
    <dgm:pt modelId="{E2D8A553-BA9F-467D-BB1F-71C1E6091648}">
      <dgm:prSet/>
      <dgm:spPr/>
      <dgm:t>
        <a:bodyPr/>
        <a:lstStyle/>
        <a:p>
          <a:r>
            <a:rPr lang="en-US" dirty="0"/>
            <a:t>California government database and it has the information about the death count for different county and reason for death. </a:t>
          </a:r>
        </a:p>
      </dgm:t>
    </dgm:pt>
    <dgm:pt modelId="{71B2C5D9-DB04-4E4D-8D51-D15FC1E25FE0}" type="parTrans" cxnId="{613CB401-D671-4C28-BEFF-C73D5DD61177}">
      <dgm:prSet/>
      <dgm:spPr/>
      <dgm:t>
        <a:bodyPr/>
        <a:lstStyle/>
        <a:p>
          <a:endParaRPr lang="en-US"/>
        </a:p>
      </dgm:t>
    </dgm:pt>
    <dgm:pt modelId="{07CCB1F6-841B-45D6-AB92-543E134AA2DB}" type="sibTrans" cxnId="{613CB401-D671-4C28-BEFF-C73D5DD61177}">
      <dgm:prSet/>
      <dgm:spPr/>
      <dgm:t>
        <a:bodyPr/>
        <a:lstStyle/>
        <a:p>
          <a:endParaRPr lang="en-US"/>
        </a:p>
      </dgm:t>
    </dgm:pt>
    <dgm:pt modelId="{91E66B36-66E8-4AE7-A2CC-F14DE5FF1EDD}">
      <dgm:prSet/>
      <dgm:spPr/>
      <dgm:t>
        <a:bodyPr/>
        <a:lstStyle/>
        <a:p>
          <a:r>
            <a:rPr lang="en-US"/>
            <a:t>Two datasets for the date range of 1999-2013 and 2014- 2021 </a:t>
          </a:r>
        </a:p>
      </dgm:t>
    </dgm:pt>
    <dgm:pt modelId="{89829CCB-70FB-4C52-9C95-670E5CB801B2}" type="parTrans" cxnId="{11994B33-41AA-458B-BF41-F7EAB34904C9}">
      <dgm:prSet/>
      <dgm:spPr/>
      <dgm:t>
        <a:bodyPr/>
        <a:lstStyle/>
        <a:p>
          <a:endParaRPr lang="en-US"/>
        </a:p>
      </dgm:t>
    </dgm:pt>
    <dgm:pt modelId="{998ADD13-E447-43F8-8129-16DF5459A362}" type="sibTrans" cxnId="{11994B33-41AA-458B-BF41-F7EAB34904C9}">
      <dgm:prSet/>
      <dgm:spPr/>
      <dgm:t>
        <a:bodyPr/>
        <a:lstStyle/>
        <a:p>
          <a:endParaRPr lang="en-US"/>
        </a:p>
      </dgm:t>
    </dgm:pt>
    <dgm:pt modelId="{CB1E93B2-5409-44C5-AF93-5F62303AF2BF}">
      <dgm:prSet/>
      <dgm:spPr/>
      <dgm:t>
        <a:bodyPr/>
        <a:lstStyle/>
        <a:p>
          <a:r>
            <a:rPr lang="en-US"/>
            <a:t>The data set has been sub categorized by different methods like sex, religion and many more. </a:t>
          </a:r>
        </a:p>
      </dgm:t>
    </dgm:pt>
    <dgm:pt modelId="{6501F740-A2A8-47FD-92AC-739AA746F7DC}" type="parTrans" cxnId="{DD3D090B-13CD-4BEE-B788-FF167FB93400}">
      <dgm:prSet/>
      <dgm:spPr/>
      <dgm:t>
        <a:bodyPr/>
        <a:lstStyle/>
        <a:p>
          <a:endParaRPr lang="en-US"/>
        </a:p>
      </dgm:t>
    </dgm:pt>
    <dgm:pt modelId="{9837258F-665C-457F-9767-D7015A021325}" type="sibTrans" cxnId="{DD3D090B-13CD-4BEE-B788-FF167FB93400}">
      <dgm:prSet/>
      <dgm:spPr/>
      <dgm:t>
        <a:bodyPr/>
        <a:lstStyle/>
        <a:p>
          <a:endParaRPr lang="en-US"/>
        </a:p>
      </dgm:t>
    </dgm:pt>
    <dgm:pt modelId="{8947722F-3574-4765-ABC1-3A13644978A9}">
      <dgm:prSet/>
      <dgm:spPr/>
      <dgm:t>
        <a:bodyPr/>
        <a:lstStyle/>
        <a:p>
          <a:r>
            <a:rPr lang="en-US" dirty="0"/>
            <a:t>I have performed the Exploratory data analysis to extract the data for LA county death every year caused by heart disease. </a:t>
          </a:r>
        </a:p>
      </dgm:t>
    </dgm:pt>
    <dgm:pt modelId="{B412DEC1-0770-4D04-9726-E766F72439AE}" type="parTrans" cxnId="{EC57B85D-37A0-48B6-80F8-15D2BE8743C0}">
      <dgm:prSet/>
      <dgm:spPr/>
      <dgm:t>
        <a:bodyPr/>
        <a:lstStyle/>
        <a:p>
          <a:endParaRPr lang="en-US"/>
        </a:p>
      </dgm:t>
    </dgm:pt>
    <dgm:pt modelId="{F2F15100-526E-462E-9D30-66895D193294}" type="sibTrans" cxnId="{EC57B85D-37A0-48B6-80F8-15D2BE8743C0}">
      <dgm:prSet/>
      <dgm:spPr/>
      <dgm:t>
        <a:bodyPr/>
        <a:lstStyle/>
        <a:p>
          <a:endParaRPr lang="en-US"/>
        </a:p>
      </dgm:t>
    </dgm:pt>
    <dgm:pt modelId="{1BA2EF2B-9A32-F745-A31E-8A426CBD4607}" type="pres">
      <dgm:prSet presAssocID="{6605CABC-96CA-428E-8DC1-1E00C4D89C2B}" presName="Name0" presStyleCnt="0">
        <dgm:presLayoutVars>
          <dgm:dir/>
          <dgm:resizeHandles val="exact"/>
        </dgm:presLayoutVars>
      </dgm:prSet>
      <dgm:spPr/>
    </dgm:pt>
    <dgm:pt modelId="{9D0C3EE0-551F-EE4D-AA23-4AE766D0511A}" type="pres">
      <dgm:prSet presAssocID="{6605CABC-96CA-428E-8DC1-1E00C4D89C2B}" presName="cycle" presStyleCnt="0"/>
      <dgm:spPr/>
    </dgm:pt>
    <dgm:pt modelId="{031FE7A8-59D1-1549-AA0C-F91C4BE8CB2A}" type="pres">
      <dgm:prSet presAssocID="{E2D8A553-BA9F-467D-BB1F-71C1E6091648}" presName="nodeFirstNode" presStyleLbl="node1" presStyleIdx="0" presStyleCnt="4">
        <dgm:presLayoutVars>
          <dgm:bulletEnabled val="1"/>
        </dgm:presLayoutVars>
      </dgm:prSet>
      <dgm:spPr/>
    </dgm:pt>
    <dgm:pt modelId="{91EFABE2-055D-5C41-B057-6926E762DD22}" type="pres">
      <dgm:prSet presAssocID="{07CCB1F6-841B-45D6-AB92-543E134AA2DB}" presName="sibTransFirstNode" presStyleLbl="bgShp" presStyleIdx="0" presStyleCnt="1"/>
      <dgm:spPr/>
    </dgm:pt>
    <dgm:pt modelId="{50C466A2-5A3C-9748-80D3-DF885246EE24}" type="pres">
      <dgm:prSet presAssocID="{91E66B36-66E8-4AE7-A2CC-F14DE5FF1EDD}" presName="nodeFollowingNodes" presStyleLbl="node1" presStyleIdx="1" presStyleCnt="4">
        <dgm:presLayoutVars>
          <dgm:bulletEnabled val="1"/>
        </dgm:presLayoutVars>
      </dgm:prSet>
      <dgm:spPr/>
    </dgm:pt>
    <dgm:pt modelId="{BA8C9405-90A7-1A42-8C8C-DA5CB1EE0A6F}" type="pres">
      <dgm:prSet presAssocID="{CB1E93B2-5409-44C5-AF93-5F62303AF2BF}" presName="nodeFollowingNodes" presStyleLbl="node1" presStyleIdx="2" presStyleCnt="4">
        <dgm:presLayoutVars>
          <dgm:bulletEnabled val="1"/>
        </dgm:presLayoutVars>
      </dgm:prSet>
      <dgm:spPr/>
    </dgm:pt>
    <dgm:pt modelId="{278E4D50-366F-8D4E-8C5A-BA0375F15078}" type="pres">
      <dgm:prSet presAssocID="{8947722F-3574-4765-ABC1-3A13644978A9}" presName="nodeFollowingNodes" presStyleLbl="node1" presStyleIdx="3" presStyleCnt="4">
        <dgm:presLayoutVars>
          <dgm:bulletEnabled val="1"/>
        </dgm:presLayoutVars>
      </dgm:prSet>
      <dgm:spPr/>
    </dgm:pt>
  </dgm:ptLst>
  <dgm:cxnLst>
    <dgm:cxn modelId="{613CB401-D671-4C28-BEFF-C73D5DD61177}" srcId="{6605CABC-96CA-428E-8DC1-1E00C4D89C2B}" destId="{E2D8A553-BA9F-467D-BB1F-71C1E6091648}" srcOrd="0" destOrd="0" parTransId="{71B2C5D9-DB04-4E4D-8D51-D15FC1E25FE0}" sibTransId="{07CCB1F6-841B-45D6-AB92-543E134AA2DB}"/>
    <dgm:cxn modelId="{F29D6907-3AAE-1B46-B77C-13AEAB0D1FBC}" type="presOf" srcId="{CB1E93B2-5409-44C5-AF93-5F62303AF2BF}" destId="{BA8C9405-90A7-1A42-8C8C-DA5CB1EE0A6F}" srcOrd="0" destOrd="0" presId="urn:microsoft.com/office/officeart/2005/8/layout/cycle3"/>
    <dgm:cxn modelId="{DD3D090B-13CD-4BEE-B788-FF167FB93400}" srcId="{6605CABC-96CA-428E-8DC1-1E00C4D89C2B}" destId="{CB1E93B2-5409-44C5-AF93-5F62303AF2BF}" srcOrd="2" destOrd="0" parTransId="{6501F740-A2A8-47FD-92AC-739AA746F7DC}" sibTransId="{9837258F-665C-457F-9767-D7015A021325}"/>
    <dgm:cxn modelId="{D323B322-BC60-6444-B66C-7958011F1B1D}" type="presOf" srcId="{07CCB1F6-841B-45D6-AB92-543E134AA2DB}" destId="{91EFABE2-055D-5C41-B057-6926E762DD22}" srcOrd="0" destOrd="0" presId="urn:microsoft.com/office/officeart/2005/8/layout/cycle3"/>
    <dgm:cxn modelId="{11994B33-41AA-458B-BF41-F7EAB34904C9}" srcId="{6605CABC-96CA-428E-8DC1-1E00C4D89C2B}" destId="{91E66B36-66E8-4AE7-A2CC-F14DE5FF1EDD}" srcOrd="1" destOrd="0" parTransId="{89829CCB-70FB-4C52-9C95-670E5CB801B2}" sibTransId="{998ADD13-E447-43F8-8129-16DF5459A362}"/>
    <dgm:cxn modelId="{0BB70154-3A40-FC47-B3C1-9D8285471555}" type="presOf" srcId="{91E66B36-66E8-4AE7-A2CC-F14DE5FF1EDD}" destId="{50C466A2-5A3C-9748-80D3-DF885246EE24}" srcOrd="0" destOrd="0" presId="urn:microsoft.com/office/officeart/2005/8/layout/cycle3"/>
    <dgm:cxn modelId="{EC57B85D-37A0-48B6-80F8-15D2BE8743C0}" srcId="{6605CABC-96CA-428E-8DC1-1E00C4D89C2B}" destId="{8947722F-3574-4765-ABC1-3A13644978A9}" srcOrd="3" destOrd="0" parTransId="{B412DEC1-0770-4D04-9726-E766F72439AE}" sibTransId="{F2F15100-526E-462E-9D30-66895D193294}"/>
    <dgm:cxn modelId="{C05202AD-107B-E346-A671-FAC8BB2FF659}" type="presOf" srcId="{6605CABC-96CA-428E-8DC1-1E00C4D89C2B}" destId="{1BA2EF2B-9A32-F745-A31E-8A426CBD4607}" srcOrd="0" destOrd="0" presId="urn:microsoft.com/office/officeart/2005/8/layout/cycle3"/>
    <dgm:cxn modelId="{A51B6DDA-ECFE-8B43-9771-7C764E5AB8E8}" type="presOf" srcId="{E2D8A553-BA9F-467D-BB1F-71C1E6091648}" destId="{031FE7A8-59D1-1549-AA0C-F91C4BE8CB2A}" srcOrd="0" destOrd="0" presId="urn:microsoft.com/office/officeart/2005/8/layout/cycle3"/>
    <dgm:cxn modelId="{63FA7FE1-1F1E-7A4B-AA40-CB004445CF0A}" type="presOf" srcId="{8947722F-3574-4765-ABC1-3A13644978A9}" destId="{278E4D50-366F-8D4E-8C5A-BA0375F15078}" srcOrd="0" destOrd="0" presId="urn:microsoft.com/office/officeart/2005/8/layout/cycle3"/>
    <dgm:cxn modelId="{046B7AA5-2043-1B45-98B1-919F66DF5134}" type="presParOf" srcId="{1BA2EF2B-9A32-F745-A31E-8A426CBD4607}" destId="{9D0C3EE0-551F-EE4D-AA23-4AE766D0511A}" srcOrd="0" destOrd="0" presId="urn:microsoft.com/office/officeart/2005/8/layout/cycle3"/>
    <dgm:cxn modelId="{C1459C96-D134-8640-9C18-2707CB4DDB83}" type="presParOf" srcId="{9D0C3EE0-551F-EE4D-AA23-4AE766D0511A}" destId="{031FE7A8-59D1-1549-AA0C-F91C4BE8CB2A}" srcOrd="0" destOrd="0" presId="urn:microsoft.com/office/officeart/2005/8/layout/cycle3"/>
    <dgm:cxn modelId="{A6454135-077D-364E-B97F-47BDA82A57C7}" type="presParOf" srcId="{9D0C3EE0-551F-EE4D-AA23-4AE766D0511A}" destId="{91EFABE2-055D-5C41-B057-6926E762DD22}" srcOrd="1" destOrd="0" presId="urn:microsoft.com/office/officeart/2005/8/layout/cycle3"/>
    <dgm:cxn modelId="{465CB6A8-3CAC-924D-BA2F-70AC26020DC3}" type="presParOf" srcId="{9D0C3EE0-551F-EE4D-AA23-4AE766D0511A}" destId="{50C466A2-5A3C-9748-80D3-DF885246EE24}" srcOrd="2" destOrd="0" presId="urn:microsoft.com/office/officeart/2005/8/layout/cycle3"/>
    <dgm:cxn modelId="{6DF646F0-BD18-8941-9E12-ADAE55EF8E76}" type="presParOf" srcId="{9D0C3EE0-551F-EE4D-AA23-4AE766D0511A}" destId="{BA8C9405-90A7-1A42-8C8C-DA5CB1EE0A6F}" srcOrd="3" destOrd="0" presId="urn:microsoft.com/office/officeart/2005/8/layout/cycle3"/>
    <dgm:cxn modelId="{E1646C71-E9A8-3E4D-8052-9A46C8876C42}" type="presParOf" srcId="{9D0C3EE0-551F-EE4D-AA23-4AE766D0511A}" destId="{278E4D50-366F-8D4E-8C5A-BA0375F15078}" srcOrd="4"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87156-BB09-0945-AF79-18CD0E1C10EC}">
      <dsp:nvSpPr>
        <dsp:cNvPr id="0" name=""/>
        <dsp:cNvSpPr/>
      </dsp:nvSpPr>
      <dsp:spPr>
        <a:xfrm>
          <a:off x="0" y="368803"/>
          <a:ext cx="10515600" cy="159621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Linear Regression in Machine Learning analysis is important for evaluating data and establishing a definite relationship between two or more variables. Regression quantifies how the dependent variable changes as the independent variable itself take different values.</a:t>
          </a:r>
        </a:p>
      </dsp:txBody>
      <dsp:txXfrm>
        <a:off x="77921" y="446724"/>
        <a:ext cx="10359758" cy="1440372"/>
      </dsp:txXfrm>
    </dsp:sp>
    <dsp:sp modelId="{91414EF5-7B09-7247-92A3-544FAF238787}">
      <dsp:nvSpPr>
        <dsp:cNvPr id="0" name=""/>
        <dsp:cNvSpPr/>
      </dsp:nvSpPr>
      <dsp:spPr>
        <a:xfrm>
          <a:off x="0" y="2139269"/>
          <a:ext cx="10515600" cy="1373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 Linear Regression model’s main aim is to find the best fit linear line and the optimal values of intercept and coefficients such that the error is minimized.</a:t>
          </a:r>
        </a:p>
      </dsp:txBody>
      <dsp:txXfrm>
        <a:off x="67025" y="2206294"/>
        <a:ext cx="10381550" cy="1238970"/>
      </dsp:txXfrm>
    </dsp:sp>
    <dsp:sp modelId="{BE5D38EE-47F3-A74F-AA8D-825574C57DC2}">
      <dsp:nvSpPr>
        <dsp:cNvPr id="0" name=""/>
        <dsp:cNvSpPr/>
      </dsp:nvSpPr>
      <dsp:spPr>
        <a:xfrm>
          <a:off x="0" y="3645951"/>
          <a:ext cx="10515600" cy="1228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this project we are trying to predict the number of death caused by heart disease</a:t>
          </a:r>
        </a:p>
      </dsp:txBody>
      <dsp:txXfrm>
        <a:off x="59970" y="3705921"/>
        <a:ext cx="10395660" cy="1108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C1DC-1D1C-3C44-9DCA-669BE008668B}">
      <dsp:nvSpPr>
        <dsp:cNvPr id="0" name=""/>
        <dsp:cNvSpPr/>
      </dsp:nvSpPr>
      <dsp:spPr>
        <a:xfrm>
          <a:off x="0" y="91247"/>
          <a:ext cx="10515600" cy="12438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Many people die every year because of heart disease, and this can be prevented if people take good care of their health </a:t>
          </a:r>
        </a:p>
      </dsp:txBody>
      <dsp:txXfrm>
        <a:off x="60720" y="151967"/>
        <a:ext cx="10394160" cy="1122416"/>
      </dsp:txXfrm>
    </dsp:sp>
    <dsp:sp modelId="{D1CB0053-FA18-C94F-BD1A-EC42870C0EE0}">
      <dsp:nvSpPr>
        <dsp:cNvPr id="0" name=""/>
        <dsp:cNvSpPr/>
      </dsp:nvSpPr>
      <dsp:spPr>
        <a:xfrm>
          <a:off x="0" y="1395583"/>
          <a:ext cx="10515600" cy="12438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Predicting the number will give lawmakers overview of how bad the disease is and help motivating people by making some laws for mandatory checkups. </a:t>
          </a:r>
        </a:p>
      </dsp:txBody>
      <dsp:txXfrm>
        <a:off x="60720" y="1456303"/>
        <a:ext cx="10394160" cy="1122416"/>
      </dsp:txXfrm>
    </dsp:sp>
    <dsp:sp modelId="{818F543E-9EFF-7240-B971-A72726AE1BFD}">
      <dsp:nvSpPr>
        <dsp:cNvPr id="0" name=""/>
        <dsp:cNvSpPr/>
      </dsp:nvSpPr>
      <dsp:spPr>
        <a:xfrm>
          <a:off x="0" y="2699920"/>
          <a:ext cx="10515600" cy="12438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According to the clinical practice guidelines for heart failure, it is recommended to utilize validated risk models to predict prognosis </a:t>
          </a:r>
        </a:p>
      </dsp:txBody>
      <dsp:txXfrm>
        <a:off x="60720" y="2760640"/>
        <a:ext cx="10394160" cy="1122416"/>
      </dsp:txXfrm>
    </dsp:sp>
    <dsp:sp modelId="{3BD51B66-03FF-0847-BC93-D874F329FCD8}">
      <dsp:nvSpPr>
        <dsp:cNvPr id="0" name=""/>
        <dsp:cNvSpPr/>
      </dsp:nvSpPr>
      <dsp:spPr>
        <a:xfrm>
          <a:off x="0" y="4004256"/>
          <a:ext cx="10515600" cy="124385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is essential in determining appropriate advanced treatments and hospice care by evaluating the accuracy of the models in identifying individuals who are likely to die within the next year </a:t>
          </a:r>
        </a:p>
      </dsp:txBody>
      <dsp:txXfrm>
        <a:off x="60720" y="4064976"/>
        <a:ext cx="10394160" cy="1122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C04DF-8CA6-DC46-898C-EDB3B309DA04}">
      <dsp:nvSpPr>
        <dsp:cNvPr id="0" name=""/>
        <dsp:cNvSpPr/>
      </dsp:nvSpPr>
      <dsp:spPr>
        <a:xfrm>
          <a:off x="0" y="7914"/>
          <a:ext cx="10515600" cy="1287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One in three adults in California are living with one of the heart diseases. The common forms of cardiovascular disease are heart disease, heart failure, stroke, and high blood pressure </a:t>
          </a:r>
        </a:p>
      </dsp:txBody>
      <dsp:txXfrm>
        <a:off x="62826" y="70740"/>
        <a:ext cx="10389948" cy="1161348"/>
      </dsp:txXfrm>
    </dsp:sp>
    <dsp:sp modelId="{CECC6E48-D63E-994D-8ADE-4EFC68199378}">
      <dsp:nvSpPr>
        <dsp:cNvPr id="0" name=""/>
        <dsp:cNvSpPr/>
      </dsp:nvSpPr>
      <dsp:spPr>
        <a:xfrm>
          <a:off x="0" y="1358274"/>
          <a:ext cx="10515600" cy="1287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There were 78,000 deaths in 2014 in California and LA county accounted for 15419 deaths. </a:t>
          </a:r>
        </a:p>
      </dsp:txBody>
      <dsp:txXfrm>
        <a:off x="62826" y="1421100"/>
        <a:ext cx="10389948" cy="1161348"/>
      </dsp:txXfrm>
    </dsp:sp>
    <dsp:sp modelId="{717C9766-85A7-6F4E-8BC0-9E76CBD69205}">
      <dsp:nvSpPr>
        <dsp:cNvPr id="0" name=""/>
        <dsp:cNvSpPr/>
      </dsp:nvSpPr>
      <dsp:spPr>
        <a:xfrm>
          <a:off x="0" y="2708634"/>
          <a:ext cx="10515600" cy="1287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California Department of Public Health is actively engaged in various initiatives and endeavors aimed at enhancing cardiovascular health throughout the state </a:t>
          </a:r>
        </a:p>
      </dsp:txBody>
      <dsp:txXfrm>
        <a:off x="62826" y="2771460"/>
        <a:ext cx="10389948" cy="1161348"/>
      </dsp:txXfrm>
    </dsp:sp>
    <dsp:sp modelId="{CB8514AC-3C19-DC4F-9683-57B0D4CA90EC}">
      <dsp:nvSpPr>
        <dsp:cNvPr id="0" name=""/>
        <dsp:cNvSpPr/>
      </dsp:nvSpPr>
      <dsp:spPr>
        <a:xfrm>
          <a:off x="0" y="4058994"/>
          <a:ext cx="10515600" cy="1287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Their focus is on endorsing evidence-based programs that encourage healthy behavior and foster healthy communities </a:t>
          </a:r>
        </a:p>
      </dsp:txBody>
      <dsp:txXfrm>
        <a:off x="62826" y="4121820"/>
        <a:ext cx="10389948" cy="1161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EFABE2-055D-5C41-B057-6926E762DD22}">
      <dsp:nvSpPr>
        <dsp:cNvPr id="0" name=""/>
        <dsp:cNvSpPr/>
      </dsp:nvSpPr>
      <dsp:spPr>
        <a:xfrm>
          <a:off x="2540029" y="-156928"/>
          <a:ext cx="5545698" cy="5545698"/>
        </a:xfrm>
        <a:prstGeom prst="circularArrow">
          <a:avLst>
            <a:gd name="adj1" fmla="val 4668"/>
            <a:gd name="adj2" fmla="val 272909"/>
            <a:gd name="adj3" fmla="val 12807142"/>
            <a:gd name="adj4" fmla="val 18047456"/>
            <a:gd name="adj5" fmla="val 484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FE7A8-59D1-1549-AA0C-F91C4BE8CB2A}">
      <dsp:nvSpPr>
        <dsp:cNvPr id="0" name=""/>
        <dsp:cNvSpPr/>
      </dsp:nvSpPr>
      <dsp:spPr>
        <a:xfrm>
          <a:off x="3455446" y="476"/>
          <a:ext cx="3714864" cy="185743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California government database and it has the information about the death count for different county and reason for death. </a:t>
          </a:r>
        </a:p>
      </dsp:txBody>
      <dsp:txXfrm>
        <a:off x="3546118" y="91148"/>
        <a:ext cx="3533520" cy="1676088"/>
      </dsp:txXfrm>
    </dsp:sp>
    <dsp:sp modelId="{50C466A2-5A3C-9748-80D3-DF885246EE24}">
      <dsp:nvSpPr>
        <dsp:cNvPr id="0" name=""/>
        <dsp:cNvSpPr/>
      </dsp:nvSpPr>
      <dsp:spPr>
        <a:xfrm>
          <a:off x="5446720" y="1991750"/>
          <a:ext cx="3714864" cy="1857432"/>
        </a:xfrm>
        <a:prstGeom prst="roundRect">
          <a:avLst/>
        </a:prstGeom>
        <a:solidFill>
          <a:schemeClr val="accent5">
            <a:hueOff val="138169"/>
            <a:satOff val="13165"/>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Two datasets for the date range of 1999-2013 and 2014- 2021 </a:t>
          </a:r>
        </a:p>
      </dsp:txBody>
      <dsp:txXfrm>
        <a:off x="5537392" y="2082422"/>
        <a:ext cx="3533520" cy="1676088"/>
      </dsp:txXfrm>
    </dsp:sp>
    <dsp:sp modelId="{BA8C9405-90A7-1A42-8C8C-DA5CB1EE0A6F}">
      <dsp:nvSpPr>
        <dsp:cNvPr id="0" name=""/>
        <dsp:cNvSpPr/>
      </dsp:nvSpPr>
      <dsp:spPr>
        <a:xfrm>
          <a:off x="3455446" y="3983024"/>
          <a:ext cx="3714864" cy="1857432"/>
        </a:xfrm>
        <a:prstGeom prst="roundRect">
          <a:avLst/>
        </a:prstGeom>
        <a:solidFill>
          <a:schemeClr val="accent5">
            <a:hueOff val="276338"/>
            <a:satOff val="26330"/>
            <a:lumOff val="-10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data set has been sub categorized by different methods like sex, religion and many more. </a:t>
          </a:r>
        </a:p>
      </dsp:txBody>
      <dsp:txXfrm>
        <a:off x="3546118" y="4073696"/>
        <a:ext cx="3533520" cy="1676088"/>
      </dsp:txXfrm>
    </dsp:sp>
    <dsp:sp modelId="{278E4D50-366F-8D4E-8C5A-BA0375F15078}">
      <dsp:nvSpPr>
        <dsp:cNvPr id="0" name=""/>
        <dsp:cNvSpPr/>
      </dsp:nvSpPr>
      <dsp:spPr>
        <a:xfrm>
          <a:off x="1464172" y="1991750"/>
          <a:ext cx="3714864" cy="1857432"/>
        </a:xfrm>
        <a:prstGeom prst="roundRect">
          <a:avLst/>
        </a:prstGeom>
        <a:solidFill>
          <a:schemeClr val="accent5">
            <a:hueOff val="414507"/>
            <a:satOff val="39495"/>
            <a:lumOff val="-1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 have performed the Exploratory data analysis to extract the data for LA county death every year caused by heart disease. </a:t>
          </a:r>
        </a:p>
      </dsp:txBody>
      <dsp:txXfrm>
        <a:off x="1554844" y="2082422"/>
        <a:ext cx="3533520" cy="16760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52DD6-51FC-D441-815F-95D2AD77D289}" type="datetimeFigureOut">
              <a:rPr lang="en-US" smtClean="0"/>
              <a:t>4/5/23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EC889-F669-5846-9261-0BE72472425C}" type="slidenum">
              <a:rPr lang="en-US" smtClean="0"/>
              <a:t>‹#›</a:t>
            </a:fld>
            <a:endParaRPr lang="en-US"/>
          </a:p>
        </p:txBody>
      </p:sp>
    </p:spTree>
    <p:extLst>
      <p:ext uri="{BB962C8B-B14F-4D97-AF65-F5344CB8AC3E}">
        <p14:creationId xmlns:p14="http://schemas.microsoft.com/office/powerpoint/2010/main" val="373687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EC889-F669-5846-9261-0BE72472425C}" type="slidenum">
              <a:rPr lang="en-US" smtClean="0"/>
              <a:t>7</a:t>
            </a:fld>
            <a:endParaRPr lang="en-US"/>
          </a:p>
        </p:txBody>
      </p:sp>
    </p:spTree>
    <p:extLst>
      <p:ext uri="{BB962C8B-B14F-4D97-AF65-F5344CB8AC3E}">
        <p14:creationId xmlns:p14="http://schemas.microsoft.com/office/powerpoint/2010/main" val="329909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EC889-F669-5846-9261-0BE72472425C}" type="slidenum">
              <a:rPr lang="en-US" smtClean="0"/>
              <a:t>9</a:t>
            </a:fld>
            <a:endParaRPr lang="en-US"/>
          </a:p>
        </p:txBody>
      </p:sp>
    </p:spTree>
    <p:extLst>
      <p:ext uri="{BB962C8B-B14F-4D97-AF65-F5344CB8AC3E}">
        <p14:creationId xmlns:p14="http://schemas.microsoft.com/office/powerpoint/2010/main" val="383735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1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34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54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03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588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5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31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08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45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5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4/5/23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46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4/5/23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20821501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2.xml"/><Relationship Id="rId7" Type="http://schemas.openxmlformats.org/officeDocument/2006/relationships/image" Target="../media/image12.svg"/><Relationship Id="rId2" Type="http://schemas.openxmlformats.org/officeDocument/2006/relationships/audio" Target="../media/media11.m4a"/><Relationship Id="rId1" Type="http://schemas.microsoft.com/office/2007/relationships/media" Target="../media/media11.m4a"/><Relationship Id="rId6" Type="http://schemas.openxmlformats.org/officeDocument/2006/relationships/image" Target="../media/image11.png"/><Relationship Id="rId11" Type="http://schemas.openxmlformats.org/officeDocument/2006/relationships/image" Target="../media/image2.png"/><Relationship Id="rId5" Type="http://schemas.openxmlformats.org/officeDocument/2006/relationships/image" Target="../media/image10.sv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Layout" Target="../slideLayouts/slideLayout2.xml"/><Relationship Id="rId7" Type="http://schemas.openxmlformats.org/officeDocument/2006/relationships/diagramColors" Target="../diagrams/colors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slideLayout" Target="../slideLayouts/slideLayout2.xml"/><Relationship Id="rId7" Type="http://schemas.openxmlformats.org/officeDocument/2006/relationships/diagramColors" Target="../diagrams/colors3.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slideLayout" Target="../slideLayouts/slideLayout2.xml"/><Relationship Id="rId7" Type="http://schemas.openxmlformats.org/officeDocument/2006/relationships/diagramColors" Target="../diagrams/colors4.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png"/><Relationship Id="rId5" Type="http://schemas.openxmlformats.org/officeDocument/2006/relationships/image" Target="../media/image8.jpe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48D647E-0E68-4185-CC74-1BCDFE884F3B}"/>
              </a:ext>
            </a:extLst>
          </p:cNvPr>
          <p:cNvPicPr>
            <a:picLocks noChangeAspect="1"/>
          </p:cNvPicPr>
          <p:nvPr/>
        </p:nvPicPr>
        <p:blipFill rotWithShape="1">
          <a:blip r:embed="rId4"/>
          <a:srcRect l="27062" r="10668" b="1"/>
          <a:stretch/>
        </p:blipFill>
        <p:spPr>
          <a:xfrm>
            <a:off x="6902452" y="869412"/>
            <a:ext cx="5289548" cy="5988588"/>
          </a:xfrm>
          <a:prstGeom prst="rect">
            <a:avLst/>
          </a:prstGeom>
          <a:effectLst>
            <a:softEdge rad="444500"/>
          </a:effectLst>
        </p:spPr>
      </p:pic>
      <p:sp>
        <p:nvSpPr>
          <p:cNvPr id="22" name="Rectangle 21">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CE51A-D6B9-3E12-B9C6-CF3517A3C159}"/>
              </a:ext>
            </a:extLst>
          </p:cNvPr>
          <p:cNvSpPr>
            <a:spLocks noGrp="1"/>
          </p:cNvSpPr>
          <p:nvPr>
            <p:ph type="ctrTitle"/>
          </p:nvPr>
        </p:nvSpPr>
        <p:spPr>
          <a:xfrm>
            <a:off x="1578043" y="590062"/>
            <a:ext cx="5347266" cy="2838938"/>
          </a:xfrm>
        </p:spPr>
        <p:txBody>
          <a:bodyPr>
            <a:normAutofit/>
          </a:bodyPr>
          <a:lstStyle/>
          <a:p>
            <a:r>
              <a:rPr lang="en-US" sz="4600" dirty="0">
                <a:solidFill>
                  <a:schemeClr val="bg1"/>
                </a:solidFill>
              </a:rPr>
              <a:t>Prediction of death number because of heart disease</a:t>
            </a:r>
          </a:p>
        </p:txBody>
      </p:sp>
      <p:sp>
        <p:nvSpPr>
          <p:cNvPr id="3" name="Subtitle 2">
            <a:extLst>
              <a:ext uri="{FF2B5EF4-FFF2-40B4-BE49-F238E27FC236}">
                <a16:creationId xmlns:a16="http://schemas.microsoft.com/office/drawing/2014/main" id="{64A4F26C-BA6E-FEE2-1BBF-9CAEA2ED3ADD}"/>
              </a:ext>
            </a:extLst>
          </p:cNvPr>
          <p:cNvSpPr>
            <a:spLocks noGrp="1"/>
          </p:cNvSpPr>
          <p:nvPr>
            <p:ph type="subTitle" idx="1"/>
          </p:nvPr>
        </p:nvSpPr>
        <p:spPr>
          <a:xfrm>
            <a:off x="1600904" y="5939230"/>
            <a:ext cx="5324405" cy="1198120"/>
          </a:xfrm>
        </p:spPr>
        <p:txBody>
          <a:bodyPr>
            <a:normAutofit/>
          </a:bodyPr>
          <a:lstStyle/>
          <a:p>
            <a:r>
              <a:rPr lang="en-US" sz="2000" dirty="0">
                <a:solidFill>
                  <a:schemeClr val="bg1"/>
                </a:solidFill>
              </a:rPr>
              <a:t>Sameer Nepal</a:t>
            </a:r>
          </a:p>
          <a:p>
            <a:r>
              <a:rPr lang="en-US" sz="2000" dirty="0">
                <a:solidFill>
                  <a:schemeClr val="bg1"/>
                </a:solidFill>
              </a:rPr>
              <a:t>DSC 680</a:t>
            </a:r>
          </a:p>
        </p:txBody>
      </p:sp>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Audio Recording Apr 6, 2023 at 8:02:25 AM">
            <a:hlinkClick r:id="" action="ppaction://media"/>
            <a:extLst>
              <a:ext uri="{FF2B5EF4-FFF2-40B4-BE49-F238E27FC236}">
                <a16:creationId xmlns:a16="http://schemas.microsoft.com/office/drawing/2014/main" id="{9BDA3EC6-9140-6AE7-9851-1AA77429A6F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75009" y="5781833"/>
            <a:ext cx="812800" cy="812800"/>
          </a:xfrm>
          <a:prstGeom prst="rect">
            <a:avLst/>
          </a:prstGeom>
        </p:spPr>
      </p:pic>
    </p:spTree>
    <p:extLst>
      <p:ext uri="{BB962C8B-B14F-4D97-AF65-F5344CB8AC3E}">
        <p14:creationId xmlns:p14="http://schemas.microsoft.com/office/powerpoint/2010/main" val="31302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5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3A359BEF-58E3-4A54-AB06-435D1A50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a:extLst>
              <a:ext uri="{FF2B5EF4-FFF2-40B4-BE49-F238E27FC236}">
                <a16:creationId xmlns:a16="http://schemas.microsoft.com/office/drawing/2014/main" id="{E5CBF618-D78A-412F-9D86-1D6288E82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4" descr="Graph on document with pen">
            <a:extLst>
              <a:ext uri="{FF2B5EF4-FFF2-40B4-BE49-F238E27FC236}">
                <a16:creationId xmlns:a16="http://schemas.microsoft.com/office/drawing/2014/main" id="{1C2E0D94-A8C8-0B2B-0581-29A9FEB67632}"/>
              </a:ext>
            </a:extLst>
          </p:cNvPr>
          <p:cNvPicPr>
            <a:picLocks noChangeAspect="1"/>
          </p:cNvPicPr>
          <p:nvPr/>
        </p:nvPicPr>
        <p:blipFill rotWithShape="1">
          <a:blip r:embed="rId4">
            <a:duotone>
              <a:schemeClr val="accent1">
                <a:shade val="45000"/>
                <a:satMod val="135000"/>
              </a:schemeClr>
              <a:prstClr val="white"/>
            </a:duotone>
            <a:alphaModFix amt="35000"/>
          </a:blip>
          <a:srcRect t="1510" b="1422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3E7F2AC8-0459-F324-14F4-E7FFF853DCC0}"/>
              </a:ext>
            </a:extLst>
          </p:cNvPr>
          <p:cNvSpPr>
            <a:spLocks noGrp="1"/>
          </p:cNvSpPr>
          <p:nvPr>
            <p:ph type="title"/>
          </p:nvPr>
        </p:nvSpPr>
        <p:spPr>
          <a:xfrm>
            <a:off x="838200" y="192492"/>
            <a:ext cx="4626038" cy="913826"/>
          </a:xfrm>
        </p:spPr>
        <p:txBody>
          <a:bodyPr anchor="t">
            <a:normAutofit/>
          </a:bodyPr>
          <a:lstStyle/>
          <a:p>
            <a:r>
              <a:rPr lang="en-US" dirty="0">
                <a:solidFill>
                  <a:srgbClr val="FFFFFF"/>
                </a:solidFill>
              </a:rPr>
              <a:t>Conclusion</a:t>
            </a:r>
          </a:p>
        </p:txBody>
      </p:sp>
      <p:cxnSp>
        <p:nvCxnSpPr>
          <p:cNvPr id="23"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Content Placeholder 2">
            <a:extLst>
              <a:ext uri="{FF2B5EF4-FFF2-40B4-BE49-F238E27FC236}">
                <a16:creationId xmlns:a16="http://schemas.microsoft.com/office/drawing/2014/main" id="{E014A725-D7B2-7FF9-3F65-A47BAF2952F4}"/>
              </a:ext>
            </a:extLst>
          </p:cNvPr>
          <p:cNvSpPr>
            <a:spLocks noGrp="1"/>
          </p:cNvSpPr>
          <p:nvPr>
            <p:ph idx="1"/>
          </p:nvPr>
        </p:nvSpPr>
        <p:spPr>
          <a:xfrm>
            <a:off x="838200" y="1548612"/>
            <a:ext cx="10515600" cy="5178735"/>
          </a:xfrm>
        </p:spPr>
        <p:txBody>
          <a:bodyPr anchor="b">
            <a:normAutofit lnSpcReduction="10000"/>
          </a:bodyPr>
          <a:lstStyle/>
          <a:p>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a:t>
            </a: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 this project we developed a model that can predict the number of deaths due to heart diseases </a:t>
            </a:r>
          </a:p>
          <a:p>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H</a:t>
            </a: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ealth authorities in LA county to develop strategies on how this can be decreased by making the public aware of healthy habits</a:t>
            </a:r>
          </a:p>
          <a:p>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addition, LA County can also share their experiences and lessons learned with other counties in the USA facing similar challenges. By collaborating with other counties, LA County can contribute to the development of evidence-based strategies to prevent deaths and improve health outcomes nationwide.</a:t>
            </a:r>
          </a:p>
          <a:p>
            <a:pPr marL="0" indent="0">
              <a:buNone/>
            </a:pPr>
            <a:endPar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accuracy of the model is about 45%. Since the model is generated using the actual data, I recommend using it in predicting the number of deaths in future. This will help the authorities in making necessary policies that will make public aware about the health of heart and its importance for life</a:t>
            </a:r>
          </a:p>
          <a:p>
            <a:r>
              <a:rPr lang="en-US" sz="2000" dirty="0">
                <a:solidFill>
                  <a:srgbClr val="FFFFFF"/>
                </a:solidFill>
                <a:latin typeface="Calibri" panose="020F0502020204030204" pitchFamily="34" charset="0"/>
                <a:ea typeface="Calibri" panose="020F0502020204030204" pitchFamily="34" charset="0"/>
                <a:cs typeface="Times New Roman" panose="02020603050405020304" pitchFamily="18" charset="0"/>
              </a:rPr>
              <a:t>Ethical consideration was done when working on this project. </a:t>
            </a: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Since the data is cumulative count of the people that have died it does not have personal information. It does not have any PII information other than the total number of deaths which are based on different categories like age group, disease, gender. This data is released by the state government, so the ethic has been considered while publishing the data.</a:t>
            </a:r>
          </a:p>
          <a:p>
            <a:endPar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Audio Recording Apr 6, 2023 at 8:40:11 AM">
            <a:hlinkClick r:id="" action="ppaction://media"/>
            <a:extLst>
              <a:ext uri="{FF2B5EF4-FFF2-40B4-BE49-F238E27FC236}">
                <a16:creationId xmlns:a16="http://schemas.microsoft.com/office/drawing/2014/main" id="{EF5038A9-5DCE-D0B7-407F-B35FF3657A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888" y="5914547"/>
            <a:ext cx="812800" cy="812800"/>
          </a:xfrm>
          <a:prstGeom prst="rect">
            <a:avLst/>
          </a:prstGeom>
        </p:spPr>
      </p:pic>
    </p:spTree>
    <p:extLst>
      <p:ext uri="{BB962C8B-B14F-4D97-AF65-F5344CB8AC3E}">
        <p14:creationId xmlns:p14="http://schemas.microsoft.com/office/powerpoint/2010/main" val="40788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29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9" name="Straight Connector 5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5A5B1-8270-B60C-41DC-9E0DB7AEB928}"/>
              </a:ext>
            </a:extLst>
          </p:cNvPr>
          <p:cNvSpPr>
            <a:spLocks noGrp="1"/>
          </p:cNvSpPr>
          <p:nvPr>
            <p:ph type="title"/>
          </p:nvPr>
        </p:nvSpPr>
        <p:spPr>
          <a:xfrm>
            <a:off x="1578043" y="590062"/>
            <a:ext cx="5309140" cy="2838938"/>
          </a:xfrm>
        </p:spPr>
        <p:txBody>
          <a:bodyPr vert="horz" lIns="91440" tIns="45720" rIns="91440" bIns="45720" rtlCol="0" anchor="b">
            <a:normAutofit/>
          </a:bodyPr>
          <a:lstStyle/>
          <a:p>
            <a:r>
              <a:rPr lang="en-US" sz="5400" b="1" i="0" kern="1200" cap="all" baseline="0" dirty="0">
                <a:solidFill>
                  <a:schemeClr val="bg1"/>
                </a:solidFill>
                <a:latin typeface="+mj-lt"/>
                <a:ea typeface="+mj-ea"/>
                <a:cs typeface="+mj-cs"/>
              </a:rPr>
              <a:t>Thank you</a:t>
            </a:r>
          </a:p>
        </p:txBody>
      </p:sp>
      <p:sp>
        <p:nvSpPr>
          <p:cNvPr id="63"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5"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7"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69"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1" name="Graphic 70">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836425" y="5436655"/>
            <a:ext cx="151536" cy="151536"/>
          </a:xfrm>
          <a:prstGeom prst="rect">
            <a:avLst/>
          </a:prstGeom>
        </p:spPr>
      </p:pic>
      <p:pic>
        <p:nvPicPr>
          <p:cNvPr id="73" name="Graphic 72">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1245175" y="5896734"/>
            <a:ext cx="108625" cy="108625"/>
          </a:xfrm>
          <a:prstGeom prst="rect">
            <a:avLst/>
          </a:prstGeom>
        </p:spPr>
      </p:pic>
      <p:pic>
        <p:nvPicPr>
          <p:cNvPr id="75" name="Graphic 74">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554288" y="6038004"/>
            <a:ext cx="95759" cy="95759"/>
          </a:xfrm>
          <a:prstGeom prst="rect">
            <a:avLst/>
          </a:prstGeom>
        </p:spPr>
      </p:pic>
      <p:pic>
        <p:nvPicPr>
          <p:cNvPr id="55" name="Picture 54" descr="Aerial view of a highway near the ocean">
            <a:extLst>
              <a:ext uri="{FF2B5EF4-FFF2-40B4-BE49-F238E27FC236}">
                <a16:creationId xmlns:a16="http://schemas.microsoft.com/office/drawing/2014/main" id="{17FCFDFE-3383-7C07-2810-2D38737142D9}"/>
              </a:ext>
            </a:extLst>
          </p:cNvPr>
          <p:cNvPicPr>
            <a:picLocks noChangeAspect="1"/>
          </p:cNvPicPr>
          <p:nvPr/>
        </p:nvPicPr>
        <p:blipFill rotWithShape="1">
          <a:blip r:embed="rId10"/>
          <a:srcRect l="14620" r="7522" b="-2"/>
          <a:stretch/>
        </p:blipFill>
        <p:spPr>
          <a:xfrm>
            <a:off x="6740358" y="1606411"/>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pic>
        <p:nvPicPr>
          <p:cNvPr id="4" name="Audio Recording Apr 6, 2023 at 8:40:28 AM">
            <a:hlinkClick r:id="" action="ppaction://media"/>
            <a:extLst>
              <a:ext uri="{FF2B5EF4-FFF2-40B4-BE49-F238E27FC236}">
                <a16:creationId xmlns:a16="http://schemas.microsoft.com/office/drawing/2014/main" id="{6F6E3055-CB1E-B83F-E54C-659767545130}"/>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95777" y="5544646"/>
            <a:ext cx="812800" cy="812800"/>
          </a:xfrm>
          <a:prstGeom prst="rect">
            <a:avLst/>
          </a:prstGeom>
        </p:spPr>
      </p:pic>
    </p:spTree>
    <p:extLst>
      <p:ext uri="{BB962C8B-B14F-4D97-AF65-F5344CB8AC3E}">
        <p14:creationId xmlns:p14="http://schemas.microsoft.com/office/powerpoint/2010/main" val="309642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9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AB64160-C928-DB1C-EB36-91D3F728E193}"/>
              </a:ext>
            </a:extLst>
          </p:cNvPr>
          <p:cNvSpPr>
            <a:spLocks noGrp="1"/>
          </p:cNvSpPr>
          <p:nvPr>
            <p:ph type="title"/>
          </p:nvPr>
        </p:nvSpPr>
        <p:spPr>
          <a:xfrm>
            <a:off x="728038" y="138419"/>
            <a:ext cx="9804918" cy="1325563"/>
          </a:xfrm>
        </p:spPr>
        <p:txBody>
          <a:bodyPr>
            <a:normAutofit/>
          </a:bodyPr>
          <a:lstStyle/>
          <a:p>
            <a:r>
              <a:rPr lang="en-US" dirty="0">
                <a:solidFill>
                  <a:schemeClr val="bg1"/>
                </a:solidFill>
              </a:rPr>
              <a:t>Introduction</a:t>
            </a:r>
          </a:p>
        </p:txBody>
      </p:sp>
      <p:cxnSp>
        <p:nvCxnSpPr>
          <p:cNvPr id="25" name="Straight Connector 2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7"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18" name="Content Placeholder 2">
            <a:extLst>
              <a:ext uri="{FF2B5EF4-FFF2-40B4-BE49-F238E27FC236}">
                <a16:creationId xmlns:a16="http://schemas.microsoft.com/office/drawing/2014/main" id="{229926FD-CE47-88E3-8EAE-26B9704C6063}"/>
              </a:ext>
            </a:extLst>
          </p:cNvPr>
          <p:cNvGraphicFramePr>
            <a:graphicFrameLocks noGrp="1"/>
          </p:cNvGraphicFramePr>
          <p:nvPr>
            <p:ph idx="1"/>
            <p:extLst>
              <p:ext uri="{D42A27DB-BD31-4B8C-83A1-F6EECF244321}">
                <p14:modId xmlns:p14="http://schemas.microsoft.com/office/powerpoint/2010/main" val="423723185"/>
              </p:ext>
            </p:extLst>
          </p:nvPr>
        </p:nvGraphicFramePr>
        <p:xfrm>
          <a:off x="838200" y="1463982"/>
          <a:ext cx="10515600" cy="49019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Audio Recording Apr 6, 2023 at 8:03:48 AM">
            <a:hlinkClick r:id="" action="ppaction://media"/>
            <a:extLst>
              <a:ext uri="{FF2B5EF4-FFF2-40B4-BE49-F238E27FC236}">
                <a16:creationId xmlns:a16="http://schemas.microsoft.com/office/drawing/2014/main" id="{B91FDAF3-18A0-6F54-E3AD-46E87CFBDE59}"/>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35754" y="5959533"/>
            <a:ext cx="812800" cy="812800"/>
          </a:xfrm>
          <a:prstGeom prst="rect">
            <a:avLst/>
          </a:prstGeom>
        </p:spPr>
      </p:pic>
    </p:spTree>
    <p:extLst>
      <p:ext uri="{BB962C8B-B14F-4D97-AF65-F5344CB8AC3E}">
        <p14:creationId xmlns:p14="http://schemas.microsoft.com/office/powerpoint/2010/main" val="286868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971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C74D9A6-697F-CCE4-2316-594B4F52D8FB}"/>
              </a:ext>
            </a:extLst>
          </p:cNvPr>
          <p:cNvSpPr>
            <a:spLocks noGrp="1"/>
          </p:cNvSpPr>
          <p:nvPr>
            <p:ph type="title"/>
          </p:nvPr>
        </p:nvSpPr>
        <p:spPr>
          <a:xfrm>
            <a:off x="838200" y="-70953"/>
            <a:ext cx="9804918" cy="1325563"/>
          </a:xfrm>
        </p:spPr>
        <p:txBody>
          <a:bodyPr>
            <a:normAutofit/>
          </a:bodyPr>
          <a:lstStyle/>
          <a:p>
            <a:r>
              <a:rPr lang="en-US" dirty="0">
                <a:solidFill>
                  <a:schemeClr val="bg1"/>
                </a:solidFill>
              </a:rPr>
              <a:t>Business Problem</a:t>
            </a:r>
          </a:p>
        </p:txBody>
      </p:sp>
      <p:cxnSp>
        <p:nvCxnSpPr>
          <p:cNvPr id="26" name="Straight Connector 25">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8"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19" name="Content Placeholder 2">
            <a:extLst>
              <a:ext uri="{FF2B5EF4-FFF2-40B4-BE49-F238E27FC236}">
                <a16:creationId xmlns:a16="http://schemas.microsoft.com/office/drawing/2014/main" id="{8874B63A-4B16-4165-3FA0-35043CE4A081}"/>
              </a:ext>
            </a:extLst>
          </p:cNvPr>
          <p:cNvGraphicFramePr>
            <a:graphicFrameLocks noGrp="1"/>
          </p:cNvGraphicFramePr>
          <p:nvPr>
            <p:ph idx="1"/>
            <p:extLst>
              <p:ext uri="{D42A27DB-BD31-4B8C-83A1-F6EECF244321}">
                <p14:modId xmlns:p14="http://schemas.microsoft.com/office/powerpoint/2010/main" val="87866083"/>
              </p:ext>
            </p:extLst>
          </p:nvPr>
        </p:nvGraphicFramePr>
        <p:xfrm>
          <a:off x="838200" y="1322697"/>
          <a:ext cx="10515600" cy="5339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Recording Apr 6, 2023 at 8:05:25 AM">
            <a:hlinkClick r:id="" action="ppaction://media"/>
            <a:extLst>
              <a:ext uri="{FF2B5EF4-FFF2-40B4-BE49-F238E27FC236}">
                <a16:creationId xmlns:a16="http://schemas.microsoft.com/office/drawing/2014/main" id="{A92A8B17-0D00-52DA-FE6C-940595E9FE01}"/>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25400" y="5849257"/>
            <a:ext cx="812800" cy="812800"/>
          </a:xfrm>
          <a:prstGeom prst="rect">
            <a:avLst/>
          </a:prstGeom>
        </p:spPr>
      </p:pic>
    </p:spTree>
    <p:extLst>
      <p:ext uri="{BB962C8B-B14F-4D97-AF65-F5344CB8AC3E}">
        <p14:creationId xmlns:p14="http://schemas.microsoft.com/office/powerpoint/2010/main" val="68486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68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591CE90-E474-0EA4-4B94-AAE97F1D17CD}"/>
              </a:ext>
            </a:extLst>
          </p:cNvPr>
          <p:cNvSpPr>
            <a:spLocks noGrp="1"/>
          </p:cNvSpPr>
          <p:nvPr>
            <p:ph type="title"/>
          </p:nvPr>
        </p:nvSpPr>
        <p:spPr>
          <a:xfrm>
            <a:off x="907427" y="10705"/>
            <a:ext cx="9804918" cy="1325563"/>
          </a:xfrm>
        </p:spPr>
        <p:txBody>
          <a:bodyPr>
            <a:normAutofit/>
          </a:bodyPr>
          <a:lstStyle/>
          <a:p>
            <a:r>
              <a:rPr lang="en-US" dirty="0">
                <a:solidFill>
                  <a:schemeClr val="bg1"/>
                </a:solidFill>
              </a:rPr>
              <a:t>History</a:t>
            </a:r>
          </a:p>
        </p:txBody>
      </p:sp>
      <p:cxnSp>
        <p:nvCxnSpPr>
          <p:cNvPr id="35" name="Straight Connector 3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7"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9"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41"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8" name="Content Placeholder 2">
            <a:extLst>
              <a:ext uri="{FF2B5EF4-FFF2-40B4-BE49-F238E27FC236}">
                <a16:creationId xmlns:a16="http://schemas.microsoft.com/office/drawing/2014/main" id="{7B1D422B-BB16-D878-6111-F3F1EED37386}"/>
              </a:ext>
            </a:extLst>
          </p:cNvPr>
          <p:cNvGraphicFramePr>
            <a:graphicFrameLocks noGrp="1"/>
          </p:cNvGraphicFramePr>
          <p:nvPr>
            <p:ph idx="1"/>
            <p:extLst>
              <p:ext uri="{D42A27DB-BD31-4B8C-83A1-F6EECF244321}">
                <p14:modId xmlns:p14="http://schemas.microsoft.com/office/powerpoint/2010/main" val="3533540447"/>
              </p:ext>
            </p:extLst>
          </p:nvPr>
        </p:nvGraphicFramePr>
        <p:xfrm>
          <a:off x="838200" y="1305312"/>
          <a:ext cx="10515600" cy="5353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Audio Recording Apr 6, 2023 at 8:07:36 AM">
            <a:hlinkClick r:id="" action="ppaction://media"/>
            <a:extLst>
              <a:ext uri="{FF2B5EF4-FFF2-40B4-BE49-F238E27FC236}">
                <a16:creationId xmlns:a16="http://schemas.microsoft.com/office/drawing/2014/main" id="{5B1C0C7F-7A6A-CC65-6792-E36EF54333F5}"/>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0" y="5940730"/>
            <a:ext cx="812800" cy="812800"/>
          </a:xfrm>
          <a:prstGeom prst="rect">
            <a:avLst/>
          </a:prstGeom>
        </p:spPr>
      </p:pic>
    </p:spTree>
    <p:extLst>
      <p:ext uri="{BB962C8B-B14F-4D97-AF65-F5344CB8AC3E}">
        <p14:creationId xmlns:p14="http://schemas.microsoft.com/office/powerpoint/2010/main" val="285864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76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88E335B-1161-F7A7-5BDE-56A7219218B0}"/>
              </a:ext>
            </a:extLst>
          </p:cNvPr>
          <p:cNvSpPr>
            <a:spLocks noGrp="1"/>
          </p:cNvSpPr>
          <p:nvPr>
            <p:ph type="title"/>
          </p:nvPr>
        </p:nvSpPr>
        <p:spPr>
          <a:xfrm>
            <a:off x="728038" y="-208084"/>
            <a:ext cx="9804918" cy="1325563"/>
          </a:xfrm>
        </p:spPr>
        <p:txBody>
          <a:bodyPr>
            <a:normAutofit/>
          </a:bodyPr>
          <a:lstStyle/>
          <a:p>
            <a:r>
              <a:rPr lang="en-US"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Description</a:t>
            </a:r>
            <a:endParaRPr lang="en-US">
              <a:solidFill>
                <a:schemeClr val="bg1"/>
              </a:solidFill>
            </a:endParaRP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92778F7E-2D58-3A34-B56D-BF06E7FEC0B7}"/>
              </a:ext>
            </a:extLst>
          </p:cNvPr>
          <p:cNvGraphicFramePr>
            <a:graphicFrameLocks noGrp="1"/>
          </p:cNvGraphicFramePr>
          <p:nvPr>
            <p:ph idx="1"/>
            <p:extLst>
              <p:ext uri="{D42A27DB-BD31-4B8C-83A1-F6EECF244321}">
                <p14:modId xmlns:p14="http://schemas.microsoft.com/office/powerpoint/2010/main" val="3440578884"/>
              </p:ext>
            </p:extLst>
          </p:nvPr>
        </p:nvGraphicFramePr>
        <p:xfrm>
          <a:off x="838200" y="821124"/>
          <a:ext cx="10625758" cy="5840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Audio Recording Apr 6, 2023 at 8:09:47 AM">
            <a:hlinkClick r:id="" action="ppaction://media"/>
            <a:extLst>
              <a:ext uri="{FF2B5EF4-FFF2-40B4-BE49-F238E27FC236}">
                <a16:creationId xmlns:a16="http://schemas.microsoft.com/office/drawing/2014/main" id="{E1DEEED3-D2E1-2336-C497-50AA2BE6688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47171" y="6045200"/>
            <a:ext cx="812800" cy="812800"/>
          </a:xfrm>
          <a:prstGeom prst="rect">
            <a:avLst/>
          </a:prstGeom>
        </p:spPr>
      </p:pic>
    </p:spTree>
    <p:extLst>
      <p:ext uri="{BB962C8B-B14F-4D97-AF65-F5344CB8AC3E}">
        <p14:creationId xmlns:p14="http://schemas.microsoft.com/office/powerpoint/2010/main" val="25541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70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4" descr="Magnifying glass showing decling performance">
            <a:extLst>
              <a:ext uri="{FF2B5EF4-FFF2-40B4-BE49-F238E27FC236}">
                <a16:creationId xmlns:a16="http://schemas.microsoft.com/office/drawing/2014/main" id="{72900B1E-A73B-5B9A-CD1B-9B46A982D0D6}"/>
              </a:ext>
            </a:extLst>
          </p:cNvPr>
          <p:cNvPicPr>
            <a:picLocks noChangeAspect="1"/>
          </p:cNvPicPr>
          <p:nvPr/>
        </p:nvPicPr>
        <p:blipFill rotWithShape="1">
          <a:blip r:embed="rId4">
            <a:duotone>
              <a:schemeClr val="accent1">
                <a:shade val="45000"/>
                <a:satMod val="135000"/>
              </a:schemeClr>
              <a:prstClr val="white"/>
            </a:duotone>
            <a:alphaModFix amt="35000"/>
          </a:blip>
          <a:srcRect t="1220" b="1451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CFD5EFA6-1655-ED81-06F7-ECD1203BA132}"/>
              </a:ext>
            </a:extLst>
          </p:cNvPr>
          <p:cNvSpPr>
            <a:spLocks noGrp="1"/>
          </p:cNvSpPr>
          <p:nvPr>
            <p:ph type="title"/>
          </p:nvPr>
        </p:nvSpPr>
        <p:spPr>
          <a:xfrm>
            <a:off x="1188069" y="381935"/>
            <a:ext cx="6014704" cy="1929160"/>
          </a:xfrm>
        </p:spPr>
        <p:txBody>
          <a:bodyPr anchor="b">
            <a:normAutofit/>
          </a:bodyPr>
          <a:lstStyle/>
          <a:p>
            <a:r>
              <a:rPr lang="en-US" sz="5600" dirty="0">
                <a:solidFill>
                  <a:srgbClr val="FFFFFF"/>
                </a:solidFill>
              </a:rPr>
              <a:t>Exploratory Data Analysis ( EDA )</a:t>
            </a:r>
          </a:p>
        </p:txBody>
      </p:sp>
      <p:sp>
        <p:nvSpPr>
          <p:cNvPr id="2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8A0C6649-C5DE-6359-B479-4543E709437A}"/>
              </a:ext>
            </a:extLst>
          </p:cNvPr>
          <p:cNvSpPr>
            <a:spLocks noGrp="1"/>
          </p:cNvSpPr>
          <p:nvPr>
            <p:ph idx="1"/>
          </p:nvPr>
        </p:nvSpPr>
        <p:spPr>
          <a:xfrm>
            <a:off x="1188068" y="2518117"/>
            <a:ext cx="9806130" cy="3957947"/>
          </a:xfrm>
        </p:spPr>
        <p:txBody>
          <a:bodyPr anchor="t">
            <a:normAutofit lnSpcReduction="10000"/>
          </a:bodyPr>
          <a:lstStyle/>
          <a:p>
            <a:r>
              <a:rPr lang="en-US" sz="2400" dirty="0">
                <a:solidFill>
                  <a:srgbClr val="FFFFFF"/>
                </a:solidFill>
                <a:latin typeface="Times New Roman" panose="02020603050405020304" pitchFamily="18" charset="0"/>
                <a:cs typeface="Times New Roman" panose="02020603050405020304" pitchFamily="18" charset="0"/>
              </a:rPr>
              <a:t>Python was used to perform EDA</a:t>
            </a:r>
          </a:p>
          <a:p>
            <a:r>
              <a:rPr lang="en-US"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Two data set were merged to get the records from 1999-2021. The resulting datasets had 12 columns and around 400k records</a:t>
            </a:r>
          </a:p>
          <a:p>
            <a:r>
              <a:rPr lang="en-US" sz="240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E</a:t>
            </a:r>
            <a:r>
              <a:rPr lang="en-US"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xtracted the data for LA county for the number of deaths that was caused by heart failure </a:t>
            </a:r>
            <a:endParaRPr lang="en-US" sz="240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scatter plot between year and number of deaths was studied and the pattern had some linear relationship</a:t>
            </a:r>
          </a:p>
          <a:p>
            <a:r>
              <a:rPr lang="en-US" sz="2400" dirty="0">
                <a:solidFill>
                  <a:srgbClr val="FFFFFF"/>
                </a:solidFill>
                <a:latin typeface="Times New Roman" panose="02020603050405020304" pitchFamily="18" charset="0"/>
                <a:cs typeface="Times New Roman" panose="02020603050405020304" pitchFamily="18" charset="0"/>
              </a:rPr>
              <a:t>Box plot was used to look at the possible outliers</a:t>
            </a:r>
          </a:p>
          <a:p>
            <a:r>
              <a:rPr lang="en-US" sz="2400" dirty="0">
                <a:solidFill>
                  <a:srgbClr val="FFFFFF"/>
                </a:solidFill>
                <a:latin typeface="Times New Roman" panose="02020603050405020304" pitchFamily="18" charset="0"/>
                <a:cs typeface="Times New Roman" panose="02020603050405020304" pitchFamily="18" charset="0"/>
              </a:rPr>
              <a:t>Heat Map was used to see the correlation between the dependent and independent variable</a:t>
            </a:r>
          </a:p>
          <a:p>
            <a:endParaRPr lang="en-US" sz="1500" dirty="0">
              <a:solidFill>
                <a:srgbClr val="FFFFFF"/>
              </a:solidFill>
            </a:endParaRPr>
          </a:p>
        </p:txBody>
      </p:sp>
      <p:pic>
        <p:nvPicPr>
          <p:cNvPr id="4" name="Audio Recording Apr 6, 2023 at 8:12:23 AM">
            <a:hlinkClick r:id="" action="ppaction://media"/>
            <a:extLst>
              <a:ext uri="{FF2B5EF4-FFF2-40B4-BE49-F238E27FC236}">
                <a16:creationId xmlns:a16="http://schemas.microsoft.com/office/drawing/2014/main" id="{A355231D-7DA0-80FF-AEE9-A65E1448A19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1142" y="6036322"/>
            <a:ext cx="812800" cy="812800"/>
          </a:xfrm>
          <a:prstGeom prst="rect">
            <a:avLst/>
          </a:prstGeom>
        </p:spPr>
      </p:pic>
    </p:spTree>
    <p:extLst>
      <p:ext uri="{BB962C8B-B14F-4D97-AF65-F5344CB8AC3E}">
        <p14:creationId xmlns:p14="http://schemas.microsoft.com/office/powerpoint/2010/main" val="117248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472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D18A6D8-8351-384E-4AD0-B07A18BBC449}"/>
              </a:ext>
            </a:extLst>
          </p:cNvPr>
          <p:cNvPicPr>
            <a:picLocks noGrp="1" noChangeAspect="1"/>
          </p:cNvPicPr>
          <p:nvPr>
            <p:ph idx="1"/>
          </p:nvPr>
        </p:nvPicPr>
        <p:blipFill>
          <a:blip r:embed="rId5"/>
          <a:stretch>
            <a:fillRect/>
          </a:stretch>
        </p:blipFill>
        <p:spPr>
          <a:xfrm>
            <a:off x="715578" y="885450"/>
            <a:ext cx="8806891" cy="5944650"/>
          </a:xfrm>
          <a:prstGeom prst="rect">
            <a:avLst/>
          </a:prstGeom>
        </p:spPr>
      </p:pic>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C18F3891-2F96-5687-EE34-2E6AA10B1A8B}"/>
              </a:ext>
            </a:extLst>
          </p:cNvPr>
          <p:cNvSpPr txBox="1"/>
          <p:nvPr/>
        </p:nvSpPr>
        <p:spPr>
          <a:xfrm>
            <a:off x="715578" y="0"/>
            <a:ext cx="5192486" cy="830997"/>
          </a:xfrm>
          <a:prstGeom prst="rect">
            <a:avLst/>
          </a:prstGeom>
          <a:noFill/>
        </p:spPr>
        <p:txBody>
          <a:bodyPr wrap="square" rtlCol="0">
            <a:spAutoFit/>
          </a:bodyPr>
          <a:lstStyle/>
          <a:p>
            <a:r>
              <a:rPr lang="en-US" sz="4800" dirty="0">
                <a:solidFill>
                  <a:schemeClr val="bg1"/>
                </a:solidFill>
                <a:latin typeface="+mj-lt"/>
                <a:cs typeface="Times New Roman" panose="02020603050405020304" pitchFamily="18" charset="0"/>
              </a:rPr>
              <a:t>Code Snippet</a:t>
            </a:r>
          </a:p>
        </p:txBody>
      </p:sp>
      <p:pic>
        <p:nvPicPr>
          <p:cNvPr id="7" name="Audio Recording Apr 6, 2023 at 8:28:14 AM">
            <a:hlinkClick r:id="" action="ppaction://media"/>
            <a:extLst>
              <a:ext uri="{FF2B5EF4-FFF2-40B4-BE49-F238E27FC236}">
                <a16:creationId xmlns:a16="http://schemas.microsoft.com/office/drawing/2014/main" id="{CF9E24C3-ED7E-95B6-4794-24140A285AB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5890907"/>
            <a:ext cx="812800" cy="812800"/>
          </a:xfrm>
          <a:prstGeom prst="rect">
            <a:avLst/>
          </a:prstGeom>
        </p:spPr>
      </p:pic>
    </p:spTree>
    <p:extLst>
      <p:ext uri="{BB962C8B-B14F-4D97-AF65-F5344CB8AC3E}">
        <p14:creationId xmlns:p14="http://schemas.microsoft.com/office/powerpoint/2010/main" val="22094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33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quare&#10;&#10;Description automatically generated with medium confidence">
            <a:extLst>
              <a:ext uri="{FF2B5EF4-FFF2-40B4-BE49-F238E27FC236}">
                <a16:creationId xmlns:a16="http://schemas.microsoft.com/office/drawing/2014/main" id="{F04E2B25-5450-09B8-D1B1-60EB3C3F342F}"/>
              </a:ext>
            </a:extLst>
          </p:cNvPr>
          <p:cNvPicPr>
            <a:picLocks noChangeAspect="1"/>
          </p:cNvPicPr>
          <p:nvPr/>
        </p:nvPicPr>
        <p:blipFill>
          <a:blip r:embed="rId4">
            <a:alphaModFix/>
          </a:blip>
          <a:stretch>
            <a:fillRect/>
          </a:stretch>
        </p:blipFill>
        <p:spPr>
          <a:xfrm>
            <a:off x="1591262" y="3600181"/>
            <a:ext cx="3952158" cy="2680198"/>
          </a:xfrm>
          <a:prstGeom prst="rect">
            <a:avLst/>
          </a:prstGeom>
        </p:spPr>
      </p:pic>
      <p:pic>
        <p:nvPicPr>
          <p:cNvPr id="4" name="Content Placeholder 3" descr="Chart, scatter chart&#10;&#10;Description automatically generated">
            <a:extLst>
              <a:ext uri="{FF2B5EF4-FFF2-40B4-BE49-F238E27FC236}">
                <a16:creationId xmlns:a16="http://schemas.microsoft.com/office/drawing/2014/main" id="{5A6ABCAE-CC8B-ABEF-1589-FED55FFB2A8E}"/>
              </a:ext>
            </a:extLst>
          </p:cNvPr>
          <p:cNvPicPr>
            <a:picLocks noGrp="1" noChangeAspect="1"/>
          </p:cNvPicPr>
          <p:nvPr>
            <p:ph idx="1"/>
          </p:nvPr>
        </p:nvPicPr>
        <p:blipFill>
          <a:blip r:embed="rId5">
            <a:alphaModFix/>
          </a:blip>
          <a:stretch>
            <a:fillRect/>
          </a:stretch>
        </p:blipFill>
        <p:spPr>
          <a:xfrm>
            <a:off x="5122138" y="781761"/>
            <a:ext cx="3952153" cy="2415205"/>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FA924A53-D0BD-9478-32FA-337F9A47E5E1}"/>
              </a:ext>
            </a:extLst>
          </p:cNvPr>
          <p:cNvPicPr>
            <a:picLocks noChangeAspect="1"/>
          </p:cNvPicPr>
          <p:nvPr/>
        </p:nvPicPr>
        <p:blipFill>
          <a:blip r:embed="rId6">
            <a:alphaModFix/>
          </a:blip>
          <a:stretch>
            <a:fillRect/>
          </a:stretch>
        </p:blipFill>
        <p:spPr>
          <a:xfrm>
            <a:off x="7906043" y="3764131"/>
            <a:ext cx="4182627" cy="2425492"/>
          </a:xfrm>
          <a:prstGeom prst="rect">
            <a:avLst/>
          </a:prstGeom>
        </p:spPr>
      </p:pic>
      <p:sp>
        <p:nvSpPr>
          <p:cNvPr id="3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3897779"/>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3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449154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3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4981365"/>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CAED9BD-93CB-EA7A-CAB5-3C26D7BEED3C}"/>
              </a:ext>
            </a:extLst>
          </p:cNvPr>
          <p:cNvSpPr>
            <a:spLocks noGrp="1"/>
          </p:cNvSpPr>
          <p:nvPr>
            <p:ph type="title"/>
          </p:nvPr>
        </p:nvSpPr>
        <p:spPr>
          <a:xfrm>
            <a:off x="715890" y="-536847"/>
            <a:ext cx="6347918" cy="2386669"/>
          </a:xfrm>
        </p:spPr>
        <p:txBody>
          <a:bodyPr vert="horz" lIns="91440" tIns="45720" rIns="91440" bIns="45720" rtlCol="0" anchor="ctr">
            <a:normAutofit/>
          </a:bodyPr>
          <a:lstStyle/>
          <a:p>
            <a:r>
              <a:rPr lang="en-US" b="1" i="0" kern="1200" cap="all" baseline="0" dirty="0">
                <a:solidFill>
                  <a:schemeClr val="bg1"/>
                </a:solidFill>
                <a:latin typeface="+mj-lt"/>
                <a:ea typeface="+mj-ea"/>
                <a:cs typeface="+mj-cs"/>
              </a:rPr>
              <a:t>Analysis</a:t>
            </a:r>
          </a:p>
        </p:txBody>
      </p:sp>
      <p:pic>
        <p:nvPicPr>
          <p:cNvPr id="7" name="Audio Recording Apr 6, 2023 at 8:29:47 AM">
            <a:hlinkClick r:id="" action="ppaction://media"/>
            <a:extLst>
              <a:ext uri="{FF2B5EF4-FFF2-40B4-BE49-F238E27FC236}">
                <a16:creationId xmlns:a16="http://schemas.microsoft.com/office/drawing/2014/main" id="{1837B687-2186-4A8C-68E0-448E1C704DB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309490" y="5634644"/>
            <a:ext cx="812800" cy="812800"/>
          </a:xfrm>
          <a:prstGeom prst="rect">
            <a:avLst/>
          </a:prstGeom>
        </p:spPr>
      </p:pic>
    </p:spTree>
    <p:extLst>
      <p:ext uri="{BB962C8B-B14F-4D97-AF65-F5344CB8AC3E}">
        <p14:creationId xmlns:p14="http://schemas.microsoft.com/office/powerpoint/2010/main" val="8735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308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36" name="Picture 35" descr="Graph on document with pen">
            <a:extLst>
              <a:ext uri="{FF2B5EF4-FFF2-40B4-BE49-F238E27FC236}">
                <a16:creationId xmlns:a16="http://schemas.microsoft.com/office/drawing/2014/main" id="{B9BFCF1B-3B32-F63F-3B76-25D40EF9638E}"/>
              </a:ext>
            </a:extLst>
          </p:cNvPr>
          <p:cNvPicPr>
            <a:picLocks noChangeAspect="1"/>
          </p:cNvPicPr>
          <p:nvPr/>
        </p:nvPicPr>
        <p:blipFill rotWithShape="1">
          <a:blip r:embed="rId5">
            <a:duotone>
              <a:schemeClr val="accent1">
                <a:shade val="45000"/>
                <a:satMod val="135000"/>
              </a:schemeClr>
              <a:prstClr val="white"/>
            </a:duotone>
            <a:alphaModFix amt="35000"/>
          </a:blip>
          <a:srcRect t="1510" b="14220"/>
          <a:stretch/>
        </p:blipFill>
        <p:spPr>
          <a:xfrm>
            <a:off x="0" y="8878"/>
            <a:ext cx="12191980" cy="6858000"/>
          </a:xfrm>
          <a:prstGeom prst="rect">
            <a:avLst/>
          </a:prstGeom>
        </p:spPr>
      </p:pic>
      <p:sp>
        <p:nvSpPr>
          <p:cNvPr id="2" name="Title 1">
            <a:extLst>
              <a:ext uri="{FF2B5EF4-FFF2-40B4-BE49-F238E27FC236}">
                <a16:creationId xmlns:a16="http://schemas.microsoft.com/office/drawing/2014/main" id="{2851C0CA-4C1A-44B6-B735-CDA2B5F0DD15}"/>
              </a:ext>
            </a:extLst>
          </p:cNvPr>
          <p:cNvSpPr>
            <a:spLocks noGrp="1"/>
          </p:cNvSpPr>
          <p:nvPr>
            <p:ph type="title"/>
          </p:nvPr>
        </p:nvSpPr>
        <p:spPr>
          <a:xfrm>
            <a:off x="1823257" y="-72999"/>
            <a:ext cx="5366040" cy="1254302"/>
          </a:xfrm>
        </p:spPr>
        <p:txBody>
          <a:bodyPr anchor="b">
            <a:normAutofit/>
          </a:bodyPr>
          <a:lstStyle/>
          <a:p>
            <a:r>
              <a:rPr lang="en-US" dirty="0">
                <a:solidFill>
                  <a:srgbClr val="FFFFFF"/>
                </a:solidFill>
              </a:rPr>
              <a:t>Modeling </a:t>
            </a:r>
          </a:p>
        </p:txBody>
      </p:sp>
      <p:sp>
        <p:nvSpPr>
          <p:cNvPr id="4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50"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6FED1E-1A44-0B15-174D-6A4FE4B3ABA8}"/>
              </a:ext>
            </a:extLst>
          </p:cNvPr>
          <p:cNvSpPr>
            <a:spLocks noGrp="1"/>
          </p:cNvSpPr>
          <p:nvPr>
            <p:ph idx="1"/>
          </p:nvPr>
        </p:nvSpPr>
        <p:spPr>
          <a:xfrm>
            <a:off x="1379609" y="1630017"/>
            <a:ext cx="10029283" cy="4805507"/>
          </a:xfrm>
        </p:spPr>
        <p:txBody>
          <a:bodyPr anchor="t">
            <a:normAutofit fontScale="92500" lnSpcReduction="20000"/>
          </a:bodyPr>
          <a:lstStyle/>
          <a:p>
            <a:pPr>
              <a:lnSpc>
                <a:spcPct val="150000"/>
              </a:lnSpc>
            </a:pPr>
            <a:r>
              <a:rPr lang="en-US" sz="2200" dirty="0">
                <a:solidFill>
                  <a:srgbClr val="FFFFFF"/>
                </a:solidFill>
              </a:rPr>
              <a:t>Regression model was created using the dataset</a:t>
            </a:r>
          </a:p>
          <a:p>
            <a:pPr>
              <a:lnSpc>
                <a:spcPct val="150000"/>
              </a:lnSpc>
            </a:pPr>
            <a:r>
              <a:rPr lang="en-US" sz="2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D</a:t>
            </a: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ivided the data into training and test sets in the ratio of 0.7 and 0.3  respectively and fitted the data to the linear regression model</a:t>
            </a:r>
            <a:r>
              <a:rPr lang="en-US" sz="2200" dirty="0">
                <a:solidFill>
                  <a:srgbClr val="FFFFFF"/>
                </a:solidFill>
                <a:effectLst/>
              </a:rPr>
              <a:t> </a:t>
            </a:r>
          </a:p>
          <a:p>
            <a:pPr>
              <a:lnSpc>
                <a:spcPct val="150000"/>
              </a:lnSpc>
            </a:pP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MSE and R squared for the model came out to be 643 and 45% respectively.</a:t>
            </a:r>
            <a:r>
              <a:rPr lang="en-US" sz="2200" dirty="0">
                <a:solidFill>
                  <a:srgbClr val="FFFFFF"/>
                </a:solidFill>
                <a:effectLst/>
              </a:rPr>
              <a:t> </a:t>
            </a:r>
            <a:endParaRPr lang="en-US" sz="2200" dirty="0">
              <a:solidFill>
                <a:srgbClr val="FFFFFF"/>
              </a:solidFill>
            </a:endParaRPr>
          </a:p>
          <a:p>
            <a:pPr>
              <a:lnSpc>
                <a:spcPct val="150000"/>
              </a:lnSpc>
            </a:pP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squared indicates how close the data is fitted to the regression line. Lower MSE and higher R</a:t>
            </a:r>
            <a:r>
              <a:rPr lang="en-US" sz="2200" baseline="30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2</a:t>
            </a: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value gives us the better model. </a:t>
            </a:r>
          </a:p>
          <a:p>
            <a:pPr>
              <a:lnSpc>
                <a:spcPct val="150000"/>
              </a:lnSpc>
            </a:pPr>
            <a:r>
              <a:rPr lang="en-US" sz="2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data from 1999-2013 has the decreasing trend in number of deaths whereas the data from 2014-2021 has increasing trend in the number of deaths. This has skewed the distribution of the data when creating the model and hence the accuracy of the model is not very high. </a:t>
            </a:r>
          </a:p>
          <a:p>
            <a:pPr marL="0" indent="0">
              <a:buNone/>
            </a:pPr>
            <a:endParaRPr lang="en-US" sz="1300" dirty="0">
              <a:solidFill>
                <a:srgbClr val="FFFFFF"/>
              </a:solidFill>
              <a:effectLst/>
            </a:endParaRPr>
          </a:p>
          <a:p>
            <a:endParaRPr lang="en-US" sz="1300" dirty="0">
              <a:solidFill>
                <a:srgbClr val="FFFFFF"/>
              </a:solidFill>
            </a:endParaRPr>
          </a:p>
          <a:p>
            <a:endParaRPr lang="en-US" sz="1300" dirty="0">
              <a:solidFill>
                <a:srgbClr val="FFFFFF"/>
              </a:solidFill>
            </a:endParaRPr>
          </a:p>
        </p:txBody>
      </p:sp>
      <p:pic>
        <p:nvPicPr>
          <p:cNvPr id="6" name="Audio Recording Apr 6, 2023 at 8:32:11 AM">
            <a:hlinkClick r:id="" action="ppaction://media"/>
            <a:extLst>
              <a:ext uri="{FF2B5EF4-FFF2-40B4-BE49-F238E27FC236}">
                <a16:creationId xmlns:a16="http://schemas.microsoft.com/office/drawing/2014/main" id="{C0DCE78B-4C03-AB21-8112-315A4705309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78720" y="5833961"/>
            <a:ext cx="812800" cy="812800"/>
          </a:xfrm>
          <a:prstGeom prst="rect">
            <a:avLst/>
          </a:prstGeom>
        </p:spPr>
      </p:pic>
    </p:spTree>
    <p:extLst>
      <p:ext uri="{BB962C8B-B14F-4D97-AF65-F5344CB8AC3E}">
        <p14:creationId xmlns:p14="http://schemas.microsoft.com/office/powerpoint/2010/main" val="384660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939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GradientVTI">
  <a:themeElements>
    <a:clrScheme name="AnalogousFromRegularSeedRightStep">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806</Words>
  <Application>Microsoft Macintosh PowerPoint</Application>
  <PresentationFormat>Widescreen</PresentationFormat>
  <Paragraphs>48</Paragraphs>
  <Slides>11</Slides>
  <Notes>2</Notes>
  <HiddenSlides>0</HiddenSlides>
  <MMClips>11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Gill Sans Nova</vt:lpstr>
      <vt:lpstr>Times New Roman</vt:lpstr>
      <vt:lpstr>Univers</vt:lpstr>
      <vt:lpstr>GradientVTI</vt:lpstr>
      <vt:lpstr>Prediction of death number because of heart disease</vt:lpstr>
      <vt:lpstr>Introduction</vt:lpstr>
      <vt:lpstr>Business Problem</vt:lpstr>
      <vt:lpstr>History</vt:lpstr>
      <vt:lpstr>Data Description</vt:lpstr>
      <vt:lpstr>Exploratory Data Analysis ( EDA )</vt:lpstr>
      <vt:lpstr>PowerPoint Presentation</vt:lpstr>
      <vt:lpstr>Analysis</vt:lpstr>
      <vt:lpstr>Modeling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death number because of heart disease</dc:title>
  <dc:creator>Sameer Nepal</dc:creator>
  <cp:lastModifiedBy>Sameer Nepal</cp:lastModifiedBy>
  <cp:revision>4</cp:revision>
  <dcterms:created xsi:type="dcterms:W3CDTF">2023-04-06T05:10:57Z</dcterms:created>
  <dcterms:modified xsi:type="dcterms:W3CDTF">2023-04-06T19:04:23Z</dcterms:modified>
</cp:coreProperties>
</file>