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3"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574"/>
    <p:restoredTop sz="96327"/>
  </p:normalViewPr>
  <p:slideViewPr>
    <p:cSldViewPr snapToGrid="0" snapToObjects="1">
      <p:cViewPr>
        <p:scale>
          <a:sx n="111" d="100"/>
          <a:sy n="111" d="100"/>
        </p:scale>
        <p:origin x="144" y="10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3/2/22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9307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3/2/22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6750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3/2/22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365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3/2/22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768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3/2/22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749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3/2/22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04789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3/2/22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94864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3/2/22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4788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3/2/22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55569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3/2/22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8629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3/2/22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92276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3/2/22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78880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3/2/22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7663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3/2/22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10757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3/2/22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413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3/2/22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7963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85584D-7D79-4248-9986-4CA35242F944}" type="datetimeFigureOut">
              <a:rPr lang="en-US" smtClean="0"/>
              <a:t>3/2/22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2204923174"/>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0B328B-4F06-9B4F-815B-5026E9C6F335}"/>
              </a:ext>
            </a:extLst>
          </p:cNvPr>
          <p:cNvSpPr>
            <a:spLocks noGrp="1"/>
          </p:cNvSpPr>
          <p:nvPr>
            <p:ph type="ctrTitle"/>
          </p:nvPr>
        </p:nvSpPr>
        <p:spPr>
          <a:xfrm>
            <a:off x="1318194" y="451416"/>
            <a:ext cx="6905177" cy="764297"/>
          </a:xfrm>
        </p:spPr>
        <p:txBody>
          <a:bodyPr/>
          <a:lstStyle/>
          <a:p>
            <a:r>
              <a:rPr lang="en-US" sz="4800" dirty="0"/>
              <a:t>Data Set for the Analysis</a:t>
            </a:r>
          </a:p>
        </p:txBody>
      </p:sp>
      <p:sp>
        <p:nvSpPr>
          <p:cNvPr id="7" name="Subtitle 6">
            <a:extLst>
              <a:ext uri="{FF2B5EF4-FFF2-40B4-BE49-F238E27FC236}">
                <a16:creationId xmlns:a16="http://schemas.microsoft.com/office/drawing/2014/main" id="{FBAD065B-F6E0-4A4D-B177-DDF4A2420CDE}"/>
              </a:ext>
            </a:extLst>
          </p:cNvPr>
          <p:cNvSpPr>
            <a:spLocks noGrp="1"/>
          </p:cNvSpPr>
          <p:nvPr>
            <p:ph type="subTitle" idx="1"/>
          </p:nvPr>
        </p:nvSpPr>
        <p:spPr>
          <a:xfrm>
            <a:off x="847771" y="4642588"/>
            <a:ext cx="4588933" cy="1510747"/>
          </a:xfrm>
        </p:spPr>
        <p:txBody>
          <a:bodyPr>
            <a:normAutofit lnSpcReduction="10000"/>
          </a:bodyPr>
          <a:lstStyle/>
          <a:p>
            <a:pPr algn="l"/>
            <a:r>
              <a:rPr lang="en-US" dirty="0">
                <a:solidFill>
                  <a:schemeClr val="accent1"/>
                </a:solidFill>
              </a:rPr>
              <a:t>Sameer Nepal</a:t>
            </a:r>
          </a:p>
          <a:p>
            <a:pPr algn="l"/>
            <a:r>
              <a:rPr lang="en-US" dirty="0">
                <a:solidFill>
                  <a:schemeClr val="accent1"/>
                </a:solidFill>
              </a:rPr>
              <a:t>DSC 530 </a:t>
            </a:r>
          </a:p>
          <a:p>
            <a:pPr algn="l"/>
            <a:r>
              <a:rPr lang="en-US" dirty="0">
                <a:solidFill>
                  <a:schemeClr val="accent1"/>
                </a:solidFill>
              </a:rPr>
              <a:t>Data Exploration and Analysis </a:t>
            </a:r>
          </a:p>
          <a:p>
            <a:pPr algn="l"/>
            <a:r>
              <a:rPr lang="en-US" dirty="0">
                <a:solidFill>
                  <a:schemeClr val="accent1"/>
                </a:solidFill>
              </a:rPr>
              <a:t>03.04.2022</a:t>
            </a:r>
          </a:p>
          <a:p>
            <a:endParaRPr lang="en-US" dirty="0"/>
          </a:p>
        </p:txBody>
      </p:sp>
      <p:sp>
        <p:nvSpPr>
          <p:cNvPr id="8" name="TextBox 7">
            <a:extLst>
              <a:ext uri="{FF2B5EF4-FFF2-40B4-BE49-F238E27FC236}">
                <a16:creationId xmlns:a16="http://schemas.microsoft.com/office/drawing/2014/main" id="{02CCD380-1C79-DB45-B79F-BC27591C8D66}"/>
              </a:ext>
            </a:extLst>
          </p:cNvPr>
          <p:cNvSpPr txBox="1"/>
          <p:nvPr/>
        </p:nvSpPr>
        <p:spPr>
          <a:xfrm>
            <a:off x="1628338" y="2087218"/>
            <a:ext cx="6284890" cy="584775"/>
          </a:xfrm>
          <a:prstGeom prst="rect">
            <a:avLst/>
          </a:prstGeom>
          <a:noFill/>
        </p:spPr>
        <p:txBody>
          <a:bodyPr wrap="square" rtlCol="0">
            <a:spAutoFit/>
          </a:bodyPr>
          <a:lstStyle/>
          <a:p>
            <a:r>
              <a:rPr lang="en-US" sz="3200" dirty="0">
                <a:solidFill>
                  <a:schemeClr val="accent1"/>
                </a:solidFill>
              </a:rPr>
              <a:t>Military Strength of a country</a:t>
            </a:r>
          </a:p>
        </p:txBody>
      </p:sp>
    </p:spTree>
    <p:extLst>
      <p:ext uri="{BB962C8B-B14F-4D97-AF65-F5344CB8AC3E}">
        <p14:creationId xmlns:p14="http://schemas.microsoft.com/office/powerpoint/2010/main" val="356257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AC5A-6765-624C-9F33-F04AAE278F2B}"/>
              </a:ext>
            </a:extLst>
          </p:cNvPr>
          <p:cNvSpPr>
            <a:spLocks noGrp="1"/>
          </p:cNvSpPr>
          <p:nvPr>
            <p:ph type="title"/>
          </p:nvPr>
        </p:nvSpPr>
        <p:spPr/>
        <p:txBody>
          <a:bodyPr/>
          <a:lstStyle/>
          <a:p>
            <a:r>
              <a:rPr lang="en-US" dirty="0"/>
              <a:t>Probability mass function (PMF)</a:t>
            </a:r>
          </a:p>
        </p:txBody>
      </p:sp>
      <p:pic>
        <p:nvPicPr>
          <p:cNvPr id="4" name="Content Placeholder 3">
            <a:extLst>
              <a:ext uri="{FF2B5EF4-FFF2-40B4-BE49-F238E27FC236}">
                <a16:creationId xmlns:a16="http://schemas.microsoft.com/office/drawing/2014/main" id="{CF9EC82D-0E71-DD46-9200-F5CAB776503C}"/>
              </a:ext>
            </a:extLst>
          </p:cNvPr>
          <p:cNvPicPr>
            <a:picLocks noGrp="1" noChangeAspect="1"/>
          </p:cNvPicPr>
          <p:nvPr>
            <p:ph idx="1"/>
          </p:nvPr>
        </p:nvPicPr>
        <p:blipFill>
          <a:blip r:embed="rId2"/>
          <a:stretch>
            <a:fillRect/>
          </a:stretch>
        </p:blipFill>
        <p:spPr>
          <a:xfrm>
            <a:off x="139700" y="1270000"/>
            <a:ext cx="5956300" cy="3403600"/>
          </a:xfrm>
          <a:prstGeom prst="rect">
            <a:avLst/>
          </a:prstGeom>
        </p:spPr>
      </p:pic>
      <p:sp>
        <p:nvSpPr>
          <p:cNvPr id="5" name="TextBox 4">
            <a:extLst>
              <a:ext uri="{FF2B5EF4-FFF2-40B4-BE49-F238E27FC236}">
                <a16:creationId xmlns:a16="http://schemas.microsoft.com/office/drawing/2014/main" id="{51765517-55F9-8E43-A430-3954813C7DC8}"/>
              </a:ext>
            </a:extLst>
          </p:cNvPr>
          <p:cNvSpPr txBox="1"/>
          <p:nvPr/>
        </p:nvSpPr>
        <p:spPr>
          <a:xfrm>
            <a:off x="6096001" y="1930400"/>
            <a:ext cx="3064772" cy="2462213"/>
          </a:xfrm>
          <a:prstGeom prst="rect">
            <a:avLst/>
          </a:prstGeom>
          <a:noFill/>
        </p:spPr>
        <p:txBody>
          <a:bodyPr wrap="square" rtlCol="0">
            <a:spAutoFit/>
          </a:bodyPr>
          <a:lstStyle/>
          <a:p>
            <a:r>
              <a:rPr lang="en-US" sz="1400" dirty="0">
                <a:solidFill>
                  <a:schemeClr val="accent1"/>
                </a:solidFill>
              </a:rPr>
              <a:t>This PMF is for the number of military personnel of the country. Looking at the PMF we see that the there is more chance of seeing that most of the country has the total military which less than 0.5 million. There is a greater number of country that has a smaller number of military than the country that have high number of military personnel</a:t>
            </a:r>
            <a:r>
              <a:rPr lang="en-US" sz="800" dirty="0">
                <a:solidFill>
                  <a:schemeClr val="accent1"/>
                </a:solidFill>
              </a:rPr>
              <a:t>.</a:t>
            </a:r>
          </a:p>
        </p:txBody>
      </p:sp>
    </p:spTree>
    <p:extLst>
      <p:ext uri="{BB962C8B-B14F-4D97-AF65-F5344CB8AC3E}">
        <p14:creationId xmlns:p14="http://schemas.microsoft.com/office/powerpoint/2010/main" val="2516748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55DA-F06C-DA48-B797-399C6CD28308}"/>
              </a:ext>
            </a:extLst>
          </p:cNvPr>
          <p:cNvSpPr>
            <a:spLocks noGrp="1"/>
          </p:cNvSpPr>
          <p:nvPr>
            <p:ph type="title"/>
          </p:nvPr>
        </p:nvSpPr>
        <p:spPr>
          <a:xfrm>
            <a:off x="144899" y="517002"/>
            <a:ext cx="9577836" cy="1320800"/>
          </a:xfrm>
        </p:spPr>
        <p:txBody>
          <a:bodyPr/>
          <a:lstStyle/>
          <a:p>
            <a:r>
              <a:rPr lang="en-US" dirty="0"/>
              <a:t>CUMULATIVE DISTRIBUTION FUNCTION (CDF)</a:t>
            </a:r>
          </a:p>
        </p:txBody>
      </p:sp>
      <p:pic>
        <p:nvPicPr>
          <p:cNvPr id="4" name="Content Placeholder 3">
            <a:extLst>
              <a:ext uri="{FF2B5EF4-FFF2-40B4-BE49-F238E27FC236}">
                <a16:creationId xmlns:a16="http://schemas.microsoft.com/office/drawing/2014/main" id="{8A7E308D-4786-144D-9397-C323AB75363B}"/>
              </a:ext>
            </a:extLst>
          </p:cNvPr>
          <p:cNvPicPr>
            <a:picLocks noGrp="1" noChangeAspect="1"/>
          </p:cNvPicPr>
          <p:nvPr>
            <p:ph idx="1"/>
          </p:nvPr>
        </p:nvPicPr>
        <p:blipFill>
          <a:blip r:embed="rId2"/>
          <a:stretch>
            <a:fillRect/>
          </a:stretch>
        </p:blipFill>
        <p:spPr>
          <a:xfrm>
            <a:off x="144898" y="1498601"/>
            <a:ext cx="5201801" cy="3429000"/>
          </a:xfrm>
          <a:prstGeom prst="rect">
            <a:avLst/>
          </a:prstGeom>
        </p:spPr>
      </p:pic>
      <p:sp>
        <p:nvSpPr>
          <p:cNvPr id="5" name="TextBox 4">
            <a:extLst>
              <a:ext uri="{FF2B5EF4-FFF2-40B4-BE49-F238E27FC236}">
                <a16:creationId xmlns:a16="http://schemas.microsoft.com/office/drawing/2014/main" id="{86545A8D-4AB4-9C4D-AAC3-8BAE988E2CE6}"/>
              </a:ext>
            </a:extLst>
          </p:cNvPr>
          <p:cNvSpPr txBox="1"/>
          <p:nvPr/>
        </p:nvSpPr>
        <p:spPr>
          <a:xfrm>
            <a:off x="5346700" y="2042610"/>
            <a:ext cx="4376035" cy="2031325"/>
          </a:xfrm>
          <a:prstGeom prst="rect">
            <a:avLst/>
          </a:prstGeom>
          <a:noFill/>
        </p:spPr>
        <p:txBody>
          <a:bodyPr wrap="square" rtlCol="0">
            <a:spAutoFit/>
          </a:bodyPr>
          <a:lstStyle/>
          <a:p>
            <a:r>
              <a:rPr lang="en-US" dirty="0">
                <a:solidFill>
                  <a:schemeClr val="accent1"/>
                </a:solidFill>
              </a:rPr>
              <a:t>The CDF for the Total_Military_Personnel variable shows that the most common number is around the left side of the graph. Most country has the value less than 0.25 million so I would say the common number is 0.25 million. The highest value is around 4-5 million.</a:t>
            </a:r>
          </a:p>
        </p:txBody>
      </p:sp>
    </p:spTree>
    <p:extLst>
      <p:ext uri="{BB962C8B-B14F-4D97-AF65-F5344CB8AC3E}">
        <p14:creationId xmlns:p14="http://schemas.microsoft.com/office/powerpoint/2010/main" val="3632502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BAC37-1D94-5E4E-9EAA-0721E202D1DF}"/>
              </a:ext>
            </a:extLst>
          </p:cNvPr>
          <p:cNvSpPr>
            <a:spLocks noGrp="1"/>
          </p:cNvSpPr>
          <p:nvPr>
            <p:ph type="title"/>
          </p:nvPr>
        </p:nvSpPr>
        <p:spPr>
          <a:xfrm>
            <a:off x="675065" y="609600"/>
            <a:ext cx="2930518" cy="1320800"/>
          </a:xfrm>
        </p:spPr>
        <p:txBody>
          <a:bodyPr anchor="ctr">
            <a:normAutofit/>
          </a:bodyPr>
          <a:lstStyle/>
          <a:p>
            <a:r>
              <a:rPr lang="en-US" dirty="0"/>
              <a:t>Analytical Distribution</a:t>
            </a:r>
          </a:p>
        </p:txBody>
      </p:sp>
      <p:sp>
        <p:nvSpPr>
          <p:cNvPr id="9" name="Content Placeholder 8">
            <a:extLst>
              <a:ext uri="{FF2B5EF4-FFF2-40B4-BE49-F238E27FC236}">
                <a16:creationId xmlns:a16="http://schemas.microsoft.com/office/drawing/2014/main" id="{735B4FD9-9088-4A33-8E2B-90E19D0B6EFD}"/>
              </a:ext>
            </a:extLst>
          </p:cNvPr>
          <p:cNvSpPr>
            <a:spLocks noGrp="1"/>
          </p:cNvSpPr>
          <p:nvPr>
            <p:ph idx="1"/>
          </p:nvPr>
        </p:nvSpPr>
        <p:spPr>
          <a:xfrm>
            <a:off x="671361" y="2160589"/>
            <a:ext cx="3634421" cy="4193912"/>
          </a:xfrm>
        </p:spPr>
        <p:txBody>
          <a:bodyPr>
            <a:normAutofit/>
          </a:bodyPr>
          <a:lstStyle/>
          <a:p>
            <a:r>
              <a:rPr lang="en-US" sz="1600" dirty="0">
                <a:solidFill>
                  <a:schemeClr val="accent1"/>
                </a:solidFill>
              </a:rPr>
              <a:t>The curve for the total military personnel deviates from the expected model because most of our data are concentrated in the left and there are very few countries in the right. Since we have very few record in the right the model and the actual curve are not lining together.</a:t>
            </a:r>
          </a:p>
          <a:p>
            <a:r>
              <a:rPr lang="en-US" sz="1600" dirty="0">
                <a:solidFill>
                  <a:schemeClr val="accent1"/>
                </a:solidFill>
              </a:rPr>
              <a:t>The normality probability plot shows us that the data lacks the normality where the tails are deviated very much from the model and the curve is not linear</a:t>
            </a:r>
            <a:r>
              <a:rPr lang="en-US" sz="1400" dirty="0">
                <a:solidFill>
                  <a:schemeClr val="accent1"/>
                </a:solidFill>
              </a:rPr>
              <a:t>.</a:t>
            </a:r>
          </a:p>
        </p:txBody>
      </p:sp>
      <p:pic>
        <p:nvPicPr>
          <p:cNvPr id="4" name="Content Placeholder 3" descr="Chart, line chart&#10;&#10;Description automatically generated">
            <a:extLst>
              <a:ext uri="{FF2B5EF4-FFF2-40B4-BE49-F238E27FC236}">
                <a16:creationId xmlns:a16="http://schemas.microsoft.com/office/drawing/2014/main" id="{982B99BB-9AB3-BB4F-9596-CA0C707FB6AE}"/>
              </a:ext>
            </a:extLst>
          </p:cNvPr>
          <p:cNvPicPr>
            <a:picLocks noChangeAspect="1"/>
          </p:cNvPicPr>
          <p:nvPr/>
        </p:nvPicPr>
        <p:blipFill>
          <a:blip r:embed="rId2"/>
          <a:stretch>
            <a:fillRect/>
          </a:stretch>
        </p:blipFill>
        <p:spPr>
          <a:xfrm>
            <a:off x="4627688" y="3202329"/>
            <a:ext cx="4196366" cy="2601747"/>
          </a:xfrm>
          <a:prstGeom prst="rect">
            <a:avLst/>
          </a:prstGeom>
        </p:spPr>
      </p:pic>
      <p:pic>
        <p:nvPicPr>
          <p:cNvPr id="5" name="Picture 4" descr="Chart&#10;&#10;Description automatically generated">
            <a:extLst>
              <a:ext uri="{FF2B5EF4-FFF2-40B4-BE49-F238E27FC236}">
                <a16:creationId xmlns:a16="http://schemas.microsoft.com/office/drawing/2014/main" id="{B795E828-07A7-E243-9372-42F938956198}"/>
              </a:ext>
            </a:extLst>
          </p:cNvPr>
          <p:cNvPicPr>
            <a:picLocks noChangeAspect="1"/>
          </p:cNvPicPr>
          <p:nvPr/>
        </p:nvPicPr>
        <p:blipFill>
          <a:blip r:embed="rId3"/>
          <a:stretch>
            <a:fillRect/>
          </a:stretch>
        </p:blipFill>
        <p:spPr>
          <a:xfrm>
            <a:off x="4627688" y="495192"/>
            <a:ext cx="4364748" cy="2707137"/>
          </a:xfrm>
          <a:prstGeom prst="rect">
            <a:avLst/>
          </a:prstGeom>
        </p:spPr>
      </p:pic>
    </p:spTree>
    <p:extLst>
      <p:ext uri="{BB962C8B-B14F-4D97-AF65-F5344CB8AC3E}">
        <p14:creationId xmlns:p14="http://schemas.microsoft.com/office/powerpoint/2010/main" val="3826747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6B8A-F682-F044-9E60-481023C4E18E}"/>
              </a:ext>
            </a:extLst>
          </p:cNvPr>
          <p:cNvSpPr>
            <a:spLocks noGrp="1"/>
          </p:cNvSpPr>
          <p:nvPr>
            <p:ph type="title"/>
          </p:nvPr>
        </p:nvSpPr>
        <p:spPr>
          <a:xfrm>
            <a:off x="675065" y="609600"/>
            <a:ext cx="2930518" cy="1320800"/>
          </a:xfrm>
        </p:spPr>
        <p:txBody>
          <a:bodyPr anchor="ctr">
            <a:normAutofit/>
          </a:bodyPr>
          <a:lstStyle/>
          <a:p>
            <a:r>
              <a:rPr lang="en-US"/>
              <a:t>SCATTER PLOTS</a:t>
            </a:r>
          </a:p>
        </p:txBody>
      </p:sp>
      <p:sp>
        <p:nvSpPr>
          <p:cNvPr id="9" name="Content Placeholder 8">
            <a:extLst>
              <a:ext uri="{FF2B5EF4-FFF2-40B4-BE49-F238E27FC236}">
                <a16:creationId xmlns:a16="http://schemas.microsoft.com/office/drawing/2014/main" id="{A633AE6F-15E6-4912-9F1F-93BFB3556016}"/>
              </a:ext>
            </a:extLst>
          </p:cNvPr>
          <p:cNvSpPr>
            <a:spLocks noGrp="1"/>
          </p:cNvSpPr>
          <p:nvPr>
            <p:ph idx="1"/>
          </p:nvPr>
        </p:nvSpPr>
        <p:spPr>
          <a:xfrm>
            <a:off x="671361" y="2160589"/>
            <a:ext cx="2930517" cy="3880773"/>
          </a:xfrm>
        </p:spPr>
        <p:txBody>
          <a:bodyPr>
            <a:normAutofit fontScale="92500" lnSpcReduction="10000"/>
          </a:bodyPr>
          <a:lstStyle/>
          <a:p>
            <a:r>
              <a:rPr lang="en-US" sz="1400" dirty="0">
                <a:solidFill>
                  <a:schemeClr val="accent1"/>
                </a:solidFill>
              </a:rPr>
              <a:t>The scatter plot shows that there are strong correlation between the Total Military Personnel Vs Defense Budget and between Total Naval Assets Vs Total Aircraft Strength. </a:t>
            </a:r>
          </a:p>
          <a:p>
            <a:r>
              <a:rPr lang="en-US" sz="1400" dirty="0">
                <a:solidFill>
                  <a:schemeClr val="accent1"/>
                </a:solidFill>
              </a:rPr>
              <a:t>Looking at the Pearson's coefficient  and Spearman coefficient of correlation and we see that there is slightly positive correlation between the variable.</a:t>
            </a:r>
          </a:p>
          <a:p>
            <a:r>
              <a:rPr lang="en-US" sz="1400" dirty="0">
                <a:solidFill>
                  <a:schemeClr val="accent1"/>
                </a:solidFill>
              </a:rPr>
              <a:t>While these variables are correlated, we cannot tell if one of them is causing the another one to increase. We need more analysis to find the correlation and causation. </a:t>
            </a:r>
          </a:p>
        </p:txBody>
      </p:sp>
      <p:pic>
        <p:nvPicPr>
          <p:cNvPr id="5" name="Picture 4" descr="Chart, scatter chart&#10;&#10;Description automatically generated">
            <a:extLst>
              <a:ext uri="{FF2B5EF4-FFF2-40B4-BE49-F238E27FC236}">
                <a16:creationId xmlns:a16="http://schemas.microsoft.com/office/drawing/2014/main" id="{29654965-670F-FA41-8CF6-C0E977EB152D}"/>
              </a:ext>
            </a:extLst>
          </p:cNvPr>
          <p:cNvPicPr>
            <a:picLocks noChangeAspect="1"/>
          </p:cNvPicPr>
          <p:nvPr/>
        </p:nvPicPr>
        <p:blipFill>
          <a:blip r:embed="rId2"/>
          <a:stretch>
            <a:fillRect/>
          </a:stretch>
        </p:blipFill>
        <p:spPr>
          <a:xfrm>
            <a:off x="4266149" y="609601"/>
            <a:ext cx="4993399" cy="2808786"/>
          </a:xfrm>
          <a:prstGeom prst="rect">
            <a:avLst/>
          </a:prstGeom>
        </p:spPr>
      </p:pic>
      <p:pic>
        <p:nvPicPr>
          <p:cNvPr id="4" name="Content Placeholder 3" descr="Chart, scatter chart&#10;&#10;Description automatically generated">
            <a:extLst>
              <a:ext uri="{FF2B5EF4-FFF2-40B4-BE49-F238E27FC236}">
                <a16:creationId xmlns:a16="http://schemas.microsoft.com/office/drawing/2014/main" id="{62742C47-22A4-0949-8F5F-309DAAA99A28}"/>
              </a:ext>
            </a:extLst>
          </p:cNvPr>
          <p:cNvPicPr>
            <a:picLocks noChangeAspect="1"/>
          </p:cNvPicPr>
          <p:nvPr/>
        </p:nvPicPr>
        <p:blipFill>
          <a:blip r:embed="rId3"/>
          <a:stretch>
            <a:fillRect/>
          </a:stretch>
        </p:blipFill>
        <p:spPr>
          <a:xfrm>
            <a:off x="4069198" y="3313520"/>
            <a:ext cx="4993399" cy="2896172"/>
          </a:xfrm>
          <a:prstGeom prst="rect">
            <a:avLst/>
          </a:prstGeom>
        </p:spPr>
      </p:pic>
    </p:spTree>
    <p:extLst>
      <p:ext uri="{BB962C8B-B14F-4D97-AF65-F5344CB8AC3E}">
        <p14:creationId xmlns:p14="http://schemas.microsoft.com/office/powerpoint/2010/main" val="1132719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95DE8F9-C2DD-EA4C-AA7E-14B057D65987}"/>
              </a:ext>
            </a:extLst>
          </p:cNvPr>
          <p:cNvSpPr>
            <a:spLocks noGrp="1"/>
          </p:cNvSpPr>
          <p:nvPr>
            <p:ph type="title"/>
          </p:nvPr>
        </p:nvSpPr>
        <p:spPr>
          <a:xfrm>
            <a:off x="643467" y="816638"/>
            <a:ext cx="3367359" cy="5224724"/>
          </a:xfrm>
        </p:spPr>
        <p:txBody>
          <a:bodyPr anchor="ctr">
            <a:normAutofit/>
          </a:bodyPr>
          <a:lstStyle/>
          <a:p>
            <a:r>
              <a:rPr lang="en-US" dirty="0"/>
              <a:t>Hypothesis testing</a:t>
            </a:r>
          </a:p>
        </p:txBody>
      </p:sp>
      <p:sp>
        <p:nvSpPr>
          <p:cNvPr id="3" name="Content Placeholder 2">
            <a:extLst>
              <a:ext uri="{FF2B5EF4-FFF2-40B4-BE49-F238E27FC236}">
                <a16:creationId xmlns:a16="http://schemas.microsoft.com/office/drawing/2014/main" id="{AB529996-49D3-6840-87CC-C7373C49E9A0}"/>
              </a:ext>
            </a:extLst>
          </p:cNvPr>
          <p:cNvSpPr>
            <a:spLocks noGrp="1"/>
          </p:cNvSpPr>
          <p:nvPr>
            <p:ph idx="1"/>
          </p:nvPr>
        </p:nvSpPr>
        <p:spPr>
          <a:xfrm>
            <a:off x="4654295" y="816638"/>
            <a:ext cx="4619706" cy="5224724"/>
          </a:xfrm>
        </p:spPr>
        <p:txBody>
          <a:bodyPr anchor="ctr">
            <a:normAutofit/>
          </a:bodyPr>
          <a:lstStyle/>
          <a:p>
            <a:r>
              <a:rPr lang="en-US" dirty="0"/>
              <a:t>Null hypothesis:</a:t>
            </a:r>
          </a:p>
          <a:p>
            <a:pPr lvl="1"/>
            <a:r>
              <a:rPr lang="en-US" dirty="0"/>
              <a:t>There is no relationship between defense budget and total military personnel for a country</a:t>
            </a:r>
          </a:p>
          <a:p>
            <a:r>
              <a:rPr lang="en-US" dirty="0"/>
              <a:t>A p-value less than 0.05 (typically ≤ 0.05) is statistically significant. The correlation calculated is 0.29 It indicates strong evidence against the null hypothesis, as there is less than a 5% probability the null is correct (and the results are random). Here we have p value equal to 0.03, that means we have strong evidence against the null hypothesis hence there is relationship between the total military personnel and the defense budget.</a:t>
            </a:r>
          </a:p>
        </p:txBody>
      </p:sp>
    </p:spTree>
    <p:extLst>
      <p:ext uri="{BB962C8B-B14F-4D97-AF65-F5344CB8AC3E}">
        <p14:creationId xmlns:p14="http://schemas.microsoft.com/office/powerpoint/2010/main" val="416438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B585-8232-8043-A211-088DAF038E75}"/>
              </a:ext>
            </a:extLst>
          </p:cNvPr>
          <p:cNvSpPr>
            <a:spLocks noGrp="1"/>
          </p:cNvSpPr>
          <p:nvPr>
            <p:ph type="title"/>
          </p:nvPr>
        </p:nvSpPr>
        <p:spPr/>
        <p:txBody>
          <a:bodyPr/>
          <a:lstStyle/>
          <a:p>
            <a:r>
              <a:rPr lang="en-US" dirty="0"/>
              <a:t>Regression analysis</a:t>
            </a:r>
          </a:p>
        </p:txBody>
      </p:sp>
      <p:sp>
        <p:nvSpPr>
          <p:cNvPr id="3" name="Content Placeholder 2">
            <a:extLst>
              <a:ext uri="{FF2B5EF4-FFF2-40B4-BE49-F238E27FC236}">
                <a16:creationId xmlns:a16="http://schemas.microsoft.com/office/drawing/2014/main" id="{6F40F1EB-34D9-FC4E-8B98-ED35D8B0BF11}"/>
              </a:ext>
            </a:extLst>
          </p:cNvPr>
          <p:cNvSpPr>
            <a:spLocks noGrp="1"/>
          </p:cNvSpPr>
          <p:nvPr>
            <p:ph idx="1"/>
          </p:nvPr>
        </p:nvSpPr>
        <p:spPr>
          <a:xfrm>
            <a:off x="677334" y="1373511"/>
            <a:ext cx="8596668" cy="4101314"/>
          </a:xfrm>
        </p:spPr>
        <p:txBody>
          <a:bodyPr>
            <a:normAutofit fontScale="92500" lnSpcReduction="20000"/>
          </a:bodyPr>
          <a:lstStyle/>
          <a:p>
            <a:endParaRPr lang="en-US" dirty="0">
              <a:solidFill>
                <a:schemeClr val="accent1"/>
              </a:solidFill>
            </a:endParaRPr>
          </a:p>
          <a:p>
            <a:r>
              <a:rPr lang="en-US" dirty="0">
                <a:solidFill>
                  <a:schemeClr val="accent1"/>
                </a:solidFill>
              </a:rPr>
              <a:t>The regression is analyzed between Defense Budget and Total Military Strength</a:t>
            </a:r>
          </a:p>
          <a:p>
            <a:pPr lvl="1"/>
            <a:r>
              <a:rPr lang="en-US" dirty="0">
                <a:solidFill>
                  <a:schemeClr val="accent1"/>
                </a:solidFill>
              </a:rPr>
              <a:t>R^2:  ~ 0.09</a:t>
            </a:r>
          </a:p>
          <a:p>
            <a:pPr lvl="1"/>
            <a:r>
              <a:rPr lang="en-US" dirty="0">
                <a:solidFill>
                  <a:schemeClr val="accent1"/>
                </a:solidFill>
              </a:rPr>
              <a:t>Intercept:  ~ 4778 </a:t>
            </a:r>
          </a:p>
          <a:p>
            <a:pPr lvl="1"/>
            <a:r>
              <a:rPr lang="en-US" dirty="0">
                <a:solidFill>
                  <a:schemeClr val="accent1"/>
                </a:solidFill>
              </a:rPr>
              <a:t>Slope:  ~ 0.04</a:t>
            </a:r>
          </a:p>
          <a:p>
            <a:pPr lvl="1"/>
            <a:r>
              <a:rPr lang="en-US" dirty="0">
                <a:solidFill>
                  <a:schemeClr val="accent1"/>
                </a:solidFill>
              </a:rPr>
              <a:t>Prob (F-statistic): 0.000454</a:t>
            </a:r>
          </a:p>
          <a:p>
            <a:r>
              <a:rPr lang="en-US" dirty="0">
                <a:solidFill>
                  <a:schemeClr val="accent1"/>
                </a:solidFill>
              </a:rPr>
              <a:t>The higher the R-squared, the better the model fits our data. R square indicate the percentage of the variance in the dependent variable that the independent variables explain collectively. Here we see that R squared value to be 0.09 that means 9% variance is done by total military personnel count  towards the defense budget.</a:t>
            </a:r>
          </a:p>
          <a:p>
            <a:r>
              <a:rPr lang="en-US" dirty="0">
                <a:solidFill>
                  <a:schemeClr val="accent1"/>
                </a:solidFill>
              </a:rPr>
              <a:t>This means that military personnel count only count for 9% relation towards the defense budget, and we can tell that there are other factors that affects the defense budget like the military combat equipment, maintenance and mission. </a:t>
            </a:r>
          </a:p>
        </p:txBody>
      </p:sp>
    </p:spTree>
    <p:extLst>
      <p:ext uri="{BB962C8B-B14F-4D97-AF65-F5344CB8AC3E}">
        <p14:creationId xmlns:p14="http://schemas.microsoft.com/office/powerpoint/2010/main" val="2103119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4E01-05FE-F74A-8AB2-4C6A8B2084EE}"/>
              </a:ext>
            </a:extLst>
          </p:cNvPr>
          <p:cNvSpPr>
            <a:spLocks noGrp="1"/>
          </p:cNvSpPr>
          <p:nvPr>
            <p:ph type="title"/>
          </p:nvPr>
        </p:nvSpPr>
        <p:spPr>
          <a:xfrm>
            <a:off x="5536734" y="609600"/>
            <a:ext cx="3737268" cy="1320800"/>
          </a:xfrm>
        </p:spPr>
        <p:txBody>
          <a:bodyPr>
            <a:normAutofit/>
          </a:bodyPr>
          <a:lstStyle/>
          <a:p>
            <a:pPr>
              <a:lnSpc>
                <a:spcPct val="90000"/>
              </a:lnSpc>
            </a:pPr>
            <a:r>
              <a:rPr lang="en-US" sz="2800"/>
              <a:t>Statistical Question/Hypothesis </a:t>
            </a:r>
          </a:p>
        </p:txBody>
      </p:sp>
      <p:sp>
        <p:nvSpPr>
          <p:cNvPr id="3" name="Content Placeholder 2">
            <a:extLst>
              <a:ext uri="{FF2B5EF4-FFF2-40B4-BE49-F238E27FC236}">
                <a16:creationId xmlns:a16="http://schemas.microsoft.com/office/drawing/2014/main" id="{EC31535E-4DF1-674F-8BB6-55B12C162EFD}"/>
              </a:ext>
            </a:extLst>
          </p:cNvPr>
          <p:cNvSpPr>
            <a:spLocks noGrp="1"/>
          </p:cNvSpPr>
          <p:nvPr>
            <p:ph idx="1"/>
          </p:nvPr>
        </p:nvSpPr>
        <p:spPr>
          <a:xfrm>
            <a:off x="4932196" y="1772962"/>
            <a:ext cx="4361819" cy="2679768"/>
          </a:xfrm>
        </p:spPr>
        <p:txBody>
          <a:bodyPr>
            <a:normAutofit/>
          </a:bodyPr>
          <a:lstStyle/>
          <a:p>
            <a:r>
              <a:rPr lang="en-US" sz="2000" dirty="0">
                <a:solidFill>
                  <a:schemeClr val="accent1"/>
                </a:solidFill>
              </a:rPr>
              <a:t>What is the relationship between the total number of military personnel of the country and its defense budget ?  Does greater number of military personnel correspond to higher defense budget ?</a:t>
            </a:r>
          </a:p>
        </p:txBody>
      </p:sp>
      <p:pic>
        <p:nvPicPr>
          <p:cNvPr id="4" name="Picture 3">
            <a:extLst>
              <a:ext uri="{FF2B5EF4-FFF2-40B4-BE49-F238E27FC236}">
                <a16:creationId xmlns:a16="http://schemas.microsoft.com/office/drawing/2014/main" id="{018A9FE8-B4E5-AD4E-A0A3-33FAC259F509}"/>
              </a:ext>
            </a:extLst>
          </p:cNvPr>
          <p:cNvPicPr>
            <a:picLocks noChangeAspect="1"/>
          </p:cNvPicPr>
          <p:nvPr/>
        </p:nvPicPr>
        <p:blipFill rotWithShape="1">
          <a:blip r:embed="rId2"/>
          <a:srcRect l="39328" r="19372"/>
          <a:stretch/>
        </p:blipFill>
        <p:spPr>
          <a:xfrm>
            <a:off x="20" y="-1"/>
            <a:ext cx="5078876"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45B01CC0-8320-3641-910B-3530DD4C45E3}"/>
              </a:ext>
            </a:extLst>
          </p:cNvPr>
          <p:cNvSpPr txBox="1"/>
          <p:nvPr/>
        </p:nvSpPr>
        <p:spPr>
          <a:xfrm>
            <a:off x="4380173" y="4899992"/>
            <a:ext cx="6344148" cy="877163"/>
          </a:xfrm>
          <a:prstGeom prst="rect">
            <a:avLst/>
          </a:prstGeom>
          <a:noFill/>
        </p:spPr>
        <p:txBody>
          <a:bodyPr wrap="square" rtlCol="0">
            <a:spAutoFit/>
          </a:bodyPr>
          <a:lstStyle/>
          <a:p>
            <a:r>
              <a:rPr lang="en-US" sz="1700" dirty="0">
                <a:solidFill>
                  <a:schemeClr val="accent1"/>
                </a:solidFill>
              </a:rPr>
              <a:t>Data Source:</a:t>
            </a:r>
            <a:br>
              <a:rPr lang="en-US" sz="1700" dirty="0">
                <a:solidFill>
                  <a:schemeClr val="accent1"/>
                </a:solidFill>
              </a:rPr>
            </a:br>
            <a:r>
              <a:rPr lang="en-US" sz="1700" dirty="0">
                <a:solidFill>
                  <a:schemeClr val="accent1"/>
                </a:solidFill>
              </a:rPr>
              <a:t>https://www.kaggle.com/maheshjs/military-strength-of-top-10-world-powers/data?select=GlobalFirePower.csv</a:t>
            </a:r>
          </a:p>
        </p:txBody>
      </p:sp>
    </p:spTree>
    <p:extLst>
      <p:ext uri="{BB962C8B-B14F-4D97-AF65-F5344CB8AC3E}">
        <p14:creationId xmlns:p14="http://schemas.microsoft.com/office/powerpoint/2010/main" val="221039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F2C7-05F3-2443-BCC3-DFABEE659051}"/>
              </a:ext>
            </a:extLst>
          </p:cNvPr>
          <p:cNvSpPr>
            <a:spLocks noGrp="1"/>
          </p:cNvSpPr>
          <p:nvPr>
            <p:ph type="title"/>
          </p:nvPr>
        </p:nvSpPr>
        <p:spPr/>
        <p:txBody>
          <a:bodyPr/>
          <a:lstStyle/>
          <a:p>
            <a:r>
              <a:rPr lang="en-US" dirty="0"/>
              <a:t>Variables used in the Data Set</a:t>
            </a:r>
          </a:p>
        </p:txBody>
      </p:sp>
      <p:sp>
        <p:nvSpPr>
          <p:cNvPr id="3" name="Content Placeholder 2">
            <a:extLst>
              <a:ext uri="{FF2B5EF4-FFF2-40B4-BE49-F238E27FC236}">
                <a16:creationId xmlns:a16="http://schemas.microsoft.com/office/drawing/2014/main" id="{D11809D9-D4E8-254C-83F9-A387538C078A}"/>
              </a:ext>
            </a:extLst>
          </p:cNvPr>
          <p:cNvSpPr>
            <a:spLocks noGrp="1"/>
          </p:cNvSpPr>
          <p:nvPr>
            <p:ph idx="1"/>
          </p:nvPr>
        </p:nvSpPr>
        <p:spPr>
          <a:xfrm>
            <a:off x="410817" y="1696279"/>
            <a:ext cx="8863185" cy="3551582"/>
          </a:xfrm>
        </p:spPr>
        <p:txBody>
          <a:bodyPr>
            <a:normAutofit/>
          </a:bodyPr>
          <a:lstStyle/>
          <a:p>
            <a:r>
              <a:rPr lang="en-US" dirty="0">
                <a:solidFill>
                  <a:schemeClr val="accent1"/>
                </a:solidFill>
              </a:rPr>
              <a:t>Country: Name of a country</a:t>
            </a:r>
          </a:p>
          <a:p>
            <a:r>
              <a:rPr lang="en-US" dirty="0">
                <a:solidFill>
                  <a:schemeClr val="accent1"/>
                </a:solidFill>
              </a:rPr>
              <a:t>Rank: Rank of country based on military strength</a:t>
            </a:r>
          </a:p>
          <a:p>
            <a:r>
              <a:rPr lang="en-US" dirty="0">
                <a:solidFill>
                  <a:schemeClr val="accent1"/>
                </a:solidFill>
              </a:rPr>
              <a:t>Total Military Personnel: Total military personnel for a country</a:t>
            </a:r>
          </a:p>
          <a:p>
            <a:r>
              <a:rPr lang="en-US" dirty="0">
                <a:solidFill>
                  <a:schemeClr val="accent1"/>
                </a:solidFill>
              </a:rPr>
              <a:t>Total Aircraft Strength: Total number of aircraft for a country</a:t>
            </a:r>
          </a:p>
          <a:p>
            <a:r>
              <a:rPr lang="en-US" dirty="0">
                <a:solidFill>
                  <a:schemeClr val="accent1"/>
                </a:solidFill>
              </a:rPr>
              <a:t>Total Naval Assets: Total number of naval asset for a country	</a:t>
            </a:r>
          </a:p>
          <a:p>
            <a:r>
              <a:rPr lang="en-US" dirty="0">
                <a:solidFill>
                  <a:schemeClr val="accent1"/>
                </a:solidFill>
              </a:rPr>
              <a:t>Defense Budget: Defense budget of a country for specific fiscal year</a:t>
            </a:r>
          </a:p>
          <a:p>
            <a:r>
              <a:rPr lang="en-US" dirty="0">
                <a:solidFill>
                  <a:schemeClr val="accent1"/>
                </a:solidFill>
              </a:rPr>
              <a:t>Rocket Projectors: Total number of rocket projectors for a country</a:t>
            </a:r>
          </a:p>
          <a:p>
            <a:r>
              <a:rPr lang="en-US" dirty="0">
                <a:solidFill>
                  <a:schemeClr val="accent1"/>
                </a:solidFill>
              </a:rPr>
              <a:t>Submarines: Total number of submarine for a country	</a:t>
            </a:r>
          </a:p>
          <a:p>
            <a:endParaRPr lang="en-US" dirty="0"/>
          </a:p>
        </p:txBody>
      </p:sp>
    </p:spTree>
    <p:extLst>
      <p:ext uri="{BB962C8B-B14F-4D97-AF65-F5344CB8AC3E}">
        <p14:creationId xmlns:p14="http://schemas.microsoft.com/office/powerpoint/2010/main" val="81235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168A-9ADA-F643-AA71-E386D0C32B01}"/>
              </a:ext>
            </a:extLst>
          </p:cNvPr>
          <p:cNvSpPr>
            <a:spLocks noGrp="1"/>
          </p:cNvSpPr>
          <p:nvPr>
            <p:ph type="title"/>
          </p:nvPr>
        </p:nvSpPr>
        <p:spPr>
          <a:xfrm>
            <a:off x="4545218" y="5401310"/>
            <a:ext cx="4066943" cy="1975621"/>
          </a:xfrm>
        </p:spPr>
        <p:txBody>
          <a:bodyPr>
            <a:normAutofit/>
          </a:bodyPr>
          <a:lstStyle/>
          <a:p>
            <a:r>
              <a:rPr lang="en-US" sz="1800" dirty="0"/>
              <a:t>Mean: 449237</a:t>
            </a:r>
            <a:br>
              <a:rPr lang="en-US" sz="1800" dirty="0"/>
            </a:br>
            <a:r>
              <a:rPr lang="en-US" sz="1800" dirty="0"/>
              <a:t>Mode: 15500 </a:t>
            </a:r>
            <a:br>
              <a:rPr lang="en-US" sz="1800" dirty="0"/>
            </a:br>
            <a:r>
              <a:rPr lang="en-US" sz="1800" dirty="0"/>
              <a:t>Variance: 1124107641813</a:t>
            </a:r>
            <a:br>
              <a:rPr lang="en-US" sz="1800" dirty="0"/>
            </a:br>
            <a:r>
              <a:rPr lang="en-US" sz="1800" dirty="0"/>
              <a:t>Standard Deviation: 1060239</a:t>
            </a:r>
            <a:br>
              <a:rPr lang="en-US" sz="1800" dirty="0"/>
            </a:br>
            <a:r>
              <a:rPr lang="en-US" sz="1800" dirty="0"/>
              <a:t>Tail extends to right</a:t>
            </a:r>
          </a:p>
        </p:txBody>
      </p:sp>
      <p:pic>
        <p:nvPicPr>
          <p:cNvPr id="4" name="Content Placeholder 3">
            <a:extLst>
              <a:ext uri="{FF2B5EF4-FFF2-40B4-BE49-F238E27FC236}">
                <a16:creationId xmlns:a16="http://schemas.microsoft.com/office/drawing/2014/main" id="{2642F601-3E03-9E43-85C3-8DF62E041FCA}"/>
              </a:ext>
            </a:extLst>
          </p:cNvPr>
          <p:cNvPicPr>
            <a:picLocks noGrp="1" noChangeAspect="1"/>
          </p:cNvPicPr>
          <p:nvPr>
            <p:ph idx="1"/>
          </p:nvPr>
        </p:nvPicPr>
        <p:blipFill>
          <a:blip r:embed="rId2"/>
          <a:stretch>
            <a:fillRect/>
          </a:stretch>
        </p:blipFill>
        <p:spPr>
          <a:xfrm>
            <a:off x="565875" y="765601"/>
            <a:ext cx="6972035" cy="4736347"/>
          </a:xfrm>
          <a:prstGeom prst="rect">
            <a:avLst/>
          </a:prstGeom>
        </p:spPr>
      </p:pic>
      <p:sp>
        <p:nvSpPr>
          <p:cNvPr id="7" name="Title 1">
            <a:extLst>
              <a:ext uri="{FF2B5EF4-FFF2-40B4-BE49-F238E27FC236}">
                <a16:creationId xmlns:a16="http://schemas.microsoft.com/office/drawing/2014/main" id="{BDEA381A-F814-044B-8918-DA2B2146623D}"/>
              </a:ext>
            </a:extLst>
          </p:cNvPr>
          <p:cNvSpPr txBox="1">
            <a:spLocks/>
          </p:cNvSpPr>
          <p:nvPr/>
        </p:nvSpPr>
        <p:spPr>
          <a:xfrm>
            <a:off x="246884" y="119270"/>
            <a:ext cx="8596668" cy="64633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Histograms of variables</a:t>
            </a:r>
          </a:p>
        </p:txBody>
      </p:sp>
    </p:spTree>
    <p:extLst>
      <p:ext uri="{BB962C8B-B14F-4D97-AF65-F5344CB8AC3E}">
        <p14:creationId xmlns:p14="http://schemas.microsoft.com/office/powerpoint/2010/main" val="125591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73DB-DEE9-C044-9BCE-E2055040258B}"/>
              </a:ext>
            </a:extLst>
          </p:cNvPr>
          <p:cNvSpPr>
            <a:spLocks noGrp="1"/>
          </p:cNvSpPr>
          <p:nvPr>
            <p:ph type="title"/>
          </p:nvPr>
        </p:nvSpPr>
        <p:spPr>
          <a:xfrm>
            <a:off x="4639734" y="5543369"/>
            <a:ext cx="8596668" cy="1320800"/>
          </a:xfrm>
        </p:spPr>
        <p:txBody>
          <a:bodyPr>
            <a:normAutofit fontScale="90000"/>
          </a:bodyPr>
          <a:lstStyle/>
          <a:p>
            <a:r>
              <a:rPr lang="en-US" sz="1800" dirty="0"/>
              <a:t>Mean: 395</a:t>
            </a:r>
            <a:br>
              <a:rPr lang="en-US" sz="1800" dirty="0"/>
            </a:br>
            <a:r>
              <a:rPr lang="en-US" sz="1800" dirty="0"/>
              <a:t>Mode: 25</a:t>
            </a:r>
            <a:br>
              <a:rPr lang="en-US" sz="1800" dirty="0"/>
            </a:br>
            <a:r>
              <a:rPr lang="en-US" sz="1800" dirty="0"/>
              <a:t>Variance: 1633522 </a:t>
            </a:r>
            <a:br>
              <a:rPr lang="en-US" sz="1800" dirty="0"/>
            </a:br>
            <a:r>
              <a:rPr lang="en-US" sz="1800" dirty="0"/>
              <a:t>Standard Deviation: 1278</a:t>
            </a:r>
            <a:br>
              <a:rPr lang="en-US" sz="1800" dirty="0"/>
            </a:br>
            <a:r>
              <a:rPr lang="en-US" sz="1800" dirty="0"/>
              <a:t>Tail extends to right</a:t>
            </a:r>
          </a:p>
        </p:txBody>
      </p:sp>
      <p:pic>
        <p:nvPicPr>
          <p:cNvPr id="4" name="Content Placeholder 3">
            <a:extLst>
              <a:ext uri="{FF2B5EF4-FFF2-40B4-BE49-F238E27FC236}">
                <a16:creationId xmlns:a16="http://schemas.microsoft.com/office/drawing/2014/main" id="{9F504876-4878-144E-81B6-7A621BFC73A0}"/>
              </a:ext>
            </a:extLst>
          </p:cNvPr>
          <p:cNvPicPr>
            <a:picLocks noGrp="1" noChangeAspect="1"/>
          </p:cNvPicPr>
          <p:nvPr>
            <p:ph idx="1"/>
          </p:nvPr>
        </p:nvPicPr>
        <p:blipFill>
          <a:blip r:embed="rId2"/>
          <a:stretch>
            <a:fillRect/>
          </a:stretch>
        </p:blipFill>
        <p:spPr>
          <a:xfrm>
            <a:off x="246884" y="654231"/>
            <a:ext cx="8004809" cy="4878467"/>
          </a:xfrm>
          <a:prstGeom prst="rect">
            <a:avLst/>
          </a:prstGeom>
        </p:spPr>
      </p:pic>
      <p:sp>
        <p:nvSpPr>
          <p:cNvPr id="6" name="Title 1">
            <a:extLst>
              <a:ext uri="{FF2B5EF4-FFF2-40B4-BE49-F238E27FC236}">
                <a16:creationId xmlns:a16="http://schemas.microsoft.com/office/drawing/2014/main" id="{DF33CEC9-71FB-0B41-AEFF-6C104CCFD916}"/>
              </a:ext>
            </a:extLst>
          </p:cNvPr>
          <p:cNvSpPr txBox="1">
            <a:spLocks/>
          </p:cNvSpPr>
          <p:nvPr/>
        </p:nvSpPr>
        <p:spPr>
          <a:xfrm>
            <a:off x="246884" y="119270"/>
            <a:ext cx="8596668" cy="64633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Histograms of variables</a:t>
            </a:r>
          </a:p>
        </p:txBody>
      </p:sp>
    </p:spTree>
    <p:extLst>
      <p:ext uri="{BB962C8B-B14F-4D97-AF65-F5344CB8AC3E}">
        <p14:creationId xmlns:p14="http://schemas.microsoft.com/office/powerpoint/2010/main" val="143517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CBD0-0B56-4A43-B650-25EF341D8CDB}"/>
              </a:ext>
            </a:extLst>
          </p:cNvPr>
          <p:cNvSpPr>
            <a:spLocks noGrp="1"/>
          </p:cNvSpPr>
          <p:nvPr>
            <p:ph type="title"/>
          </p:nvPr>
        </p:nvSpPr>
        <p:spPr>
          <a:xfrm>
            <a:off x="4832645" y="5537200"/>
            <a:ext cx="8596668" cy="1320800"/>
          </a:xfrm>
        </p:spPr>
        <p:txBody>
          <a:bodyPr>
            <a:normAutofit fontScale="90000"/>
          </a:bodyPr>
          <a:lstStyle/>
          <a:p>
            <a:r>
              <a:rPr lang="en-US" sz="1800" dirty="0"/>
              <a:t>Mean: 69 </a:t>
            </a:r>
            <a:br>
              <a:rPr lang="en-US" sz="1800" dirty="0"/>
            </a:br>
            <a:r>
              <a:rPr lang="en-US" sz="1800" dirty="0"/>
              <a:t>Mode: 0</a:t>
            </a:r>
            <a:br>
              <a:rPr lang="en-US" sz="1800" dirty="0"/>
            </a:br>
            <a:r>
              <a:rPr lang="en-US" sz="1800" dirty="0"/>
              <a:t>Variance: 15758 </a:t>
            </a:r>
            <a:br>
              <a:rPr lang="en-US" sz="1800" dirty="0"/>
            </a:br>
            <a:r>
              <a:rPr lang="en-US" sz="1800" dirty="0"/>
              <a:t>Standard Deviation: 125</a:t>
            </a:r>
            <a:br>
              <a:rPr lang="en-US" sz="1800" dirty="0"/>
            </a:br>
            <a:r>
              <a:rPr lang="en-US" sz="1800" dirty="0"/>
              <a:t>Tail extends to right</a:t>
            </a:r>
          </a:p>
        </p:txBody>
      </p:sp>
      <p:pic>
        <p:nvPicPr>
          <p:cNvPr id="4" name="Content Placeholder 3">
            <a:extLst>
              <a:ext uri="{FF2B5EF4-FFF2-40B4-BE49-F238E27FC236}">
                <a16:creationId xmlns:a16="http://schemas.microsoft.com/office/drawing/2014/main" id="{37CAD145-72A8-7344-B000-2322BAF1437B}"/>
              </a:ext>
            </a:extLst>
          </p:cNvPr>
          <p:cNvPicPr>
            <a:picLocks noGrp="1" noChangeAspect="1"/>
          </p:cNvPicPr>
          <p:nvPr>
            <p:ph idx="1"/>
          </p:nvPr>
        </p:nvPicPr>
        <p:blipFill>
          <a:blip r:embed="rId2"/>
          <a:stretch>
            <a:fillRect/>
          </a:stretch>
        </p:blipFill>
        <p:spPr>
          <a:xfrm>
            <a:off x="339393" y="718243"/>
            <a:ext cx="7716586" cy="4866316"/>
          </a:xfrm>
          <a:prstGeom prst="rect">
            <a:avLst/>
          </a:prstGeom>
        </p:spPr>
      </p:pic>
      <p:sp>
        <p:nvSpPr>
          <p:cNvPr id="6" name="Title 1">
            <a:extLst>
              <a:ext uri="{FF2B5EF4-FFF2-40B4-BE49-F238E27FC236}">
                <a16:creationId xmlns:a16="http://schemas.microsoft.com/office/drawing/2014/main" id="{ACB966D8-3AD9-A249-B0F3-4A5252E80006}"/>
              </a:ext>
            </a:extLst>
          </p:cNvPr>
          <p:cNvSpPr txBox="1">
            <a:spLocks/>
          </p:cNvSpPr>
          <p:nvPr/>
        </p:nvSpPr>
        <p:spPr>
          <a:xfrm>
            <a:off x="246884" y="119270"/>
            <a:ext cx="8596668" cy="64633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Histograms of variables</a:t>
            </a:r>
          </a:p>
        </p:txBody>
      </p:sp>
    </p:spTree>
    <p:extLst>
      <p:ext uri="{BB962C8B-B14F-4D97-AF65-F5344CB8AC3E}">
        <p14:creationId xmlns:p14="http://schemas.microsoft.com/office/powerpoint/2010/main" val="764695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0E7B-6A48-6D44-BAF3-354EE4B8DA55}"/>
              </a:ext>
            </a:extLst>
          </p:cNvPr>
          <p:cNvSpPr>
            <a:spLocks noGrp="1"/>
          </p:cNvSpPr>
          <p:nvPr>
            <p:ph type="title"/>
          </p:nvPr>
        </p:nvSpPr>
        <p:spPr>
          <a:xfrm>
            <a:off x="4545217" y="5399701"/>
            <a:ext cx="8596668" cy="1902106"/>
          </a:xfrm>
        </p:spPr>
        <p:txBody>
          <a:bodyPr>
            <a:noAutofit/>
          </a:bodyPr>
          <a:lstStyle/>
          <a:p>
            <a:r>
              <a:rPr lang="en-US" sz="1800" dirty="0"/>
              <a:t>Mean: 11553</a:t>
            </a:r>
            <a:br>
              <a:rPr lang="en-US" sz="1800" dirty="0"/>
            </a:br>
            <a:r>
              <a:rPr lang="en-US" sz="1800" dirty="0"/>
              <a:t>Mode: 1207000</a:t>
            </a:r>
            <a:br>
              <a:rPr lang="en-US" sz="1800" dirty="0"/>
            </a:br>
            <a:r>
              <a:rPr lang="en-US" sz="1800" dirty="0"/>
              <a:t>Variance: 2843346736</a:t>
            </a:r>
            <a:br>
              <a:rPr lang="en-US" sz="1800" dirty="0"/>
            </a:br>
            <a:r>
              <a:rPr lang="en-US" sz="1800" dirty="0"/>
              <a:t>Standard Deviation: 53323</a:t>
            </a:r>
            <a:br>
              <a:rPr lang="en-US" sz="1800" dirty="0"/>
            </a:br>
            <a:r>
              <a:rPr lang="en-US" sz="1800" dirty="0"/>
              <a:t>Tail extends to right</a:t>
            </a:r>
            <a:br>
              <a:rPr lang="en-US" sz="1800" dirty="0"/>
            </a:br>
            <a:br>
              <a:rPr lang="en-US" sz="1800" dirty="0"/>
            </a:br>
            <a:br>
              <a:rPr lang="en-US" sz="1800" dirty="0"/>
            </a:br>
            <a:endParaRPr lang="en-US" sz="1800" dirty="0"/>
          </a:p>
        </p:txBody>
      </p:sp>
      <p:pic>
        <p:nvPicPr>
          <p:cNvPr id="4" name="Content Placeholder 3">
            <a:extLst>
              <a:ext uri="{FF2B5EF4-FFF2-40B4-BE49-F238E27FC236}">
                <a16:creationId xmlns:a16="http://schemas.microsoft.com/office/drawing/2014/main" id="{42087CD2-3A93-7043-81BA-C294C8B7F1D0}"/>
              </a:ext>
            </a:extLst>
          </p:cNvPr>
          <p:cNvPicPr>
            <a:picLocks noGrp="1" noChangeAspect="1"/>
          </p:cNvPicPr>
          <p:nvPr>
            <p:ph idx="1"/>
          </p:nvPr>
        </p:nvPicPr>
        <p:blipFill>
          <a:blip r:embed="rId2"/>
          <a:stretch>
            <a:fillRect/>
          </a:stretch>
        </p:blipFill>
        <p:spPr>
          <a:xfrm>
            <a:off x="358814" y="765601"/>
            <a:ext cx="8484737" cy="4634100"/>
          </a:xfrm>
          <a:prstGeom prst="rect">
            <a:avLst/>
          </a:prstGeom>
        </p:spPr>
      </p:pic>
      <p:sp>
        <p:nvSpPr>
          <p:cNvPr id="6" name="Title 1">
            <a:extLst>
              <a:ext uri="{FF2B5EF4-FFF2-40B4-BE49-F238E27FC236}">
                <a16:creationId xmlns:a16="http://schemas.microsoft.com/office/drawing/2014/main" id="{C421DC5C-0EDA-B540-841C-5C8C4FB1EFDA}"/>
              </a:ext>
            </a:extLst>
          </p:cNvPr>
          <p:cNvSpPr txBox="1">
            <a:spLocks/>
          </p:cNvSpPr>
          <p:nvPr/>
        </p:nvSpPr>
        <p:spPr>
          <a:xfrm>
            <a:off x="246884" y="119270"/>
            <a:ext cx="8596668" cy="64633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Histograms of variables</a:t>
            </a:r>
          </a:p>
        </p:txBody>
      </p:sp>
    </p:spTree>
    <p:extLst>
      <p:ext uri="{BB962C8B-B14F-4D97-AF65-F5344CB8AC3E}">
        <p14:creationId xmlns:p14="http://schemas.microsoft.com/office/powerpoint/2010/main" val="397273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4B63-906F-FF47-BC9B-051B02DBCF43}"/>
              </a:ext>
            </a:extLst>
          </p:cNvPr>
          <p:cNvSpPr>
            <a:spLocks noGrp="1"/>
          </p:cNvSpPr>
          <p:nvPr>
            <p:ph type="title"/>
          </p:nvPr>
        </p:nvSpPr>
        <p:spPr>
          <a:xfrm>
            <a:off x="4976019" y="5417930"/>
            <a:ext cx="8596668" cy="1320800"/>
          </a:xfrm>
        </p:spPr>
        <p:txBody>
          <a:bodyPr>
            <a:noAutofit/>
          </a:bodyPr>
          <a:lstStyle/>
          <a:p>
            <a:r>
              <a:rPr lang="en-US" sz="1800" dirty="0"/>
              <a:t>Mean: 4</a:t>
            </a:r>
            <a:br>
              <a:rPr lang="en-US" sz="1800" dirty="0"/>
            </a:br>
            <a:r>
              <a:rPr lang="en-US" sz="1800" dirty="0"/>
              <a:t>Mode: 0</a:t>
            </a:r>
            <a:br>
              <a:rPr lang="en-US" sz="1800" dirty="0"/>
            </a:br>
            <a:r>
              <a:rPr lang="en-US" sz="1800" dirty="0"/>
              <a:t>Variance: 152</a:t>
            </a:r>
            <a:br>
              <a:rPr lang="en-US" sz="1800" dirty="0"/>
            </a:br>
            <a:r>
              <a:rPr lang="en-US" sz="1800" dirty="0"/>
              <a:t>Standard Deviation: 12</a:t>
            </a:r>
            <a:br>
              <a:rPr lang="en-US" sz="1800" dirty="0"/>
            </a:br>
            <a:r>
              <a:rPr lang="en-US" sz="1800" dirty="0"/>
              <a:t>Tail extends to right</a:t>
            </a:r>
          </a:p>
        </p:txBody>
      </p:sp>
      <p:pic>
        <p:nvPicPr>
          <p:cNvPr id="4" name="Content Placeholder 3">
            <a:extLst>
              <a:ext uri="{FF2B5EF4-FFF2-40B4-BE49-F238E27FC236}">
                <a16:creationId xmlns:a16="http://schemas.microsoft.com/office/drawing/2014/main" id="{D4464C27-9CFC-204F-B3E2-B8BFCCEBBA9E}"/>
              </a:ext>
            </a:extLst>
          </p:cNvPr>
          <p:cNvPicPr>
            <a:picLocks noGrp="1" noChangeAspect="1"/>
          </p:cNvPicPr>
          <p:nvPr>
            <p:ph idx="1"/>
          </p:nvPr>
        </p:nvPicPr>
        <p:blipFill>
          <a:blip r:embed="rId2"/>
          <a:stretch>
            <a:fillRect/>
          </a:stretch>
        </p:blipFill>
        <p:spPr>
          <a:xfrm>
            <a:off x="544010" y="765602"/>
            <a:ext cx="7361500" cy="4675766"/>
          </a:xfrm>
          <a:prstGeom prst="rect">
            <a:avLst/>
          </a:prstGeom>
        </p:spPr>
      </p:pic>
      <p:sp>
        <p:nvSpPr>
          <p:cNvPr id="6" name="Title 1">
            <a:extLst>
              <a:ext uri="{FF2B5EF4-FFF2-40B4-BE49-F238E27FC236}">
                <a16:creationId xmlns:a16="http://schemas.microsoft.com/office/drawing/2014/main" id="{1D413C98-600D-6444-A26F-A6949EA168C5}"/>
              </a:ext>
            </a:extLst>
          </p:cNvPr>
          <p:cNvSpPr txBox="1">
            <a:spLocks/>
          </p:cNvSpPr>
          <p:nvPr/>
        </p:nvSpPr>
        <p:spPr>
          <a:xfrm>
            <a:off x="246884" y="119270"/>
            <a:ext cx="8596668" cy="64633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Histograms of variables</a:t>
            </a:r>
          </a:p>
        </p:txBody>
      </p:sp>
    </p:spTree>
    <p:extLst>
      <p:ext uri="{BB962C8B-B14F-4D97-AF65-F5344CB8AC3E}">
        <p14:creationId xmlns:p14="http://schemas.microsoft.com/office/powerpoint/2010/main" val="4068307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3F9E-58BF-8A48-861A-8B78289E4D4B}"/>
              </a:ext>
            </a:extLst>
          </p:cNvPr>
          <p:cNvSpPr>
            <a:spLocks noGrp="1"/>
          </p:cNvSpPr>
          <p:nvPr>
            <p:ph type="title"/>
          </p:nvPr>
        </p:nvSpPr>
        <p:spPr/>
        <p:txBody>
          <a:bodyPr/>
          <a:lstStyle/>
          <a:p>
            <a:r>
              <a:rPr lang="en-US" dirty="0"/>
              <a:t>OUTLIERS</a:t>
            </a:r>
          </a:p>
        </p:txBody>
      </p:sp>
      <p:sp>
        <p:nvSpPr>
          <p:cNvPr id="3" name="Content Placeholder 2">
            <a:extLst>
              <a:ext uri="{FF2B5EF4-FFF2-40B4-BE49-F238E27FC236}">
                <a16:creationId xmlns:a16="http://schemas.microsoft.com/office/drawing/2014/main" id="{AF592034-364A-5046-95FB-F5400F19AACE}"/>
              </a:ext>
            </a:extLst>
          </p:cNvPr>
          <p:cNvSpPr>
            <a:spLocks noGrp="1"/>
          </p:cNvSpPr>
          <p:nvPr>
            <p:ph idx="1"/>
          </p:nvPr>
        </p:nvSpPr>
        <p:spPr/>
        <p:txBody>
          <a:bodyPr/>
          <a:lstStyle/>
          <a:p>
            <a:r>
              <a:rPr lang="en-US" dirty="0">
                <a:solidFill>
                  <a:schemeClr val="accent1"/>
                </a:solidFill>
              </a:rPr>
              <a:t>The dataset has the top ranked countries to have the value variables in very high range in all the variables. This includes around ten countries out of 133 so this might affect the model that we try to predict. I am not removing them to see how it affects the model and they also have most significant data that determines the military strength ranking of the country.</a:t>
            </a:r>
          </a:p>
        </p:txBody>
      </p:sp>
    </p:spTree>
    <p:extLst>
      <p:ext uri="{BB962C8B-B14F-4D97-AF65-F5344CB8AC3E}">
        <p14:creationId xmlns:p14="http://schemas.microsoft.com/office/powerpoint/2010/main" val="9424751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{EFBE5C12-0438-6344-9132-07E30FFC0B40}tf10001060</Template>
  <TotalTime>2438</TotalTime>
  <Words>890</Words>
  <Application>Microsoft Macintosh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Data Set for the Analysis</vt:lpstr>
      <vt:lpstr>Statistical Question/Hypothesis </vt:lpstr>
      <vt:lpstr>Variables used in the Data Set</vt:lpstr>
      <vt:lpstr>Mean: 449237 Mode: 15500  Variance: 1124107641813 Standard Deviation: 1060239 Tail extends to right</vt:lpstr>
      <vt:lpstr>Mean: 395 Mode: 25 Variance: 1633522  Standard Deviation: 1278 Tail extends to right</vt:lpstr>
      <vt:lpstr>Mean: 69  Mode: 0 Variance: 15758  Standard Deviation: 125 Tail extends to right</vt:lpstr>
      <vt:lpstr>Mean: 11553 Mode: 1207000 Variance: 2843346736 Standard Deviation: 53323 Tail extends to right   </vt:lpstr>
      <vt:lpstr>Mean: 4 Mode: 0 Variance: 152 Standard Deviation: 12 Tail extends to right</vt:lpstr>
      <vt:lpstr>OUTLIERS</vt:lpstr>
      <vt:lpstr>Probability mass function (PMF)</vt:lpstr>
      <vt:lpstr>CUMULATIVE DISTRIBUTION FUNCTION (CDF)</vt:lpstr>
      <vt:lpstr>Analytical Distribution</vt:lpstr>
      <vt:lpstr>SCATTER PLOTS</vt:lpstr>
      <vt:lpstr>Hypothesis testing</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Set for the Analysis</dc:title>
  <dc:creator>Sameer Nepal</dc:creator>
  <cp:lastModifiedBy>Sameer Nepal</cp:lastModifiedBy>
  <cp:revision>8</cp:revision>
  <dcterms:created xsi:type="dcterms:W3CDTF">2022-03-03T05:24:17Z</dcterms:created>
  <dcterms:modified xsi:type="dcterms:W3CDTF">2022-03-04T22:02:46Z</dcterms:modified>
</cp:coreProperties>
</file>