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2" r:id="rId2"/>
  </p:sldMasterIdLst>
  <p:notesMasterIdLst>
    <p:notesMasterId r:id="rId1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embeddedFontLst>
    <p:embeddedFont>
      <p:font typeface="Bookman Old Style" panose="02050604050505020204" pitchFamily="18" charset="0"/>
      <p:regular r:id="rId14"/>
      <p:bold r:id="rId15"/>
      <p:italic r:id="rId16"/>
      <p:boldItalic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Libre Franklin" pitchFamily="2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6" roundtripDataSignature="AMtx7miAKQ10BkoEqCg/q9OR7WRnm8Cdg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D030E7D-C01C-42CA-9FF6-D36766950DF1}">
  <a:tblStyle styleId="{1D030E7D-C01C-42CA-9FF6-D36766950DF1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customschemas.google.com/relationships/presentationmetadata" Target="metadata"/><Relationship Id="rId3" Type="http://schemas.openxmlformats.org/officeDocument/2006/relationships/slide" Target="slides/slide1.xml"/><Relationship Id="rId21" Type="http://schemas.openxmlformats.org/officeDocument/2006/relationships/font" Target="fonts/font8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1.fntdata"/><Relationship Id="rId5" Type="http://schemas.openxmlformats.org/officeDocument/2006/relationships/slide" Target="slides/slide3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font" Target="fonts/font6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22073f767c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g122073f767c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7" name="Google Shape;22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f3e27c1810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0" name="Google Shape;180;gf3e27c1810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8" name="Google Shape;18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16" name="Google Shape;21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9"/>
          <p:cNvSpPr>
            <a:spLocks noGrp="1"/>
          </p:cNvSpPr>
          <p:nvPr>
            <p:ph type="pic" idx="2"/>
          </p:nvPr>
        </p:nvSpPr>
        <p:spPr>
          <a:xfrm>
            <a:off x="15" y="0"/>
            <a:ext cx="12191985" cy="457835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13" name="Google Shape;13;p29"/>
          <p:cNvSpPr txBox="1"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Bookman Old Style"/>
              <a:buNone/>
              <a:defRPr sz="36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9"/>
          <p:cNvSpPr txBox="1">
            <a:spLocks noGrp="1"/>
          </p:cNvSpPr>
          <p:nvPr>
            <p:ph type="body" idx="1"/>
          </p:nvPr>
        </p:nvSpPr>
        <p:spPr>
          <a:xfrm>
            <a:off x="1097279" y="5715000"/>
            <a:ext cx="10113264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5" name="Google Shape;15;p29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9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9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81" name="Google Shape;81;p3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2" name="Google Shape;82;p3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4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88" name="Google Shape;88;p4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9" name="Google Shape;89;p4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4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4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4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5" name="Google Shape;95;p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4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4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1" name="Google Shape;101;p4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4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4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>
  <p:cSld name="1_Picture with Caption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8"/>
          <p:cNvSpPr>
            <a:spLocks noGrp="1"/>
          </p:cNvSpPr>
          <p:nvPr>
            <p:ph type="pic" idx="2"/>
          </p:nvPr>
        </p:nvSpPr>
        <p:spPr>
          <a:xfrm>
            <a:off x="15" y="0"/>
            <a:ext cx="12191985" cy="457835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106" name="Google Shape;106;p28"/>
          <p:cNvSpPr txBox="1"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Bookman Old Style"/>
              <a:buNone/>
              <a:defRPr sz="36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8"/>
          <p:cNvSpPr txBox="1">
            <a:spLocks noGrp="1"/>
          </p:cNvSpPr>
          <p:nvPr>
            <p:ph type="body" idx="1"/>
          </p:nvPr>
        </p:nvSpPr>
        <p:spPr>
          <a:xfrm>
            <a:off x="1097279" y="5715000"/>
            <a:ext cx="10113264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8" name="Google Shape;108;p28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8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8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/>
            </a:lvl1pPr>
            <a:lvl2pPr marL="0" lvl="1" indent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/>
            </a:lvl2pPr>
            <a:lvl3pPr marL="0" lvl="2" indent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/>
            </a:lvl3pPr>
            <a:lvl4pPr marL="0" lvl="3" indent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/>
            </a:lvl4pPr>
            <a:lvl5pPr marL="0" lvl="4" indent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/>
            </a:lvl5pPr>
            <a:lvl6pPr marL="0" lvl="5" indent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/>
            </a:lvl6pPr>
            <a:lvl7pPr marL="0" lvl="6" indent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/>
            </a:lvl7pPr>
            <a:lvl8pPr marL="0" lvl="7" indent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/>
            </a:lvl8pPr>
            <a:lvl9pPr marL="0" lvl="8" indent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33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/>
            </a:lvl1pPr>
            <a:lvl2pPr marL="0" lvl="1" indent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/>
            </a:lvl2pPr>
            <a:lvl3pPr marL="0" lvl="2" indent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/>
            </a:lvl3pPr>
            <a:lvl4pPr marL="0" lvl="3" indent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/>
            </a:lvl4pPr>
            <a:lvl5pPr marL="0" lvl="4" indent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/>
            </a:lvl5pPr>
            <a:lvl6pPr marL="0" lvl="5" indent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/>
            </a:lvl6pPr>
            <a:lvl7pPr marL="0" lvl="6" indent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/>
            </a:lvl7pPr>
            <a:lvl8pPr marL="0" lvl="7" indent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/>
            </a:lvl8pPr>
            <a:lvl9pPr marL="0" lvl="8" indent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3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3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3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51" name="Google Shape;51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3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3" name="Google Shape;63;p3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p3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5" name="Google Shape;65;p3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414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1" name="Google Shape;31;p2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4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22073f767c_0_156"/>
          <p:cNvSpPr txBox="1">
            <a:spLocks noGrp="1"/>
          </p:cNvSpPr>
          <p:nvPr>
            <p:ph type="title"/>
          </p:nvPr>
        </p:nvSpPr>
        <p:spPr>
          <a:xfrm>
            <a:off x="1097279" y="4799362"/>
            <a:ext cx="10113600" cy="7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Bookman Old Style"/>
              <a:buNone/>
            </a:pPr>
            <a:r>
              <a:rPr lang="en-US"/>
              <a:t>NFT Price Tracker</a:t>
            </a:r>
            <a:endParaRPr/>
          </a:p>
        </p:txBody>
      </p:sp>
      <p:sp>
        <p:nvSpPr>
          <p:cNvPr id="116" name="Google Shape;116;g122073f767c_0_156"/>
          <p:cNvSpPr txBox="1">
            <a:spLocks noGrp="1"/>
          </p:cNvSpPr>
          <p:nvPr>
            <p:ph type="body" idx="1"/>
          </p:nvPr>
        </p:nvSpPr>
        <p:spPr>
          <a:xfrm>
            <a:off x="1097279" y="5715000"/>
            <a:ext cx="101133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b="1"/>
              <a:t>Contributors</a:t>
            </a:r>
            <a:r>
              <a:rPr lang="en-US"/>
              <a:t>: Chantal Garnett, Sameer Lakhe, </a:t>
            </a:r>
            <a:r>
              <a:rPr lang="en-US">
                <a:solidFill>
                  <a:schemeClr val="lt1"/>
                </a:solidFill>
              </a:rPr>
              <a:t>Emiliano Mendez, </a:t>
            </a:r>
            <a:r>
              <a:rPr lang="en-US"/>
              <a:t>Marcus Policicchio, 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University of Toronto FinTech Boot-Camp: Project 1 -  April 18, 2022</a:t>
            </a:r>
            <a:endParaRPr/>
          </a:p>
        </p:txBody>
      </p:sp>
      <p:pic>
        <p:nvPicPr>
          <p:cNvPr id="117" name="Google Shape;117;g122073f767c_0_156" descr="NFT Strategy: Everything You Need to Know to Get Started - Single Grain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17956" b="17956"/>
          <a:stretch/>
        </p:blipFill>
        <p:spPr>
          <a:xfrm>
            <a:off x="15" y="0"/>
            <a:ext cx="12191984" cy="4578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2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0" name="Google Shape;230;p12"/>
          <p:cNvCxnSpPr/>
          <p:nvPr/>
        </p:nvCxnSpPr>
        <p:spPr>
          <a:xfrm>
            <a:off x="1207658" y="4474741"/>
            <a:ext cx="9875520" cy="0"/>
          </a:xfrm>
          <a:prstGeom prst="straightConnector1">
            <a:avLst/>
          </a:prstGeom>
          <a:noFill/>
          <a:ln w="12700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1" name="Google Shape;231;p12"/>
          <p:cNvSpPr/>
          <p:nvPr/>
        </p:nvSpPr>
        <p:spPr>
          <a:xfrm>
            <a:off x="0" y="0"/>
            <a:ext cx="12192001" cy="633431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32" name="Google Shape;232;p12"/>
          <p:cNvSpPr txBox="1">
            <a:spLocks noGrp="1"/>
          </p:cNvSpPr>
          <p:nvPr>
            <p:ph type="title"/>
          </p:nvPr>
        </p:nvSpPr>
        <p:spPr>
          <a:xfrm>
            <a:off x="415034" y="266458"/>
            <a:ext cx="4813072" cy="1282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800"/>
              <a:buFont typeface="Bookman Old Style"/>
              <a:buNone/>
            </a:pPr>
            <a:r>
              <a:rPr lang="en-US" sz="6800">
                <a:solidFill>
                  <a:srgbClr val="262626"/>
                </a:solidFill>
              </a:rPr>
              <a:t>Questions:</a:t>
            </a:r>
            <a:endParaRPr/>
          </a:p>
        </p:txBody>
      </p:sp>
      <p:sp>
        <p:nvSpPr>
          <p:cNvPr id="233" name="Google Shape;233;p12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12" descr="Asking Defining Questions - Excelsior College OWL"/>
          <p:cNvSpPr/>
          <p:nvPr/>
        </p:nvSpPr>
        <p:spPr>
          <a:xfrm>
            <a:off x="5943600" y="32766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35" name="Google Shape;235;p12" descr="Asking Defining Questions - Excelsior College OWL"/>
          <p:cNvSpPr/>
          <p:nvPr/>
        </p:nvSpPr>
        <p:spPr>
          <a:xfrm>
            <a:off x="6096000" y="34290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236" name="Google Shape;236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20540" y="1663713"/>
            <a:ext cx="6520304" cy="44429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"/>
          <p:cNvSpPr txBox="1"/>
          <p:nvPr/>
        </p:nvSpPr>
        <p:spPr>
          <a:xfrm>
            <a:off x="7221846" y="799779"/>
            <a:ext cx="4375579" cy="1674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85000" lnSpcReduction="1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98739"/>
              <a:buFont typeface="Calibri"/>
              <a:buNone/>
            </a:pPr>
            <a:r>
              <a:rPr lang="en-US" sz="5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What is an </a:t>
            </a:r>
            <a:r>
              <a:rPr lang="en-US" sz="5600" b="0" i="0" u="none" strike="noStrike" cap="non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NFT</a:t>
            </a:r>
            <a:r>
              <a:rPr lang="en-US" sz="5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? 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ct val="153594"/>
              <a:buFont typeface="Calibri"/>
              <a:buNone/>
            </a:pPr>
            <a:br>
              <a:rPr lang="en-US" sz="3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2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4"/>
          <p:cNvSpPr/>
          <p:nvPr/>
        </p:nvSpPr>
        <p:spPr>
          <a:xfrm>
            <a:off x="1" y="0"/>
            <a:ext cx="4067397" cy="3481744"/>
          </a:xfrm>
          <a:custGeom>
            <a:avLst/>
            <a:gdLst/>
            <a:ahLst/>
            <a:cxnLst/>
            <a:rect l="l" t="t" r="r" b="b"/>
            <a:pathLst>
              <a:path w="4067397" h="3481744" extrusionOk="0">
                <a:moveTo>
                  <a:pt x="0" y="0"/>
                </a:moveTo>
                <a:lnTo>
                  <a:pt x="3741230" y="0"/>
                </a:lnTo>
                <a:lnTo>
                  <a:pt x="3789282" y="79096"/>
                </a:lnTo>
                <a:cubicBezTo>
                  <a:pt x="3966649" y="405598"/>
                  <a:pt x="4067397" y="779761"/>
                  <a:pt x="4067397" y="1177456"/>
                </a:cubicBezTo>
                <a:cubicBezTo>
                  <a:pt x="4067397" y="2450079"/>
                  <a:pt x="3035732" y="3481744"/>
                  <a:pt x="1763109" y="3481744"/>
                </a:cubicBezTo>
                <a:cubicBezTo>
                  <a:pt x="1126798" y="3481744"/>
                  <a:pt x="550726" y="3223828"/>
                  <a:pt x="133731" y="2806834"/>
                </a:cubicBezTo>
                <a:lnTo>
                  <a:pt x="0" y="2659692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4"/>
          <p:cNvSpPr/>
          <p:nvPr/>
        </p:nvSpPr>
        <p:spPr>
          <a:xfrm>
            <a:off x="4535804" y="452999"/>
            <a:ext cx="2020824" cy="202082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5" name="Google Shape;125;p4"/>
          <p:cNvPicPr preferRelativeResize="0"/>
          <p:nvPr/>
        </p:nvPicPr>
        <p:blipFill rotWithShape="1">
          <a:blip r:embed="rId3">
            <a:alphaModFix/>
          </a:blip>
          <a:srcRect l="26412" r="20665" b="-2"/>
          <a:stretch/>
        </p:blipFill>
        <p:spPr>
          <a:xfrm>
            <a:off x="4700396" y="617591"/>
            <a:ext cx="1691640" cy="1691640"/>
          </a:xfrm>
          <a:custGeom>
            <a:avLst/>
            <a:gdLst/>
            <a:ahLst/>
            <a:cxnLst/>
            <a:rect l="l" t="t" r="r" b="b"/>
            <a:pathLst>
              <a:path w="1645920" h="1645920" extrusionOk="0">
                <a:moveTo>
                  <a:pt x="822960" y="0"/>
                </a:moveTo>
                <a:cubicBezTo>
                  <a:pt x="1277468" y="0"/>
                  <a:pt x="1645920" y="368452"/>
                  <a:pt x="1645920" y="822960"/>
                </a:cubicBezTo>
                <a:cubicBezTo>
                  <a:pt x="1645920" y="1277468"/>
                  <a:pt x="1277468" y="1645920"/>
                  <a:pt x="822960" y="1645920"/>
                </a:cubicBezTo>
                <a:cubicBezTo>
                  <a:pt x="368452" y="1645920"/>
                  <a:pt x="0" y="1277468"/>
                  <a:pt x="0" y="822960"/>
                </a:cubicBezTo>
                <a:cubicBezTo>
                  <a:pt x="0" y="368452"/>
                  <a:pt x="368452" y="0"/>
                  <a:pt x="822960" y="0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126" name="Google Shape;126;p4"/>
          <p:cNvSpPr/>
          <p:nvPr/>
        </p:nvSpPr>
        <p:spPr>
          <a:xfrm>
            <a:off x="-1" y="4041056"/>
            <a:ext cx="3216344" cy="2816945"/>
          </a:xfrm>
          <a:custGeom>
            <a:avLst/>
            <a:gdLst/>
            <a:ahLst/>
            <a:cxnLst/>
            <a:rect l="l" t="t" r="r" b="b"/>
            <a:pathLst>
              <a:path w="3216344" h="2816945" extrusionOk="0">
                <a:moveTo>
                  <a:pt x="1360112" y="0"/>
                </a:moveTo>
                <a:cubicBezTo>
                  <a:pt x="2385281" y="0"/>
                  <a:pt x="3216344" y="831063"/>
                  <a:pt x="3216344" y="1856232"/>
                </a:cubicBezTo>
                <a:cubicBezTo>
                  <a:pt x="3216344" y="2176598"/>
                  <a:pt x="3135186" y="2478007"/>
                  <a:pt x="2992307" y="2741023"/>
                </a:cubicBezTo>
                <a:lnTo>
                  <a:pt x="2946183" y="2816945"/>
                </a:lnTo>
                <a:lnTo>
                  <a:pt x="0" y="2816945"/>
                </a:lnTo>
                <a:lnTo>
                  <a:pt x="0" y="596005"/>
                </a:lnTo>
                <a:lnTo>
                  <a:pt x="47558" y="543678"/>
                </a:lnTo>
                <a:cubicBezTo>
                  <a:pt x="383470" y="207766"/>
                  <a:pt x="847528" y="0"/>
                  <a:pt x="1360112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4"/>
          <p:cNvSpPr/>
          <p:nvPr/>
        </p:nvSpPr>
        <p:spPr>
          <a:xfrm>
            <a:off x="3380935" y="2871982"/>
            <a:ext cx="2834640" cy="2834640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8" name="Google Shape;128;p4"/>
          <p:cNvPicPr preferRelativeResize="0"/>
          <p:nvPr/>
        </p:nvPicPr>
        <p:blipFill rotWithShape="1">
          <a:blip r:embed="rId4">
            <a:alphaModFix/>
          </a:blip>
          <a:srcRect t="14495" r="-4" b="7502"/>
          <a:stretch/>
        </p:blipFill>
        <p:spPr>
          <a:xfrm>
            <a:off x="3545527" y="3036574"/>
            <a:ext cx="2505456" cy="2505456"/>
          </a:xfrm>
          <a:custGeom>
            <a:avLst/>
            <a:gdLst/>
            <a:ahLst/>
            <a:cxnLst/>
            <a:rect l="l" t="t" r="r" b="b"/>
            <a:pathLst>
              <a:path w="2505456" h="2505456" extrusionOk="0">
                <a:moveTo>
                  <a:pt x="1252728" y="0"/>
                </a:moveTo>
                <a:cubicBezTo>
                  <a:pt x="1944591" y="0"/>
                  <a:pt x="2505456" y="560865"/>
                  <a:pt x="2505456" y="1252728"/>
                </a:cubicBezTo>
                <a:cubicBezTo>
                  <a:pt x="2505456" y="1944591"/>
                  <a:pt x="1944591" y="2505456"/>
                  <a:pt x="1252728" y="2505456"/>
                </a:cubicBezTo>
                <a:cubicBezTo>
                  <a:pt x="560865" y="2505456"/>
                  <a:pt x="0" y="1944591"/>
                  <a:pt x="0" y="1252728"/>
                </a:cubicBezTo>
                <a:cubicBezTo>
                  <a:pt x="0" y="560865"/>
                  <a:pt x="560865" y="0"/>
                  <a:pt x="1252728" y="0"/>
                </a:cubicBezTo>
                <a:close/>
              </a:path>
            </a:pathLst>
          </a:custGeom>
          <a:noFill/>
          <a:ln>
            <a:noFill/>
          </a:ln>
        </p:spPr>
      </p:pic>
      <p:pic>
        <p:nvPicPr>
          <p:cNvPr id="129" name="Google Shape;129;p4"/>
          <p:cNvPicPr preferRelativeResize="0"/>
          <p:nvPr/>
        </p:nvPicPr>
        <p:blipFill rotWithShape="1">
          <a:blip r:embed="rId5">
            <a:alphaModFix/>
          </a:blip>
          <a:srcRect l="1202" r="2572" b="1"/>
          <a:stretch/>
        </p:blipFill>
        <p:spPr>
          <a:xfrm>
            <a:off x="20" y="10"/>
            <a:ext cx="3904480" cy="3318836"/>
          </a:xfrm>
          <a:custGeom>
            <a:avLst/>
            <a:gdLst/>
            <a:ahLst/>
            <a:cxnLst/>
            <a:rect l="l" t="t" r="r" b="b"/>
            <a:pathLst>
              <a:path w="3904500" h="3318846" extrusionOk="0">
                <a:moveTo>
                  <a:pt x="0" y="0"/>
                </a:moveTo>
                <a:lnTo>
                  <a:pt x="3550823" y="0"/>
                </a:lnTo>
                <a:lnTo>
                  <a:pt x="3646046" y="156742"/>
                </a:lnTo>
                <a:cubicBezTo>
                  <a:pt x="3810874" y="460163"/>
                  <a:pt x="3904500" y="807876"/>
                  <a:pt x="3904500" y="1177456"/>
                </a:cubicBezTo>
                <a:cubicBezTo>
                  <a:pt x="3904500" y="2360113"/>
                  <a:pt x="2945767" y="3318846"/>
                  <a:pt x="1763110" y="3318846"/>
                </a:cubicBezTo>
                <a:cubicBezTo>
                  <a:pt x="1097866" y="3318846"/>
                  <a:pt x="503472" y="3015497"/>
                  <a:pt x="110709" y="2539579"/>
                </a:cubicBezTo>
                <a:lnTo>
                  <a:pt x="0" y="2391530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130" name="Google Shape;130;p4"/>
          <p:cNvPicPr preferRelativeResize="0"/>
          <p:nvPr/>
        </p:nvPicPr>
        <p:blipFill rotWithShape="1">
          <a:blip r:embed="rId6">
            <a:alphaModFix/>
          </a:blip>
          <a:srcRect l="13239" r="33903" b="3"/>
          <a:stretch/>
        </p:blipFill>
        <p:spPr>
          <a:xfrm>
            <a:off x="1" y="4207014"/>
            <a:ext cx="3050387" cy="2654675"/>
          </a:xfrm>
          <a:custGeom>
            <a:avLst/>
            <a:gdLst/>
            <a:ahLst/>
            <a:cxnLst/>
            <a:rect l="l" t="t" r="r" b="b"/>
            <a:pathLst>
              <a:path w="3050387" h="2654675" extrusionOk="0">
                <a:moveTo>
                  <a:pt x="1360112" y="0"/>
                </a:moveTo>
                <a:cubicBezTo>
                  <a:pt x="2293625" y="0"/>
                  <a:pt x="3050387" y="756762"/>
                  <a:pt x="3050387" y="1690275"/>
                </a:cubicBezTo>
                <a:cubicBezTo>
                  <a:pt x="3050387" y="2040343"/>
                  <a:pt x="2943967" y="2365554"/>
                  <a:pt x="2761715" y="2635324"/>
                </a:cubicBezTo>
                <a:lnTo>
                  <a:pt x="2747244" y="2654675"/>
                </a:lnTo>
                <a:lnTo>
                  <a:pt x="0" y="2654675"/>
                </a:lnTo>
                <a:lnTo>
                  <a:pt x="0" y="689742"/>
                </a:lnTo>
                <a:lnTo>
                  <a:pt x="55814" y="615103"/>
                </a:lnTo>
                <a:cubicBezTo>
                  <a:pt x="365835" y="239445"/>
                  <a:pt x="835011" y="0"/>
                  <a:pt x="1360112" y="0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131" name="Google Shape;131;p4"/>
          <p:cNvSpPr txBox="1"/>
          <p:nvPr/>
        </p:nvSpPr>
        <p:spPr>
          <a:xfrm>
            <a:off x="6656237" y="1923280"/>
            <a:ext cx="5358384" cy="4066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US" sz="2000" b="1" i="0" u="none" strike="noStrike" cap="non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digital asset that is unique </a:t>
            </a:r>
            <a:r>
              <a:rPr lang="en-US" sz="2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lang="en-US" sz="2000" b="1" i="0" u="none" strike="noStrike" cap="non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represents real-world tangible objects like art, music,   in-game items, videos, audio recording and photos</a:t>
            </a:r>
            <a:r>
              <a:rPr lang="en-US"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Bought and sold online, with cryptocurrency on specialized market-places like OpenSea. 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0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Exchanged in the </a:t>
            </a:r>
            <a:r>
              <a:rPr lang="en-US" sz="2000" b="1" i="0" u="none" strike="noStrike" cap="non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Ethereum (ETH)</a:t>
            </a:r>
            <a:r>
              <a:rPr lang="en-US" sz="2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blockchain.</a:t>
            </a:r>
            <a:endParaRPr sz="20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1270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digital certificate of authenticity.</a:t>
            </a:r>
            <a:endParaRPr sz="15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7" name="Google Shape;137;p5" descr="Graphical user interface, website&#10;&#10;Description automatically generated"/>
          <p:cNvPicPr preferRelativeResize="0"/>
          <p:nvPr/>
        </p:nvPicPr>
        <p:blipFill rotWithShape="1">
          <a:blip r:embed="rId3">
            <a:alphaModFix amt="35000"/>
          </a:blip>
          <a:srcRect l="3947" r="1385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100"/>
              <a:buFont typeface="Calibri"/>
              <a:buNone/>
            </a:pPr>
            <a:r>
              <a:rPr lang="en-US" sz="4100">
                <a:solidFill>
                  <a:srgbClr val="FFFFFF"/>
                </a:solidFill>
              </a:rPr>
              <a:t>Background and Motivation</a:t>
            </a:r>
            <a:br>
              <a:rPr lang="en-US" sz="4100">
                <a:solidFill>
                  <a:srgbClr val="FFFFFF"/>
                </a:solidFill>
              </a:rPr>
            </a:br>
            <a:r>
              <a:rPr lang="en-US" sz="3600">
                <a:solidFill>
                  <a:srgbClr val="FFFFFF"/>
                </a:solidFill>
              </a:rPr>
              <a:t>NFTs Represent an emerging growth ecosystem</a:t>
            </a:r>
            <a:r>
              <a:rPr lang="en-US" sz="4100">
                <a:solidFill>
                  <a:srgbClr val="FFFFFF"/>
                </a:solidFill>
              </a:rPr>
              <a:t>. </a:t>
            </a:r>
            <a:endParaRPr/>
          </a:p>
        </p:txBody>
      </p:sp>
      <p:grpSp>
        <p:nvGrpSpPr>
          <p:cNvPr id="139" name="Google Shape;139;p5"/>
          <p:cNvGrpSpPr/>
          <p:nvPr/>
        </p:nvGrpSpPr>
        <p:grpSpPr>
          <a:xfrm>
            <a:off x="841486" y="2055053"/>
            <a:ext cx="10509027" cy="3892480"/>
            <a:chOff x="3286" y="229428"/>
            <a:chExt cx="10509027" cy="3892480"/>
          </a:xfrm>
        </p:grpSpPr>
        <p:sp>
          <p:nvSpPr>
            <p:cNvPr id="140" name="Google Shape;140;p5"/>
            <p:cNvSpPr/>
            <p:nvPr/>
          </p:nvSpPr>
          <p:spPr>
            <a:xfrm>
              <a:off x="3286" y="229428"/>
              <a:ext cx="3203971" cy="885032"/>
            </a:xfrm>
            <a:prstGeom prst="rect">
              <a:avLst/>
            </a:prstGeom>
            <a:gradFill>
              <a:gsLst>
                <a:gs pos="0">
                  <a:srgbClr val="5E81C9"/>
                </a:gs>
                <a:gs pos="50000">
                  <a:srgbClr val="3B70C9"/>
                </a:gs>
                <a:gs pos="100000">
                  <a:srgbClr val="2E60B8"/>
                </a:gs>
              </a:gsLst>
              <a:lin ang="5400000" scaled="0"/>
            </a:gradFill>
            <a:ln w="9525" cap="flat" cmpd="sng">
              <a:solidFill>
                <a:srgbClr val="4372C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5"/>
            <p:cNvSpPr txBox="1"/>
            <p:nvPr/>
          </p:nvSpPr>
          <p:spPr>
            <a:xfrm>
              <a:off x="3286" y="229428"/>
              <a:ext cx="3203971" cy="8850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49350" tIns="85325" rIns="149350" bIns="85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100"/>
                <a:buFont typeface="Calibri"/>
                <a:buNone/>
              </a:pPr>
              <a:r>
                <a:rPr lang="en-US" sz="2400" b="1" i="0" u="none" strike="noStrike" cap="none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rPr>
                <a:t>NFTs have skyrocketed  over the last year.</a:t>
              </a:r>
              <a:endParaRPr sz="2400" b="1">
                <a:solidFill>
                  <a:schemeClr val="accent4"/>
                </a:solidFill>
              </a:endParaRPr>
            </a:p>
          </p:txBody>
        </p:sp>
        <p:sp>
          <p:nvSpPr>
            <p:cNvPr id="142" name="Google Shape;142;p5"/>
            <p:cNvSpPr/>
            <p:nvPr/>
          </p:nvSpPr>
          <p:spPr>
            <a:xfrm>
              <a:off x="3286" y="1114461"/>
              <a:ext cx="3203971" cy="3007447"/>
            </a:xfrm>
            <a:prstGeom prst="rect">
              <a:avLst/>
            </a:prstGeom>
            <a:solidFill>
              <a:srgbClr val="CCD3EA">
                <a:alpha val="89803"/>
              </a:srgbClr>
            </a:solidFill>
            <a:ln w="9525" cap="flat" cmpd="sng">
              <a:solidFill>
                <a:srgbClr val="CCD3EA">
                  <a:alpha val="8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5"/>
            <p:cNvSpPr txBox="1"/>
            <p:nvPr/>
          </p:nvSpPr>
          <p:spPr>
            <a:xfrm>
              <a:off x="3286" y="1114461"/>
              <a:ext cx="3203971" cy="30074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2000" tIns="112000" rIns="149350" bIns="168000" anchor="t" anchorCtr="0">
              <a:noAutofit/>
            </a:bodyPr>
            <a:lstStyle/>
            <a:p>
              <a:pPr marL="228600" marR="0" lvl="1" indent="-2286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Calibri"/>
                <a:buChar char="•"/>
              </a:pPr>
              <a:r>
                <a:rPr lang="en-US" sz="21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3,200 active collections in OpenSea at the end of 2021</a:t>
              </a:r>
              <a:endParaRPr>
                <a:solidFill>
                  <a:schemeClr val="dk1"/>
                </a:solidFill>
              </a:endParaRPr>
            </a:p>
            <a:p>
              <a:pPr marL="228600" marR="0" lvl="1" indent="-228600" algn="l" rtl="0">
                <a:lnSpc>
                  <a:spcPct val="90000"/>
                </a:lnSpc>
                <a:spcBef>
                  <a:spcPts val="315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Calibri"/>
                <a:buChar char="•"/>
              </a:pPr>
              <a:r>
                <a:rPr lang="en-US" sz="21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193 at the beginning of March 2020</a:t>
              </a:r>
              <a:endPara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3655814" y="229428"/>
              <a:ext cx="3203971" cy="885032"/>
            </a:xfrm>
            <a:prstGeom prst="rect">
              <a:avLst/>
            </a:prstGeom>
            <a:gradFill>
              <a:gsLst>
                <a:gs pos="0">
                  <a:srgbClr val="5E81C9"/>
                </a:gs>
                <a:gs pos="50000">
                  <a:srgbClr val="3B70C9"/>
                </a:gs>
                <a:gs pos="100000">
                  <a:srgbClr val="2E60B8"/>
                </a:gs>
              </a:gsLst>
              <a:lin ang="5400000" scaled="0"/>
            </a:gradFill>
            <a:ln w="9525" cap="flat" cmpd="sng">
              <a:solidFill>
                <a:srgbClr val="4372C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5"/>
            <p:cNvSpPr txBox="1"/>
            <p:nvPr/>
          </p:nvSpPr>
          <p:spPr>
            <a:xfrm>
              <a:off x="3655814" y="229428"/>
              <a:ext cx="3203971" cy="8850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49350" tIns="85325" rIns="149350" bIns="85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100"/>
                <a:buFont typeface="Calibri"/>
                <a:buNone/>
              </a:pPr>
              <a:r>
                <a:rPr lang="en-US" sz="2400" b="1" i="0" u="none" strike="noStrike" cap="none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rPr>
                <a:t>NFTs are important elements of the Metaverse.</a:t>
              </a:r>
              <a:r>
                <a:rPr lang="en-US" sz="2400" b="0" i="0" u="none" strike="noStrike" cap="none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2400">
                <a:solidFill>
                  <a:schemeClr val="accent4"/>
                </a:solidFill>
              </a:endParaRPr>
            </a:p>
          </p:txBody>
        </p:sp>
        <p:sp>
          <p:nvSpPr>
            <p:cNvPr id="146" name="Google Shape;146;p5"/>
            <p:cNvSpPr/>
            <p:nvPr/>
          </p:nvSpPr>
          <p:spPr>
            <a:xfrm>
              <a:off x="3655814" y="1114461"/>
              <a:ext cx="3203971" cy="3007447"/>
            </a:xfrm>
            <a:prstGeom prst="rect">
              <a:avLst/>
            </a:prstGeom>
            <a:solidFill>
              <a:srgbClr val="CCD3EA">
                <a:alpha val="89803"/>
              </a:srgbClr>
            </a:solidFill>
            <a:ln w="9525" cap="flat" cmpd="sng">
              <a:solidFill>
                <a:srgbClr val="CCD3EA">
                  <a:alpha val="8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5"/>
            <p:cNvSpPr txBox="1"/>
            <p:nvPr/>
          </p:nvSpPr>
          <p:spPr>
            <a:xfrm>
              <a:off x="3655814" y="1114461"/>
              <a:ext cx="3203971" cy="30074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2000" tIns="112000" rIns="149350" bIns="168000" anchor="t" anchorCtr="0">
              <a:noAutofit/>
            </a:bodyPr>
            <a:lstStyle/>
            <a:p>
              <a:pPr marL="228600" marR="0" lvl="1" indent="-2286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100"/>
                <a:buFont typeface="Calibri"/>
                <a:buChar char="•"/>
              </a:pPr>
              <a:r>
                <a:rPr lang="en-US" sz="21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It is estimated that bringing the Metaverse to life may represent $1 Trillion USD in annual revenues </a:t>
              </a:r>
              <a:endPara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228600" marR="0" lvl="1" indent="-228600" algn="l" rtl="0">
                <a:lnSpc>
                  <a:spcPct val="90000"/>
                </a:lnSpc>
                <a:spcBef>
                  <a:spcPts val="315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Calibri"/>
                <a:buChar char="•"/>
              </a:pPr>
              <a:r>
                <a:rPr lang="en-US" sz="21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It is expected that Gen Z will be the main driver of early adoption of Web 3.0/Metaverse. </a:t>
              </a:r>
              <a:endPara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5"/>
            <p:cNvSpPr/>
            <p:nvPr/>
          </p:nvSpPr>
          <p:spPr>
            <a:xfrm>
              <a:off x="7308342" y="229428"/>
              <a:ext cx="3203971" cy="885032"/>
            </a:xfrm>
            <a:prstGeom prst="rect">
              <a:avLst/>
            </a:prstGeom>
            <a:gradFill>
              <a:gsLst>
                <a:gs pos="0">
                  <a:srgbClr val="5E81C9"/>
                </a:gs>
                <a:gs pos="50000">
                  <a:srgbClr val="3B70C9"/>
                </a:gs>
                <a:gs pos="100000">
                  <a:srgbClr val="2E60B8"/>
                </a:gs>
              </a:gsLst>
              <a:lin ang="5400000" scaled="0"/>
            </a:gradFill>
            <a:ln w="9525" cap="flat" cmpd="sng">
              <a:solidFill>
                <a:srgbClr val="4372C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5"/>
            <p:cNvSpPr txBox="1"/>
            <p:nvPr/>
          </p:nvSpPr>
          <p:spPr>
            <a:xfrm>
              <a:off x="7308342" y="229428"/>
              <a:ext cx="3203971" cy="8850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49350" tIns="85325" rIns="149350" bIns="85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100"/>
                <a:buFont typeface="Calibri"/>
                <a:buNone/>
              </a:pPr>
              <a:r>
                <a:rPr lang="en-US" sz="2400" b="1" i="0" u="none" strike="noStrike" cap="none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rPr>
                <a:t>NFTs are </a:t>
              </a:r>
              <a:endParaRPr sz="2400" b="1">
                <a:solidFill>
                  <a:schemeClr val="accent4"/>
                </a:solidFill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735"/>
                </a:spcBef>
                <a:spcAft>
                  <a:spcPts val="0"/>
                </a:spcAft>
                <a:buClr>
                  <a:schemeClr val="lt1"/>
                </a:buClr>
                <a:buSzPts val="2100"/>
                <a:buFont typeface="Calibri"/>
                <a:buNone/>
              </a:pPr>
              <a:r>
                <a:rPr lang="en-US" sz="2400" b="1" i="0" u="none" strike="noStrike" cap="none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rPr>
                <a:t>retail-driven</a:t>
              </a:r>
              <a:endParaRPr sz="2400" b="1">
                <a:solidFill>
                  <a:schemeClr val="accent4"/>
                </a:solidFill>
              </a:endParaRPr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7308342" y="1114461"/>
              <a:ext cx="3203971" cy="3007447"/>
            </a:xfrm>
            <a:prstGeom prst="rect">
              <a:avLst/>
            </a:prstGeom>
            <a:solidFill>
              <a:srgbClr val="CCD3EA">
                <a:alpha val="89803"/>
              </a:srgbClr>
            </a:solidFill>
            <a:ln w="9525" cap="flat" cmpd="sng">
              <a:solidFill>
                <a:srgbClr val="CCD3EA">
                  <a:alpha val="8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5"/>
            <p:cNvSpPr txBox="1"/>
            <p:nvPr/>
          </p:nvSpPr>
          <p:spPr>
            <a:xfrm>
              <a:off x="7308342" y="1114461"/>
              <a:ext cx="3203971" cy="30074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2000" tIns="112000" rIns="149350" bIns="168000" anchor="t" anchorCtr="0">
              <a:noAutofit/>
            </a:bodyPr>
            <a:lstStyle/>
            <a:p>
              <a:pPr marL="228600" marR="0" lvl="1" indent="-2286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Calibri"/>
                <a:buChar char="•"/>
              </a:pPr>
              <a:r>
                <a:rPr lang="en-US" sz="21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It is quite concentrated with the top 95 collections representing half of all NFT flips on OpenSea. </a:t>
              </a:r>
              <a:endPara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6"/>
          <p:cNvSpPr/>
          <p:nvPr/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6"/>
          <p:cNvSpPr txBox="1">
            <a:spLocks noGrp="1"/>
          </p:cNvSpPr>
          <p:nvPr>
            <p:ph type="title"/>
          </p:nvPr>
        </p:nvSpPr>
        <p:spPr>
          <a:xfrm>
            <a:off x="0" y="2970700"/>
            <a:ext cx="4059050" cy="3766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</a:pPr>
            <a:r>
              <a:rPr lang="en-US" sz="2600" b="1">
                <a:solidFill>
                  <a:schemeClr val="lt1"/>
                </a:solidFill>
              </a:rPr>
              <a:t>Meet our typical user, John: </a:t>
            </a:r>
            <a:br>
              <a:rPr lang="en-US" sz="2600">
                <a:solidFill>
                  <a:schemeClr val="lt1"/>
                </a:solidFill>
              </a:rPr>
            </a:br>
            <a:br>
              <a:rPr lang="en-US" sz="2400">
                <a:solidFill>
                  <a:schemeClr val="lt1"/>
                </a:solidFill>
              </a:rPr>
            </a:br>
            <a:r>
              <a:rPr lang="en-US" sz="2600">
                <a:solidFill>
                  <a:schemeClr val="lt1"/>
                </a:solidFill>
              </a:rPr>
              <a:t>A young professional who has </a:t>
            </a:r>
            <a:r>
              <a:rPr lang="en-US" sz="2600" b="1">
                <a:solidFill>
                  <a:schemeClr val="lt1"/>
                </a:solidFill>
              </a:rPr>
              <a:t>$10 000 CAD </a:t>
            </a:r>
            <a:r>
              <a:rPr lang="en-US" sz="2600">
                <a:solidFill>
                  <a:schemeClr val="lt1"/>
                </a:solidFill>
              </a:rPr>
              <a:t>to invest in the new emerging volatile market of NFTs. However, John knows very little about NFTs and even less about where to begin. </a:t>
            </a:r>
            <a:endParaRPr sz="2600">
              <a:solidFill>
                <a:schemeClr val="lt1"/>
              </a:solidFill>
            </a:endParaRPr>
          </a:p>
        </p:txBody>
      </p:sp>
      <p:sp>
        <p:nvSpPr>
          <p:cNvPr id="158" name="Google Shape;158;p6"/>
          <p:cNvSpPr txBox="1">
            <a:spLocks noGrp="1"/>
          </p:cNvSpPr>
          <p:nvPr>
            <p:ph type="body" idx="1"/>
          </p:nvPr>
        </p:nvSpPr>
        <p:spPr>
          <a:xfrm>
            <a:off x="4271313" y="1633319"/>
            <a:ext cx="3531503" cy="4363844"/>
          </a:xfrm>
          <a:prstGeom prst="rect">
            <a:avLst/>
          </a:prstGeom>
          <a:gradFill>
            <a:gsLst>
              <a:gs pos="0">
                <a:srgbClr val="F5F7FC"/>
              </a:gs>
              <a:gs pos="74000">
                <a:srgbClr val="A9BEE4"/>
              </a:gs>
              <a:gs pos="83000">
                <a:srgbClr val="A9BEE4"/>
              </a:gs>
              <a:gs pos="100000">
                <a:srgbClr val="C5D3ED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b="1"/>
              <a:t>There is a need for: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An interactive platform designed for the novice investor, trader or collector to understand the NFT market.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Providing information on trends, sales, recommendations on when, how and if to purchase or sell new and established collections.</a:t>
            </a:r>
            <a:endParaRPr/>
          </a:p>
          <a:p>
            <a:pPr marL="228600" lvl="0" indent="-101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</p:txBody>
      </p:sp>
      <p:cxnSp>
        <p:nvCxnSpPr>
          <p:cNvPr id="159" name="Google Shape;159;p6"/>
          <p:cNvCxnSpPr/>
          <p:nvPr/>
        </p:nvCxnSpPr>
        <p:spPr>
          <a:xfrm>
            <a:off x="8129871" y="1412488"/>
            <a:ext cx="0" cy="3657600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0" name="Google Shape;160;p6"/>
          <p:cNvSpPr txBox="1">
            <a:spLocks noGrp="1"/>
          </p:cNvSpPr>
          <p:nvPr>
            <p:ph type="body" idx="2"/>
          </p:nvPr>
        </p:nvSpPr>
        <p:spPr>
          <a:xfrm>
            <a:off x="8015105" y="1099194"/>
            <a:ext cx="3749100" cy="5268300"/>
          </a:xfrm>
          <a:prstGeom prst="rect">
            <a:avLst/>
          </a:prstGeom>
          <a:gradFill>
            <a:gsLst>
              <a:gs pos="0">
                <a:srgbClr val="F5F7FC"/>
              </a:gs>
              <a:gs pos="74000">
                <a:srgbClr val="A9BEE4"/>
              </a:gs>
              <a:gs pos="83000">
                <a:srgbClr val="A9BEE4"/>
              </a:gs>
              <a:gs pos="100000">
                <a:srgbClr val="C5D3ED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56250"/>
              <a:buFont typeface="Arial"/>
              <a:buNone/>
            </a:pPr>
            <a:r>
              <a:rPr lang="en-US" b="1">
                <a:solidFill>
                  <a:schemeClr val="accent2"/>
                </a:solidFill>
              </a:rPr>
              <a:t>The NFT Price Tracker will:</a:t>
            </a:r>
            <a:r>
              <a:rPr lang="en-US" sz="2400" b="1">
                <a:solidFill>
                  <a:schemeClr val="accent2"/>
                </a:solidFill>
              </a:rPr>
              <a:t> </a:t>
            </a:r>
            <a:endParaRPr>
              <a:solidFill>
                <a:schemeClr val="accent2"/>
              </a:solidFill>
            </a:endParaRPr>
          </a:p>
          <a:p>
            <a:pPr marL="285750" lvl="0" indent="-1968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1400"/>
          </a:p>
          <a:p>
            <a:pPr marL="285750" lvl="0" indent="-29698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325" b="1"/>
              <a:t>Track and predict future NFT prices for 30 days </a:t>
            </a:r>
            <a:r>
              <a:rPr lang="en-US" sz="2325"/>
              <a:t>based on average prices for 5 popular NFT collections over 6-months.  </a:t>
            </a:r>
            <a:endParaRPr sz="3325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394"/>
              <a:buNone/>
            </a:pPr>
            <a:endParaRPr sz="2325"/>
          </a:p>
          <a:p>
            <a:pPr marL="285750" marR="0" lvl="0" indent="-29698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325" b="1"/>
              <a:t>Calculate the amount of ETH needed </a:t>
            </a:r>
            <a:r>
              <a:rPr lang="en-US" sz="2325"/>
              <a:t>to purchase a particular NFT collection. </a:t>
            </a:r>
            <a:endParaRPr sz="3325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394"/>
              <a:buNone/>
            </a:pPr>
            <a:endParaRPr sz="2325"/>
          </a:p>
          <a:p>
            <a:pPr marL="285750" marR="0" lvl="0" indent="-29698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325" b="1"/>
              <a:t>Compare and forecast NFT  valuations. </a:t>
            </a:r>
            <a:endParaRPr sz="3325"/>
          </a:p>
          <a:p>
            <a:pPr marL="285750" lvl="0" indent="-29698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325" b="1"/>
              <a:t>Show the total number of sales for each collection.</a:t>
            </a:r>
            <a:endParaRPr sz="3325" b="1"/>
          </a:p>
          <a:p>
            <a:pPr marL="285750" lvl="0" indent="-29698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325" b="1"/>
              <a:t>Identify  top NFT projects based on popularity and activity</a:t>
            </a:r>
            <a:r>
              <a:rPr lang="en-US" sz="2325"/>
              <a:t>, to help investors and traders decide which collections to purchase based on their risk tolerance.</a:t>
            </a:r>
            <a:endParaRPr sz="3325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000"/>
          </a:p>
        </p:txBody>
      </p:sp>
      <p:pic>
        <p:nvPicPr>
          <p:cNvPr id="161" name="Google Shape;161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4059050" cy="2606808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6"/>
          <p:cNvSpPr txBox="1"/>
          <p:nvPr/>
        </p:nvSpPr>
        <p:spPr>
          <a:xfrm>
            <a:off x="4380850" y="177276"/>
            <a:ext cx="72684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NFT Price Tracker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4141"/>
        </a:soli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7"/>
          <p:cNvSpPr txBox="1"/>
          <p:nvPr/>
        </p:nvSpPr>
        <p:spPr>
          <a:xfrm>
            <a:off x="4095280" y="3989370"/>
            <a:ext cx="4937937" cy="1774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Collections used were based on available data and  selected from the top 25 most popular NFTs. </a:t>
            </a:r>
            <a:endParaRPr/>
          </a:p>
        </p:txBody>
      </p:sp>
      <p:sp>
        <p:nvSpPr>
          <p:cNvPr id="168" name="Google Shape;168;p7"/>
          <p:cNvSpPr/>
          <p:nvPr/>
        </p:nvSpPr>
        <p:spPr>
          <a:xfrm>
            <a:off x="0" y="2122218"/>
            <a:ext cx="3730752" cy="4735782"/>
          </a:xfrm>
          <a:custGeom>
            <a:avLst/>
            <a:gdLst/>
            <a:ahLst/>
            <a:cxnLst/>
            <a:rect l="l" t="t" r="r" b="b"/>
            <a:pathLst>
              <a:path w="3730752" h="4735782" extrusionOk="0">
                <a:moveTo>
                  <a:pt x="640080" y="0"/>
                </a:moveTo>
                <a:cubicBezTo>
                  <a:pt x="2347011" y="0"/>
                  <a:pt x="3730752" y="1383741"/>
                  <a:pt x="3730752" y="3090672"/>
                </a:cubicBezTo>
                <a:cubicBezTo>
                  <a:pt x="3730752" y="3624088"/>
                  <a:pt x="3595621" y="4125943"/>
                  <a:pt x="3357725" y="4563870"/>
                </a:cubicBezTo>
                <a:lnTo>
                  <a:pt x="3253285" y="4735782"/>
                </a:lnTo>
                <a:lnTo>
                  <a:pt x="0" y="4735782"/>
                </a:lnTo>
                <a:lnTo>
                  <a:pt x="0" y="67215"/>
                </a:lnTo>
                <a:lnTo>
                  <a:pt x="17202" y="62792"/>
                </a:lnTo>
                <a:cubicBezTo>
                  <a:pt x="218397" y="21621"/>
                  <a:pt x="426714" y="0"/>
                  <a:pt x="640080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7"/>
          <p:cNvSpPr/>
          <p:nvPr/>
        </p:nvSpPr>
        <p:spPr>
          <a:xfrm>
            <a:off x="1081982" y="-4332"/>
            <a:ext cx="4242816" cy="2454158"/>
          </a:xfrm>
          <a:custGeom>
            <a:avLst/>
            <a:gdLst/>
            <a:ahLst/>
            <a:cxnLst/>
            <a:rect l="l" t="t" r="r" b="b"/>
            <a:pathLst>
              <a:path w="4242816" h="2454158" extrusionOk="0">
                <a:moveTo>
                  <a:pt x="28633" y="0"/>
                </a:moveTo>
                <a:lnTo>
                  <a:pt x="4214183" y="0"/>
                </a:lnTo>
                <a:lnTo>
                  <a:pt x="4231864" y="115848"/>
                </a:lnTo>
                <a:cubicBezTo>
                  <a:pt x="4239106" y="187164"/>
                  <a:pt x="4242816" y="259524"/>
                  <a:pt x="4242816" y="332750"/>
                </a:cubicBezTo>
                <a:cubicBezTo>
                  <a:pt x="4242816" y="1504371"/>
                  <a:pt x="3293029" y="2454158"/>
                  <a:pt x="2121408" y="2454158"/>
                </a:cubicBezTo>
                <a:cubicBezTo>
                  <a:pt x="949787" y="2454158"/>
                  <a:pt x="0" y="1504371"/>
                  <a:pt x="0" y="332750"/>
                </a:cubicBezTo>
                <a:cubicBezTo>
                  <a:pt x="0" y="259524"/>
                  <a:pt x="3710" y="187164"/>
                  <a:pt x="10953" y="115848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0" name="Google Shape;170;p7"/>
          <p:cNvPicPr preferRelativeResize="0"/>
          <p:nvPr/>
        </p:nvPicPr>
        <p:blipFill rotWithShape="1">
          <a:blip r:embed="rId3">
            <a:alphaModFix/>
          </a:blip>
          <a:srcRect t="23029"/>
          <a:stretch/>
        </p:blipFill>
        <p:spPr>
          <a:xfrm>
            <a:off x="1246573" y="10"/>
            <a:ext cx="3913632" cy="2285224"/>
          </a:xfrm>
          <a:custGeom>
            <a:avLst/>
            <a:gdLst/>
            <a:ahLst/>
            <a:cxnLst/>
            <a:rect l="l" t="t" r="r" b="b"/>
            <a:pathLst>
              <a:path w="3913632" h="2285234" extrusionOk="0">
                <a:moveTo>
                  <a:pt x="29691" y="0"/>
                </a:moveTo>
                <a:lnTo>
                  <a:pt x="3883942" y="0"/>
                </a:lnTo>
                <a:lnTo>
                  <a:pt x="3903529" y="128345"/>
                </a:lnTo>
                <a:cubicBezTo>
                  <a:pt x="3910210" y="194127"/>
                  <a:pt x="3913632" y="260873"/>
                  <a:pt x="3913632" y="328418"/>
                </a:cubicBezTo>
                <a:cubicBezTo>
                  <a:pt x="3913632" y="1409138"/>
                  <a:pt x="3037536" y="2285234"/>
                  <a:pt x="1956816" y="2285234"/>
                </a:cubicBezTo>
                <a:cubicBezTo>
                  <a:pt x="876096" y="2285234"/>
                  <a:pt x="0" y="1409138"/>
                  <a:pt x="0" y="328418"/>
                </a:cubicBezTo>
                <a:cubicBezTo>
                  <a:pt x="0" y="260873"/>
                  <a:pt x="3422" y="194127"/>
                  <a:pt x="10103" y="128345"/>
                </a:cubicBezTo>
                <a:close/>
              </a:path>
            </a:pathLst>
          </a:custGeom>
          <a:noFill/>
          <a:ln>
            <a:noFill/>
          </a:ln>
        </p:spPr>
      </p:pic>
      <p:pic>
        <p:nvPicPr>
          <p:cNvPr id="171" name="Google Shape;171;p7"/>
          <p:cNvPicPr preferRelativeResize="0"/>
          <p:nvPr/>
        </p:nvPicPr>
        <p:blipFill rotWithShape="1">
          <a:blip r:embed="rId4">
            <a:alphaModFix/>
          </a:blip>
          <a:srcRect l="24720" r="38422" b="-1"/>
          <a:stretch/>
        </p:blipFill>
        <p:spPr>
          <a:xfrm>
            <a:off x="20" y="2288331"/>
            <a:ext cx="3564618" cy="4569668"/>
          </a:xfrm>
          <a:custGeom>
            <a:avLst/>
            <a:gdLst/>
            <a:ahLst/>
            <a:cxnLst/>
            <a:rect l="l" t="t" r="r" b="b"/>
            <a:pathLst>
              <a:path w="3564638" h="4569668" extrusionOk="0">
                <a:moveTo>
                  <a:pt x="640080" y="0"/>
                </a:moveTo>
                <a:cubicBezTo>
                  <a:pt x="2255269" y="0"/>
                  <a:pt x="3564638" y="1309369"/>
                  <a:pt x="3564638" y="2924558"/>
                </a:cubicBezTo>
                <a:cubicBezTo>
                  <a:pt x="3564638" y="3530254"/>
                  <a:pt x="3380508" y="4092944"/>
                  <a:pt x="3065170" y="4559707"/>
                </a:cubicBezTo>
                <a:lnTo>
                  <a:pt x="3057720" y="4569668"/>
                </a:lnTo>
                <a:lnTo>
                  <a:pt x="0" y="4569668"/>
                </a:lnTo>
                <a:lnTo>
                  <a:pt x="0" y="72448"/>
                </a:lnTo>
                <a:lnTo>
                  <a:pt x="50679" y="59417"/>
                </a:lnTo>
                <a:cubicBezTo>
                  <a:pt x="241061" y="20459"/>
                  <a:pt x="438181" y="0"/>
                  <a:pt x="640080" y="0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172" name="Google Shape;172;p7"/>
          <p:cNvSpPr/>
          <p:nvPr/>
        </p:nvSpPr>
        <p:spPr>
          <a:xfrm>
            <a:off x="5360967" y="561316"/>
            <a:ext cx="3182112" cy="3182112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3" name="Google Shape;173;p7"/>
          <p:cNvPicPr preferRelativeResize="0"/>
          <p:nvPr/>
        </p:nvPicPr>
        <p:blipFill rotWithShape="1">
          <a:blip r:embed="rId5">
            <a:alphaModFix/>
          </a:blip>
          <a:srcRect t="1679" r="-1" b="5610"/>
          <a:stretch/>
        </p:blipFill>
        <p:spPr>
          <a:xfrm>
            <a:off x="5525559" y="695754"/>
            <a:ext cx="2852928" cy="2852928"/>
          </a:xfrm>
          <a:custGeom>
            <a:avLst/>
            <a:gdLst/>
            <a:ahLst/>
            <a:cxnLst/>
            <a:rect l="l" t="t" r="r" b="b"/>
            <a:pathLst>
              <a:path w="2852928" h="2852928" extrusionOk="0">
                <a:moveTo>
                  <a:pt x="1426464" y="0"/>
                </a:moveTo>
                <a:cubicBezTo>
                  <a:pt x="2214278" y="0"/>
                  <a:pt x="2852928" y="638650"/>
                  <a:pt x="2852928" y="1426464"/>
                </a:cubicBezTo>
                <a:cubicBezTo>
                  <a:pt x="2852928" y="2214278"/>
                  <a:pt x="2214278" y="2852928"/>
                  <a:pt x="1426464" y="2852928"/>
                </a:cubicBezTo>
                <a:cubicBezTo>
                  <a:pt x="638650" y="2852928"/>
                  <a:pt x="0" y="2214278"/>
                  <a:pt x="0" y="1426464"/>
                </a:cubicBezTo>
                <a:cubicBezTo>
                  <a:pt x="0" y="638650"/>
                  <a:pt x="638650" y="0"/>
                  <a:pt x="1426464" y="0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174" name="Google Shape;174;p7"/>
          <p:cNvSpPr/>
          <p:nvPr/>
        </p:nvSpPr>
        <p:spPr>
          <a:xfrm>
            <a:off x="8752568" y="-4332"/>
            <a:ext cx="3439432" cy="3550083"/>
          </a:xfrm>
          <a:custGeom>
            <a:avLst/>
            <a:gdLst/>
            <a:ahLst/>
            <a:cxnLst/>
            <a:rect l="l" t="t" r="r" b="b"/>
            <a:pathLst>
              <a:path w="3439432" h="3550083" extrusionOk="0">
                <a:moveTo>
                  <a:pt x="115336" y="0"/>
                </a:moveTo>
                <a:lnTo>
                  <a:pt x="3439432" y="0"/>
                </a:lnTo>
                <a:lnTo>
                  <a:pt x="3439432" y="3462762"/>
                </a:lnTo>
                <a:lnTo>
                  <a:pt x="3318024" y="3493980"/>
                </a:lnTo>
                <a:cubicBezTo>
                  <a:pt x="3138258" y="3530765"/>
                  <a:pt x="2952129" y="3550083"/>
                  <a:pt x="2761488" y="3550083"/>
                </a:cubicBezTo>
                <a:cubicBezTo>
                  <a:pt x="1236360" y="3550083"/>
                  <a:pt x="0" y="2313723"/>
                  <a:pt x="0" y="788595"/>
                </a:cubicBezTo>
                <a:cubicBezTo>
                  <a:pt x="0" y="574124"/>
                  <a:pt x="24450" y="365364"/>
                  <a:pt x="70713" y="164949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5" name="Google Shape;175;p7"/>
          <p:cNvPicPr preferRelativeResize="0"/>
          <p:nvPr/>
        </p:nvPicPr>
        <p:blipFill rotWithShape="1">
          <a:blip r:embed="rId6">
            <a:alphaModFix/>
          </a:blip>
          <a:srcRect l="10251" r="23246"/>
          <a:stretch/>
        </p:blipFill>
        <p:spPr>
          <a:xfrm>
            <a:off x="8918761" y="-4331"/>
            <a:ext cx="3273238" cy="3383891"/>
          </a:xfrm>
          <a:custGeom>
            <a:avLst/>
            <a:gdLst/>
            <a:ahLst/>
            <a:cxnLst/>
            <a:rect l="l" t="t" r="r" b="b"/>
            <a:pathLst>
              <a:path w="3273238" h="3383891" extrusionOk="0">
                <a:moveTo>
                  <a:pt x="122841" y="0"/>
                </a:moveTo>
                <a:lnTo>
                  <a:pt x="3273238" y="0"/>
                </a:lnTo>
                <a:lnTo>
                  <a:pt x="3273238" y="3291335"/>
                </a:lnTo>
                <a:lnTo>
                  <a:pt x="3118338" y="3331164"/>
                </a:lnTo>
                <a:cubicBezTo>
                  <a:pt x="2949390" y="3365736"/>
                  <a:pt x="2774463" y="3383891"/>
                  <a:pt x="2595295" y="3383891"/>
                </a:cubicBezTo>
                <a:cubicBezTo>
                  <a:pt x="1161953" y="3383891"/>
                  <a:pt x="0" y="2221938"/>
                  <a:pt x="0" y="788596"/>
                </a:cubicBezTo>
                <a:cubicBezTo>
                  <a:pt x="0" y="519845"/>
                  <a:pt x="40850" y="260634"/>
                  <a:pt x="116679" y="16835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176" name="Google Shape;176;p7"/>
          <p:cNvSpPr/>
          <p:nvPr/>
        </p:nvSpPr>
        <p:spPr>
          <a:xfrm>
            <a:off x="9199331" y="3907418"/>
            <a:ext cx="2992669" cy="2950582"/>
          </a:xfrm>
          <a:custGeom>
            <a:avLst/>
            <a:gdLst/>
            <a:ahLst/>
            <a:cxnLst/>
            <a:rect l="l" t="t" r="r" b="b"/>
            <a:pathLst>
              <a:path w="2992669" h="2950582" extrusionOk="0">
                <a:moveTo>
                  <a:pt x="2052140" y="0"/>
                </a:moveTo>
                <a:cubicBezTo>
                  <a:pt x="2335482" y="0"/>
                  <a:pt x="2605411" y="57424"/>
                  <a:pt x="2850926" y="161267"/>
                </a:cubicBezTo>
                <a:lnTo>
                  <a:pt x="2992669" y="229549"/>
                </a:lnTo>
                <a:lnTo>
                  <a:pt x="2992669" y="2950582"/>
                </a:lnTo>
                <a:lnTo>
                  <a:pt x="209274" y="2950582"/>
                </a:lnTo>
                <a:lnTo>
                  <a:pt x="161267" y="2850926"/>
                </a:lnTo>
                <a:cubicBezTo>
                  <a:pt x="57423" y="2605411"/>
                  <a:pt x="0" y="2335482"/>
                  <a:pt x="0" y="2052140"/>
                </a:cubicBezTo>
                <a:cubicBezTo>
                  <a:pt x="0" y="918774"/>
                  <a:pt x="918774" y="0"/>
                  <a:pt x="2052140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7" name="Google Shape;177;p7"/>
          <p:cNvPicPr preferRelativeResize="0"/>
          <p:nvPr/>
        </p:nvPicPr>
        <p:blipFill rotWithShape="1">
          <a:blip r:embed="rId7">
            <a:alphaModFix/>
          </a:blip>
          <a:srcRect l="5982" r="25749" b="-4"/>
          <a:stretch/>
        </p:blipFill>
        <p:spPr>
          <a:xfrm>
            <a:off x="9335816" y="3989370"/>
            <a:ext cx="2828765" cy="2786678"/>
          </a:xfrm>
          <a:custGeom>
            <a:avLst/>
            <a:gdLst/>
            <a:ahLst/>
            <a:cxnLst/>
            <a:rect l="l" t="t" r="r" b="b"/>
            <a:pathLst>
              <a:path w="2828765" h="2786678" extrusionOk="0">
                <a:moveTo>
                  <a:pt x="1888236" y="0"/>
                </a:moveTo>
                <a:cubicBezTo>
                  <a:pt x="2214125" y="0"/>
                  <a:pt x="2520731" y="82558"/>
                  <a:pt x="2788281" y="227900"/>
                </a:cubicBezTo>
                <a:lnTo>
                  <a:pt x="2828765" y="252495"/>
                </a:lnTo>
                <a:lnTo>
                  <a:pt x="2828765" y="2786678"/>
                </a:lnTo>
                <a:lnTo>
                  <a:pt x="227128" y="2786678"/>
                </a:lnTo>
                <a:lnTo>
                  <a:pt x="148387" y="2623223"/>
                </a:lnTo>
                <a:cubicBezTo>
                  <a:pt x="52837" y="2397318"/>
                  <a:pt x="0" y="2148947"/>
                  <a:pt x="0" y="1888236"/>
                </a:cubicBezTo>
                <a:cubicBezTo>
                  <a:pt x="0" y="845392"/>
                  <a:pt x="845392" y="0"/>
                  <a:pt x="1888236" y="0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f3e27c1810_0_2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gf3e27c1810_0_28"/>
          <p:cNvSpPr/>
          <p:nvPr/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gf3e27c1810_0_28"/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ap="flat" cmpd="thinThick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Calibri"/>
              <a:buNone/>
            </a:pPr>
            <a:r>
              <a:rPr lang="en-US" sz="3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Key Questions</a:t>
            </a:r>
            <a:endParaRPr sz="5200"/>
          </a:p>
        </p:txBody>
      </p:sp>
      <p:graphicFrame>
        <p:nvGraphicFramePr>
          <p:cNvPr id="185" name="Google Shape;185;gf3e27c1810_0_28"/>
          <p:cNvGraphicFramePr/>
          <p:nvPr/>
        </p:nvGraphicFramePr>
        <p:xfrm>
          <a:off x="3676262" y="363894"/>
          <a:ext cx="8108300" cy="6928450"/>
        </p:xfrm>
        <a:graphic>
          <a:graphicData uri="http://schemas.openxmlformats.org/drawingml/2006/table">
            <a:tbl>
              <a:tblPr firstRow="1" bandRow="1">
                <a:noFill/>
                <a:tableStyleId>{1D030E7D-C01C-42CA-9FF6-D36766950DF1}</a:tableStyleId>
              </a:tblPr>
              <a:tblGrid>
                <a:gridCol w="266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8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4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953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900"/>
                        <a:buFont typeface="Calibri"/>
                        <a:buNone/>
                      </a:pPr>
                      <a:r>
                        <a:rPr lang="en-US" sz="2500" b="1" u="none" strike="noStrike" cap="none">
                          <a:solidFill>
                            <a:schemeClr val="lt1"/>
                          </a:solidFill>
                        </a:rPr>
                        <a:t>Question</a:t>
                      </a:r>
                      <a:endParaRPr sz="25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149850" marR="149850" marT="149850" marB="1498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900"/>
                        <a:buFont typeface="Calibri"/>
                        <a:buNone/>
                      </a:pPr>
                      <a:r>
                        <a:rPr lang="en-US" sz="2500" b="1" u="none" strike="noStrike" cap="none">
                          <a:solidFill>
                            <a:schemeClr val="lt1"/>
                          </a:solidFill>
                        </a:rPr>
                        <a:t>Data source</a:t>
                      </a:r>
                      <a:endParaRPr sz="25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149850" marR="149850" marT="149850" marB="1498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900"/>
                        <a:buFont typeface="Calibri"/>
                        <a:buNone/>
                      </a:pPr>
                      <a:r>
                        <a:rPr lang="en-US" sz="2500" b="1" u="none" strike="noStrike" cap="none">
                          <a:solidFill>
                            <a:schemeClr val="lt1"/>
                          </a:solidFill>
                        </a:rPr>
                        <a:t>Tool used</a:t>
                      </a:r>
                      <a:endParaRPr sz="25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149850" marR="149850" marT="149850" marB="1498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180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2200" b="1" u="none" strike="noStrike" cap="none"/>
                        <a:t>Which NFT </a:t>
                      </a:r>
                      <a:r>
                        <a:rPr lang="en-US" sz="2200" b="1"/>
                        <a:t>collections </a:t>
                      </a:r>
                      <a:r>
                        <a:rPr lang="en-US" sz="2200" b="1" u="none" strike="noStrike" cap="none"/>
                        <a:t>offer the best risk / reward ratio? </a:t>
                      </a:r>
                      <a:endParaRPr sz="2200" b="1" u="none" strike="noStrike" cap="none"/>
                    </a:p>
                  </a:txBody>
                  <a:tcPr marL="149850" marR="149850" marT="149850" marB="1498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Libre Franklin"/>
                        <a:buNone/>
                      </a:pPr>
                      <a:r>
                        <a:rPr lang="en-US" sz="1800" u="none" strike="noStrike" cap="none"/>
                        <a:t>OpenSea API</a:t>
                      </a:r>
                      <a:endParaRPr sz="18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Libre Franklin"/>
                        <a:buNone/>
                      </a:pPr>
                      <a:r>
                        <a:rPr lang="en-US" sz="1800"/>
                        <a:t>Alpaca API</a:t>
                      </a:r>
                      <a:endParaRPr sz="180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Libre Franklin"/>
                        <a:buNone/>
                      </a:pPr>
                      <a:endParaRPr sz="1800" u="none" strike="noStrike" cap="none"/>
                    </a:p>
                  </a:txBody>
                  <a:tcPr marL="149850" marR="149850" marT="149850" marB="1498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</a:rPr>
                        <a:t>APIs</a:t>
                      </a:r>
                      <a:endParaRPr sz="18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Python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</a:rPr>
                        <a:t>Monte Carlo simulation</a:t>
                      </a:r>
                      <a:endParaRPr sz="1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149850" marR="149850" marT="149850" marB="1498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57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Libre Franklin"/>
                        <a:buNone/>
                      </a:pPr>
                      <a:r>
                        <a:rPr lang="en-US" sz="2200" b="1" u="none" strike="noStrike" cap="none"/>
                        <a:t>How can we predict the future price of an NFT collection?</a:t>
                      </a:r>
                      <a:endParaRPr sz="2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149850" marR="149850" marT="149850" marB="1498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705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</a:rPr>
                        <a:t>NFT floor prices pulled from various top collections using the collection ‘slug’.</a:t>
                      </a:r>
                      <a:endParaRPr sz="18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</a:rPr>
                        <a:t>Data sourced from OpenSea API.</a:t>
                      </a:r>
                      <a:endParaRPr sz="1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149850" marR="149850" marT="149850" marB="1498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705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800" u="none" strike="noStrike" cap="none"/>
                        <a:t>APIs</a:t>
                      </a:r>
                      <a:endParaRPr sz="1800" u="none" strike="noStrike" cap="none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800"/>
                        <a:t>Python</a:t>
                      </a:r>
                      <a:endParaRPr sz="1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800" u="none" strike="noStrike" cap="none"/>
                        <a:t>Monte Carlo simulation</a:t>
                      </a:r>
                      <a:endParaRPr sz="1800" u="none" strike="noStrike" cap="none"/>
                    </a:p>
                  </a:txBody>
                  <a:tcPr marL="149850" marR="149850" marT="149850" marB="1498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705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7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Libre Franklin"/>
                        <a:buNone/>
                      </a:pPr>
                      <a:r>
                        <a:rPr lang="en-US" sz="2200" b="1" u="none" strike="noStrike" cap="none">
                          <a:solidFill>
                            <a:schemeClr val="dk1"/>
                          </a:solidFill>
                        </a:rPr>
                        <a:t>How can </a:t>
                      </a:r>
                      <a:r>
                        <a:rPr lang="en-US" sz="2200" b="1">
                          <a:solidFill>
                            <a:schemeClr val="dk1"/>
                          </a:solidFill>
                        </a:rPr>
                        <a:t>we </a:t>
                      </a:r>
                      <a:r>
                        <a:rPr lang="en-US" sz="2200" b="1" u="none" strike="noStrike" cap="none">
                          <a:solidFill>
                            <a:schemeClr val="dk1"/>
                          </a:solidFill>
                        </a:rPr>
                        <a:t>visually compare price performance of various NFT collections?</a:t>
                      </a:r>
                      <a:endParaRPr sz="2200" b="1" u="none" strike="noStrike" cap="none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2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149850" marR="149850" marT="149850" marB="1498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Libre Franklin"/>
                        <a:buNone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</a:rPr>
                        <a:t>OpenSea API</a:t>
                      </a:r>
                      <a:endParaRPr sz="1800" u="none" strike="noStrike" cap="none"/>
                    </a:p>
                  </a:txBody>
                  <a:tcPr marL="149850" marR="149850" marT="149850" marB="1498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800" u="none" strike="noStrike" cap="none"/>
                        <a:t>APIs</a:t>
                      </a:r>
                      <a:endParaRPr sz="1800" u="none" strike="noStrike" cap="none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800"/>
                        <a:t>Python </a:t>
                      </a:r>
                      <a:endParaRPr sz="1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800" u="none" strike="noStrike" cap="none"/>
                        <a:t>PyViz for visualization</a:t>
                      </a:r>
                      <a:endParaRPr sz="1800" u="none" strike="noStrike" cap="none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800"/>
                        <a:t>IPython.display </a:t>
                      </a:r>
                      <a:endParaRPr sz="1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800" u="none" strike="noStrike" cap="none"/>
                        <a:t>Streamlit</a:t>
                      </a:r>
                      <a:endParaRPr sz="1800" u="none" strike="noStrike" cap="none"/>
                    </a:p>
                  </a:txBody>
                  <a:tcPr marL="149850" marR="149850" marT="149850" marB="1498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02425" y="0"/>
            <a:ext cx="6387150" cy="35927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1" name="Google Shape;191;p10"/>
          <p:cNvGraphicFramePr/>
          <p:nvPr/>
        </p:nvGraphicFramePr>
        <p:xfrm>
          <a:off x="307085" y="3535624"/>
          <a:ext cx="11577850" cy="3322370"/>
        </p:xfrm>
        <a:graphic>
          <a:graphicData uri="http://schemas.openxmlformats.org/drawingml/2006/table">
            <a:tbl>
              <a:tblPr firstRow="1" bandRow="1">
                <a:noFill/>
                <a:tableStyleId>{1D030E7D-C01C-42CA-9FF6-D36766950DF1}</a:tableStyleId>
              </a:tblPr>
              <a:tblGrid>
                <a:gridCol w="5741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73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/>
                        <a:t>CHALLENGES</a:t>
                      </a:r>
                      <a:r>
                        <a:rPr lang="en-US" sz="1400" b="1" u="none" strike="noStrike" cap="none"/>
                        <a:t> </a:t>
                      </a:r>
                      <a:endParaRPr/>
                    </a:p>
                  </a:txBody>
                  <a:tcPr marL="91450" marR="91450" marT="45725" marB="457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/>
                        <a:t>MITIGANTS</a:t>
                      </a:r>
                      <a:endParaRPr/>
                    </a:p>
                  </a:txBody>
                  <a:tcPr marL="91450" marR="91450" marT="45725" marB="45725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36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700"/>
                        <a:t>A Metamask wallet with non-zero Eth balance was required. </a:t>
                      </a:r>
                      <a:endParaRPr sz="17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Accessing the data from OpenSea</a:t>
                      </a:r>
                      <a:endParaRPr sz="17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Submitted three different API requests to OpenSea early in the process to minimize risk of not receiving the key. Ensured an active metamask wallet with Eth was available. </a:t>
                      </a:r>
                      <a:endParaRPr sz="17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8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Insufficient data from some NFT collections </a:t>
                      </a:r>
                      <a:endParaRPr sz="1700"/>
                    </a:p>
                  </a:txBody>
                  <a:tcPr marL="91450" marR="91450" marT="45725" marB="457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Collections within the top 25 most popular NFTs with the longest price history available were used. </a:t>
                      </a:r>
                      <a:endParaRPr sz="1700"/>
                    </a:p>
                  </a:txBody>
                  <a:tcPr marL="91450" marR="91450" marT="45725" marB="45725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36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Some collections have significant price volatility which impacts the Monte Carlo Simulations</a:t>
                      </a:r>
                      <a:endParaRPr sz="17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Manual adjustments and data cleanup were required.</a:t>
                      </a:r>
                      <a:endParaRPr sz="17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Used average daily price to show trends over time.</a:t>
                      </a:r>
                      <a:endParaRPr sz="17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Used rolling median  to show Monte Carlo Simulations </a:t>
                      </a:r>
                      <a:endParaRPr sz="17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8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Making the data accessible to the end user</a:t>
                      </a:r>
                      <a:endParaRPr sz="1700"/>
                    </a:p>
                  </a:txBody>
                  <a:tcPr marL="91450" marR="91450" marT="45725" marB="457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Stremlit to display charts and data in a user friendly and interactive manner.  </a:t>
                      </a:r>
                      <a:endParaRPr sz="1700"/>
                    </a:p>
                  </a:txBody>
                  <a:tcPr marL="91450" marR="91450" marT="45725" marB="45725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5"/>
          <p:cNvSpPr txBox="1">
            <a:spLocks noGrp="1"/>
          </p:cNvSpPr>
          <p:nvPr>
            <p:ph type="title"/>
          </p:nvPr>
        </p:nvSpPr>
        <p:spPr>
          <a:xfrm>
            <a:off x="0" y="-41836"/>
            <a:ext cx="12192000" cy="1325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endParaRPr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lang="en-US">
                <a:solidFill>
                  <a:schemeClr val="lt1"/>
                </a:solidFill>
              </a:rPr>
              <a:t>Data Analysis and Key Findings</a:t>
            </a:r>
            <a:br>
              <a:rPr lang="en-US">
                <a:solidFill>
                  <a:schemeClr val="lt1"/>
                </a:solidFill>
              </a:rPr>
            </a:br>
            <a:endParaRPr/>
          </a:p>
        </p:txBody>
      </p:sp>
      <p:sp>
        <p:nvSpPr>
          <p:cNvPr id="197" name="Google Shape;197;p25"/>
          <p:cNvSpPr txBox="1">
            <a:spLocks noGrp="1"/>
          </p:cNvSpPr>
          <p:nvPr>
            <p:ph type="body" idx="1"/>
          </p:nvPr>
        </p:nvSpPr>
        <p:spPr>
          <a:xfrm>
            <a:off x="8007364" y="1490981"/>
            <a:ext cx="4178211" cy="6136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3000" b="1" dirty="0">
                <a:solidFill>
                  <a:schemeClr val="lt1"/>
                </a:solidFill>
              </a:rPr>
              <a:t>Recommendations for our user John:</a:t>
            </a:r>
            <a:endParaRPr sz="3000" b="1" dirty="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 dirty="0"/>
          </a:p>
          <a:p>
            <a:pPr marL="457200" lvl="0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sz="2400" dirty="0">
                <a:solidFill>
                  <a:schemeClr val="lt1"/>
                </a:solidFill>
              </a:rPr>
              <a:t>J</a:t>
            </a:r>
            <a:r>
              <a:rPr lang="en-US" sz="2000" dirty="0">
                <a:solidFill>
                  <a:schemeClr val="lt1"/>
                </a:solidFill>
              </a:rPr>
              <a:t>ohn can purchase </a:t>
            </a:r>
            <a:r>
              <a:rPr lang="en-US" sz="2000" b="1" dirty="0">
                <a:solidFill>
                  <a:schemeClr val="lt1"/>
                </a:solidFill>
              </a:rPr>
              <a:t>2.63 ETH </a:t>
            </a:r>
            <a:r>
              <a:rPr lang="en-US" sz="2000" dirty="0">
                <a:solidFill>
                  <a:schemeClr val="lt1"/>
                </a:solidFill>
              </a:rPr>
              <a:t>with </a:t>
            </a:r>
            <a:r>
              <a:rPr lang="en-US" sz="2000" b="1" dirty="0">
                <a:solidFill>
                  <a:schemeClr val="lt1"/>
                </a:solidFill>
              </a:rPr>
              <a:t>$10 000 CAD</a:t>
            </a:r>
            <a:endParaRPr sz="2000" b="1" dirty="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chemeClr val="lt1"/>
              </a:solidFill>
            </a:endParaRPr>
          </a:p>
          <a:p>
            <a:pPr marL="457200" lvl="0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Char char="•"/>
            </a:pPr>
            <a:r>
              <a:rPr lang="en-US" sz="2000" dirty="0">
                <a:solidFill>
                  <a:schemeClr val="lt1"/>
                </a:solidFill>
              </a:rPr>
              <a:t>Based on average price of NFT assets, he can purchase: </a:t>
            </a:r>
            <a:endParaRPr sz="2000" dirty="0">
              <a:solidFill>
                <a:schemeClr val="lt1"/>
              </a:solidFill>
            </a:endParaRPr>
          </a:p>
          <a:p>
            <a:pPr marL="0" lvl="0" indent="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 b="1" dirty="0" err="1">
                <a:solidFill>
                  <a:schemeClr val="lt1"/>
                </a:solidFill>
              </a:rPr>
              <a:t>cryptokitties</a:t>
            </a:r>
            <a:r>
              <a:rPr lang="en-US" sz="2000" b="1" dirty="0">
                <a:solidFill>
                  <a:schemeClr val="lt1"/>
                </a:solidFill>
              </a:rPr>
              <a:t> (0.090138 ETH)</a:t>
            </a:r>
            <a:endParaRPr sz="2000" b="1" dirty="0">
              <a:solidFill>
                <a:schemeClr val="lt1"/>
              </a:solidFill>
            </a:endParaRPr>
          </a:p>
          <a:p>
            <a:pPr marL="0" lvl="0" indent="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 b="1" dirty="0" err="1">
                <a:solidFill>
                  <a:schemeClr val="lt1"/>
                </a:solidFill>
              </a:rPr>
              <a:t>pudgypenguins</a:t>
            </a:r>
            <a:r>
              <a:rPr lang="en-US" sz="2000" b="1" dirty="0">
                <a:solidFill>
                  <a:schemeClr val="lt1"/>
                </a:solidFill>
              </a:rPr>
              <a:t> (1.515286 ETH)</a:t>
            </a:r>
            <a:endParaRPr sz="2000" b="1" dirty="0">
              <a:solidFill>
                <a:schemeClr val="lt1"/>
              </a:solidFill>
            </a:endParaRPr>
          </a:p>
          <a:p>
            <a:pPr marL="457200" lvl="0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sz="2000" dirty="0">
                <a:solidFill>
                  <a:schemeClr val="lt1"/>
                </a:solidFill>
              </a:rPr>
              <a:t>If John has a high risk tolerance, then </a:t>
            </a:r>
            <a:r>
              <a:rPr lang="en-US" sz="2000" dirty="0" err="1">
                <a:solidFill>
                  <a:schemeClr val="lt1"/>
                </a:solidFill>
              </a:rPr>
              <a:t>cryptokitties</a:t>
            </a:r>
            <a:r>
              <a:rPr lang="en-US" sz="2000" dirty="0">
                <a:solidFill>
                  <a:schemeClr val="lt1"/>
                </a:solidFill>
              </a:rPr>
              <a:t> would be a better investment because it has a higher price potential but also greater risk for loss of investment.</a:t>
            </a:r>
            <a:endParaRPr sz="2000" i="0" u="none" strike="noStrike" cap="none" dirty="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2400" dirty="0"/>
          </a:p>
          <a:p>
            <a:pPr marL="228600" lvl="0" indent="-6413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400" dirty="0"/>
          </a:p>
        </p:txBody>
      </p:sp>
      <p:sp>
        <p:nvSpPr>
          <p:cNvPr id="198" name="Google Shape;198;p25" descr="Bar chart"/>
          <p:cNvSpPr/>
          <p:nvPr/>
        </p:nvSpPr>
        <p:spPr>
          <a:xfrm>
            <a:off x="7865140" y="89452"/>
            <a:ext cx="917700" cy="10629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5" descr="Statistics"/>
          <p:cNvSpPr/>
          <p:nvPr/>
        </p:nvSpPr>
        <p:spPr>
          <a:xfrm>
            <a:off x="9721983" y="89452"/>
            <a:ext cx="917700" cy="10629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0" name="Google Shape;200;p2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88418" y="1966504"/>
            <a:ext cx="2913289" cy="23121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221123" y="1690688"/>
            <a:ext cx="4786241" cy="21229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23147" y="5167312"/>
            <a:ext cx="6456784" cy="114288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3" name="Google Shape;203;p25"/>
          <p:cNvGrpSpPr/>
          <p:nvPr/>
        </p:nvGrpSpPr>
        <p:grpSpPr>
          <a:xfrm>
            <a:off x="523147" y="4334739"/>
            <a:ext cx="2889600" cy="720000"/>
            <a:chOff x="3236687" y="403147"/>
            <a:chExt cx="2889600" cy="720000"/>
          </a:xfrm>
        </p:grpSpPr>
        <p:sp>
          <p:nvSpPr>
            <p:cNvPr id="204" name="Google Shape;204;p25"/>
            <p:cNvSpPr/>
            <p:nvPr/>
          </p:nvSpPr>
          <p:spPr>
            <a:xfrm>
              <a:off x="3236687" y="403147"/>
              <a:ext cx="28896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5"/>
            <p:cNvSpPr txBox="1"/>
            <p:nvPr/>
          </p:nvSpPr>
          <p:spPr>
            <a:xfrm>
              <a:off x="3236687" y="403147"/>
              <a:ext cx="28896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r>
                <a:rPr lang="en-US" sz="11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-US" sz="18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Average daily price over 6 months for each of the 5 NFT collections. </a:t>
              </a:r>
              <a:endParaRPr b="1"/>
            </a:p>
          </p:txBody>
        </p:sp>
      </p:grpSp>
      <p:sp>
        <p:nvSpPr>
          <p:cNvPr id="206" name="Google Shape;206;p25"/>
          <p:cNvSpPr txBox="1"/>
          <p:nvPr/>
        </p:nvSpPr>
        <p:spPr>
          <a:xfrm>
            <a:off x="734177" y="1520890"/>
            <a:ext cx="2467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Mutant Ape Yacht Club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7" name="Google Shape;207;p25"/>
          <p:cNvGrpSpPr/>
          <p:nvPr/>
        </p:nvGrpSpPr>
        <p:grpSpPr>
          <a:xfrm>
            <a:off x="3766924" y="3956288"/>
            <a:ext cx="4386528" cy="889798"/>
            <a:chOff x="132076" y="978758"/>
            <a:chExt cx="4320000" cy="889798"/>
          </a:xfrm>
        </p:grpSpPr>
        <p:sp>
          <p:nvSpPr>
            <p:cNvPr id="208" name="Google Shape;208;p25"/>
            <p:cNvSpPr/>
            <p:nvPr/>
          </p:nvSpPr>
          <p:spPr>
            <a:xfrm>
              <a:off x="132076" y="1148556"/>
              <a:ext cx="432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5"/>
            <p:cNvSpPr txBox="1"/>
            <p:nvPr/>
          </p:nvSpPr>
          <p:spPr>
            <a:xfrm>
              <a:off x="244522" y="978758"/>
              <a:ext cx="4095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Calibri"/>
                <a:buNone/>
              </a:pPr>
              <a:r>
                <a:rPr lang="en-US" sz="13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-US" sz="18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MonteCarlo simulation:</a:t>
              </a:r>
              <a:endParaRPr b="1"/>
            </a:p>
            <a:p>
              <a:pPr marL="0" marR="0" lvl="0" indent="0" algn="l" rtl="0">
                <a:lnSpc>
                  <a:spcPct val="100000"/>
                </a:lnSpc>
                <a:spcBef>
                  <a:spcPts val="63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rPr lang="en-US" sz="18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Predict with 95% accuracy the lower and upper bounds over 30 days.  </a:t>
              </a:r>
              <a:endParaRPr b="1"/>
            </a:p>
          </p:txBody>
        </p:sp>
      </p:grpSp>
      <p:grpSp>
        <p:nvGrpSpPr>
          <p:cNvPr id="210" name="Google Shape;210;p25"/>
          <p:cNvGrpSpPr/>
          <p:nvPr/>
        </p:nvGrpSpPr>
        <p:grpSpPr>
          <a:xfrm>
            <a:off x="1305391" y="6132875"/>
            <a:ext cx="4923000" cy="897317"/>
            <a:chOff x="-135887" y="4169500"/>
            <a:chExt cx="4923000" cy="897317"/>
          </a:xfrm>
        </p:grpSpPr>
        <p:sp>
          <p:nvSpPr>
            <p:cNvPr id="211" name="Google Shape;211;p25"/>
            <p:cNvSpPr/>
            <p:nvPr/>
          </p:nvSpPr>
          <p:spPr>
            <a:xfrm>
              <a:off x="0" y="4169500"/>
              <a:ext cx="432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5"/>
            <p:cNvSpPr txBox="1"/>
            <p:nvPr/>
          </p:nvSpPr>
          <p:spPr>
            <a:xfrm>
              <a:off x="-135887" y="4346817"/>
              <a:ext cx="4923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rPr lang="en-US" sz="18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Total Sales for each of the 5 collections</a:t>
              </a:r>
              <a:r>
                <a:rPr lang="en-US" sz="23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. </a:t>
              </a:r>
              <a:endParaRPr b="1"/>
            </a:p>
          </p:txBody>
        </p:sp>
      </p:grpSp>
      <p:sp>
        <p:nvSpPr>
          <p:cNvPr id="213" name="Google Shape;213;p25"/>
          <p:cNvSpPr txBox="1"/>
          <p:nvPr/>
        </p:nvSpPr>
        <p:spPr>
          <a:xfrm>
            <a:off x="9560250" y="5854075"/>
            <a:ext cx="9793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1"/>
          <p:cNvSpPr/>
          <p:nvPr/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11"/>
          <p:cNvSpPr txBox="1">
            <a:spLocks noGrp="1"/>
          </p:cNvSpPr>
          <p:nvPr>
            <p:ph type="title"/>
          </p:nvPr>
        </p:nvSpPr>
        <p:spPr>
          <a:xfrm>
            <a:off x="838200" y="1412488"/>
            <a:ext cx="2899189" cy="436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lang="en-US" sz="4000">
                <a:solidFill>
                  <a:srgbClr val="FFFFFF"/>
                </a:solidFill>
              </a:rPr>
              <a:t>Next steps: </a:t>
            </a:r>
            <a:endParaRPr sz="4000">
              <a:solidFill>
                <a:srgbClr val="FFFFFF"/>
              </a:solidFill>
            </a:endParaRPr>
          </a:p>
        </p:txBody>
      </p:sp>
      <p:sp>
        <p:nvSpPr>
          <p:cNvPr id="220" name="Google Shape;220;p11"/>
          <p:cNvSpPr txBox="1">
            <a:spLocks noGrp="1"/>
          </p:cNvSpPr>
          <p:nvPr>
            <p:ph type="body" idx="1"/>
          </p:nvPr>
        </p:nvSpPr>
        <p:spPr>
          <a:xfrm>
            <a:off x="4380856" y="520556"/>
            <a:ext cx="3427283" cy="3817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 fontScale="92500" lnSpcReduction="10000"/>
          </a:bodyPr>
          <a:lstStyle/>
          <a:p>
            <a:pPr marL="91440" lvl="0" indent="-14097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 "/>
            </a:pPr>
            <a:r>
              <a:rPr lang="en-US" sz="2400" b="1"/>
              <a:t>Project  2 :</a:t>
            </a:r>
            <a:endParaRPr sz="2400"/>
          </a:p>
          <a:p>
            <a:pPr marL="367983" lvl="0" indent="-342931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en-US" sz="1700"/>
              <a:t>Host the notebook on AWS cloud.</a:t>
            </a:r>
            <a:endParaRPr/>
          </a:p>
          <a:p>
            <a:pPr marL="367982" lvl="0" indent="-342931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en-US" sz="1700"/>
              <a:t>Compare different NFT collections: User will be able to input a specific collection and/or select from a list to obtain statistics. </a:t>
            </a:r>
            <a:endParaRPr sz="1700"/>
          </a:p>
          <a:p>
            <a:pPr marL="367983" lvl="0" indent="-342931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▪"/>
            </a:pPr>
            <a:r>
              <a:rPr lang="en-US" sz="1700"/>
              <a:t>More collections and visualizations will be added to the tracker. </a:t>
            </a:r>
            <a:endParaRPr sz="1700"/>
          </a:p>
          <a:p>
            <a:pPr marL="367983" lvl="0" indent="-342931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en-US" sz="1700"/>
              <a:t>Ask user for risk tolerance and provide output based on sharpe ratio.</a:t>
            </a:r>
            <a:endParaRPr/>
          </a:p>
          <a:p>
            <a:pPr marL="371476" lvl="0" indent="-34293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94736"/>
              <a:buFont typeface="Noto Sans Symbols"/>
              <a:buChar char="▪"/>
            </a:pPr>
            <a:r>
              <a:rPr lang="en-US" sz="1700"/>
              <a:t>Provide steps to purchasing an NFT.</a:t>
            </a:r>
            <a:endParaRPr/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1700"/>
          </a:p>
        </p:txBody>
      </p:sp>
      <p:cxnSp>
        <p:nvCxnSpPr>
          <p:cNvPr id="221" name="Google Shape;221;p11"/>
          <p:cNvCxnSpPr/>
          <p:nvPr/>
        </p:nvCxnSpPr>
        <p:spPr>
          <a:xfrm>
            <a:off x="8129871" y="1412488"/>
            <a:ext cx="0" cy="3657600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22" name="Google Shape;222;p11"/>
          <p:cNvSpPr txBox="1">
            <a:spLocks noGrp="1"/>
          </p:cNvSpPr>
          <p:nvPr>
            <p:ph type="body" idx="2"/>
          </p:nvPr>
        </p:nvSpPr>
        <p:spPr>
          <a:xfrm>
            <a:off x="8249050" y="520550"/>
            <a:ext cx="3725700" cy="41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 fontScale="77500" lnSpcReduction="20000"/>
          </a:bodyPr>
          <a:lstStyle/>
          <a:p>
            <a:pPr marL="91440" lvl="0" indent="-12236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3603"/>
              <a:buChar char=" "/>
            </a:pPr>
            <a:r>
              <a:rPr lang="en-US" sz="2400" b="1"/>
              <a:t>Project  3:</a:t>
            </a:r>
            <a:endParaRPr sz="2400"/>
          </a:p>
          <a:p>
            <a:pPr marL="262890" lvl="0" indent="-244354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121621"/>
              <a:buFont typeface="Noto Sans Symbols"/>
              <a:buChar char="▪"/>
            </a:pPr>
            <a:r>
              <a:rPr lang="en-US" sz="1600"/>
              <a:t>Social media analysis – (ie. twitter for NFT projects to get sentiment analysis).</a:t>
            </a:r>
            <a:endParaRPr/>
          </a:p>
          <a:p>
            <a:pPr marL="262890" lvl="0" indent="-244354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121621"/>
              <a:buFont typeface="Noto Sans Symbols"/>
              <a:buChar char="▪"/>
            </a:pPr>
            <a:r>
              <a:rPr lang="en-US" sz="1600"/>
              <a:t>Check for explosive growth and categorize them with potential profitability.</a:t>
            </a:r>
            <a:endParaRPr/>
          </a:p>
          <a:p>
            <a:pPr marL="262890" lvl="0" indent="-244354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121621"/>
              <a:buFont typeface="Noto Sans Symbols"/>
              <a:buChar char="▪"/>
            </a:pPr>
            <a:r>
              <a:rPr lang="en-US" sz="1600"/>
              <a:t>Alerts-identify dips and recommend buy/sell.</a:t>
            </a:r>
            <a:endParaRPr/>
          </a:p>
          <a:p>
            <a:pPr marL="262890" lvl="0" indent="-244354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121621"/>
              <a:buFont typeface="Noto Sans Symbols"/>
              <a:buChar char="▪"/>
            </a:pPr>
            <a:r>
              <a:rPr lang="en-US" sz="1600"/>
              <a:t>Alerts: Indicator of when prices increase or decrease.</a:t>
            </a:r>
            <a:endParaRPr/>
          </a:p>
          <a:p>
            <a:pPr marL="262890" lvl="0" indent="-244355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121621"/>
              <a:buFont typeface="Noto Sans Symbols"/>
              <a:buChar char="▪"/>
            </a:pPr>
            <a:r>
              <a:rPr lang="en-US" sz="1600"/>
              <a:t>Explore addition of NFT rarities into the model.</a:t>
            </a:r>
            <a:endParaRPr/>
          </a:p>
          <a:p>
            <a:pPr marL="262890" lvl="0" indent="-244354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121621"/>
              <a:buFont typeface="Noto Sans Symbols"/>
              <a:buChar char="▪"/>
            </a:pPr>
            <a:r>
              <a:rPr lang="en-US" sz="1600"/>
              <a:t>Create an NFT. </a:t>
            </a:r>
            <a:endParaRPr/>
          </a:p>
          <a:p>
            <a:pPr marL="262890" lvl="0" indent="-244354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121621"/>
              <a:buFont typeface="Noto Sans Symbols"/>
              <a:buChar char="▪"/>
            </a:pPr>
            <a:r>
              <a:rPr lang="en-US" sz="1600"/>
              <a:t>Tracker will be offered as part of an incentive to purchasing an NFT.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1300"/>
          </a:p>
          <a:p>
            <a:pPr marL="91440" lvl="0" indent="2286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149688"/>
              <a:buNone/>
            </a:pPr>
            <a:endParaRPr sz="1300"/>
          </a:p>
        </p:txBody>
      </p:sp>
      <p:pic>
        <p:nvPicPr>
          <p:cNvPr id="223" name="Google Shape;223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62101" y="4886377"/>
            <a:ext cx="2035037" cy="15488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035264" y="4884400"/>
            <a:ext cx="1735516" cy="1741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873</Words>
  <Application>Microsoft Office PowerPoint</Application>
  <PresentationFormat>Widescreen</PresentationFormat>
  <Paragraphs>104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Noto Sans Symbols</vt:lpstr>
      <vt:lpstr>Bookman Old Style</vt:lpstr>
      <vt:lpstr>Arial</vt:lpstr>
      <vt:lpstr>Calibri</vt:lpstr>
      <vt:lpstr>Libre Franklin</vt:lpstr>
      <vt:lpstr>Office Theme</vt:lpstr>
      <vt:lpstr>Office Theme</vt:lpstr>
      <vt:lpstr>NFT Price Tracker</vt:lpstr>
      <vt:lpstr>PowerPoint Presentation</vt:lpstr>
      <vt:lpstr>Background and Motivation NFTs Represent an emerging growth ecosystem. </vt:lpstr>
      <vt:lpstr>Meet our typical user, John:   A young professional who has $10 000 CAD to invest in the new emerging volatile market of NFTs. However, John knows very little about NFTs and even less about where to begin. </vt:lpstr>
      <vt:lpstr>PowerPoint Presentation</vt:lpstr>
      <vt:lpstr>Key Questions</vt:lpstr>
      <vt:lpstr>PowerPoint Presentation</vt:lpstr>
      <vt:lpstr> Data Analysis and Key Findings </vt:lpstr>
      <vt:lpstr>Next steps: </vt:lpstr>
      <vt:lpstr>Questions: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NFT Price Tracker</dc:title>
  <dc:creator>Chantal Garnett</dc:creator>
  <cp:lastModifiedBy>Chantal Garnett</cp:lastModifiedBy>
  <cp:revision>1</cp:revision>
  <dcterms:created xsi:type="dcterms:W3CDTF">2022-04-12T15:22:07Z</dcterms:created>
  <dcterms:modified xsi:type="dcterms:W3CDTF">2022-04-20T02:05:53Z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