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1"/>
  </p:notesMasterIdLst>
  <p:handoutMasterIdLst>
    <p:handoutMasterId r:id="rId22"/>
  </p:handoutMasterIdLst>
  <p:sldIdLst>
    <p:sldId id="267" r:id="rId5"/>
    <p:sldId id="284" r:id="rId6"/>
    <p:sldId id="283" r:id="rId7"/>
    <p:sldId id="285" r:id="rId8"/>
    <p:sldId id="279" r:id="rId9"/>
    <p:sldId id="286" r:id="rId10"/>
    <p:sldId id="287" r:id="rId11"/>
    <p:sldId id="288" r:id="rId12"/>
    <p:sldId id="289" r:id="rId13"/>
    <p:sldId id="295" r:id="rId14"/>
    <p:sldId id="293" r:id="rId15"/>
    <p:sldId id="291" r:id="rId16"/>
    <p:sldId id="296" r:id="rId17"/>
    <p:sldId id="292" r:id="rId18"/>
    <p:sldId id="294" r:id="rId19"/>
    <p:sldId id="278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3/29/2019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3/29/2019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3/29/2019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3/29/2019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34957.do" TargetMode="External"/><Relationship Id="rId2" Type="http://schemas.openxmlformats.org/officeDocument/2006/relationships/hyperlink" Target="https://pages.databricks.com/gentle-intro-spar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api/python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-package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Sameer </a:t>
            </a:r>
            <a:r>
              <a:rPr lang="en-US" dirty="0" err="1"/>
              <a:t>mahajan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conversions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.</a:t>
            </a:r>
            <a:r>
              <a:rPr lang="en-IN" dirty="0" err="1"/>
              <a:t>rdd</a:t>
            </a:r>
            <a:r>
              <a:rPr lang="en-IN" dirty="0"/>
              <a:t> to </a:t>
            </a:r>
            <a:r>
              <a:rPr lang="en-IN" dirty="0" err="1"/>
              <a:t>conver</a:t>
            </a:r>
            <a:r>
              <a:rPr lang="en-IN" dirty="0"/>
              <a:t> to </a:t>
            </a:r>
            <a:r>
              <a:rPr lang="en-IN" dirty="0" err="1"/>
              <a:t>rdd</a:t>
            </a:r>
            <a:r>
              <a:rPr lang="en-IN" dirty="0"/>
              <a:t> (.</a:t>
            </a:r>
            <a:r>
              <a:rPr lang="en-IN" dirty="0" err="1"/>
              <a:t>rdd.map</a:t>
            </a:r>
            <a:r>
              <a:rPr lang="en-IN" dirty="0"/>
              <a:t> (lambda row: row[0]) to convert a column to </a:t>
            </a:r>
            <a:r>
              <a:rPr lang="en-IN" dirty="0" err="1"/>
              <a:t>rdd</a:t>
            </a:r>
            <a:r>
              <a:rPr lang="en-IN" dirty="0"/>
              <a:t>)</a:t>
            </a:r>
            <a:endParaRPr lang="en-US" dirty="0"/>
          </a:p>
          <a:p>
            <a:pPr lvl="0"/>
            <a:r>
              <a:rPr lang="en-IN" dirty="0" err="1"/>
              <a:t>rdd.toDF</a:t>
            </a:r>
            <a:r>
              <a:rPr lang="en-IN" dirty="0"/>
              <a:t>() : to convert </a:t>
            </a:r>
            <a:r>
              <a:rPr lang="en-IN" dirty="0" err="1"/>
              <a:t>rdd</a:t>
            </a:r>
            <a:r>
              <a:rPr lang="en-IN" dirty="0"/>
              <a:t> to spark DF</a:t>
            </a:r>
            <a:endParaRPr lang="en-US" dirty="0"/>
          </a:p>
          <a:p>
            <a:pPr lvl="0"/>
            <a:r>
              <a:rPr lang="en-IN" dirty="0" err="1"/>
              <a:t>toPandas</a:t>
            </a:r>
            <a:r>
              <a:rPr lang="en-IN" dirty="0"/>
              <a:t>() : convert spark DF to pandas DF</a:t>
            </a:r>
          </a:p>
          <a:p>
            <a:pPr lvl="0"/>
            <a:r>
              <a:rPr lang="en-US" dirty="0" err="1"/>
              <a:t>SQLContext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). </a:t>
            </a:r>
            <a:r>
              <a:rPr lang="en-US" dirty="0" err="1"/>
              <a:t>createDataFrame</a:t>
            </a:r>
            <a:r>
              <a:rPr lang="en-US" dirty="0"/>
              <a:t>(</a:t>
            </a:r>
            <a:r>
              <a:rPr lang="en-US" dirty="0" err="1"/>
              <a:t>pandas_df</a:t>
            </a:r>
            <a:r>
              <a:rPr lang="en-US" dirty="0"/>
              <a:t>) : convert pandas DF to spark DF</a:t>
            </a:r>
          </a:p>
          <a:p>
            <a:pPr lvl="0"/>
            <a:r>
              <a:rPr lang="en-US" dirty="0" err="1"/>
              <a:t>df.createOrReplaceTempView</a:t>
            </a:r>
            <a:r>
              <a:rPr lang="en-US" dirty="0"/>
              <a:t>(‘</a:t>
            </a:r>
            <a:r>
              <a:rPr lang="en-US" dirty="0" err="1"/>
              <a:t>sql_table</a:t>
            </a:r>
            <a:r>
              <a:rPr lang="en-US" dirty="0"/>
              <a:t>’) : convert spark DF into </a:t>
            </a:r>
            <a:r>
              <a:rPr lang="en-US" dirty="0" err="1"/>
              <a:t>sql</a:t>
            </a:r>
            <a:r>
              <a:rPr lang="en-US"/>
              <a:t> 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3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13" y="458223"/>
            <a:ext cx="9980612" cy="5611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1163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libraries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ml </a:t>
            </a:r>
            <a:endParaRPr lang="en-US" dirty="0"/>
          </a:p>
          <a:p>
            <a:pPr lvl="1"/>
            <a:r>
              <a:rPr lang="en-IN" dirty="0"/>
              <a:t>newer implementation </a:t>
            </a:r>
            <a:endParaRPr lang="en-US" dirty="0"/>
          </a:p>
          <a:p>
            <a:pPr lvl="1"/>
            <a:r>
              <a:rPr lang="en-IN" dirty="0"/>
              <a:t>still under development  with some experimental classes</a:t>
            </a:r>
            <a:endParaRPr lang="en-US" dirty="0"/>
          </a:p>
          <a:p>
            <a:pPr lvl="1"/>
            <a:r>
              <a:rPr lang="en-IN" dirty="0"/>
              <a:t>works on spark </a:t>
            </a:r>
            <a:r>
              <a:rPr lang="en-IN" dirty="0" err="1"/>
              <a:t>Dataframe</a:t>
            </a:r>
            <a:endParaRPr lang="en-US" dirty="0"/>
          </a:p>
          <a:p>
            <a:pPr lvl="1"/>
            <a:r>
              <a:rPr lang="en-IN" dirty="0"/>
              <a:t>watch out for ‘Experimental’</a:t>
            </a:r>
            <a:endParaRPr lang="en-US" dirty="0"/>
          </a:p>
          <a:p>
            <a:pPr lvl="0"/>
            <a:r>
              <a:rPr lang="en-IN" dirty="0" err="1"/>
              <a:t>mllib</a:t>
            </a:r>
            <a:r>
              <a:rPr lang="en-IN" dirty="0"/>
              <a:t> </a:t>
            </a:r>
            <a:endParaRPr lang="en-US" dirty="0"/>
          </a:p>
          <a:p>
            <a:pPr lvl="1"/>
            <a:r>
              <a:rPr lang="en-IN" dirty="0"/>
              <a:t>older implementation</a:t>
            </a:r>
            <a:endParaRPr lang="en-US" dirty="0"/>
          </a:p>
          <a:p>
            <a:pPr lvl="1"/>
            <a:r>
              <a:rPr lang="en-IN" dirty="0"/>
              <a:t>works on RDD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7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13" y="458223"/>
            <a:ext cx="9980612" cy="5611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756DF7-8606-4C4A-A4CA-D25C690F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66"/>
            <a:ext cx="12188825" cy="68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execution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spark manages splitting into and aggregating results from individual tasks distributed on workers</a:t>
            </a:r>
            <a:endParaRPr lang="en-US" dirty="0"/>
          </a:p>
          <a:p>
            <a:pPr lvl="0"/>
            <a:r>
              <a:rPr lang="en-IN" dirty="0" err="1"/>
              <a:t>sc.parallelize</a:t>
            </a:r>
            <a:r>
              <a:rPr lang="en-IN" dirty="0"/>
              <a:t> and map lambda</a:t>
            </a:r>
            <a:endParaRPr lang="en-US" dirty="0"/>
          </a:p>
          <a:p>
            <a:pPr lvl="1"/>
            <a:r>
              <a:rPr lang="en-IN" dirty="0"/>
              <a:t>parallel task runs on a worker (not driver) node</a:t>
            </a:r>
            <a:endParaRPr lang="en-US" dirty="0"/>
          </a:p>
          <a:p>
            <a:pPr lvl="1"/>
            <a:r>
              <a:rPr lang="en-IN" dirty="0"/>
              <a:t>limitations on what can be passed to and used inside the parallel task</a:t>
            </a:r>
            <a:endParaRPr lang="en-US" dirty="0"/>
          </a:p>
          <a:p>
            <a:pPr lvl="0"/>
            <a:r>
              <a:rPr lang="en-IN" dirty="0"/>
              <a:t>python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163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http://spark.apache.org/</a:t>
            </a:r>
          </a:p>
          <a:p>
            <a:r>
              <a:rPr lang="en-US" dirty="0">
                <a:hlinkClick r:id="rId2"/>
              </a:rPr>
              <a:t>https://pages.databricks.com/gentle-intro-spark.html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http://shop.oreilly.com/product/0636920034957.do</a:t>
            </a:r>
            <a:r>
              <a:rPr lang="en-US" dirty="0"/>
              <a:t> </a:t>
            </a:r>
          </a:p>
          <a:p>
            <a:r>
              <a:rPr lang="en-IN" dirty="0"/>
              <a:t>Spark Python API Documentation: </a:t>
            </a:r>
            <a:r>
              <a:rPr lang="en-IN" u="sng" dirty="0">
                <a:hlinkClick r:id="rId4"/>
              </a:rPr>
              <a:t>https://spark.apache.org/docs/latest/api/python/index.html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2009 research project in UC Berkeley</a:t>
            </a:r>
          </a:p>
          <a:p>
            <a:r>
              <a:rPr lang="en-US" dirty="0"/>
              <a:t>Learnt from Hadoop</a:t>
            </a:r>
          </a:p>
          <a:p>
            <a:pPr lvl="1"/>
            <a:r>
              <a:rPr lang="en-US" dirty="0"/>
              <a:t>Cluster computing</a:t>
            </a:r>
          </a:p>
          <a:p>
            <a:pPr lvl="1"/>
            <a:r>
              <a:rPr lang="en-US" dirty="0"/>
              <a:t>Multi pass over data</a:t>
            </a:r>
          </a:p>
          <a:p>
            <a:r>
              <a:rPr lang="en-US" dirty="0"/>
              <a:t>API based on functional programming that could succinctly express multi-step application</a:t>
            </a:r>
          </a:p>
          <a:p>
            <a:r>
              <a:rPr lang="en-US" dirty="0"/>
              <a:t>in-memory data sharing across computation steps</a:t>
            </a:r>
          </a:p>
          <a:p>
            <a:r>
              <a:rPr lang="en-US" dirty="0"/>
              <a:t>Version 1: Batch Processing only, Version 2: Interactive</a:t>
            </a:r>
          </a:p>
          <a:p>
            <a:r>
              <a:rPr lang="en-US" dirty="0"/>
              <a:t>Shark: SQL queries, 2011</a:t>
            </a:r>
          </a:p>
          <a:p>
            <a:r>
              <a:rPr lang="en-US" dirty="0" err="1"/>
              <a:t>AMPlab</a:t>
            </a:r>
            <a:r>
              <a:rPr lang="en-US" dirty="0"/>
              <a:t> contributed Spark to Apache and started </a:t>
            </a:r>
            <a:r>
              <a:rPr lang="en-US" dirty="0" err="1"/>
              <a:t>Databricks</a:t>
            </a:r>
            <a:endParaRPr lang="en-US" dirty="0"/>
          </a:p>
          <a:p>
            <a:r>
              <a:rPr lang="en-US" dirty="0"/>
              <a:t>Apache Spark 1.0 in 2014  (Spark SQL API) and 2.0 in 2016</a:t>
            </a:r>
          </a:p>
          <a:p>
            <a:r>
              <a:rPr lang="en-US" dirty="0"/>
              <a:t>Structured Streaming,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Parallelism on a cluster</a:t>
            </a:r>
          </a:p>
          <a:p>
            <a:r>
              <a:rPr lang="en-IN" dirty="0"/>
              <a:t>Most actively developed open source engine</a:t>
            </a:r>
          </a:p>
          <a:p>
            <a:pPr lvl="0"/>
            <a:r>
              <a:rPr lang="en-IN" dirty="0"/>
              <a:t>Wide support for programming languages (Python, Java, Scala, R)</a:t>
            </a:r>
          </a:p>
          <a:p>
            <a:r>
              <a:rPr lang="en-IN" dirty="0"/>
              <a:t>Unified analytics compute engine for loading, querying, streaming, ML</a:t>
            </a:r>
          </a:p>
          <a:p>
            <a:r>
              <a:rPr lang="en-IN" dirty="0"/>
              <a:t>Consistent, </a:t>
            </a:r>
            <a:r>
              <a:rPr lang="en-IN" dirty="0" err="1"/>
              <a:t>composable</a:t>
            </a:r>
            <a:r>
              <a:rPr lang="en-IN" dirty="0"/>
              <a:t> APIs</a:t>
            </a:r>
          </a:p>
          <a:p>
            <a:r>
              <a:rPr lang="en-IN" dirty="0"/>
              <a:t>Runs from a laptop to a cluster of thousands of servers</a:t>
            </a:r>
          </a:p>
          <a:p>
            <a:r>
              <a:rPr lang="en-US" dirty="0"/>
              <a:t>Works with s3, Hadoop, Cassandra, Kafka etc.</a:t>
            </a:r>
          </a:p>
          <a:p>
            <a:r>
              <a:rPr lang="en-US" dirty="0"/>
              <a:t>Large number of internal and external (</a:t>
            </a:r>
            <a:r>
              <a:rPr lang="en-US" dirty="0">
                <a:hlinkClick r:id="rId2"/>
              </a:rPr>
              <a:t>http://</a:t>
            </a:r>
            <a:r>
              <a:rPr lang="en-IN" dirty="0">
                <a:hlinkClick r:id="rId2"/>
              </a:rPr>
              <a:t>spark-packages.org</a:t>
            </a:r>
            <a:r>
              <a:rPr lang="en-IN" dirty="0"/>
              <a:t>)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4B0CD1-4D29-4D3F-A018-9FCEEDFC4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12" y="1752600"/>
            <a:ext cx="83058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C7320-6ECE-466C-A27E-A668D98F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924050"/>
            <a:ext cx="88392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303D7-2DD7-43F7-B39B-189606C44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925" y="1998662"/>
            <a:ext cx="70389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Concepts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Partitions</a:t>
            </a:r>
            <a:endParaRPr lang="en-US" dirty="0"/>
          </a:p>
          <a:p>
            <a:r>
              <a:rPr lang="en-IN" dirty="0"/>
              <a:t>Transformations</a:t>
            </a:r>
            <a:endParaRPr lang="en-US" dirty="0"/>
          </a:p>
          <a:p>
            <a:r>
              <a:rPr lang="en-IN" dirty="0"/>
              <a:t>Lazy evaluation</a:t>
            </a:r>
            <a:endParaRPr lang="en-US" dirty="0"/>
          </a:p>
          <a:p>
            <a:r>
              <a:rPr lang="en-IN" dirty="0"/>
              <a:t>Action: triggers the comp</a:t>
            </a:r>
          </a:p>
          <a:p>
            <a:r>
              <a:rPr lang="en-IN" dirty="0"/>
              <a:t>DAG Execution Plan</a:t>
            </a:r>
          </a:p>
          <a:p>
            <a:r>
              <a:rPr lang="en-IN" dirty="0"/>
              <a:t>Master, Worker</a:t>
            </a:r>
          </a:p>
          <a:p>
            <a:r>
              <a:rPr lang="en-IN" dirty="0"/>
              <a:t>Job, Stage, Task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9FB44-3AD7-44ED-891D-1B4CD2BC3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3449582"/>
            <a:ext cx="4799330" cy="292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C6ACF-EC3C-49FE-82F3-74E1A7BC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431800"/>
            <a:ext cx="4953429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Operate at spark </a:t>
            </a:r>
            <a:r>
              <a:rPr lang="en-IN" dirty="0" err="1"/>
              <a:t>dataframe</a:t>
            </a:r>
            <a:r>
              <a:rPr lang="en-IN" dirty="0"/>
              <a:t> level as much as possible</a:t>
            </a:r>
          </a:p>
          <a:p>
            <a:r>
              <a:rPr lang="en-IN" dirty="0"/>
              <a:t>Spark application is controlled through a driver process</a:t>
            </a:r>
          </a:p>
          <a:p>
            <a:r>
              <a:rPr lang="en-IN" dirty="0"/>
              <a:t>Driver process manifests as spark session</a:t>
            </a:r>
          </a:p>
          <a:p>
            <a:r>
              <a:rPr lang="en-IN" dirty="0"/>
              <a:t>One to one mapping between instance of spark session and spark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dirty="0" err="1"/>
              <a:t>spark.read</a:t>
            </a:r>
            <a:r>
              <a:rPr lang="en-IN" sz="3200" dirty="0"/>
              <a:t> to read csv</a:t>
            </a:r>
            <a:endParaRPr lang="en-US" sz="3200" dirty="0"/>
          </a:p>
          <a:p>
            <a:pPr lvl="0"/>
            <a:r>
              <a:rPr lang="en-IN" sz="3200" dirty="0" err="1"/>
              <a:t>spark.createDataFrame</a:t>
            </a:r>
            <a:endParaRPr lang="en-US" sz="3200" dirty="0"/>
          </a:p>
          <a:p>
            <a:pPr lvl="1"/>
            <a:r>
              <a:rPr lang="en-IN" sz="3200" dirty="0"/>
              <a:t>define schema, specify values</a:t>
            </a:r>
            <a:endParaRPr lang="en-US" sz="3200" dirty="0"/>
          </a:p>
          <a:p>
            <a:pPr lvl="0"/>
            <a:r>
              <a:rPr lang="en-IN" sz="3200" dirty="0"/>
              <a:t>.repartition(1).write.csv(‘location’) : write spark DF to a single file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1650</TotalTime>
  <Words>472</Words>
  <Application>Microsoft Office PowerPoint</Application>
  <PresentationFormat>Custom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Constantia</vt:lpstr>
      <vt:lpstr>Books Classic 16x9</vt:lpstr>
      <vt:lpstr>Apache Spark</vt:lpstr>
      <vt:lpstr>History</vt:lpstr>
      <vt:lpstr>Key Benefits</vt:lpstr>
      <vt:lpstr>High level architecture</vt:lpstr>
      <vt:lpstr>High level view</vt:lpstr>
      <vt:lpstr>Language support</vt:lpstr>
      <vt:lpstr>Some Basic Concepts</vt:lpstr>
      <vt:lpstr>Getting started</vt:lpstr>
      <vt:lpstr>Basics</vt:lpstr>
      <vt:lpstr>Some conversions</vt:lpstr>
      <vt:lpstr>PowerPoint Presentation</vt:lpstr>
      <vt:lpstr>Machine learning libraries</vt:lpstr>
      <vt:lpstr>PowerPoint Presentation</vt:lpstr>
      <vt:lpstr>Parallel execution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Sameer Mahajan</dc:creator>
  <cp:lastModifiedBy>Sameer Mahajan</cp:lastModifiedBy>
  <cp:revision>68</cp:revision>
  <dcterms:created xsi:type="dcterms:W3CDTF">2018-10-17T05:02:11Z</dcterms:created>
  <dcterms:modified xsi:type="dcterms:W3CDTF">2019-03-29T11:53:05Z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