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2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28CEE4E-0B87-4D16-94EE-956D652C83C2}"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ADE9D8-C3B9-44A0-9855-AF68F5050261}" type="slidenum">
              <a:rPr lang="en-US" smtClean="0"/>
              <a:t>‹#›</a:t>
            </a:fld>
            <a:endParaRPr lang="en-US"/>
          </a:p>
        </p:txBody>
      </p:sp>
    </p:spTree>
    <p:extLst>
      <p:ext uri="{BB962C8B-B14F-4D97-AF65-F5344CB8AC3E}">
        <p14:creationId xmlns:p14="http://schemas.microsoft.com/office/powerpoint/2010/main" val="2822904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8CEE4E-0B87-4D16-94EE-956D652C83C2}"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ADE9D8-C3B9-44A0-9855-AF68F5050261}" type="slidenum">
              <a:rPr lang="en-US" smtClean="0"/>
              <a:t>‹#›</a:t>
            </a:fld>
            <a:endParaRPr lang="en-US"/>
          </a:p>
        </p:txBody>
      </p:sp>
    </p:spTree>
    <p:extLst>
      <p:ext uri="{BB962C8B-B14F-4D97-AF65-F5344CB8AC3E}">
        <p14:creationId xmlns:p14="http://schemas.microsoft.com/office/powerpoint/2010/main" val="1669813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8CEE4E-0B87-4D16-94EE-956D652C83C2}"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ADE9D8-C3B9-44A0-9855-AF68F5050261}" type="slidenum">
              <a:rPr lang="en-US" smtClean="0"/>
              <a:t>‹#›</a:t>
            </a:fld>
            <a:endParaRPr lang="en-US"/>
          </a:p>
        </p:txBody>
      </p:sp>
    </p:spTree>
    <p:extLst>
      <p:ext uri="{BB962C8B-B14F-4D97-AF65-F5344CB8AC3E}">
        <p14:creationId xmlns:p14="http://schemas.microsoft.com/office/powerpoint/2010/main" val="3969285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8CEE4E-0B87-4D16-94EE-956D652C83C2}"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ADE9D8-C3B9-44A0-9855-AF68F5050261}" type="slidenum">
              <a:rPr lang="en-US" smtClean="0"/>
              <a:t>‹#›</a:t>
            </a:fld>
            <a:endParaRPr lang="en-US"/>
          </a:p>
        </p:txBody>
      </p:sp>
    </p:spTree>
    <p:extLst>
      <p:ext uri="{BB962C8B-B14F-4D97-AF65-F5344CB8AC3E}">
        <p14:creationId xmlns:p14="http://schemas.microsoft.com/office/powerpoint/2010/main" val="3838852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28CEE4E-0B87-4D16-94EE-956D652C83C2}"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ADE9D8-C3B9-44A0-9855-AF68F5050261}" type="slidenum">
              <a:rPr lang="en-US" smtClean="0"/>
              <a:t>‹#›</a:t>
            </a:fld>
            <a:endParaRPr lang="en-US"/>
          </a:p>
        </p:txBody>
      </p:sp>
    </p:spTree>
    <p:extLst>
      <p:ext uri="{BB962C8B-B14F-4D97-AF65-F5344CB8AC3E}">
        <p14:creationId xmlns:p14="http://schemas.microsoft.com/office/powerpoint/2010/main" val="1678421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28CEE4E-0B87-4D16-94EE-956D652C83C2}"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ADE9D8-C3B9-44A0-9855-AF68F5050261}" type="slidenum">
              <a:rPr lang="en-US" smtClean="0"/>
              <a:t>‹#›</a:t>
            </a:fld>
            <a:endParaRPr lang="en-US"/>
          </a:p>
        </p:txBody>
      </p:sp>
    </p:spTree>
    <p:extLst>
      <p:ext uri="{BB962C8B-B14F-4D97-AF65-F5344CB8AC3E}">
        <p14:creationId xmlns:p14="http://schemas.microsoft.com/office/powerpoint/2010/main" val="2263773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28CEE4E-0B87-4D16-94EE-956D652C83C2}" type="datetimeFigureOut">
              <a:rPr lang="en-US" smtClean="0"/>
              <a:t>5/28/2024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ADE9D8-C3B9-44A0-9855-AF68F5050261}" type="slidenum">
              <a:rPr lang="en-US" smtClean="0"/>
              <a:t>‹#›</a:t>
            </a:fld>
            <a:endParaRPr lang="en-US"/>
          </a:p>
        </p:txBody>
      </p:sp>
    </p:spTree>
    <p:extLst>
      <p:ext uri="{BB962C8B-B14F-4D97-AF65-F5344CB8AC3E}">
        <p14:creationId xmlns:p14="http://schemas.microsoft.com/office/powerpoint/2010/main" val="3139396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8CEE4E-0B87-4D16-94EE-956D652C83C2}" type="datetimeFigureOut">
              <a:rPr lang="en-US" smtClean="0"/>
              <a:t>5/28/2024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ADE9D8-C3B9-44A0-9855-AF68F5050261}" type="slidenum">
              <a:rPr lang="en-US" smtClean="0"/>
              <a:t>‹#›</a:t>
            </a:fld>
            <a:endParaRPr lang="en-US"/>
          </a:p>
        </p:txBody>
      </p:sp>
    </p:spTree>
    <p:extLst>
      <p:ext uri="{BB962C8B-B14F-4D97-AF65-F5344CB8AC3E}">
        <p14:creationId xmlns:p14="http://schemas.microsoft.com/office/powerpoint/2010/main" val="1690675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8CEE4E-0B87-4D16-94EE-956D652C83C2}" type="datetimeFigureOut">
              <a:rPr lang="en-US" smtClean="0"/>
              <a:t>5/28/2024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ADE9D8-C3B9-44A0-9855-AF68F5050261}" type="slidenum">
              <a:rPr lang="en-US" smtClean="0"/>
              <a:t>‹#›</a:t>
            </a:fld>
            <a:endParaRPr lang="en-US"/>
          </a:p>
        </p:txBody>
      </p:sp>
    </p:spTree>
    <p:extLst>
      <p:ext uri="{BB962C8B-B14F-4D97-AF65-F5344CB8AC3E}">
        <p14:creationId xmlns:p14="http://schemas.microsoft.com/office/powerpoint/2010/main" val="1640053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28CEE4E-0B87-4D16-94EE-956D652C83C2}"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ADE9D8-C3B9-44A0-9855-AF68F5050261}" type="slidenum">
              <a:rPr lang="en-US" smtClean="0"/>
              <a:t>‹#›</a:t>
            </a:fld>
            <a:endParaRPr lang="en-US"/>
          </a:p>
        </p:txBody>
      </p:sp>
    </p:spTree>
    <p:extLst>
      <p:ext uri="{BB962C8B-B14F-4D97-AF65-F5344CB8AC3E}">
        <p14:creationId xmlns:p14="http://schemas.microsoft.com/office/powerpoint/2010/main" val="2267990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28CEE4E-0B87-4D16-94EE-956D652C83C2}" type="datetimeFigureOut">
              <a:rPr lang="en-US" smtClean="0"/>
              <a:t>5/28/2024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ADE9D8-C3B9-44A0-9855-AF68F5050261}" type="slidenum">
              <a:rPr lang="en-US" smtClean="0"/>
              <a:t>‹#›</a:t>
            </a:fld>
            <a:endParaRPr lang="en-US"/>
          </a:p>
        </p:txBody>
      </p:sp>
    </p:spTree>
    <p:extLst>
      <p:ext uri="{BB962C8B-B14F-4D97-AF65-F5344CB8AC3E}">
        <p14:creationId xmlns:p14="http://schemas.microsoft.com/office/powerpoint/2010/main" val="375618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8CEE4E-0B87-4D16-94EE-956D652C83C2}" type="datetimeFigureOut">
              <a:rPr lang="en-US" smtClean="0"/>
              <a:t>5/28/2024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ADE9D8-C3B9-44A0-9855-AF68F5050261}" type="slidenum">
              <a:rPr lang="en-US" smtClean="0"/>
              <a:t>‹#›</a:t>
            </a:fld>
            <a:endParaRPr lang="en-US"/>
          </a:p>
        </p:txBody>
      </p:sp>
    </p:spTree>
    <p:extLst>
      <p:ext uri="{BB962C8B-B14F-4D97-AF65-F5344CB8AC3E}">
        <p14:creationId xmlns:p14="http://schemas.microsoft.com/office/powerpoint/2010/main" val="3954650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Introduction to Trees</a:t>
            </a:r>
            <a:endParaRPr lang="en-US" b="1" dirty="0"/>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US" b="1" dirty="0"/>
              <a:t>Tree data structure</a:t>
            </a:r>
            <a:r>
              <a:rPr lang="en-US" dirty="0"/>
              <a:t> is a hierarchical structure that is used to represent and organize data in a way that is easy to navigate and search. </a:t>
            </a:r>
            <a:endParaRPr lang="en-US" dirty="0" smtClean="0"/>
          </a:p>
          <a:p>
            <a:pPr algn="just">
              <a:buFont typeface="Wingdings" panose="05000000000000000000" pitchFamily="2" charset="2"/>
              <a:buChar char="Ø"/>
            </a:pPr>
            <a:r>
              <a:rPr lang="en-US" dirty="0" smtClean="0"/>
              <a:t>It </a:t>
            </a:r>
            <a:r>
              <a:rPr lang="en-US" dirty="0"/>
              <a:t>is a collection of nodes that are connected by edges and has a hierarchical relationship between the nodes. </a:t>
            </a:r>
            <a:endParaRPr lang="en-US" dirty="0" smtClean="0"/>
          </a:p>
          <a:p>
            <a:pPr algn="just">
              <a:buFont typeface="Wingdings" panose="05000000000000000000" pitchFamily="2" charset="2"/>
              <a:buChar char="Ø"/>
            </a:pPr>
            <a:r>
              <a:rPr lang="en-US" dirty="0"/>
              <a:t>The topmost node of the tree is called the </a:t>
            </a:r>
            <a:r>
              <a:rPr lang="en-US" b="1" dirty="0"/>
              <a:t>root</a:t>
            </a:r>
            <a:r>
              <a:rPr lang="en-US" dirty="0"/>
              <a:t>, and the nodes below it are called the child nodes. </a:t>
            </a:r>
            <a:endParaRPr lang="en-US" dirty="0" smtClean="0"/>
          </a:p>
          <a:p>
            <a:pPr algn="just">
              <a:buFont typeface="Wingdings" panose="05000000000000000000" pitchFamily="2" charset="2"/>
              <a:buChar char="Ø"/>
            </a:pPr>
            <a:r>
              <a:rPr lang="en-US" dirty="0" smtClean="0"/>
              <a:t>Each </a:t>
            </a:r>
            <a:r>
              <a:rPr lang="en-US" dirty="0"/>
              <a:t>node can have multiple child nodes, and these child nodes can also have their own child nodes, forming a recursive structure.</a:t>
            </a:r>
          </a:p>
        </p:txBody>
      </p:sp>
    </p:spTree>
    <p:extLst>
      <p:ext uri="{BB962C8B-B14F-4D97-AF65-F5344CB8AC3E}">
        <p14:creationId xmlns:p14="http://schemas.microsoft.com/office/powerpoint/2010/main" val="1271242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Binary Search Tree</a:t>
            </a:r>
            <a:endParaRPr lang="en-US" b="1"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A </a:t>
            </a:r>
            <a:r>
              <a:rPr lang="en-US" b="1" dirty="0"/>
              <a:t>Binary Search Tree</a:t>
            </a:r>
            <a:r>
              <a:rPr lang="en-US" dirty="0"/>
              <a:t> is a data structure </a:t>
            </a:r>
            <a:r>
              <a:rPr lang="en-US" dirty="0" smtClean="0"/>
              <a:t>used for </a:t>
            </a:r>
            <a:r>
              <a:rPr lang="en-US" dirty="0"/>
              <a:t>organizing and storing data in a sorted manner. </a:t>
            </a:r>
            <a:endParaRPr lang="en-US" dirty="0" smtClean="0"/>
          </a:p>
          <a:p>
            <a:pPr>
              <a:buFont typeface="Wingdings" panose="05000000000000000000" pitchFamily="2" charset="2"/>
              <a:buChar char="Ø"/>
            </a:pPr>
            <a:r>
              <a:rPr lang="en-US" dirty="0" smtClean="0"/>
              <a:t>Each </a:t>
            </a:r>
            <a:r>
              <a:rPr lang="en-US" dirty="0"/>
              <a:t>node in a </a:t>
            </a:r>
            <a:r>
              <a:rPr lang="en-US" b="1" dirty="0"/>
              <a:t>Binary Search Tree</a:t>
            </a:r>
            <a:r>
              <a:rPr lang="en-US" dirty="0"/>
              <a:t> has at most two children, a </a:t>
            </a:r>
            <a:r>
              <a:rPr lang="en-US" b="1" dirty="0"/>
              <a:t>left</a:t>
            </a:r>
            <a:r>
              <a:rPr lang="en-US" dirty="0"/>
              <a:t> child and a </a:t>
            </a:r>
            <a:r>
              <a:rPr lang="en-US" b="1" dirty="0"/>
              <a:t>right</a:t>
            </a:r>
            <a:r>
              <a:rPr lang="en-US" dirty="0"/>
              <a:t> child, with the </a:t>
            </a:r>
            <a:r>
              <a:rPr lang="en-US" b="1" dirty="0"/>
              <a:t>left</a:t>
            </a:r>
            <a:r>
              <a:rPr lang="en-US" dirty="0"/>
              <a:t> child containing values less than the parent node and the </a:t>
            </a:r>
            <a:r>
              <a:rPr lang="en-US" b="1" dirty="0"/>
              <a:t>right</a:t>
            </a:r>
            <a:r>
              <a:rPr lang="en-US" dirty="0"/>
              <a:t> child containing values greater than the parent node. </a:t>
            </a:r>
            <a:endParaRPr lang="en-US" dirty="0" smtClean="0"/>
          </a:p>
          <a:p>
            <a:pPr>
              <a:buFont typeface="Wingdings" panose="05000000000000000000" pitchFamily="2" charset="2"/>
              <a:buChar char="Ø"/>
            </a:pPr>
            <a:r>
              <a:rPr lang="en-US" dirty="0" smtClean="0"/>
              <a:t>This </a:t>
            </a:r>
            <a:r>
              <a:rPr lang="en-US" dirty="0"/>
              <a:t>hierarchical structure allows for efficient </a:t>
            </a:r>
            <a:r>
              <a:rPr lang="en-US" b="1" dirty="0"/>
              <a:t>searching</a:t>
            </a:r>
            <a:r>
              <a:rPr lang="en-US" dirty="0"/>
              <a:t>, </a:t>
            </a:r>
            <a:r>
              <a:rPr lang="en-US" b="1" dirty="0"/>
              <a:t>insertion</a:t>
            </a:r>
            <a:r>
              <a:rPr lang="en-US" dirty="0"/>
              <a:t>, and </a:t>
            </a:r>
            <a:r>
              <a:rPr lang="en-US" b="1" dirty="0"/>
              <a:t>deletion</a:t>
            </a:r>
            <a:r>
              <a:rPr lang="en-US" dirty="0"/>
              <a:t> operations on the data stored in the tree.</a:t>
            </a:r>
          </a:p>
        </p:txBody>
      </p:sp>
    </p:spTree>
    <p:extLst>
      <p:ext uri="{BB962C8B-B14F-4D97-AF65-F5344CB8AC3E}">
        <p14:creationId xmlns:p14="http://schemas.microsoft.com/office/powerpoint/2010/main" val="3236581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Binary Search Tree</a:t>
            </a:r>
            <a:endParaRPr lang="en-US" b="1" dirty="0"/>
          </a:p>
        </p:txBody>
      </p:sp>
      <p:pic>
        <p:nvPicPr>
          <p:cNvPr id="4098" name="Picture 2" descr="https://media.geeksforgeeks.org/wp-content/cdn-uploads/20221215114732/bst-2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57475" y="2134394"/>
            <a:ext cx="6877050"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2528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Properties of Binary Search Tree</a:t>
            </a:r>
            <a:endParaRPr lang="en-US" b="1" dirty="0"/>
          </a:p>
        </p:txBody>
      </p:sp>
      <p:sp>
        <p:nvSpPr>
          <p:cNvPr id="3" name="Content Placeholder 2"/>
          <p:cNvSpPr>
            <a:spLocks noGrp="1"/>
          </p:cNvSpPr>
          <p:nvPr>
            <p:ph idx="1"/>
          </p:nvPr>
        </p:nvSpPr>
        <p:spPr/>
        <p:txBody>
          <a:bodyPr>
            <a:normAutofit fontScale="92500" lnSpcReduction="10000"/>
          </a:bodyPr>
          <a:lstStyle/>
          <a:p>
            <a:pPr fontAlgn="base">
              <a:buFont typeface="Wingdings" panose="05000000000000000000" pitchFamily="2" charset="2"/>
              <a:buChar char="Ø"/>
            </a:pPr>
            <a:r>
              <a:rPr lang="en-US" dirty="0"/>
              <a:t>The left subtree of a node contains only nodes with keys lesser than the node’s key.</a:t>
            </a:r>
          </a:p>
          <a:p>
            <a:pPr fontAlgn="base">
              <a:buFont typeface="Wingdings" panose="05000000000000000000" pitchFamily="2" charset="2"/>
              <a:buChar char="Ø"/>
            </a:pPr>
            <a:r>
              <a:rPr lang="en-US" dirty="0"/>
              <a:t>The right subtree of a node contains only nodes with keys greater than the node’s key.</a:t>
            </a:r>
          </a:p>
          <a:p>
            <a:pPr fontAlgn="base">
              <a:buFont typeface="Wingdings" panose="05000000000000000000" pitchFamily="2" charset="2"/>
              <a:buChar char="Ø"/>
            </a:pPr>
            <a:r>
              <a:rPr lang="en-US" dirty="0"/>
              <a:t>This means everything to the left of the root is less than the value of the root and everything to the right of the root is greater than the value of the root. </a:t>
            </a:r>
            <a:endParaRPr lang="en-US" dirty="0" smtClean="0"/>
          </a:p>
          <a:p>
            <a:pPr fontAlgn="base">
              <a:buFont typeface="Wingdings" panose="05000000000000000000" pitchFamily="2" charset="2"/>
              <a:buChar char="Ø"/>
            </a:pPr>
            <a:r>
              <a:rPr lang="en-US" dirty="0" smtClean="0"/>
              <a:t>Due </a:t>
            </a:r>
            <a:r>
              <a:rPr lang="en-US" dirty="0"/>
              <a:t>to this performing, a binary search is very easy.</a:t>
            </a:r>
          </a:p>
          <a:p>
            <a:pPr fontAlgn="base">
              <a:buFont typeface="Wingdings" panose="05000000000000000000" pitchFamily="2" charset="2"/>
              <a:buChar char="Ø"/>
            </a:pPr>
            <a:r>
              <a:rPr lang="en-US" dirty="0"/>
              <a:t>The left and right subtree each must also be a binary search tree.  </a:t>
            </a:r>
          </a:p>
          <a:p>
            <a:pPr fontAlgn="base">
              <a:buFont typeface="Wingdings" panose="05000000000000000000" pitchFamily="2" charset="2"/>
              <a:buChar char="Ø"/>
            </a:pPr>
            <a:r>
              <a:rPr lang="en-US" dirty="0"/>
              <a:t>There must be no duplicate nodes(BST may have duplicate values with different handling approaches)</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916479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Operations on Binary Search Tree</a:t>
            </a:r>
            <a:endParaRPr lang="en-US" b="1" dirty="0"/>
          </a:p>
        </p:txBody>
      </p:sp>
      <p:sp>
        <p:nvSpPr>
          <p:cNvPr id="3" name="Content Placeholder 2"/>
          <p:cNvSpPr>
            <a:spLocks noGrp="1"/>
          </p:cNvSpPr>
          <p:nvPr>
            <p:ph idx="1"/>
          </p:nvPr>
        </p:nvSpPr>
        <p:spPr/>
        <p:txBody>
          <a:bodyPr/>
          <a:lstStyle/>
          <a:p>
            <a:r>
              <a:rPr lang="en-US" dirty="0" smtClean="0"/>
              <a:t>Insertion</a:t>
            </a:r>
          </a:p>
          <a:p>
            <a:r>
              <a:rPr lang="en-US" dirty="0" smtClean="0"/>
              <a:t>Deletion</a:t>
            </a:r>
          </a:p>
          <a:p>
            <a:r>
              <a:rPr lang="en-US" dirty="0" smtClean="0"/>
              <a:t>Search</a:t>
            </a:r>
          </a:p>
          <a:p>
            <a:r>
              <a:rPr lang="en-US" dirty="0" smtClean="0"/>
              <a:t>Traversal</a:t>
            </a:r>
            <a:endParaRPr lang="en-US" dirty="0"/>
          </a:p>
        </p:txBody>
      </p:sp>
    </p:spTree>
    <p:extLst>
      <p:ext uri="{BB962C8B-B14F-4D97-AF65-F5344CB8AC3E}">
        <p14:creationId xmlns:p14="http://schemas.microsoft.com/office/powerpoint/2010/main" val="1102484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Insert in Binary Search Tree</a:t>
            </a:r>
            <a:endParaRPr lang="en-US" b="1"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A new key is always inserted at the leaf. </a:t>
            </a:r>
            <a:endParaRPr lang="en-US" dirty="0" smtClean="0"/>
          </a:p>
          <a:p>
            <a:pPr>
              <a:buFont typeface="Wingdings" panose="05000000000000000000" pitchFamily="2" charset="2"/>
              <a:buChar char="Ø"/>
            </a:pPr>
            <a:r>
              <a:rPr lang="en-US" dirty="0" smtClean="0"/>
              <a:t>Start </a:t>
            </a:r>
            <a:r>
              <a:rPr lang="en-US" dirty="0"/>
              <a:t>searching a key from the root till a leaf node. </a:t>
            </a:r>
            <a:endParaRPr lang="en-US" dirty="0" smtClean="0"/>
          </a:p>
          <a:p>
            <a:pPr>
              <a:buFont typeface="Wingdings" panose="05000000000000000000" pitchFamily="2" charset="2"/>
              <a:buChar char="Ø"/>
            </a:pPr>
            <a:r>
              <a:rPr lang="en-US" dirty="0" smtClean="0"/>
              <a:t>If the new key is less than the current key node then traverse left sub tree to reach the leaf node</a:t>
            </a:r>
          </a:p>
          <a:p>
            <a:pPr>
              <a:buFont typeface="Wingdings" panose="05000000000000000000" pitchFamily="2" charset="2"/>
              <a:buChar char="Ø"/>
            </a:pPr>
            <a:r>
              <a:rPr lang="en-US" dirty="0" smtClean="0"/>
              <a:t>If the new key is greater than the current key node then traverse right sub tree to reach the leaf node</a:t>
            </a:r>
          </a:p>
          <a:p>
            <a:pPr>
              <a:buFont typeface="Wingdings" panose="05000000000000000000" pitchFamily="2" charset="2"/>
              <a:buChar char="Ø"/>
            </a:pPr>
            <a:r>
              <a:rPr lang="en-US" dirty="0" smtClean="0"/>
              <a:t>Repeat the above 2 steps until you reach the leaf node</a:t>
            </a:r>
          </a:p>
          <a:p>
            <a:pPr>
              <a:buFont typeface="Wingdings" panose="05000000000000000000" pitchFamily="2" charset="2"/>
              <a:buChar char="Ø"/>
            </a:pPr>
            <a:r>
              <a:rPr lang="en-US" dirty="0" smtClean="0"/>
              <a:t>Once </a:t>
            </a:r>
            <a:r>
              <a:rPr lang="en-US" dirty="0"/>
              <a:t>a leaf node is found, the new node is added as a child of the leaf node.</a:t>
            </a:r>
          </a:p>
        </p:txBody>
      </p:sp>
    </p:spTree>
    <p:extLst>
      <p:ext uri="{BB962C8B-B14F-4D97-AF65-F5344CB8AC3E}">
        <p14:creationId xmlns:p14="http://schemas.microsoft.com/office/powerpoint/2010/main" val="1551728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Insertion in BST</a:t>
            </a:r>
            <a:endParaRPr lang="en-US" b="1" dirty="0"/>
          </a:p>
        </p:txBody>
      </p:sp>
      <p:pic>
        <p:nvPicPr>
          <p:cNvPr id="5124" name="Picture 4" descr="Insertion in Binary Search Tree (BST) - GeeksforGeek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81337" y="2367756"/>
            <a:ext cx="6029325" cy="3267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921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Code to insert in BST</a:t>
            </a:r>
            <a:endParaRPr lang="en-US" b="1" dirty="0"/>
          </a:p>
        </p:txBody>
      </p:sp>
      <p:sp>
        <p:nvSpPr>
          <p:cNvPr id="3" name="Content Placeholder 2"/>
          <p:cNvSpPr>
            <a:spLocks noGrp="1"/>
          </p:cNvSpPr>
          <p:nvPr>
            <p:ph idx="1"/>
          </p:nvPr>
        </p:nvSpPr>
        <p:spPr>
          <a:xfrm>
            <a:off x="838200" y="1825625"/>
            <a:ext cx="3984321" cy="4351338"/>
          </a:xfrm>
        </p:spPr>
        <p:txBody>
          <a:bodyPr/>
          <a:lstStyle/>
          <a:p>
            <a:pPr marL="0" indent="0" fontAlgn="base">
              <a:buNone/>
            </a:pPr>
            <a:r>
              <a:rPr lang="en-US" dirty="0" smtClean="0"/>
              <a:t>Structure code:</a:t>
            </a:r>
          </a:p>
          <a:p>
            <a:pPr marL="0" indent="0" fontAlgn="base">
              <a:buNone/>
            </a:pPr>
            <a:r>
              <a:rPr lang="en-US" dirty="0" err="1" smtClean="0"/>
              <a:t>struct</a:t>
            </a:r>
            <a:r>
              <a:rPr lang="en-US" dirty="0" smtClean="0"/>
              <a:t> </a:t>
            </a:r>
            <a:r>
              <a:rPr lang="en-US" dirty="0"/>
              <a:t>node {</a:t>
            </a:r>
          </a:p>
          <a:p>
            <a:pPr marL="0" indent="0" fontAlgn="base">
              <a:buNone/>
            </a:pPr>
            <a:r>
              <a:rPr lang="en-US" dirty="0"/>
              <a:t> </a:t>
            </a:r>
            <a:r>
              <a:rPr lang="en-US" dirty="0" smtClean="0"/>
              <a:t>   </a:t>
            </a:r>
            <a:r>
              <a:rPr lang="en-US" dirty="0" err="1" smtClean="0"/>
              <a:t>int</a:t>
            </a:r>
            <a:r>
              <a:rPr lang="en-US" dirty="0" smtClean="0"/>
              <a:t> </a:t>
            </a:r>
            <a:r>
              <a:rPr lang="en-US" dirty="0"/>
              <a:t>key;</a:t>
            </a:r>
          </a:p>
          <a:p>
            <a:pPr marL="0" indent="0" fontAlgn="base">
              <a:buNone/>
            </a:pPr>
            <a:r>
              <a:rPr lang="en-US" dirty="0"/>
              <a:t> </a:t>
            </a:r>
            <a:r>
              <a:rPr lang="en-US" dirty="0"/>
              <a:t>   </a:t>
            </a:r>
            <a:r>
              <a:rPr lang="en-US" dirty="0" err="1"/>
              <a:t>struct</a:t>
            </a:r>
            <a:r>
              <a:rPr lang="en-US" dirty="0"/>
              <a:t> node *left, *right;</a:t>
            </a:r>
          </a:p>
          <a:p>
            <a:pPr marL="0" indent="0" fontAlgn="base">
              <a:buNone/>
            </a:pPr>
            <a:r>
              <a:rPr lang="en-US" dirty="0" smtClean="0"/>
              <a:t> };</a:t>
            </a:r>
            <a:endParaRPr lang="en-US" dirty="0"/>
          </a:p>
          <a:p>
            <a:pPr marL="0" indent="0" fontAlgn="base">
              <a:buNone/>
            </a:pPr>
            <a:r>
              <a:rPr lang="en-US" dirty="0"/>
              <a:t> </a:t>
            </a:r>
          </a:p>
          <a:p>
            <a:endParaRPr lang="en-US" dirty="0"/>
          </a:p>
        </p:txBody>
      </p:sp>
      <p:sp>
        <p:nvSpPr>
          <p:cNvPr id="4" name="TextBox 3"/>
          <p:cNvSpPr txBox="1"/>
          <p:nvPr/>
        </p:nvSpPr>
        <p:spPr>
          <a:xfrm>
            <a:off x="3945698" y="1578279"/>
            <a:ext cx="7139836" cy="4401205"/>
          </a:xfrm>
          <a:prstGeom prst="rect">
            <a:avLst/>
          </a:prstGeom>
          <a:noFill/>
        </p:spPr>
        <p:txBody>
          <a:bodyPr wrap="square" rtlCol="0">
            <a:spAutoFit/>
          </a:bodyPr>
          <a:lstStyle/>
          <a:p>
            <a:pPr fontAlgn="base"/>
            <a:r>
              <a:rPr lang="en-US" sz="2800" dirty="0" smtClean="0"/>
              <a:t>Code to create new node:</a:t>
            </a:r>
          </a:p>
          <a:p>
            <a:pPr fontAlgn="base"/>
            <a:r>
              <a:rPr lang="en-US" sz="2800" dirty="0" err="1" smtClean="0"/>
              <a:t>struct</a:t>
            </a:r>
            <a:r>
              <a:rPr lang="en-US" sz="2800" dirty="0" smtClean="0"/>
              <a:t> </a:t>
            </a:r>
            <a:r>
              <a:rPr lang="en-US" sz="2800" dirty="0"/>
              <a:t>node* </a:t>
            </a:r>
            <a:r>
              <a:rPr lang="en-US" sz="2800" dirty="0" err="1"/>
              <a:t>newNode</a:t>
            </a:r>
            <a:r>
              <a:rPr lang="en-US" sz="2800" dirty="0"/>
              <a:t>(</a:t>
            </a:r>
            <a:r>
              <a:rPr lang="en-US" sz="2800" dirty="0" err="1"/>
              <a:t>int</a:t>
            </a:r>
            <a:r>
              <a:rPr lang="en-US" sz="2800" dirty="0"/>
              <a:t> item)</a:t>
            </a:r>
          </a:p>
          <a:p>
            <a:pPr fontAlgn="base"/>
            <a:r>
              <a:rPr lang="en-US" sz="2800" dirty="0"/>
              <a:t>{</a:t>
            </a:r>
          </a:p>
          <a:p>
            <a:pPr fontAlgn="base"/>
            <a:r>
              <a:rPr lang="en-US" sz="2800" dirty="0"/>
              <a:t>    </a:t>
            </a:r>
            <a:r>
              <a:rPr lang="en-US" sz="2800" dirty="0" err="1"/>
              <a:t>struct</a:t>
            </a:r>
            <a:r>
              <a:rPr lang="en-US" sz="2800" dirty="0"/>
              <a:t> node* temp</a:t>
            </a:r>
          </a:p>
          <a:p>
            <a:pPr fontAlgn="base"/>
            <a:r>
              <a:rPr lang="en-US" sz="2800" dirty="0"/>
              <a:t>        = (</a:t>
            </a:r>
            <a:r>
              <a:rPr lang="en-US" sz="2800" dirty="0" err="1"/>
              <a:t>struct</a:t>
            </a:r>
            <a:r>
              <a:rPr lang="en-US" sz="2800" dirty="0"/>
              <a:t> node*)</a:t>
            </a:r>
            <a:r>
              <a:rPr lang="en-US" sz="2800" dirty="0" err="1"/>
              <a:t>malloc</a:t>
            </a:r>
            <a:r>
              <a:rPr lang="en-US" sz="2800" dirty="0"/>
              <a:t>(</a:t>
            </a:r>
            <a:r>
              <a:rPr lang="en-US" sz="2800" dirty="0" err="1"/>
              <a:t>sizeof</a:t>
            </a:r>
            <a:r>
              <a:rPr lang="en-US" sz="2800" dirty="0"/>
              <a:t>(</a:t>
            </a:r>
            <a:r>
              <a:rPr lang="en-US" sz="2800" dirty="0" err="1"/>
              <a:t>struct</a:t>
            </a:r>
            <a:r>
              <a:rPr lang="en-US" sz="2800" dirty="0"/>
              <a:t> node));</a:t>
            </a:r>
          </a:p>
          <a:p>
            <a:pPr fontAlgn="base"/>
            <a:r>
              <a:rPr lang="en-US" sz="2800" dirty="0"/>
              <a:t>    temp-&gt;key = item;</a:t>
            </a:r>
          </a:p>
          <a:p>
            <a:pPr fontAlgn="base"/>
            <a:r>
              <a:rPr lang="en-US" sz="2800" dirty="0"/>
              <a:t>    temp-&gt;left = temp-&gt;right = NULL;</a:t>
            </a:r>
          </a:p>
          <a:p>
            <a:pPr fontAlgn="base"/>
            <a:r>
              <a:rPr lang="en-US" sz="2800" dirty="0"/>
              <a:t>    return temp;</a:t>
            </a:r>
          </a:p>
          <a:p>
            <a:pPr fontAlgn="base"/>
            <a:r>
              <a:rPr lang="en-US" sz="2800" dirty="0"/>
              <a:t>}</a:t>
            </a:r>
          </a:p>
          <a:p>
            <a:endParaRPr lang="en-US" sz="2800" dirty="0"/>
          </a:p>
        </p:txBody>
      </p:sp>
    </p:spTree>
    <p:extLst>
      <p:ext uri="{BB962C8B-B14F-4D97-AF65-F5344CB8AC3E}">
        <p14:creationId xmlns:p14="http://schemas.microsoft.com/office/powerpoint/2010/main" val="2879031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Code to insert in BST</a:t>
            </a:r>
            <a:endParaRPr lang="en-US" b="1" dirty="0"/>
          </a:p>
        </p:txBody>
      </p:sp>
      <p:sp>
        <p:nvSpPr>
          <p:cNvPr id="3" name="Content Placeholder 2"/>
          <p:cNvSpPr>
            <a:spLocks noGrp="1"/>
          </p:cNvSpPr>
          <p:nvPr>
            <p:ph idx="1"/>
          </p:nvPr>
        </p:nvSpPr>
        <p:spPr/>
        <p:txBody>
          <a:bodyPr>
            <a:normAutofit fontScale="92500" lnSpcReduction="20000"/>
          </a:bodyPr>
          <a:lstStyle/>
          <a:p>
            <a:pPr marL="0" indent="0" fontAlgn="base">
              <a:buNone/>
            </a:pPr>
            <a:r>
              <a:rPr lang="en-US" dirty="0" err="1"/>
              <a:t>struct</a:t>
            </a:r>
            <a:r>
              <a:rPr lang="en-US" dirty="0"/>
              <a:t> node* insert(</a:t>
            </a:r>
            <a:r>
              <a:rPr lang="en-US" dirty="0" err="1"/>
              <a:t>struct</a:t>
            </a:r>
            <a:r>
              <a:rPr lang="en-US" dirty="0"/>
              <a:t> node* node, </a:t>
            </a:r>
            <a:r>
              <a:rPr lang="en-US" dirty="0" err="1"/>
              <a:t>int</a:t>
            </a:r>
            <a:r>
              <a:rPr lang="en-US" dirty="0"/>
              <a:t> key)</a:t>
            </a:r>
          </a:p>
          <a:p>
            <a:pPr marL="0" indent="0" fontAlgn="base">
              <a:buNone/>
            </a:pPr>
            <a:r>
              <a:rPr lang="en-US" dirty="0" smtClean="0"/>
              <a:t>{</a:t>
            </a:r>
          </a:p>
          <a:p>
            <a:pPr marL="0" indent="0" fontAlgn="base">
              <a:buNone/>
            </a:pPr>
            <a:r>
              <a:rPr lang="en-US" dirty="0"/>
              <a:t>       if (node == NULL)</a:t>
            </a:r>
          </a:p>
          <a:p>
            <a:pPr marL="0" indent="0" fontAlgn="base">
              <a:buNone/>
            </a:pPr>
            <a:r>
              <a:rPr lang="en-US" dirty="0"/>
              <a:t>        return </a:t>
            </a:r>
            <a:r>
              <a:rPr lang="en-US" dirty="0" err="1"/>
              <a:t>newNode</a:t>
            </a:r>
            <a:r>
              <a:rPr lang="en-US" dirty="0"/>
              <a:t>(key);</a:t>
            </a:r>
          </a:p>
          <a:p>
            <a:pPr marL="0" indent="0" fontAlgn="base">
              <a:buNone/>
            </a:pPr>
            <a:r>
              <a:rPr lang="en-US" dirty="0"/>
              <a:t>    </a:t>
            </a:r>
            <a:r>
              <a:rPr lang="en-US" dirty="0" smtClean="0"/>
              <a:t>  if </a:t>
            </a:r>
            <a:r>
              <a:rPr lang="en-US" dirty="0"/>
              <a:t>(key &lt; node-&gt;key)</a:t>
            </a:r>
          </a:p>
          <a:p>
            <a:pPr marL="0" indent="0" fontAlgn="base">
              <a:buNone/>
            </a:pPr>
            <a:r>
              <a:rPr lang="en-US" dirty="0"/>
              <a:t>        node-&gt;left = insert(node-&gt;left, key);</a:t>
            </a:r>
          </a:p>
          <a:p>
            <a:pPr marL="0" indent="0" fontAlgn="base">
              <a:buNone/>
            </a:pPr>
            <a:r>
              <a:rPr lang="en-US" dirty="0" smtClean="0"/>
              <a:t> </a:t>
            </a:r>
            <a:r>
              <a:rPr lang="en-US" dirty="0"/>
              <a:t>    else if (key &gt; node-&gt;key)</a:t>
            </a:r>
          </a:p>
          <a:p>
            <a:pPr marL="0" indent="0" fontAlgn="base">
              <a:buNone/>
            </a:pPr>
            <a:r>
              <a:rPr lang="en-US" dirty="0"/>
              <a:t>        node-&gt;right = insert(node-&gt;right, key);</a:t>
            </a:r>
          </a:p>
          <a:p>
            <a:pPr marL="0" indent="0" fontAlgn="base">
              <a:buNone/>
            </a:pPr>
            <a:r>
              <a:rPr lang="en-US" dirty="0"/>
              <a:t>  </a:t>
            </a:r>
            <a:r>
              <a:rPr lang="en-US" dirty="0" smtClean="0"/>
              <a:t> </a:t>
            </a:r>
            <a:r>
              <a:rPr lang="en-US" dirty="0"/>
              <a:t> </a:t>
            </a:r>
            <a:r>
              <a:rPr lang="en-US" dirty="0" smtClean="0"/>
              <a:t>return </a:t>
            </a:r>
            <a:r>
              <a:rPr lang="en-US" dirty="0"/>
              <a:t>node;</a:t>
            </a:r>
          </a:p>
          <a:p>
            <a:pPr marL="0" indent="0" fontAlgn="base">
              <a:buNone/>
            </a:pPr>
            <a:r>
              <a:rPr lang="en-US" dirty="0"/>
              <a:t>}</a:t>
            </a:r>
          </a:p>
          <a:p>
            <a:pPr marL="0" indent="0">
              <a:buNone/>
            </a:pPr>
            <a:endParaRPr lang="en-US" dirty="0"/>
          </a:p>
        </p:txBody>
      </p:sp>
    </p:spTree>
    <p:extLst>
      <p:ext uri="{BB962C8B-B14F-4D97-AF65-F5344CB8AC3E}">
        <p14:creationId xmlns:p14="http://schemas.microsoft.com/office/powerpoint/2010/main" val="3915597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Searching in BST</a:t>
            </a:r>
            <a:endParaRPr lang="en-US" b="1" dirty="0"/>
          </a:p>
        </p:txBody>
      </p:sp>
      <p:sp>
        <p:nvSpPr>
          <p:cNvPr id="3" name="Content Placeholder 2"/>
          <p:cNvSpPr>
            <a:spLocks noGrp="1"/>
          </p:cNvSpPr>
          <p:nvPr>
            <p:ph idx="1"/>
          </p:nvPr>
        </p:nvSpPr>
        <p:spPr/>
        <p:txBody>
          <a:bodyPr/>
          <a:lstStyle/>
          <a:p>
            <a:pPr fontAlgn="base">
              <a:buFont typeface="Wingdings" panose="05000000000000000000" pitchFamily="2" charset="2"/>
              <a:buChar char="Ø"/>
            </a:pPr>
            <a:r>
              <a:rPr lang="en-US" dirty="0"/>
              <a:t>We compare the value to be searched with the value of the root. </a:t>
            </a:r>
          </a:p>
          <a:p>
            <a:pPr lvl="1" fontAlgn="base">
              <a:buFont typeface="Wingdings" panose="05000000000000000000" pitchFamily="2" charset="2"/>
              <a:buChar char="Ø"/>
            </a:pPr>
            <a:r>
              <a:rPr lang="en-US" dirty="0"/>
              <a:t>If it’s equal we are done with the search if it’s smaller we know that we need to go to the left subtree because in a binary search tree all the elements in the left subtree are smaller and all the elements in the right subtree are larger. </a:t>
            </a:r>
          </a:p>
          <a:p>
            <a:pPr fontAlgn="base">
              <a:buFont typeface="Wingdings" panose="05000000000000000000" pitchFamily="2" charset="2"/>
              <a:buChar char="Ø"/>
            </a:pPr>
            <a:r>
              <a:rPr lang="en-US" dirty="0"/>
              <a:t>Repeat the above step till no more traversal is possible</a:t>
            </a:r>
          </a:p>
          <a:p>
            <a:pPr fontAlgn="base">
              <a:buFont typeface="Wingdings" panose="05000000000000000000" pitchFamily="2" charset="2"/>
              <a:buChar char="Ø"/>
            </a:pPr>
            <a:r>
              <a:rPr lang="en-US" dirty="0"/>
              <a:t>If at any iteration, key is found, return True. Else False.</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66939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Code for Searching in BST</a:t>
            </a:r>
            <a:endParaRPr lang="en-US" b="1" dirty="0"/>
          </a:p>
        </p:txBody>
      </p:sp>
      <p:sp>
        <p:nvSpPr>
          <p:cNvPr id="3" name="Content Placeholder 2"/>
          <p:cNvSpPr>
            <a:spLocks noGrp="1"/>
          </p:cNvSpPr>
          <p:nvPr>
            <p:ph idx="1"/>
          </p:nvPr>
        </p:nvSpPr>
        <p:spPr/>
        <p:txBody>
          <a:bodyPr>
            <a:normAutofit/>
          </a:bodyPr>
          <a:lstStyle/>
          <a:p>
            <a:pPr marL="0" indent="0" fontAlgn="base">
              <a:buNone/>
            </a:pPr>
            <a:r>
              <a:rPr lang="en-US" dirty="0" err="1"/>
              <a:t>struct</a:t>
            </a:r>
            <a:r>
              <a:rPr lang="en-US" dirty="0"/>
              <a:t> node* search(</a:t>
            </a:r>
            <a:r>
              <a:rPr lang="en-US" dirty="0" err="1"/>
              <a:t>struct</a:t>
            </a:r>
            <a:r>
              <a:rPr lang="en-US" dirty="0"/>
              <a:t> node* root, </a:t>
            </a:r>
            <a:r>
              <a:rPr lang="en-US" dirty="0" err="1"/>
              <a:t>int</a:t>
            </a:r>
            <a:r>
              <a:rPr lang="en-US" dirty="0"/>
              <a:t> key)</a:t>
            </a:r>
          </a:p>
          <a:p>
            <a:pPr marL="0" indent="0" fontAlgn="base">
              <a:buNone/>
            </a:pPr>
            <a:r>
              <a:rPr lang="en-US" dirty="0" smtClean="0"/>
              <a:t>{</a:t>
            </a:r>
            <a:endParaRPr lang="en-US" dirty="0"/>
          </a:p>
          <a:p>
            <a:pPr marL="0" indent="0" fontAlgn="base">
              <a:buNone/>
            </a:pPr>
            <a:r>
              <a:rPr lang="en-US" dirty="0"/>
              <a:t>   if (root == NULL || root-&gt;key == key)</a:t>
            </a:r>
          </a:p>
          <a:p>
            <a:pPr marL="0" indent="0" fontAlgn="base">
              <a:buNone/>
            </a:pPr>
            <a:r>
              <a:rPr lang="en-US" dirty="0"/>
              <a:t>        return root;</a:t>
            </a:r>
          </a:p>
          <a:p>
            <a:pPr marL="0" indent="0" fontAlgn="base">
              <a:buNone/>
            </a:pPr>
            <a:r>
              <a:rPr lang="en-US" dirty="0"/>
              <a:t>   if (root-&gt;key </a:t>
            </a:r>
            <a:r>
              <a:rPr lang="en-US" dirty="0" smtClean="0"/>
              <a:t>&gt; </a:t>
            </a:r>
            <a:r>
              <a:rPr lang="en-US" dirty="0"/>
              <a:t>key)</a:t>
            </a:r>
          </a:p>
          <a:p>
            <a:pPr marL="0" indent="0" fontAlgn="base">
              <a:buNone/>
            </a:pPr>
            <a:r>
              <a:rPr lang="en-US" dirty="0"/>
              <a:t>       return search(root-</a:t>
            </a:r>
            <a:r>
              <a:rPr lang="en-US" dirty="0" smtClean="0"/>
              <a:t>&gt;left</a:t>
            </a:r>
            <a:r>
              <a:rPr lang="en-US" dirty="0"/>
              <a:t>, key</a:t>
            </a:r>
            <a:r>
              <a:rPr lang="en-US" dirty="0" smtClean="0"/>
              <a:t>);</a:t>
            </a:r>
          </a:p>
          <a:p>
            <a:pPr marL="0" indent="0" fontAlgn="base">
              <a:buNone/>
            </a:pPr>
            <a:r>
              <a:rPr lang="en-US" dirty="0"/>
              <a:t>   </a:t>
            </a:r>
            <a:r>
              <a:rPr lang="en-US" dirty="0" smtClean="0"/>
              <a:t>return </a:t>
            </a:r>
            <a:r>
              <a:rPr lang="en-US" dirty="0"/>
              <a:t>search(root-</a:t>
            </a:r>
            <a:r>
              <a:rPr lang="en-US" dirty="0" smtClean="0"/>
              <a:t>&gt;right, </a:t>
            </a:r>
            <a:r>
              <a:rPr lang="en-US" dirty="0"/>
              <a:t>key);</a:t>
            </a:r>
          </a:p>
          <a:p>
            <a:pPr marL="0" indent="0" fontAlgn="base">
              <a:buNone/>
            </a:pPr>
            <a:r>
              <a:rPr lang="en-US" dirty="0"/>
              <a:t>}</a:t>
            </a:r>
          </a:p>
          <a:p>
            <a:endParaRPr lang="en-US" dirty="0"/>
          </a:p>
        </p:txBody>
      </p:sp>
    </p:spTree>
    <p:extLst>
      <p:ext uri="{BB962C8B-B14F-4D97-AF65-F5344CB8AC3E}">
        <p14:creationId xmlns:p14="http://schemas.microsoft.com/office/powerpoint/2010/main" val="3165481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Tree Structure</a:t>
            </a:r>
            <a:endParaRPr lang="en-US" b="1" dirty="0"/>
          </a:p>
        </p:txBody>
      </p:sp>
      <p:pic>
        <p:nvPicPr>
          <p:cNvPr id="1026" name="Picture 2" descr="Tree Data Struct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8500" y="2329656"/>
            <a:ext cx="5715000" cy="334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209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Deletion in BST</a:t>
            </a:r>
            <a:endParaRPr lang="en-US" b="1"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t>Search for the node to be </a:t>
            </a:r>
            <a:r>
              <a:rPr lang="en-US" dirty="0" smtClean="0"/>
              <a:t>deleted by using search technique</a:t>
            </a:r>
          </a:p>
          <a:p>
            <a:pPr>
              <a:buFont typeface="Wingdings" panose="05000000000000000000" pitchFamily="2" charset="2"/>
              <a:buChar char="Ø"/>
            </a:pPr>
            <a:r>
              <a:rPr lang="en-US" dirty="0" smtClean="0"/>
              <a:t>If </a:t>
            </a:r>
            <a:r>
              <a:rPr lang="en-US" dirty="0"/>
              <a:t>the node to be deleted has no children, simply delete it.</a:t>
            </a:r>
          </a:p>
          <a:p>
            <a:pPr>
              <a:buFont typeface="Wingdings" panose="05000000000000000000" pitchFamily="2" charset="2"/>
              <a:buChar char="Ø"/>
            </a:pPr>
            <a:r>
              <a:rPr lang="en-US" dirty="0"/>
              <a:t>If the node to be deleted has one child, make the child of the node to be deleted the new parent of the node's parent.</a:t>
            </a:r>
          </a:p>
          <a:p>
            <a:pPr>
              <a:buFont typeface="Wingdings" panose="05000000000000000000" pitchFamily="2" charset="2"/>
              <a:buChar char="Ø"/>
            </a:pPr>
            <a:r>
              <a:rPr lang="en-US" dirty="0"/>
              <a:t>If the node to be deleted has two children, find the </a:t>
            </a:r>
            <a:r>
              <a:rPr lang="en-US" dirty="0" err="1"/>
              <a:t>inorder</a:t>
            </a:r>
            <a:r>
              <a:rPr lang="en-US" dirty="0"/>
              <a:t> successor of the node.: The </a:t>
            </a:r>
            <a:r>
              <a:rPr lang="en-US" dirty="0" err="1"/>
              <a:t>inorder</a:t>
            </a:r>
            <a:r>
              <a:rPr lang="en-US" dirty="0"/>
              <a:t> successor is the smallest node in the right subtree of the node to be deleted. Replace the value of the node to be deleted with the value of the </a:t>
            </a:r>
            <a:r>
              <a:rPr lang="en-US" dirty="0" err="1"/>
              <a:t>inorder</a:t>
            </a:r>
            <a:r>
              <a:rPr lang="en-US" dirty="0"/>
              <a:t> successor. Then, delete the </a:t>
            </a:r>
            <a:r>
              <a:rPr lang="en-US" dirty="0" err="1"/>
              <a:t>inorder</a:t>
            </a:r>
            <a:r>
              <a:rPr lang="en-US" dirty="0"/>
              <a:t> successor.</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058701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Why Tree a Non Linear Data </a:t>
            </a:r>
            <a:r>
              <a:rPr lang="en-US" b="1" dirty="0" err="1" smtClean="0"/>
              <a:t>Strucutre</a:t>
            </a:r>
            <a:endParaRPr lang="en-US" b="1" dirty="0"/>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US" dirty="0" smtClean="0"/>
              <a:t>The </a:t>
            </a:r>
            <a:r>
              <a:rPr lang="en-US" dirty="0"/>
              <a:t>data in a tree are not stored in a sequential manner i.e., they are not stored linearly. </a:t>
            </a:r>
            <a:endParaRPr lang="en-US" dirty="0" smtClean="0"/>
          </a:p>
          <a:p>
            <a:pPr algn="just">
              <a:buFont typeface="Wingdings" panose="05000000000000000000" pitchFamily="2" charset="2"/>
              <a:buChar char="Ø"/>
            </a:pPr>
            <a:r>
              <a:rPr lang="en-US" dirty="0" smtClean="0"/>
              <a:t>Instead</a:t>
            </a:r>
            <a:r>
              <a:rPr lang="en-US" dirty="0"/>
              <a:t>, they are arranged on multiple levels or we can say it is a hierarchical structure. </a:t>
            </a:r>
            <a:endParaRPr lang="en-US" dirty="0" smtClean="0"/>
          </a:p>
          <a:p>
            <a:pPr algn="just">
              <a:buFont typeface="Wingdings" panose="05000000000000000000" pitchFamily="2" charset="2"/>
              <a:buChar char="Ø"/>
            </a:pPr>
            <a:r>
              <a:rPr lang="en-US" dirty="0" smtClean="0"/>
              <a:t>For </a:t>
            </a:r>
            <a:r>
              <a:rPr lang="en-US" dirty="0"/>
              <a:t>this reason, the tree is considered to be a non-linear data structure.</a:t>
            </a:r>
          </a:p>
        </p:txBody>
      </p:sp>
    </p:spTree>
    <p:extLst>
      <p:ext uri="{BB962C8B-B14F-4D97-AF65-F5344CB8AC3E}">
        <p14:creationId xmlns:p14="http://schemas.microsoft.com/office/powerpoint/2010/main" val="1199693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Terminologies of Tree Data Structure</a:t>
            </a:r>
            <a:endParaRPr lang="en-US" b="1" dirty="0"/>
          </a:p>
        </p:txBody>
      </p:sp>
      <p:sp>
        <p:nvSpPr>
          <p:cNvPr id="3" name="Content Placeholder 2"/>
          <p:cNvSpPr>
            <a:spLocks noGrp="1"/>
          </p:cNvSpPr>
          <p:nvPr>
            <p:ph idx="1"/>
          </p:nvPr>
        </p:nvSpPr>
        <p:spPr/>
        <p:txBody>
          <a:bodyPr>
            <a:normAutofit fontScale="92500" lnSpcReduction="20000"/>
          </a:bodyPr>
          <a:lstStyle/>
          <a:p>
            <a:pPr algn="just" fontAlgn="base">
              <a:buFont typeface="Wingdings" panose="05000000000000000000" pitchFamily="2" charset="2"/>
              <a:buChar char="Ø"/>
            </a:pPr>
            <a:r>
              <a:rPr lang="en-US" b="1" dirty="0"/>
              <a:t>Parent Node:</a:t>
            </a:r>
            <a:r>
              <a:rPr lang="en-US" dirty="0"/>
              <a:t> The node which is a predecessor of a node is called the parent node of that node.</a:t>
            </a:r>
            <a:r>
              <a:rPr lang="en-US" b="1" dirty="0"/>
              <a:t> {B}</a:t>
            </a:r>
            <a:r>
              <a:rPr lang="en-US" dirty="0"/>
              <a:t> is the parent node of </a:t>
            </a:r>
            <a:r>
              <a:rPr lang="en-US" b="1" dirty="0"/>
              <a:t>{D, E}</a:t>
            </a:r>
            <a:r>
              <a:rPr lang="en-US" dirty="0"/>
              <a:t>.</a:t>
            </a:r>
          </a:p>
          <a:p>
            <a:pPr algn="just" fontAlgn="base">
              <a:buFont typeface="Wingdings" panose="05000000000000000000" pitchFamily="2" charset="2"/>
              <a:buChar char="Ø"/>
            </a:pPr>
            <a:r>
              <a:rPr lang="en-US" b="1" dirty="0"/>
              <a:t>Child Node:</a:t>
            </a:r>
            <a:r>
              <a:rPr lang="en-US" dirty="0"/>
              <a:t> The node which is the immediate successor of a node is called the child node of that node. Examples: </a:t>
            </a:r>
            <a:r>
              <a:rPr lang="en-US" b="1" dirty="0"/>
              <a:t>{D, E}</a:t>
            </a:r>
            <a:r>
              <a:rPr lang="en-US" dirty="0"/>
              <a:t> are the child nodes of </a:t>
            </a:r>
            <a:r>
              <a:rPr lang="en-US" b="1" dirty="0"/>
              <a:t>{B}.</a:t>
            </a:r>
            <a:endParaRPr lang="en-US" dirty="0"/>
          </a:p>
          <a:p>
            <a:pPr algn="just" fontAlgn="base">
              <a:buFont typeface="Wingdings" panose="05000000000000000000" pitchFamily="2" charset="2"/>
              <a:buChar char="Ø"/>
            </a:pPr>
            <a:r>
              <a:rPr lang="en-US" b="1" dirty="0"/>
              <a:t>Root Node:</a:t>
            </a:r>
            <a:r>
              <a:rPr lang="en-US" dirty="0"/>
              <a:t> The topmost node of a tree or the node which does not have any parent node is called the root node. {A</a:t>
            </a:r>
            <a:r>
              <a:rPr lang="en-US" b="1" dirty="0"/>
              <a:t>}</a:t>
            </a:r>
            <a:r>
              <a:rPr lang="en-US" dirty="0"/>
              <a:t> is the root node of the tree. A non-empty tree must contain exactly one root node and exactly one path from the root to all other nodes of the tree.</a:t>
            </a:r>
          </a:p>
          <a:p>
            <a:pPr algn="just" fontAlgn="base">
              <a:buFont typeface="Wingdings" panose="05000000000000000000" pitchFamily="2" charset="2"/>
              <a:buChar char="Ø"/>
            </a:pPr>
            <a:r>
              <a:rPr lang="en-US" b="1" dirty="0"/>
              <a:t>Leaf Node or External Node:</a:t>
            </a:r>
            <a:r>
              <a:rPr lang="en-US" dirty="0"/>
              <a:t> The nodes which do not have any child nodes are called leaf nodes. </a:t>
            </a:r>
            <a:r>
              <a:rPr lang="en-US" b="1" dirty="0"/>
              <a:t>{K, L, M, N, O, P, G}</a:t>
            </a:r>
            <a:r>
              <a:rPr lang="en-US" dirty="0"/>
              <a:t> are the leaf nodes of the tree.</a:t>
            </a:r>
          </a:p>
          <a:p>
            <a:pPr algn="just" fontAlgn="base">
              <a:buFont typeface="Wingdings" panose="05000000000000000000" pitchFamily="2" charset="2"/>
              <a:buChar char="Ø"/>
            </a:pPr>
            <a:r>
              <a:rPr lang="en-US" b="1" dirty="0"/>
              <a:t>Ancestor of a Node:</a:t>
            </a:r>
            <a:r>
              <a:rPr lang="en-US" dirty="0"/>
              <a:t> Any predecessor nodes on the path of the root to that node are called Ancestors of that node.</a:t>
            </a:r>
            <a:r>
              <a:rPr lang="en-US" b="1" dirty="0"/>
              <a:t> {A,B}</a:t>
            </a:r>
            <a:r>
              <a:rPr lang="en-US" dirty="0"/>
              <a:t> are the ancestor nodes of the node</a:t>
            </a:r>
            <a:r>
              <a:rPr lang="en-US" b="1" dirty="0"/>
              <a:t> {E}</a:t>
            </a:r>
            <a:endParaRPr lang="en-US" dirty="0"/>
          </a:p>
          <a:p>
            <a:pPr algn="just">
              <a:buFont typeface="Wingdings" panose="05000000000000000000" pitchFamily="2" charset="2"/>
              <a:buChar char="Ø"/>
            </a:pPr>
            <a:endParaRPr lang="en-US" dirty="0"/>
          </a:p>
        </p:txBody>
      </p:sp>
    </p:spTree>
    <p:extLst>
      <p:ext uri="{BB962C8B-B14F-4D97-AF65-F5344CB8AC3E}">
        <p14:creationId xmlns:p14="http://schemas.microsoft.com/office/powerpoint/2010/main" val="2966791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Terminologies of Tree Data Structure</a:t>
            </a:r>
            <a:endParaRPr lang="en-US" b="1" dirty="0"/>
          </a:p>
        </p:txBody>
      </p:sp>
      <p:sp>
        <p:nvSpPr>
          <p:cNvPr id="3" name="Content Placeholder 2"/>
          <p:cNvSpPr>
            <a:spLocks noGrp="1"/>
          </p:cNvSpPr>
          <p:nvPr>
            <p:ph idx="1"/>
          </p:nvPr>
        </p:nvSpPr>
        <p:spPr/>
        <p:txBody>
          <a:bodyPr>
            <a:normAutofit lnSpcReduction="10000"/>
          </a:bodyPr>
          <a:lstStyle/>
          <a:p>
            <a:pPr algn="just" fontAlgn="base">
              <a:buFont typeface="Wingdings" panose="05000000000000000000" pitchFamily="2" charset="2"/>
              <a:buChar char="Ø"/>
            </a:pPr>
            <a:r>
              <a:rPr lang="en-US" b="1" dirty="0" smtClean="0"/>
              <a:t>Descendant</a:t>
            </a:r>
            <a:r>
              <a:rPr lang="en-US" b="1" dirty="0"/>
              <a:t>:</a:t>
            </a:r>
            <a:r>
              <a:rPr lang="en-US" dirty="0"/>
              <a:t> A node x is a descendant of another node y if and only if y is an ancestor of x.</a:t>
            </a:r>
          </a:p>
          <a:p>
            <a:pPr algn="just" fontAlgn="base">
              <a:buFont typeface="Wingdings" panose="05000000000000000000" pitchFamily="2" charset="2"/>
              <a:buChar char="Ø"/>
            </a:pPr>
            <a:r>
              <a:rPr lang="en-US" b="1" dirty="0"/>
              <a:t>Sibling:</a:t>
            </a:r>
            <a:r>
              <a:rPr lang="en-US" dirty="0"/>
              <a:t> Children of the same parent node are called siblings.</a:t>
            </a:r>
            <a:r>
              <a:rPr lang="en-US" b="1" dirty="0"/>
              <a:t> {D,E}</a:t>
            </a:r>
            <a:r>
              <a:rPr lang="en-US" dirty="0"/>
              <a:t> are called siblings.</a:t>
            </a:r>
          </a:p>
          <a:p>
            <a:pPr algn="just" fontAlgn="base">
              <a:buFont typeface="Wingdings" panose="05000000000000000000" pitchFamily="2" charset="2"/>
              <a:buChar char="Ø"/>
            </a:pPr>
            <a:r>
              <a:rPr lang="en-US" b="1" dirty="0"/>
              <a:t>Level of a node:</a:t>
            </a:r>
            <a:r>
              <a:rPr lang="en-US" dirty="0"/>
              <a:t> The count of edges on the path from the root node to that node. The root node has level </a:t>
            </a:r>
            <a:r>
              <a:rPr lang="en-US" b="1" dirty="0"/>
              <a:t>0</a:t>
            </a:r>
            <a:r>
              <a:rPr lang="en-US" dirty="0"/>
              <a:t>.</a:t>
            </a:r>
          </a:p>
          <a:p>
            <a:pPr algn="just" fontAlgn="base">
              <a:buFont typeface="Wingdings" panose="05000000000000000000" pitchFamily="2" charset="2"/>
              <a:buChar char="Ø"/>
            </a:pPr>
            <a:r>
              <a:rPr lang="en-US" b="1" dirty="0"/>
              <a:t>Internal node:</a:t>
            </a:r>
            <a:r>
              <a:rPr lang="en-US" dirty="0"/>
              <a:t> A node with at least one child is called Internal Node.</a:t>
            </a:r>
          </a:p>
          <a:p>
            <a:pPr algn="just" fontAlgn="base">
              <a:buFont typeface="Wingdings" panose="05000000000000000000" pitchFamily="2" charset="2"/>
              <a:buChar char="Ø"/>
            </a:pPr>
            <a:r>
              <a:rPr lang="en-US" b="1" dirty="0" err="1"/>
              <a:t>Neighbour</a:t>
            </a:r>
            <a:r>
              <a:rPr lang="en-US" b="1" dirty="0"/>
              <a:t> of a Node:</a:t>
            </a:r>
            <a:r>
              <a:rPr lang="en-US" dirty="0"/>
              <a:t> Parent or child nodes of that node are called neighbors of that node.</a:t>
            </a:r>
          </a:p>
          <a:p>
            <a:pPr algn="just" fontAlgn="base">
              <a:buFont typeface="Wingdings" panose="05000000000000000000" pitchFamily="2" charset="2"/>
              <a:buChar char="Ø"/>
            </a:pPr>
            <a:r>
              <a:rPr lang="en-US" b="1" dirty="0"/>
              <a:t>Subtree</a:t>
            </a:r>
            <a:r>
              <a:rPr lang="en-US" dirty="0"/>
              <a:t>: Any node of the tree along with its descendant.</a:t>
            </a:r>
          </a:p>
          <a:p>
            <a:pPr algn="just">
              <a:buFont typeface="Wingdings" panose="05000000000000000000" pitchFamily="2" charset="2"/>
              <a:buChar char="Ø"/>
            </a:pPr>
            <a:endParaRPr lang="en-US" dirty="0"/>
          </a:p>
        </p:txBody>
      </p:sp>
    </p:spTree>
    <p:extLst>
      <p:ext uri="{BB962C8B-B14F-4D97-AF65-F5344CB8AC3E}">
        <p14:creationId xmlns:p14="http://schemas.microsoft.com/office/powerpoint/2010/main" val="1207090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Representation of Tree Structure</a:t>
            </a:r>
            <a:endParaRPr lang="en-US" b="1" dirty="0"/>
          </a:p>
        </p:txBody>
      </p:sp>
      <p:sp>
        <p:nvSpPr>
          <p:cNvPr id="3" name="Content Placeholder 2"/>
          <p:cNvSpPr>
            <a:spLocks noGrp="1"/>
          </p:cNvSpPr>
          <p:nvPr>
            <p:ph idx="1"/>
          </p:nvPr>
        </p:nvSpPr>
        <p:spPr/>
        <p:txBody>
          <a:bodyPr>
            <a:normAutofit fontScale="92500" lnSpcReduction="20000"/>
          </a:bodyPr>
          <a:lstStyle/>
          <a:p>
            <a:pPr marL="0" indent="0" algn="just">
              <a:buNone/>
            </a:pPr>
            <a:r>
              <a:rPr lang="en-US" dirty="0" err="1" smtClean="0"/>
              <a:t>struct</a:t>
            </a:r>
            <a:r>
              <a:rPr lang="en-US" dirty="0" smtClean="0"/>
              <a:t> Node {</a:t>
            </a:r>
          </a:p>
          <a:p>
            <a:pPr marL="0" indent="0" algn="just">
              <a:buNone/>
            </a:pPr>
            <a:r>
              <a:rPr lang="en-US" dirty="0" smtClean="0"/>
              <a:t>    </a:t>
            </a:r>
            <a:r>
              <a:rPr lang="en-US" dirty="0" err="1" smtClean="0"/>
              <a:t>int</a:t>
            </a:r>
            <a:r>
              <a:rPr lang="en-US" dirty="0" smtClean="0"/>
              <a:t> data;</a:t>
            </a:r>
          </a:p>
          <a:p>
            <a:pPr marL="0" indent="0" algn="just">
              <a:buNone/>
            </a:pPr>
            <a:r>
              <a:rPr lang="en-US" dirty="0" smtClean="0"/>
              <a:t>    </a:t>
            </a:r>
            <a:r>
              <a:rPr lang="en-US" dirty="0" err="1" smtClean="0"/>
              <a:t>struct</a:t>
            </a:r>
            <a:r>
              <a:rPr lang="en-US" dirty="0" smtClean="0"/>
              <a:t> Node* </a:t>
            </a:r>
            <a:r>
              <a:rPr lang="en-US" dirty="0" err="1" smtClean="0"/>
              <a:t>first_child</a:t>
            </a:r>
            <a:r>
              <a:rPr lang="en-US" dirty="0" smtClean="0"/>
              <a:t>;</a:t>
            </a:r>
          </a:p>
          <a:p>
            <a:pPr marL="0" indent="0" algn="just">
              <a:buNone/>
            </a:pPr>
            <a:r>
              <a:rPr lang="en-US" dirty="0" smtClean="0"/>
              <a:t>    </a:t>
            </a:r>
            <a:r>
              <a:rPr lang="en-US" dirty="0" err="1" smtClean="0"/>
              <a:t>struct</a:t>
            </a:r>
            <a:r>
              <a:rPr lang="en-US" dirty="0" smtClean="0"/>
              <a:t> Node* </a:t>
            </a:r>
            <a:r>
              <a:rPr lang="en-US" dirty="0" err="1" smtClean="0"/>
              <a:t>second_child</a:t>
            </a:r>
            <a:r>
              <a:rPr lang="en-US" dirty="0" smtClean="0"/>
              <a:t>;</a:t>
            </a:r>
          </a:p>
          <a:p>
            <a:pPr marL="0" indent="0" algn="just">
              <a:buNone/>
            </a:pPr>
            <a:r>
              <a:rPr lang="en-US" dirty="0" smtClean="0"/>
              <a:t>    </a:t>
            </a:r>
            <a:r>
              <a:rPr lang="en-US" dirty="0" err="1" smtClean="0"/>
              <a:t>struct</a:t>
            </a:r>
            <a:r>
              <a:rPr lang="en-US" dirty="0" smtClean="0"/>
              <a:t> Node* </a:t>
            </a:r>
            <a:r>
              <a:rPr lang="en-US" dirty="0" err="1" smtClean="0"/>
              <a:t>third_child</a:t>
            </a:r>
            <a:r>
              <a:rPr lang="en-US" dirty="0" smtClean="0"/>
              <a:t>;</a:t>
            </a:r>
          </a:p>
          <a:p>
            <a:pPr marL="0" indent="0" algn="just">
              <a:buNone/>
            </a:pPr>
            <a:r>
              <a:rPr lang="en-US" dirty="0" smtClean="0"/>
              <a:t>    .</a:t>
            </a:r>
          </a:p>
          <a:p>
            <a:pPr marL="0" indent="0" algn="just">
              <a:buNone/>
            </a:pPr>
            <a:r>
              <a:rPr lang="en-US" dirty="0" smtClean="0"/>
              <a:t>    .</a:t>
            </a:r>
          </a:p>
          <a:p>
            <a:pPr marL="0" indent="0" algn="just">
              <a:buNone/>
            </a:pPr>
            <a:r>
              <a:rPr lang="en-US" dirty="0" smtClean="0"/>
              <a:t>    .</a:t>
            </a:r>
          </a:p>
          <a:p>
            <a:pPr marL="0" indent="0" algn="just">
              <a:buNone/>
            </a:pPr>
            <a:r>
              <a:rPr lang="en-US" dirty="0" smtClean="0"/>
              <a:t>    </a:t>
            </a:r>
            <a:r>
              <a:rPr lang="en-US" dirty="0" err="1" smtClean="0"/>
              <a:t>struct</a:t>
            </a:r>
            <a:r>
              <a:rPr lang="en-US" dirty="0" smtClean="0"/>
              <a:t> Node* </a:t>
            </a:r>
            <a:r>
              <a:rPr lang="en-US" dirty="0" err="1" smtClean="0"/>
              <a:t>nth_child</a:t>
            </a:r>
            <a:r>
              <a:rPr lang="en-US" dirty="0" smtClean="0"/>
              <a:t>;</a:t>
            </a:r>
          </a:p>
          <a:p>
            <a:pPr marL="0" indent="0" algn="just">
              <a:buNone/>
            </a:pPr>
            <a:r>
              <a:rPr lang="en-US" dirty="0" smtClean="0"/>
              <a:t>};</a:t>
            </a:r>
          </a:p>
          <a:p>
            <a:pPr marL="0" indent="0" algn="just">
              <a:buNone/>
            </a:pPr>
            <a:endParaRPr lang="en-US" dirty="0"/>
          </a:p>
        </p:txBody>
      </p:sp>
    </p:spTree>
    <p:extLst>
      <p:ext uri="{BB962C8B-B14F-4D97-AF65-F5344CB8AC3E}">
        <p14:creationId xmlns:p14="http://schemas.microsoft.com/office/powerpoint/2010/main" val="2879187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Importance of Trees</a:t>
            </a:r>
            <a:endParaRPr lang="en-US" b="1"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One </a:t>
            </a:r>
            <a:r>
              <a:rPr lang="en-US" dirty="0"/>
              <a:t>reason to use trees might be because you want to store information that naturally forms a hierarchy</a:t>
            </a:r>
            <a:r>
              <a:rPr lang="en-US" dirty="0" smtClean="0"/>
              <a:t>.</a:t>
            </a:r>
          </a:p>
          <a:p>
            <a:pPr>
              <a:buFont typeface="Wingdings" panose="05000000000000000000" pitchFamily="2" charset="2"/>
              <a:buChar char="Ø"/>
            </a:pPr>
            <a:r>
              <a:rPr lang="en-US" dirty="0"/>
              <a:t>Trees (with some ordering e.g., BST) provide moderate access/search (quicker than Linked List and slower than arrays). </a:t>
            </a:r>
          </a:p>
          <a:p>
            <a:pPr>
              <a:buFont typeface="Wingdings" panose="05000000000000000000" pitchFamily="2" charset="2"/>
              <a:buChar char="Ø"/>
            </a:pPr>
            <a:r>
              <a:rPr lang="en-US" dirty="0" smtClean="0"/>
              <a:t>Trees </a:t>
            </a:r>
            <a:r>
              <a:rPr lang="en-US" dirty="0"/>
              <a:t>provide moderate insertion/deletion (quicker than Arrays and slower than Unordered Linked Lists). </a:t>
            </a:r>
          </a:p>
          <a:p>
            <a:pPr>
              <a:buFont typeface="Wingdings" panose="05000000000000000000" pitchFamily="2" charset="2"/>
              <a:buChar char="Ø"/>
            </a:pPr>
            <a:r>
              <a:rPr lang="en-US" dirty="0" smtClean="0"/>
              <a:t>Like </a:t>
            </a:r>
            <a:r>
              <a:rPr lang="en-US" dirty="0"/>
              <a:t>Linked Lists and unlike Arrays, Trees don’t have an upper limit on the number of nodes as nodes are linked using pointers.</a:t>
            </a:r>
          </a:p>
        </p:txBody>
      </p:sp>
    </p:spTree>
    <p:extLst>
      <p:ext uri="{BB962C8B-B14F-4D97-AF65-F5344CB8AC3E}">
        <p14:creationId xmlns:p14="http://schemas.microsoft.com/office/powerpoint/2010/main" val="3291162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Types of Tree Data Structures</a:t>
            </a:r>
            <a:endParaRPr lang="en-US" b="1" dirty="0"/>
          </a:p>
        </p:txBody>
      </p:sp>
      <p:sp>
        <p:nvSpPr>
          <p:cNvPr id="3" name="Content Placeholder 2"/>
          <p:cNvSpPr>
            <a:spLocks noGrp="1"/>
          </p:cNvSpPr>
          <p:nvPr>
            <p:ph idx="1"/>
          </p:nvPr>
        </p:nvSpPr>
        <p:spPr/>
        <p:txBody>
          <a:bodyPr>
            <a:normAutofit fontScale="85000" lnSpcReduction="10000"/>
          </a:bodyPr>
          <a:lstStyle/>
          <a:p>
            <a:pPr fontAlgn="base">
              <a:buFont typeface="Wingdings" panose="05000000000000000000" pitchFamily="2" charset="2"/>
              <a:buChar char="Ø"/>
            </a:pPr>
            <a:r>
              <a:rPr lang="en-US" dirty="0"/>
              <a:t>Tree data structure can be classified into three types based upon the number of children each node of the tree can have. The types are:</a:t>
            </a:r>
          </a:p>
          <a:p>
            <a:pPr fontAlgn="base">
              <a:buFont typeface="Wingdings" panose="05000000000000000000" pitchFamily="2" charset="2"/>
              <a:buChar char="Ø"/>
            </a:pPr>
            <a:r>
              <a:rPr lang="en-US" b="1" dirty="0"/>
              <a:t>Binary</a:t>
            </a:r>
            <a:r>
              <a:rPr lang="en-US" b="1" u="sng" dirty="0"/>
              <a:t> </a:t>
            </a:r>
            <a:r>
              <a:rPr lang="en-US" b="1" dirty="0"/>
              <a:t>tree:</a:t>
            </a:r>
            <a:r>
              <a:rPr lang="en-US" dirty="0"/>
              <a:t> In a binary tree, each node can have a maximum of two children linked to it. </a:t>
            </a:r>
            <a:endParaRPr lang="en-US" dirty="0" smtClean="0"/>
          </a:p>
          <a:p>
            <a:pPr fontAlgn="base">
              <a:buFont typeface="Wingdings" panose="05000000000000000000" pitchFamily="2" charset="2"/>
              <a:buChar char="Ø"/>
            </a:pPr>
            <a:r>
              <a:rPr lang="en-US" dirty="0" smtClean="0"/>
              <a:t>Some </a:t>
            </a:r>
            <a:r>
              <a:rPr lang="en-US" dirty="0"/>
              <a:t>common types of binary trees include full binary trees, complete binary trees, balanced binary trees, and degenerate or pathological binary trees.</a:t>
            </a:r>
          </a:p>
          <a:p>
            <a:pPr fontAlgn="base">
              <a:buFont typeface="Wingdings" panose="05000000000000000000" pitchFamily="2" charset="2"/>
              <a:buChar char="Ø"/>
            </a:pPr>
            <a:r>
              <a:rPr lang="en-US" b="1" dirty="0"/>
              <a:t>Ternary Tree:</a:t>
            </a:r>
            <a:r>
              <a:rPr lang="en-US" dirty="0"/>
              <a:t> A Ternary Tree is a tree data structure in which each node has at most three child nodes, usually distinguished as “left”, “mid” and “right”.</a:t>
            </a:r>
          </a:p>
          <a:p>
            <a:pPr fontAlgn="base">
              <a:buFont typeface="Wingdings" panose="05000000000000000000" pitchFamily="2" charset="2"/>
              <a:buChar char="Ø"/>
            </a:pPr>
            <a:r>
              <a:rPr lang="en-US" b="1" dirty="0"/>
              <a:t>N-</a:t>
            </a:r>
            <a:r>
              <a:rPr lang="en-US" b="1" dirty="0" err="1"/>
              <a:t>ary</a:t>
            </a:r>
            <a:r>
              <a:rPr lang="en-US" b="1" dirty="0"/>
              <a:t> Tree or Generic Tree:</a:t>
            </a:r>
            <a:r>
              <a:rPr lang="en-US" dirty="0"/>
              <a:t> Generic trees are a collection of nodes where each node is a data structure that consists of records and a list of references to its children(duplicate references are not allowed). </a:t>
            </a:r>
            <a:endParaRPr lang="en-US" dirty="0" smtClean="0"/>
          </a:p>
          <a:p>
            <a:pPr fontAlgn="base">
              <a:buFont typeface="Wingdings" panose="05000000000000000000" pitchFamily="2" charset="2"/>
              <a:buChar char="Ø"/>
            </a:pPr>
            <a:r>
              <a:rPr lang="en-US" dirty="0" smtClean="0"/>
              <a:t>Unlike </a:t>
            </a:r>
            <a:r>
              <a:rPr lang="en-US" dirty="0"/>
              <a:t>the linked list, each node stores the address of multiple nodes.</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219856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Types of Tree Data Structures</a:t>
            </a:r>
            <a:endParaRPr lang="en-US" b="1" dirty="0"/>
          </a:p>
        </p:txBody>
      </p:sp>
      <p:pic>
        <p:nvPicPr>
          <p:cNvPr id="3074" name="Picture 2" descr="Types of Trees in Data Structures - GeeksforGeek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8400" y="2172494"/>
            <a:ext cx="73152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2373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576</Words>
  <Application>Microsoft Office PowerPoint</Application>
  <PresentationFormat>Custom</PresentationFormat>
  <Paragraphs>118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Introduction to Trees</vt:lpstr>
      <vt:lpstr>Tree Structure</vt:lpstr>
      <vt:lpstr>Why Tree a Non Linear Data Strucutre</vt:lpstr>
      <vt:lpstr>Terminologies of Tree Data Structure</vt:lpstr>
      <vt:lpstr>Terminologies of Tree Data Structure</vt:lpstr>
      <vt:lpstr>Representation of Tree Structure</vt:lpstr>
      <vt:lpstr>Importance of Trees</vt:lpstr>
      <vt:lpstr>Types of Tree Data Structures</vt:lpstr>
      <vt:lpstr>Types of Tree Data Structures</vt:lpstr>
      <vt:lpstr>Binary Search Tree</vt:lpstr>
      <vt:lpstr>Binary Search Tree</vt:lpstr>
      <vt:lpstr>Properties of Binary Search Tree</vt:lpstr>
      <vt:lpstr>Operations on Binary Search Tree</vt:lpstr>
      <vt:lpstr>Insert in Binary Search Tree</vt:lpstr>
      <vt:lpstr>Insertion in BST</vt:lpstr>
      <vt:lpstr>Code to insert in BST</vt:lpstr>
      <vt:lpstr>Code to insert in BST</vt:lpstr>
      <vt:lpstr>Searching in BST</vt:lpstr>
      <vt:lpstr>Code for Searching in BST</vt:lpstr>
      <vt:lpstr>Deletion in BST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Trees</dc:title>
  <dc:creator>AdmiN</dc:creator>
  <cp:lastModifiedBy>jagadeesh</cp:lastModifiedBy>
  <cp:revision>14</cp:revision>
  <dcterms:created xsi:type="dcterms:W3CDTF">2024-05-26T23:55:19Z</dcterms:created>
  <dcterms:modified xsi:type="dcterms:W3CDTF">2024-05-28T04:17:17Z</dcterms:modified>
</cp:coreProperties>
</file>