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15"/>
  </p:notesMasterIdLst>
  <p:handoutMasterIdLst>
    <p:handoutMasterId r:id="rId16"/>
  </p:handoutMasterIdLst>
  <p:sldIdLst>
    <p:sldId id="866" r:id="rId4"/>
    <p:sldId id="868" r:id="rId5"/>
    <p:sldId id="870" r:id="rId6"/>
    <p:sldId id="884" r:id="rId7"/>
    <p:sldId id="895" r:id="rId8"/>
    <p:sldId id="809" r:id="rId9"/>
    <p:sldId id="896" r:id="rId10"/>
    <p:sldId id="897" r:id="rId11"/>
    <p:sldId id="898" r:id="rId12"/>
    <p:sldId id="899" r:id="rId13"/>
    <p:sldId id="900" r:id="rId1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6"/>
            <p14:sldId id="868"/>
            <p14:sldId id="870"/>
            <p14:sldId id="884"/>
            <p14:sldId id="895"/>
            <p14:sldId id="809"/>
            <p14:sldId id="896"/>
            <p14:sldId id="897"/>
            <p14:sldId id="898"/>
            <p14:sldId id="899"/>
            <p14:sldId id="900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112" d="100"/>
          <a:sy n="112" d="100"/>
        </p:scale>
        <p:origin x="114" y="28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wwis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github.com/logicopsla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nditasahu0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pixabay.com/en/blog/posts/public-domain-images-what-is-allowed-and-what-is-4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704" y="2348880"/>
            <a:ext cx="5742384" cy="272448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300" dirty="0"/>
              <a:t>PROJECT #4 </a:t>
            </a:r>
            <a:br>
              <a:rPr lang="en-US" sz="7300" dirty="0"/>
            </a:br>
            <a:r>
              <a:rPr lang="en-US" sz="7300" dirty="0"/>
              <a:t>Real Time</a:t>
            </a:r>
            <a:br>
              <a:rPr lang="en-US" sz="7300" dirty="0"/>
            </a:br>
            <a:r>
              <a:rPr lang="en-US" sz="7300" dirty="0"/>
              <a:t>Dev Sec Ops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5760" y="5157192"/>
            <a:ext cx="4446240" cy="460834"/>
          </a:xfrm>
        </p:spPr>
        <p:txBody>
          <a:bodyPr/>
          <a:lstStyle/>
          <a:p>
            <a:r>
              <a:rPr lang="en-US" dirty="0"/>
              <a:t>LogicOps Lab By Ravish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014A8-1C2D-D06D-66A3-D6ED25E14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60" y="0"/>
            <a:ext cx="2201478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Docker on Ubuntu VM</a:t>
            </a:r>
          </a:p>
          <a:p>
            <a:pPr marL="457200" lvl="1" indent="0">
              <a:buNone/>
            </a:pPr>
            <a:r>
              <a:rPr lang="en-US" dirty="0"/>
              <a:t>Method 1: Install Docker From apt Repository</a:t>
            </a:r>
          </a:p>
          <a:p>
            <a:pPr marL="457200" lvl="1" indent="0">
              <a:buNone/>
            </a:pPr>
            <a:r>
              <a:rPr lang="en-US" dirty="0"/>
              <a:t>Method 2: Installing the latest Docker release</a:t>
            </a:r>
          </a:p>
          <a:p>
            <a:r>
              <a:rPr lang="en-US" dirty="0"/>
              <a:t>Validate Docker Installation</a:t>
            </a:r>
          </a:p>
          <a:p>
            <a:r>
              <a:rPr lang="en-US" dirty="0"/>
              <a:t>Pull a Docker Base Image</a:t>
            </a:r>
          </a:p>
          <a:p>
            <a:r>
              <a:rPr lang="en-US" dirty="0"/>
              <a:t>Run a </a:t>
            </a:r>
            <a:r>
              <a:rPr lang="en-US"/>
              <a:t>Docker Container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SonarQube Installation in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Prerequisites</a:t>
            </a:r>
          </a:p>
          <a:p>
            <a:r>
              <a:rPr lang="en-US" dirty="0"/>
              <a:t>Admin rights / </a:t>
            </a:r>
            <a:r>
              <a:rPr lang="en-US" dirty="0" err="1"/>
              <a:t>Sudo</a:t>
            </a:r>
            <a:r>
              <a:rPr lang="en-US" dirty="0"/>
              <a:t> user</a:t>
            </a:r>
          </a:p>
          <a:p>
            <a:r>
              <a:rPr lang="en-US" dirty="0"/>
              <a:t>Ubuntu as OS</a:t>
            </a:r>
          </a:p>
          <a:p>
            <a:r>
              <a:rPr lang="en-US" dirty="0"/>
              <a:t>Java installed</a:t>
            </a:r>
          </a:p>
          <a:p>
            <a:r>
              <a:rPr lang="en-US" dirty="0"/>
              <a:t>PostgreSQL (9.3 or higher)</a:t>
            </a:r>
          </a:p>
          <a:p>
            <a:r>
              <a:rPr lang="en-US" dirty="0"/>
              <a:t>SSH access</a:t>
            </a:r>
          </a:p>
          <a:p>
            <a:r>
              <a:rPr lang="en-US" dirty="0"/>
              <a:t>Port 9000 open </a:t>
            </a:r>
            <a:r>
              <a:rPr lang="en-US"/>
              <a:t>on firewall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26" y="106462"/>
            <a:ext cx="6264696" cy="1351334"/>
          </a:xfrm>
        </p:spPr>
        <p:txBody>
          <a:bodyPr>
            <a:normAutofit/>
          </a:bodyPr>
          <a:lstStyle/>
          <a:p>
            <a:r>
              <a:rPr lang="en-US" dirty="0"/>
              <a:t>About 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06426" y="2420888"/>
            <a:ext cx="8568952" cy="2088232"/>
          </a:xfrm>
        </p:spPr>
        <p:txBody>
          <a:bodyPr>
            <a:noAutofit/>
          </a:bodyPr>
          <a:lstStyle/>
          <a:p>
            <a:r>
              <a:rPr lang="en-US" dirty="0"/>
              <a:t>Ravish Rawat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10+ </a:t>
            </a:r>
            <a:r>
              <a:rPr lang="en-US" b="0" i="0" dirty="0" err="1">
                <a:effectLst/>
                <a:latin typeface="-apple-system"/>
              </a:rPr>
              <a:t>yrs</a:t>
            </a:r>
            <a:r>
              <a:rPr lang="en-US" b="0" i="0" dirty="0">
                <a:effectLst/>
                <a:latin typeface="-apple-system"/>
              </a:rPr>
              <a:t> of IT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Well-versed in the architecting of DevOps solutions and SDLC including analysis, design, coding, scripting, testing, automation, version control, documentation, support, etc.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Believer of learning and giving back to the community.</a:t>
            </a:r>
            <a:endParaRPr lang="en-US" dirty="0"/>
          </a:p>
          <a:p>
            <a:r>
              <a:rPr lang="en-US" dirty="0"/>
              <a:t>LinkedIn - </a:t>
            </a:r>
            <a:r>
              <a:rPr lang="en-US" dirty="0">
                <a:hlinkClick r:id="rId3"/>
              </a:rPr>
              <a:t>https://www.linkedin.com/in/rawwish/</a:t>
            </a:r>
            <a:endParaRPr lang="en-US" dirty="0"/>
          </a:p>
          <a:p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https://github.com/logicopslab</a:t>
            </a:r>
            <a:endParaRPr lang="en-US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228F87-F5FF-E158-A71B-0795255A5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2636912"/>
            <a:ext cx="4145711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Agenda / RoadMap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576712"/>
            <a:ext cx="3566262" cy="1184158"/>
            <a:chOff x="2385722" y="1576712"/>
            <a:chExt cx="2982086" cy="118415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To achieve an end-to-end CI-CD pipeline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406768" y="3079712"/>
            <a:ext cx="2982086" cy="1184158"/>
            <a:chOff x="2385722" y="1576712"/>
            <a:chExt cx="2982086" cy="118415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Remove any manual intervention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582713"/>
            <a:ext cx="2982086" cy="1184158"/>
            <a:chOff x="2385722" y="1576712"/>
            <a:chExt cx="2982086" cy="118415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576712"/>
              <a:ext cx="298208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Integrating security to our pipeline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576712"/>
            <a:ext cx="4040206" cy="1184158"/>
            <a:chOff x="2385722" y="1576712"/>
            <a:chExt cx="4040206" cy="118415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576712"/>
              <a:ext cx="404020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Using secrets management tools for sensitive information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079712"/>
            <a:ext cx="3680166" cy="1184158"/>
            <a:chOff x="2385722" y="1576712"/>
            <a:chExt cx="3680166" cy="1184158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576712"/>
              <a:ext cx="368016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Notification integration to know build status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582713"/>
            <a:ext cx="3680166" cy="1184158"/>
            <a:chOff x="2385722" y="1576712"/>
            <a:chExt cx="3680166" cy="118415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576712"/>
              <a:ext cx="3680166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Deploying the solution to VMs (Local or Public Cloud)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06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Tech </a:t>
            </a:r>
            <a:r>
              <a:rPr lang="en-US" dirty="0">
                <a:solidFill>
                  <a:schemeClr val="accent2"/>
                </a:solidFill>
              </a:rPr>
              <a:t>Stack</a:t>
            </a:r>
            <a:endParaRPr lang="en-US" dirty="0"/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pic>
        <p:nvPicPr>
          <p:cNvPr id="51" name="Graphic 50" descr="Download from cloud">
            <a:extLst>
              <a:ext uri="{FF2B5EF4-FFF2-40B4-BE49-F238E27FC236}">
                <a16:creationId xmlns:a16="http://schemas.microsoft.com/office/drawing/2014/main" id="{4E2C7EEE-F576-45B5-BA3E-64693489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2204" y="4671107"/>
            <a:ext cx="503802" cy="503802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662A981-B4A6-4778-B69A-0EBBE464769C}"/>
              </a:ext>
            </a:extLst>
          </p:cNvPr>
          <p:cNvGrpSpPr/>
          <p:nvPr/>
        </p:nvGrpSpPr>
        <p:grpSpPr>
          <a:xfrm>
            <a:off x="465155" y="2000245"/>
            <a:ext cx="3364101" cy="764455"/>
            <a:chOff x="240064" y="2420888"/>
            <a:chExt cx="3364101" cy="76445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B1AB04-930A-4460-BA6B-DC5CCDB78AA1}"/>
                </a:ext>
              </a:extLst>
            </p:cNvPr>
            <p:cNvSpPr/>
            <p:nvPr/>
          </p:nvSpPr>
          <p:spPr>
            <a:xfrm>
              <a:off x="2366326" y="2420888"/>
              <a:ext cx="1237839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Jenkins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61EAB5-46EB-498E-879B-99C88EE93910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 CI - CD tool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DC4D83-1592-4A21-8A4E-0095D566EF19}"/>
              </a:ext>
            </a:extLst>
          </p:cNvPr>
          <p:cNvGrpSpPr/>
          <p:nvPr/>
        </p:nvGrpSpPr>
        <p:grpSpPr>
          <a:xfrm>
            <a:off x="418191" y="3147268"/>
            <a:ext cx="3364101" cy="764455"/>
            <a:chOff x="240064" y="2420888"/>
            <a:chExt cx="3364101" cy="76445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12FE2F-6188-4974-BFA8-09BF7E1561F1}"/>
                </a:ext>
              </a:extLst>
            </p:cNvPr>
            <p:cNvSpPr/>
            <p:nvPr/>
          </p:nvSpPr>
          <p:spPr>
            <a:xfrm>
              <a:off x="2444616" y="2420888"/>
              <a:ext cx="1159549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Maven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30E3427-1478-4D55-9BC9-553A50CEC674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Build tool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6D97B-E0CB-410C-BBC5-ED9A4D9DFAB2}"/>
              </a:ext>
            </a:extLst>
          </p:cNvPr>
          <p:cNvGrpSpPr/>
          <p:nvPr/>
        </p:nvGrpSpPr>
        <p:grpSpPr>
          <a:xfrm>
            <a:off x="442687" y="4340529"/>
            <a:ext cx="3364101" cy="764455"/>
            <a:chOff x="240064" y="2420888"/>
            <a:chExt cx="3364101" cy="76445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314C2FE-A01D-4398-846A-3ADCBECF80C3}"/>
                </a:ext>
              </a:extLst>
            </p:cNvPr>
            <p:cNvSpPr/>
            <p:nvPr/>
          </p:nvSpPr>
          <p:spPr>
            <a:xfrm>
              <a:off x="1771419" y="2420888"/>
              <a:ext cx="1832746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 err="1">
                  <a:solidFill>
                    <a:schemeClr val="tx2"/>
                  </a:solidFill>
                </a:rPr>
                <a:t>SonarQUBE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E6312F6-1885-4738-A6EE-1F594DB43BE3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Code quality tool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C93780-1CDC-46D5-96B8-FB99A977665D}"/>
              </a:ext>
            </a:extLst>
          </p:cNvPr>
          <p:cNvGrpSpPr/>
          <p:nvPr/>
        </p:nvGrpSpPr>
        <p:grpSpPr>
          <a:xfrm>
            <a:off x="8268128" y="1940006"/>
            <a:ext cx="2664909" cy="787834"/>
            <a:chOff x="143550" y="2420888"/>
            <a:chExt cx="2664909" cy="78783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409D7C-1A47-4F9B-9189-D1B911139A94}"/>
                </a:ext>
              </a:extLst>
            </p:cNvPr>
            <p:cNvSpPr/>
            <p:nvPr/>
          </p:nvSpPr>
          <p:spPr>
            <a:xfrm>
              <a:off x="240064" y="2420888"/>
              <a:ext cx="2568395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 err="1">
                  <a:solidFill>
                    <a:schemeClr val="tx2"/>
                  </a:solidFill>
                </a:rPr>
                <a:t>Hashicorp</a:t>
              </a:r>
              <a:r>
                <a:rPr lang="en-US" sz="2400" b="1" cap="all" dirty="0">
                  <a:solidFill>
                    <a:schemeClr val="tx2"/>
                  </a:solidFill>
                </a:rPr>
                <a:t> vault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9C10C9-0DE3-44AF-BFB1-BC128CCF3B06}"/>
                </a:ext>
              </a:extLst>
            </p:cNvPr>
            <p:cNvSpPr/>
            <p:nvPr/>
          </p:nvSpPr>
          <p:spPr>
            <a:xfrm>
              <a:off x="143550" y="2872733"/>
              <a:ext cx="2568395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Secret management tool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704A08C-A906-4C23-B31B-2D34F49099E2}"/>
              </a:ext>
            </a:extLst>
          </p:cNvPr>
          <p:cNvGrpSpPr/>
          <p:nvPr/>
        </p:nvGrpSpPr>
        <p:grpSpPr>
          <a:xfrm>
            <a:off x="8269386" y="3036860"/>
            <a:ext cx="2046052" cy="784279"/>
            <a:chOff x="132976" y="2420888"/>
            <a:chExt cx="2046052" cy="78427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A6FA90-2CCD-4609-A7BB-5609965617FC}"/>
                </a:ext>
              </a:extLst>
            </p:cNvPr>
            <p:cNvSpPr/>
            <p:nvPr/>
          </p:nvSpPr>
          <p:spPr>
            <a:xfrm>
              <a:off x="240064" y="2420888"/>
              <a:ext cx="92365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>
                  <a:solidFill>
                    <a:schemeClr val="tx2"/>
                  </a:solidFill>
                </a:rPr>
                <a:t>JUnit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C1C2C-8108-4D7A-9984-32BD3102D0BD}"/>
                </a:ext>
              </a:extLst>
            </p:cNvPr>
            <p:cNvSpPr/>
            <p:nvPr/>
          </p:nvSpPr>
          <p:spPr>
            <a:xfrm>
              <a:off x="132976" y="2869178"/>
              <a:ext cx="2046052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Testing framework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60F9AE-19F8-460E-8AEE-B23F9323C26D}"/>
              </a:ext>
            </a:extLst>
          </p:cNvPr>
          <p:cNvGrpSpPr/>
          <p:nvPr/>
        </p:nvGrpSpPr>
        <p:grpSpPr>
          <a:xfrm>
            <a:off x="7950040" y="4183801"/>
            <a:ext cx="2992231" cy="789296"/>
            <a:chOff x="-111880" y="2420888"/>
            <a:chExt cx="2992231" cy="78929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39B2C1-60BF-4F75-895E-41B619D3CF0E}"/>
                </a:ext>
              </a:extLst>
            </p:cNvPr>
            <p:cNvSpPr/>
            <p:nvPr/>
          </p:nvSpPr>
          <p:spPr>
            <a:xfrm>
              <a:off x="240064" y="2420888"/>
              <a:ext cx="93487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 err="1">
                  <a:solidFill>
                    <a:schemeClr val="tx2"/>
                  </a:solidFill>
                </a:rPr>
                <a:t>Trivy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7BBDB1-904D-45AB-ADA6-16EA03E5775E}"/>
                </a:ext>
              </a:extLst>
            </p:cNvPr>
            <p:cNvSpPr/>
            <p:nvPr/>
          </p:nvSpPr>
          <p:spPr>
            <a:xfrm>
              <a:off x="-111880" y="2874195"/>
              <a:ext cx="299223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Scanner for vulnerabilities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0536E54-1A46-3027-6B6A-65F3BE701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35" y="1699648"/>
            <a:ext cx="1463305" cy="8841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0AF997-9903-84B1-2771-948D182CF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486" y="1882832"/>
            <a:ext cx="1238632" cy="8592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3CAF23-C1A4-0E67-F78A-BCC230D2D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832" y="3190951"/>
            <a:ext cx="1238632" cy="5796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5C549D-23B5-6C69-76FF-AABCDC005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343" y="3073582"/>
            <a:ext cx="1182087" cy="5796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14F9B7-EDC7-27F0-7EE2-AFE55B0780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6668" y="4278664"/>
            <a:ext cx="1529230" cy="6944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C0CB04-2948-D554-86D2-1E11E88C8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3192" y="4067957"/>
            <a:ext cx="1041805" cy="1206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F9B0EE-1D9C-6276-A0BB-70C3829C76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7087" y="5445224"/>
            <a:ext cx="982783" cy="7424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EF1C1A-694C-57C5-C728-0E0718BC4E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6006" y="5482166"/>
            <a:ext cx="854832" cy="7390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3909B5-40A9-4EA6-BE6E-DB29C9CBB2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61903" y="5507899"/>
            <a:ext cx="683744" cy="7155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33AE9B0-5A14-C042-88D3-A9B3EEA2C216}"/>
              </a:ext>
            </a:extLst>
          </p:cNvPr>
          <p:cNvSpPr txBox="1"/>
          <p:nvPr/>
        </p:nvSpPr>
        <p:spPr>
          <a:xfrm>
            <a:off x="1853859" y="5962256"/>
            <a:ext cx="2106445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Storing the images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43C945-6F22-A4E9-57F3-1C928590D144}"/>
              </a:ext>
            </a:extLst>
          </p:cNvPr>
          <p:cNvSpPr txBox="1"/>
          <p:nvPr/>
        </p:nvSpPr>
        <p:spPr>
          <a:xfrm>
            <a:off x="8151520" y="5925354"/>
            <a:ext cx="1788045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Messaging tool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5AC2C2-A663-58E7-2D01-FF623AAB231C}"/>
              </a:ext>
            </a:extLst>
          </p:cNvPr>
          <p:cNvSpPr txBox="1"/>
          <p:nvPr/>
        </p:nvSpPr>
        <p:spPr>
          <a:xfrm>
            <a:off x="-2221992" y="55410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cap="all" dirty="0" err="1">
                <a:solidFill>
                  <a:schemeClr val="tx2"/>
                </a:solidFill>
              </a:rPr>
              <a:t>Dockerhub</a:t>
            </a:r>
            <a:endParaRPr lang="en-US" sz="2400" b="1" cap="all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F80EEE-7E2E-69CE-6307-4E81F6070F33}"/>
              </a:ext>
            </a:extLst>
          </p:cNvPr>
          <p:cNvSpPr txBox="1"/>
          <p:nvPr/>
        </p:nvSpPr>
        <p:spPr>
          <a:xfrm>
            <a:off x="7845647" y="5516880"/>
            <a:ext cx="256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cap="all" dirty="0">
                <a:solidFill>
                  <a:schemeClr val="tx2"/>
                </a:solidFill>
              </a:rPr>
              <a:t>Teams / Slack</a:t>
            </a:r>
          </a:p>
        </p:txBody>
      </p:sp>
    </p:spTree>
    <p:extLst>
      <p:ext uri="{BB962C8B-B14F-4D97-AF65-F5344CB8AC3E}">
        <p14:creationId xmlns:p14="http://schemas.microsoft.com/office/powerpoint/2010/main" val="26678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  <a:hlinkClick r:id="rId3"/>
              </a:rPr>
              <a:t>https://medium.com/@nanditasahu031</a:t>
            </a:r>
            <a:endParaRPr lang="en-US" sz="2800" b="1" dirty="0">
              <a:latin typeface="+mn-lt"/>
            </a:endParaRPr>
          </a:p>
          <a:p>
            <a:endParaRPr lang="en-US" b="1" dirty="0"/>
          </a:p>
          <a:p>
            <a:endParaRPr lang="en-US" sz="2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893BE-5EB6-0F56-F556-69502F9FA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08" y="1754412"/>
            <a:ext cx="8856984" cy="47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3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n-lt"/>
              </a:rPr>
              <a:t>Photos</a:t>
            </a:r>
            <a:r>
              <a:rPr lang="en-US" sz="2800" dirty="0">
                <a:latin typeface="+mn-lt"/>
              </a:rPr>
              <a:t> – many thanks to:</a:t>
            </a:r>
          </a:p>
          <a:p>
            <a:pPr lvl="1"/>
            <a:r>
              <a:rPr lang="en-US" sz="2400" dirty="0" err="1">
                <a:latin typeface="+mn-lt"/>
                <a:hlinkClick r:id="rId3"/>
              </a:rPr>
              <a:t>Pixabay</a:t>
            </a:r>
            <a:r>
              <a:rPr lang="en-US" sz="2400" dirty="0">
                <a:latin typeface="+mn-lt"/>
              </a:rPr>
              <a:t> (CC0 Public Domain </a:t>
            </a:r>
            <a:r>
              <a:rPr lang="en-US" sz="2400" dirty="0">
                <a:latin typeface="+mn-lt"/>
                <a:hlinkClick r:id="rId4"/>
              </a:rPr>
              <a:t>license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24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5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tools and technologies in unison</a:t>
            </a:r>
          </a:p>
          <a:p>
            <a:r>
              <a:rPr lang="en-US" dirty="0"/>
              <a:t>The code flow from 10, 000 feet</a:t>
            </a:r>
          </a:p>
          <a:p>
            <a:r>
              <a:rPr lang="en-US" dirty="0"/>
              <a:t>Rough idea of the CI-CD / Pipeline</a:t>
            </a:r>
          </a:p>
          <a:p>
            <a:r>
              <a:rPr lang="en-US" dirty="0"/>
              <a:t>How we are going to club everything together.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Installation </a:t>
            </a:r>
            <a:r>
              <a:rPr lang="en-US"/>
              <a:t>– Ubuntu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virtual box download and installation</a:t>
            </a:r>
          </a:p>
          <a:p>
            <a:r>
              <a:rPr lang="en-US" dirty="0"/>
              <a:t>Ubuntu VDI download</a:t>
            </a:r>
          </a:p>
          <a:p>
            <a:r>
              <a:rPr lang="en-US" dirty="0"/>
              <a:t>Ubuntu installation using Oracle Virtual Box</a:t>
            </a:r>
          </a:p>
          <a:p>
            <a:r>
              <a:rPr lang="en-US" dirty="0"/>
              <a:t>Updates.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586-2E67-BD1F-3EAC-BBAA6F68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976-B87D-AA4F-1BFC-9FC84F93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Jenkins</a:t>
            </a:r>
          </a:p>
          <a:p>
            <a:r>
              <a:rPr lang="en-US" dirty="0"/>
              <a:t>Install Jenkins</a:t>
            </a:r>
          </a:p>
          <a:p>
            <a:r>
              <a:rPr lang="en-US" dirty="0"/>
              <a:t>Jenkins Debian packages</a:t>
            </a:r>
          </a:p>
          <a:p>
            <a:r>
              <a:rPr lang="en-US" dirty="0"/>
              <a:t>Initial setup</a:t>
            </a:r>
          </a:p>
          <a:p>
            <a:r>
              <a:rPr lang="en-US" dirty="0"/>
              <a:t>A project creation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AFC49-0020-316C-2EEB-F0198A6D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74253</TotalTime>
  <Words>446</Words>
  <Application>Microsoft Office PowerPoint</Application>
  <PresentationFormat>Widescreen</PresentationFormat>
  <Paragraphs>105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showeet</vt:lpstr>
      <vt:lpstr>   PROJECT #4  Real Time Dev Sec Ops</vt:lpstr>
      <vt:lpstr>About Me!</vt:lpstr>
      <vt:lpstr>Agenda / RoadMap</vt:lpstr>
      <vt:lpstr>Tech Stack</vt:lpstr>
      <vt:lpstr>Credits</vt:lpstr>
      <vt:lpstr>Credits &amp; Copyrights</vt:lpstr>
      <vt:lpstr>Architecture</vt:lpstr>
      <vt:lpstr>Linux Installation – Ubuntu</vt:lpstr>
      <vt:lpstr>Jenkins Installation</vt:lpstr>
      <vt:lpstr>Docker Installation</vt:lpstr>
      <vt:lpstr>SonarQube Installation in Ubuntu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Ravish Rawat</cp:lastModifiedBy>
  <cp:revision>38</cp:revision>
  <dcterms:created xsi:type="dcterms:W3CDTF">2011-05-09T14:18:21Z</dcterms:created>
  <dcterms:modified xsi:type="dcterms:W3CDTF">2022-12-18T16:01:14Z</dcterms:modified>
  <cp:category>Templates</cp:category>
</cp:coreProperties>
</file>