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69" r:id="rId2"/>
    <p:sldId id="271" r:id="rId3"/>
    <p:sldId id="270" r:id="rId4"/>
    <p:sldId id="273" r:id="rId5"/>
    <p:sldId id="274" r:id="rId6"/>
    <p:sldId id="275" r:id="rId7"/>
    <p:sldId id="279" r:id="rId8"/>
    <p:sldId id="280" r:id="rId9"/>
    <p:sldId id="276" r:id="rId10"/>
    <p:sldId id="278" r:id="rId11"/>
    <p:sldId id="28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736FFAF-D6DE-49F1-9518-C50BEBB84C20}" type="datetimeFigureOut">
              <a:rPr lang="en-US" smtClean="0"/>
              <a:pPr/>
              <a:t>11/14/2017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49F7C47-C54A-433E-9EF4-BDADFF0F5B0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36FFAF-D6DE-49F1-9518-C50BEBB84C20}" type="datetimeFigureOut">
              <a:rPr lang="en-US" smtClean="0"/>
              <a:pPr/>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F7C47-C54A-433E-9EF4-BDADFF0F5B0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36FFAF-D6DE-49F1-9518-C50BEBB84C20}" type="datetimeFigureOut">
              <a:rPr lang="en-US" smtClean="0"/>
              <a:pPr/>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F7C47-C54A-433E-9EF4-BDADFF0F5B0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36FFAF-D6DE-49F1-9518-C50BEBB84C20}" type="datetimeFigureOut">
              <a:rPr lang="en-US" smtClean="0"/>
              <a:pPr/>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F7C47-C54A-433E-9EF4-BDADFF0F5B0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736FFAF-D6DE-49F1-9518-C50BEBB84C20}" type="datetimeFigureOut">
              <a:rPr lang="en-US" smtClean="0"/>
              <a:pPr/>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F7C47-C54A-433E-9EF4-BDADFF0F5B0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736FFAF-D6DE-49F1-9518-C50BEBB84C20}" type="datetimeFigureOut">
              <a:rPr lang="en-US" smtClean="0"/>
              <a:pPr/>
              <a:t>11/14/2017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9F7C47-C54A-433E-9EF4-BDADFF0F5B0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736FFAF-D6DE-49F1-9518-C50BEBB84C20}" type="datetimeFigureOut">
              <a:rPr lang="en-US" smtClean="0"/>
              <a:pPr/>
              <a:t>11/14/2017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9F7C47-C54A-433E-9EF4-BDADFF0F5B0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736FFAF-D6DE-49F1-9518-C50BEBB84C20}" type="datetimeFigureOut">
              <a:rPr lang="en-US" smtClean="0"/>
              <a:pPr/>
              <a:t>11/14/2017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9F7C47-C54A-433E-9EF4-BDADFF0F5B0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6FFAF-D6DE-49F1-9518-C50BEBB84C20}" type="datetimeFigureOut">
              <a:rPr lang="en-US" smtClean="0"/>
              <a:pPr/>
              <a:t>11/14/2017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9F7C47-C54A-433E-9EF4-BDADFF0F5B0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736FFAF-D6DE-49F1-9518-C50BEBB84C20}" type="datetimeFigureOut">
              <a:rPr lang="en-US" smtClean="0"/>
              <a:pPr/>
              <a:t>11/14/2017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9F7C47-C54A-433E-9EF4-BDADFF0F5B0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736FFAF-D6DE-49F1-9518-C50BEBB84C20}" type="datetimeFigureOut">
              <a:rPr lang="en-US" smtClean="0"/>
              <a:pPr/>
              <a:t>11/14/2017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49F7C47-C54A-433E-9EF4-BDADFF0F5B0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736FFAF-D6DE-49F1-9518-C50BEBB84C20}" type="datetimeFigureOut">
              <a:rPr lang="en-US" smtClean="0"/>
              <a:pPr/>
              <a:t>11/14/2017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49F7C47-C54A-433E-9EF4-BDADFF0F5B07}"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BALL BALANCING TABLE USING PID CONTROLLER</a:t>
            </a:r>
            <a:endParaRPr lang="en-US" dirty="0"/>
          </a:p>
        </p:txBody>
      </p:sp>
      <p:sp>
        <p:nvSpPr>
          <p:cNvPr id="3" name="Subtitle 2"/>
          <p:cNvSpPr>
            <a:spLocks noGrp="1"/>
          </p:cNvSpPr>
          <p:nvPr>
            <p:ph type="subTitle" idx="1"/>
          </p:nvPr>
        </p:nvSpPr>
        <p:spPr>
          <a:xfrm>
            <a:off x="533400" y="4038600"/>
            <a:ext cx="7854696" cy="1752600"/>
          </a:xfrm>
        </p:spPr>
        <p:txBody>
          <a:bodyPr>
            <a:normAutofit fontScale="92500" lnSpcReduction="10000"/>
          </a:bodyPr>
          <a:lstStyle/>
          <a:p>
            <a:r>
              <a:rPr lang="en-US" dirty="0" smtClean="0"/>
              <a:t>By</a:t>
            </a:r>
          </a:p>
          <a:p>
            <a:r>
              <a:rPr lang="en-US" dirty="0" smtClean="0"/>
              <a:t>SAMEER PURWAR</a:t>
            </a:r>
            <a:r>
              <a:rPr lang="en-US" dirty="0" smtClean="0">
                <a:latin typeface="Arial Narrow" pitchFamily="34" charset="0"/>
              </a:rPr>
              <a:t>(1401EE37)</a:t>
            </a:r>
          </a:p>
          <a:p>
            <a:r>
              <a:rPr lang="en-US" dirty="0" smtClean="0">
                <a:latin typeface="Arial Narrow" pitchFamily="34" charset="0"/>
              </a:rPr>
              <a:t>SHAILESH KUMAR KASHYAP(1401EE39)</a:t>
            </a:r>
          </a:p>
          <a:p>
            <a:r>
              <a:rPr lang="en-US" dirty="0" smtClean="0">
                <a:latin typeface="Arial Narrow" pitchFamily="34" charset="0"/>
              </a:rPr>
              <a:t>SHIVAM SHARMA(1401EE40)</a:t>
            </a:r>
          </a:p>
          <a:p>
            <a:endParaRPr lang="en-US" dirty="0">
              <a:latin typeface="Arial Narrow"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a:xfrm>
            <a:off x="457200" y="1905000"/>
            <a:ext cx="8229600" cy="4389120"/>
          </a:xfrm>
        </p:spPr>
        <p:txBody>
          <a:bodyPr>
            <a:normAutofit fontScale="92500" lnSpcReduction="20000"/>
          </a:bodyPr>
          <a:lstStyle/>
          <a:p>
            <a:pPr>
              <a:buNone/>
            </a:pPr>
            <a:r>
              <a:rPr lang="en-US" dirty="0" smtClean="0"/>
              <a:t>So far we have thought of a simple decoupled proportional controller for our controller design, though it difficult to build a stable controller just on the basis of a proportional controller.</a:t>
            </a:r>
          </a:p>
          <a:p>
            <a:pPr>
              <a:buNone/>
            </a:pPr>
            <a:r>
              <a:rPr lang="en-US" dirty="0" smtClean="0"/>
              <a:t>Other controller design include decoupled PID controller, Linear Quadratic Controller. These controller are based on first principle model. We can also make use of black box models like Neural Network, where the model can be trained by itself. </a:t>
            </a:r>
          </a:p>
          <a:p>
            <a:pPr>
              <a:buNone/>
            </a:pPr>
            <a:r>
              <a:rPr lang="en-US" dirty="0" smtClean="0"/>
              <a:t>We can further move from regulatory control to optimal tracking control using algorithms like State Dependent </a:t>
            </a:r>
            <a:r>
              <a:rPr lang="en-US" dirty="0" err="1" smtClean="0"/>
              <a:t>Ricatti</a:t>
            </a:r>
            <a:r>
              <a:rPr lang="en-US" dirty="0" smtClean="0"/>
              <a:t> Equation.</a:t>
            </a:r>
            <a:endParaRPr lang="en-US" dirty="0" smtClean="0"/>
          </a:p>
          <a:p>
            <a:pPr>
              <a:buNone/>
            </a:pPr>
            <a:r>
              <a:rPr lang="en-US" dirty="0" smtClean="0"/>
              <a:t>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95600"/>
            <a:ext cx="8305800" cy="1143000"/>
          </a:xfrm>
        </p:spPr>
        <p:txBody>
          <a:bodyPr/>
          <a:lstStyle/>
          <a:p>
            <a:r>
              <a:rPr lang="en-US" dirty="0" smtClean="0"/>
              <a:t>			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4" name="TextBox 3"/>
          <p:cNvSpPr txBox="1"/>
          <p:nvPr/>
        </p:nvSpPr>
        <p:spPr>
          <a:xfrm>
            <a:off x="304800" y="2133600"/>
            <a:ext cx="8382000" cy="4524315"/>
          </a:xfrm>
          <a:prstGeom prst="rect">
            <a:avLst/>
          </a:prstGeom>
          <a:noFill/>
        </p:spPr>
        <p:txBody>
          <a:bodyPr wrap="square" rtlCol="0">
            <a:spAutoFit/>
          </a:bodyPr>
          <a:lstStyle/>
          <a:p>
            <a:r>
              <a:rPr lang="en-US" dirty="0" smtClean="0"/>
              <a:t>The goal of the project is to  balance the ball on a platform and prevent it from falling in case  of small perturbation about the given coordinate(set point) on the platform . The problem we have modeled here is a regulatory problem or a set point problem  where in case of  disturbance from a given set point the controller will behave in such a way as to bring the ball  back to its desired states.</a:t>
            </a:r>
          </a:p>
          <a:p>
            <a:endParaRPr lang="en-US" dirty="0"/>
          </a:p>
          <a:p>
            <a:r>
              <a:rPr lang="en-US" dirty="0" smtClean="0"/>
              <a:t>There  exist several state of the art controller  like –</a:t>
            </a:r>
          </a:p>
          <a:p>
            <a:r>
              <a:rPr lang="en-US" dirty="0" smtClean="0"/>
              <a:t>Proportional Integral , Proportional Integral Derivative , Proportional Controller.</a:t>
            </a:r>
            <a:endParaRPr lang="en-US" dirty="0"/>
          </a:p>
          <a:p>
            <a:endParaRPr lang="en-US" dirty="0" smtClean="0"/>
          </a:p>
          <a:p>
            <a:r>
              <a:rPr lang="en-US" dirty="0" smtClean="0"/>
              <a:t>Balancing a ball on a platform is similar to an inverted pendulum problem. Both of these system are non-linear in nature and to mathematically model them, one has to </a:t>
            </a:r>
            <a:r>
              <a:rPr lang="en-US" dirty="0" err="1" smtClean="0"/>
              <a:t>linearize</a:t>
            </a:r>
            <a:r>
              <a:rPr lang="en-US" dirty="0" smtClean="0"/>
              <a:t> them  around a nominal point.</a:t>
            </a:r>
          </a:p>
          <a:p>
            <a:endParaRPr lang="en-US" dirty="0" smtClean="0"/>
          </a:p>
          <a:p>
            <a:endParaRPr lang="en-US" dirty="0"/>
          </a:p>
          <a:p>
            <a:endParaRPr lang="en-US" dirty="0" smtClean="0"/>
          </a:p>
          <a:p>
            <a:r>
              <a:rPr lang="en-US" dirty="0" smtClean="0"/>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 Used</a:t>
            </a:r>
            <a:endParaRPr lang="en-US" dirty="0"/>
          </a:p>
        </p:txBody>
      </p:sp>
      <p:sp>
        <p:nvSpPr>
          <p:cNvPr id="8" name="TextBox 7"/>
          <p:cNvSpPr txBox="1"/>
          <p:nvPr/>
        </p:nvSpPr>
        <p:spPr>
          <a:xfrm>
            <a:off x="457200" y="2286000"/>
            <a:ext cx="8229600" cy="3816429"/>
          </a:xfrm>
          <a:prstGeom prst="rect">
            <a:avLst/>
          </a:prstGeom>
          <a:noFill/>
        </p:spPr>
        <p:txBody>
          <a:bodyPr wrap="square" rtlCol="0">
            <a:spAutoFit/>
          </a:bodyPr>
          <a:lstStyle/>
          <a:p>
            <a:r>
              <a:rPr lang="en-US" sz="3200" dirty="0" smtClean="0">
                <a:cs typeface="Arial" pitchFamily="34" charset="0"/>
              </a:rPr>
              <a:t>Raspberry pi</a:t>
            </a:r>
          </a:p>
          <a:p>
            <a:r>
              <a:rPr lang="en-US" sz="3200" dirty="0" smtClean="0">
                <a:cs typeface="Arial" pitchFamily="34" charset="0"/>
              </a:rPr>
              <a:t>5 wire Resistive touch panel</a:t>
            </a:r>
          </a:p>
          <a:p>
            <a:r>
              <a:rPr lang="en-US" sz="3200" dirty="0" smtClean="0">
                <a:cs typeface="Arial" pitchFamily="34" charset="0"/>
              </a:rPr>
              <a:t>Two position controlled Servo motors</a:t>
            </a:r>
          </a:p>
          <a:p>
            <a:r>
              <a:rPr lang="en-US" sz="3200" dirty="0" smtClean="0">
                <a:cs typeface="Arial" pitchFamily="34" charset="0"/>
              </a:rPr>
              <a:t>MCP3008 Analog to Digital Convertor</a:t>
            </a:r>
          </a:p>
          <a:p>
            <a:r>
              <a:rPr lang="en-US" sz="3200" dirty="0" smtClean="0">
                <a:cs typeface="Arial" pitchFamily="34" charset="0"/>
              </a:rPr>
              <a:t>12” by 12” </a:t>
            </a:r>
            <a:r>
              <a:rPr lang="en-US" sz="3200" dirty="0" err="1" smtClean="0">
                <a:cs typeface="Arial" pitchFamily="34" charset="0"/>
              </a:rPr>
              <a:t>Plexi</a:t>
            </a:r>
            <a:r>
              <a:rPr lang="en-US" sz="3200" dirty="0" smtClean="0">
                <a:cs typeface="Arial" pitchFamily="34" charset="0"/>
              </a:rPr>
              <a:t> Glass</a:t>
            </a:r>
          </a:p>
          <a:p>
            <a:r>
              <a:rPr lang="en-US" sz="3200" dirty="0" smtClean="0">
                <a:cs typeface="Arial" pitchFamily="34" charset="0"/>
              </a:rPr>
              <a:t>Universal joint</a:t>
            </a:r>
          </a:p>
          <a:p>
            <a:r>
              <a:rPr lang="en-US" sz="3200" dirty="0" smtClean="0">
                <a:cs typeface="Arial" pitchFamily="34" charset="0"/>
              </a:rPr>
              <a:t>Nuts and bolts</a:t>
            </a:r>
            <a:endParaRPr lang="en-US" sz="3200" dirty="0">
              <a:cs typeface="Arial" pitchFamily="34" charset="0"/>
            </a:endParaRPr>
          </a:p>
          <a:p>
            <a:endParaRPr lang="en-US" dirty="0" smtClean="0">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990600"/>
          </a:xfrm>
        </p:spPr>
        <p:txBody>
          <a:bodyPr/>
          <a:lstStyle/>
          <a:p>
            <a:r>
              <a:rPr lang="en-US" dirty="0" smtClean="0"/>
              <a:t>   5 wire Resistive Touch Panel</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5181600" y="2038138"/>
            <a:ext cx="3124200" cy="4819862"/>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09600" y="2438400"/>
            <a:ext cx="4023242" cy="37338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0" y="1371600"/>
            <a:ext cx="9144000" cy="54864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05800" cy="1143000"/>
          </a:xfrm>
        </p:spPr>
        <p:txBody>
          <a:bodyPr/>
          <a:lstStyle/>
          <a:p>
            <a:r>
              <a:rPr lang="en-US" dirty="0" smtClean="0"/>
              <a:t>Analog To digital Interface</a:t>
            </a:r>
            <a:endParaRPr lang="en-US" dirty="0"/>
          </a:p>
        </p:txBody>
      </p:sp>
      <p:pic>
        <p:nvPicPr>
          <p:cNvPr id="2052" name="Picture 4"/>
          <p:cNvPicPr>
            <a:picLocks noChangeAspect="1" noChangeArrowheads="1"/>
          </p:cNvPicPr>
          <p:nvPr/>
        </p:nvPicPr>
        <p:blipFill>
          <a:blip r:embed="rId2"/>
          <a:srcRect/>
          <a:stretch>
            <a:fillRect/>
          </a:stretch>
        </p:blipFill>
        <p:spPr bwMode="auto">
          <a:xfrm>
            <a:off x="0" y="1600200"/>
            <a:ext cx="4876800" cy="5257800"/>
          </a:xfrm>
          <a:prstGeom prst="rect">
            <a:avLst/>
          </a:prstGeom>
          <a:noFill/>
          <a:ln w="9525">
            <a:noFill/>
            <a:miter lim="800000"/>
            <a:headEnd/>
            <a:tailEnd/>
          </a:ln>
          <a:effectLst/>
        </p:spPr>
      </p:pic>
      <p:sp>
        <p:nvSpPr>
          <p:cNvPr id="4" name="TextBox 3"/>
          <p:cNvSpPr txBox="1"/>
          <p:nvPr/>
        </p:nvSpPr>
        <p:spPr>
          <a:xfrm>
            <a:off x="4876800" y="1600201"/>
            <a:ext cx="4038600" cy="3139321"/>
          </a:xfrm>
          <a:prstGeom prst="rect">
            <a:avLst/>
          </a:prstGeom>
          <a:noFill/>
        </p:spPr>
        <p:txBody>
          <a:bodyPr wrap="square" rtlCol="0">
            <a:spAutoFit/>
          </a:bodyPr>
          <a:lstStyle/>
          <a:p>
            <a:r>
              <a:rPr lang="en-US" dirty="0" smtClean="0"/>
              <a:t>The MCP3008 is a 10 bit 8 channel ADC which makes use of SPI interface (full duplex) for data transfer. The frequency at which the analog signal is being sampled is 200 kilo samples per  second.</a:t>
            </a:r>
          </a:p>
          <a:p>
            <a:endParaRPr lang="en-US" dirty="0" smtClean="0"/>
          </a:p>
          <a:p>
            <a:r>
              <a:rPr lang="en-US" dirty="0" smtClean="0"/>
              <a:t>The rate of data transfer depends upon the master  which in this case is raspberry pi and the </a:t>
            </a:r>
            <a:r>
              <a:rPr lang="en-US" dirty="0" err="1" smtClean="0"/>
              <a:t>S_clock</a:t>
            </a:r>
            <a:r>
              <a:rPr lang="en-US" dirty="0" smtClean="0"/>
              <a:t> is 250 MHz or the core speed.</a:t>
            </a:r>
            <a:endParaRPr lang="en-US" dirty="0"/>
          </a:p>
        </p:txBody>
      </p:sp>
      <p:pic>
        <p:nvPicPr>
          <p:cNvPr id="1026" name="Picture 2"/>
          <p:cNvPicPr>
            <a:picLocks noChangeAspect="1" noChangeArrowheads="1"/>
          </p:cNvPicPr>
          <p:nvPr/>
        </p:nvPicPr>
        <p:blipFill>
          <a:blip r:embed="rId3"/>
          <a:srcRect/>
          <a:stretch>
            <a:fillRect/>
          </a:stretch>
        </p:blipFill>
        <p:spPr bwMode="auto">
          <a:xfrm>
            <a:off x="4876800" y="1524000"/>
            <a:ext cx="4038600" cy="33528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05800" cy="1143000"/>
          </a:xfrm>
        </p:spPr>
        <p:txBody>
          <a:bodyPr>
            <a:normAutofit/>
          </a:bodyPr>
          <a:lstStyle/>
          <a:p>
            <a:r>
              <a:rPr lang="en-US" dirty="0" smtClean="0"/>
              <a:t>Position Controlled </a:t>
            </a:r>
            <a:r>
              <a:rPr lang="en-US" dirty="0" smtClean="0"/>
              <a:t>Servo Motor</a:t>
            </a:r>
            <a:endParaRPr lang="en-US" dirty="0"/>
          </a:p>
        </p:txBody>
      </p:sp>
      <p:pic>
        <p:nvPicPr>
          <p:cNvPr id="2050" name="Picture 2"/>
          <p:cNvPicPr>
            <a:picLocks noChangeAspect="1" noChangeArrowheads="1"/>
          </p:cNvPicPr>
          <p:nvPr/>
        </p:nvPicPr>
        <p:blipFill>
          <a:blip r:embed="rId2"/>
          <a:srcRect/>
          <a:stretch>
            <a:fillRect/>
          </a:stretch>
        </p:blipFill>
        <p:spPr bwMode="auto">
          <a:xfrm>
            <a:off x="152400" y="2209800"/>
            <a:ext cx="4529351" cy="34290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800600" y="1600200"/>
            <a:ext cx="3733800" cy="1395460"/>
          </a:xfrm>
          <a:prstGeom prst="rect">
            <a:avLst/>
          </a:prstGeom>
          <a:noFill/>
          <a:ln w="9525">
            <a:noFill/>
            <a:miter lim="800000"/>
            <a:headEnd/>
            <a:tailEnd/>
          </a:ln>
          <a:effectLst/>
        </p:spPr>
      </p:pic>
      <p:sp>
        <p:nvSpPr>
          <p:cNvPr id="5" name="TextBox 4"/>
          <p:cNvSpPr txBox="1"/>
          <p:nvPr/>
        </p:nvSpPr>
        <p:spPr>
          <a:xfrm>
            <a:off x="4800600" y="3048000"/>
            <a:ext cx="4038600" cy="3693319"/>
          </a:xfrm>
          <a:prstGeom prst="rect">
            <a:avLst/>
          </a:prstGeom>
          <a:noFill/>
        </p:spPr>
        <p:txBody>
          <a:bodyPr wrap="square" rtlCol="0">
            <a:spAutoFit/>
          </a:bodyPr>
          <a:lstStyle/>
          <a:p>
            <a:r>
              <a:rPr lang="en-US" dirty="0" smtClean="0"/>
              <a:t>Most servos rotate 180 degrees. Servos are controlled by a single digital pin. The way to tell a servo what to do is by sending them a high pulse for a certain duration. Most standard RC servos use a pulse of 1 millisecond to indicate </a:t>
            </a:r>
            <a:r>
              <a:rPr lang="en-US" dirty="0" smtClean="0"/>
              <a:t>zero </a:t>
            </a:r>
            <a:r>
              <a:rPr lang="en-US" dirty="0" smtClean="0"/>
              <a:t>degrees of rotation and 2 milliseconds for 180 degrees. </a:t>
            </a:r>
            <a:r>
              <a:rPr lang="en-US" dirty="0" smtClean="0"/>
              <a:t>This </a:t>
            </a:r>
            <a:r>
              <a:rPr lang="en-US" dirty="0" smtClean="0"/>
              <a:t>means </a:t>
            </a:r>
            <a:r>
              <a:rPr lang="en-US" dirty="0" smtClean="0"/>
              <a:t>that for 90 </a:t>
            </a:r>
            <a:r>
              <a:rPr lang="en-US" dirty="0" smtClean="0"/>
              <a:t>degrees is set via a 1.5 millisecond high signal.</a:t>
            </a:r>
          </a:p>
          <a:p>
            <a:r>
              <a:rPr lang="en-US" dirty="0" smtClean="0"/>
              <a:t>One problem is that these servos </a:t>
            </a:r>
            <a:r>
              <a:rPr lang="en-US" dirty="0" smtClean="0"/>
              <a:t>cannot remember therefore we have to send the signal constantly.</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05800" cy="1143000"/>
          </a:xfrm>
        </p:spPr>
        <p:txBody>
          <a:bodyPr/>
          <a:lstStyle/>
          <a:p>
            <a:r>
              <a:rPr lang="en-US" dirty="0" smtClean="0"/>
              <a:t>			Working</a:t>
            </a:r>
            <a:endParaRPr lang="en-US" dirty="0"/>
          </a:p>
        </p:txBody>
      </p:sp>
      <p:pic>
        <p:nvPicPr>
          <p:cNvPr id="3075" name="Picture 3"/>
          <p:cNvPicPr>
            <a:picLocks noChangeAspect="1" noChangeArrowheads="1"/>
          </p:cNvPicPr>
          <p:nvPr/>
        </p:nvPicPr>
        <p:blipFill>
          <a:blip r:embed="rId2"/>
          <a:srcRect/>
          <a:stretch>
            <a:fillRect/>
          </a:stretch>
        </p:blipFill>
        <p:spPr bwMode="auto">
          <a:xfrm>
            <a:off x="152400" y="1447800"/>
            <a:ext cx="4933950" cy="2066925"/>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1" y="4191000"/>
            <a:ext cx="3200400" cy="1524000"/>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3276600" y="4191000"/>
            <a:ext cx="2217047" cy="1581150"/>
          </a:xfrm>
          <a:prstGeom prst="rect">
            <a:avLst/>
          </a:prstGeom>
          <a:noFill/>
          <a:ln w="9525">
            <a:noFill/>
            <a:miter lim="800000"/>
            <a:headEnd/>
            <a:tailEnd/>
          </a:ln>
          <a:effectLst/>
        </p:spPr>
      </p:pic>
      <p:sp>
        <p:nvSpPr>
          <p:cNvPr id="9" name="TextBox 8"/>
          <p:cNvSpPr txBox="1"/>
          <p:nvPr/>
        </p:nvSpPr>
        <p:spPr>
          <a:xfrm>
            <a:off x="0" y="3810000"/>
            <a:ext cx="3048000" cy="381000"/>
          </a:xfrm>
          <a:prstGeom prst="rect">
            <a:avLst/>
          </a:prstGeom>
          <a:noFill/>
        </p:spPr>
        <p:txBody>
          <a:bodyPr wrap="square" rtlCol="0">
            <a:spAutoFit/>
          </a:bodyPr>
          <a:lstStyle/>
          <a:p>
            <a:r>
              <a:rPr lang="en-US" dirty="0" smtClean="0"/>
              <a:t>Dynamics of System analysis </a:t>
            </a:r>
            <a:endParaRPr lang="en-US" dirty="0"/>
          </a:p>
        </p:txBody>
      </p:sp>
      <p:sp>
        <p:nvSpPr>
          <p:cNvPr id="10" name="TextBox 9"/>
          <p:cNvSpPr txBox="1"/>
          <p:nvPr/>
        </p:nvSpPr>
        <p:spPr>
          <a:xfrm>
            <a:off x="5486400" y="1447800"/>
            <a:ext cx="3657600" cy="4801314"/>
          </a:xfrm>
          <a:prstGeom prst="rect">
            <a:avLst/>
          </a:prstGeom>
          <a:noFill/>
        </p:spPr>
        <p:txBody>
          <a:bodyPr wrap="square" rtlCol="0">
            <a:spAutoFit/>
          </a:bodyPr>
          <a:lstStyle/>
          <a:p>
            <a:r>
              <a:rPr lang="en-US" dirty="0" smtClean="0"/>
              <a:t>Though the dynamics of the system is highly non-linear  in nature, the equation has been </a:t>
            </a:r>
            <a:r>
              <a:rPr lang="en-US" dirty="0" err="1" smtClean="0"/>
              <a:t>linearized</a:t>
            </a:r>
            <a:r>
              <a:rPr lang="en-US" dirty="0" smtClean="0"/>
              <a:t> about the point </a:t>
            </a:r>
          </a:p>
          <a:p>
            <a:endParaRPr lang="en-US" dirty="0" smtClean="0"/>
          </a:p>
          <a:p>
            <a:r>
              <a:rPr lang="en-US" dirty="0" err="1" smtClean="0"/>
              <a:t>Xb</a:t>
            </a:r>
            <a:r>
              <a:rPr lang="en-US" dirty="0" smtClean="0"/>
              <a:t>  = 0</a:t>
            </a:r>
          </a:p>
          <a:p>
            <a:r>
              <a:rPr lang="en-US" dirty="0" err="1" smtClean="0"/>
              <a:t>Y</a:t>
            </a:r>
            <a:r>
              <a:rPr lang="en-US" dirty="0" err="1" smtClean="0"/>
              <a:t>b</a:t>
            </a:r>
            <a:r>
              <a:rPr lang="en-US" dirty="0" smtClean="0"/>
              <a:t>  = 0</a:t>
            </a:r>
          </a:p>
          <a:p>
            <a:r>
              <a:rPr lang="en-US" dirty="0" smtClean="0"/>
              <a:t>Q1  = 90</a:t>
            </a:r>
          </a:p>
          <a:p>
            <a:r>
              <a:rPr lang="en-US" dirty="0" smtClean="0"/>
              <a:t>Q2  = 90</a:t>
            </a:r>
          </a:p>
          <a:p>
            <a:endParaRPr lang="en-US" dirty="0" smtClean="0"/>
          </a:p>
          <a:p>
            <a:r>
              <a:rPr lang="en-US" dirty="0" smtClean="0"/>
              <a:t>Also from the </a:t>
            </a:r>
            <a:r>
              <a:rPr lang="en-US" dirty="0" err="1" smtClean="0"/>
              <a:t>laplace</a:t>
            </a:r>
            <a:r>
              <a:rPr lang="en-US" dirty="0" smtClean="0"/>
              <a:t> transformed equation we can see that both the x and y equations are decoupled and the input q1 and q2 are the angles of the servo motor which will be controlling the states </a:t>
            </a:r>
            <a:r>
              <a:rPr lang="en-US" dirty="0" err="1" smtClean="0"/>
              <a:t>xb</a:t>
            </a:r>
            <a:r>
              <a:rPr lang="en-US" dirty="0" smtClean="0"/>
              <a:t> and </a:t>
            </a:r>
            <a:r>
              <a:rPr lang="en-US" dirty="0" err="1" smtClean="0"/>
              <a:t>yb</a:t>
            </a:r>
            <a:r>
              <a:rPr lang="en-US" dirty="0" smtClean="0"/>
              <a:t> .</a:t>
            </a: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plan to control</a:t>
            </a:r>
            <a:endParaRPr lang="en-US" dirty="0"/>
          </a:p>
        </p:txBody>
      </p:sp>
      <p:sp>
        <p:nvSpPr>
          <p:cNvPr id="4" name="TextBox 3"/>
          <p:cNvSpPr txBox="1"/>
          <p:nvPr/>
        </p:nvSpPr>
        <p:spPr>
          <a:xfrm>
            <a:off x="457200" y="2133600"/>
            <a:ext cx="7010400" cy="1477328"/>
          </a:xfrm>
          <a:prstGeom prst="rect">
            <a:avLst/>
          </a:prstGeom>
          <a:noFill/>
        </p:spPr>
        <p:txBody>
          <a:bodyPr wrap="square" rtlCol="0">
            <a:spAutoFit/>
          </a:bodyPr>
          <a:lstStyle/>
          <a:p>
            <a:r>
              <a:rPr lang="en-US" dirty="0" smtClean="0"/>
              <a:t>We plan to make a closed loop control with angle of the servo motor as the input to the system and states as the position of the ball on the touch  screen.</a:t>
            </a:r>
          </a:p>
          <a:p>
            <a:r>
              <a:rPr lang="en-US" dirty="0" smtClean="0"/>
              <a:t>The inputs are a function of the states of the system and proportionally related to the error in the states </a:t>
            </a:r>
            <a:r>
              <a:rPr lang="en-US" dirty="0" err="1" smtClean="0"/>
              <a:t>wrt</a:t>
            </a:r>
            <a:r>
              <a:rPr lang="en-US" dirty="0" smtClean="0"/>
              <a:t>. To set point</a:t>
            </a:r>
            <a:endParaRPr lang="en-US" dirty="0"/>
          </a:p>
        </p:txBody>
      </p:sp>
      <p:pic>
        <p:nvPicPr>
          <p:cNvPr id="4098" name="Picture 2"/>
          <p:cNvPicPr>
            <a:picLocks noChangeAspect="1" noChangeArrowheads="1"/>
          </p:cNvPicPr>
          <p:nvPr/>
        </p:nvPicPr>
        <p:blipFill>
          <a:blip r:embed="rId2"/>
          <a:srcRect/>
          <a:stretch>
            <a:fillRect/>
          </a:stretch>
        </p:blipFill>
        <p:spPr bwMode="auto">
          <a:xfrm>
            <a:off x="0" y="3733800"/>
            <a:ext cx="8778000" cy="28956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05800" cy="762000"/>
          </a:xfrm>
        </p:spPr>
        <p:txBody>
          <a:bodyPr>
            <a:normAutofit fontScale="90000"/>
          </a:bodyPr>
          <a:lstStyle/>
          <a:p>
            <a:r>
              <a:rPr lang="en-US" dirty="0" smtClean="0"/>
              <a:t/>
            </a:r>
            <a:br>
              <a:rPr lang="en-US" dirty="0" smtClean="0"/>
            </a:br>
            <a:r>
              <a:rPr lang="en-US" dirty="0" smtClean="0"/>
              <a:t> </a:t>
            </a:r>
            <a:r>
              <a:rPr lang="en-US" dirty="0" smtClean="0"/>
              <a:t>                      Physical model</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 y="1447800"/>
            <a:ext cx="4572000" cy="239485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122" name="Picture 2"/>
          <p:cNvPicPr>
            <a:picLocks noChangeAspect="1" noChangeArrowheads="1"/>
          </p:cNvPicPr>
          <p:nvPr/>
        </p:nvPicPr>
        <p:blipFill>
          <a:blip r:embed="rId3"/>
          <a:srcRect/>
          <a:stretch>
            <a:fillRect/>
          </a:stretch>
        </p:blipFill>
        <p:spPr bwMode="auto">
          <a:xfrm>
            <a:off x="5181600" y="1524000"/>
            <a:ext cx="3790950" cy="3413652"/>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0" y="4038600"/>
            <a:ext cx="5353050" cy="2562225"/>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472</TotalTime>
  <Words>596</Words>
  <Application>Microsoft Office PowerPoint</Application>
  <PresentationFormat>On-screen Show (4:3)</PresentationFormat>
  <Paragraphs>52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BALL BALANCING TABLE USING PID CONTROLLER</vt:lpstr>
      <vt:lpstr>INTRODUCTION</vt:lpstr>
      <vt:lpstr>Material Used</vt:lpstr>
      <vt:lpstr>   5 wire Resistive Touch Panel</vt:lpstr>
      <vt:lpstr>Analog To digital Interface</vt:lpstr>
      <vt:lpstr>Position Controlled Servo Motor</vt:lpstr>
      <vt:lpstr>   Working</vt:lpstr>
      <vt:lpstr>How do we plan to control</vt:lpstr>
      <vt:lpstr>                        Physical model</vt:lpstr>
      <vt:lpstr>Future Work</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sameer</dc:creator>
  <cp:lastModifiedBy>sameer</cp:lastModifiedBy>
  <cp:revision>35</cp:revision>
  <dcterms:created xsi:type="dcterms:W3CDTF">2017-11-14T12:32:14Z</dcterms:created>
  <dcterms:modified xsi:type="dcterms:W3CDTF">2017-11-14T20:33:09Z</dcterms:modified>
</cp:coreProperties>
</file>