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SQL\Realtime%20project\Host%20Behavior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Athens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92736398026966E-2"/>
          <c:y val="0.17893996774510978"/>
          <c:w val="0.89060055695363161"/>
          <c:h val="0.680831311733673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Count!$C$3</c:f>
              <c:strCache>
                <c:ptCount val="1"/>
                <c:pt idx="0">
                  <c:v>no_of_host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Count!$A$4:$B$5</c:f>
              <c:multiLvlStrCache>
                <c:ptCount val="2"/>
                <c:lvl>
                  <c:pt idx="0">
                    <c:v>Host</c:v>
                  </c:pt>
                  <c:pt idx="1">
                    <c:v>Superhost</c:v>
                  </c:pt>
                </c:lvl>
                <c:lvl>
                  <c:pt idx="0">
                    <c:v>Athens</c:v>
                  </c:pt>
                  <c:pt idx="1">
                    <c:v>Athens</c:v>
                  </c:pt>
                </c:lvl>
              </c:multiLvlStrCache>
            </c:multiLvlStrRef>
          </c:cat>
          <c:val>
            <c:numRef>
              <c:f>Count!$C$4:$C$5</c:f>
              <c:numCache>
                <c:formatCode>General</c:formatCode>
                <c:ptCount val="2"/>
                <c:pt idx="0">
                  <c:v>3084</c:v>
                </c:pt>
                <c:pt idx="1">
                  <c:v>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D-4617-BC99-89145B0C40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331328"/>
        <c:axId val="30332576"/>
      </c:barChart>
      <c:catAx>
        <c:axId val="3033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32576"/>
        <c:crosses val="autoZero"/>
        <c:auto val="1"/>
        <c:lblAlgn val="ctr"/>
        <c:lblOffset val="100"/>
        <c:noMultiLvlLbl val="0"/>
      </c:catAx>
      <c:valAx>
        <c:axId val="3033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3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Analysis.xlsx]Large Property Types!PivotTable6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Host Property Types</a:t>
            </a:r>
          </a:p>
        </c:rich>
      </c:tx>
      <c:layout>
        <c:manualLayout>
          <c:xMode val="edge"/>
          <c:yMode val="edge"/>
          <c:x val="0.32098031659076137"/>
          <c:y val="3.3862433862433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'Large Property Types'!$B$10:$B$11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'Large Property Types'!$A$12:$A$14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'Large Property Types'!$B$12:$B$14</c:f>
              <c:numCache>
                <c:formatCode>General</c:formatCode>
                <c:ptCount val="2"/>
                <c:pt idx="0">
                  <c:v>5896</c:v>
                </c:pt>
                <c:pt idx="1">
                  <c:v>1528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F-452A-84C5-1E9F53DE618F}"/>
            </c:ext>
          </c:extLst>
        </c:ser>
        <c:ser>
          <c:idx val="1"/>
          <c:order val="1"/>
          <c:tx>
            <c:strRef>
              <c:f>'Large Property Types'!$C$10:$C$11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'Large Property Types'!$A$12:$A$14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'Large Property Types'!$C$12:$C$14</c:f>
              <c:numCache>
                <c:formatCode>General</c:formatCode>
                <c:ptCount val="2"/>
                <c:pt idx="0">
                  <c:v>3775</c:v>
                </c:pt>
                <c:pt idx="1">
                  <c:v>1012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6F-452A-84C5-1E9F53DE6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2834688"/>
        <c:axId val="472823040"/>
      </c:barChart>
      <c:catAx>
        <c:axId val="47283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23040"/>
        <c:crosses val="autoZero"/>
        <c:auto val="1"/>
        <c:lblAlgn val="ctr"/>
        <c:lblOffset val="100"/>
        <c:noMultiLvlLbl val="0"/>
      </c:catAx>
      <c:valAx>
        <c:axId val="47282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Property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83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Thessaloniki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Count!$H$3</c:f>
              <c:strCache>
                <c:ptCount val="1"/>
                <c:pt idx="0">
                  <c:v>no_of_host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Count!$F$4:$G$5</c:f>
              <c:multiLvlStrCache>
                <c:ptCount val="2"/>
                <c:lvl>
                  <c:pt idx="0">
                    <c:v>Host</c:v>
                  </c:pt>
                  <c:pt idx="1">
                    <c:v>Superhost</c:v>
                  </c:pt>
                </c:lvl>
                <c:lvl>
                  <c:pt idx="0">
                    <c:v>Thessaloniki</c:v>
                  </c:pt>
                  <c:pt idx="1">
                    <c:v>Thessaloniki</c:v>
                  </c:pt>
                </c:lvl>
              </c:multiLvlStrCache>
            </c:multiLvlStrRef>
          </c:cat>
          <c:val>
            <c:numRef>
              <c:f>Count!$H$4:$H$5</c:f>
              <c:numCache>
                <c:formatCode>General</c:formatCode>
                <c:ptCount val="2"/>
                <c:pt idx="0">
                  <c:v>818</c:v>
                </c:pt>
                <c:pt idx="1">
                  <c:v>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C-452B-8C43-D2C7CB044A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293568"/>
        <c:axId val="22939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Count!$I$3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tint val="77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tint val="77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tint val="77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>
                      <a:rot lat="0" lon="0" rev="1200000"/>
                    </a:lightRig>
                  </a:scene3d>
                  <a:sp3d>
                    <a:bevelT w="25400" h="127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multiLvlStrRef>
                    <c:extLst>
                      <c:ext uri="{02D57815-91ED-43cb-92C2-25804820EDAC}">
                        <c15:formulaRef>
                          <c15:sqref>Count!$F$4:$G$5</c15:sqref>
                        </c15:formulaRef>
                      </c:ext>
                    </c:extLst>
                    <c:multiLvlStrCache>
                      <c:ptCount val="2"/>
                      <c:lvl>
                        <c:pt idx="0">
                          <c:v>Host</c:v>
                        </c:pt>
                        <c:pt idx="1">
                          <c:v>Superhost</c:v>
                        </c:pt>
                      </c:lvl>
                      <c:lvl>
                        <c:pt idx="0">
                          <c:v>Thessaloniki</c:v>
                        </c:pt>
                        <c:pt idx="1">
                          <c:v>Thessaloniki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Count!$I$4:$I$5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D1C-452B-8C43-D2C7CB044A61}"/>
                  </c:ext>
                </c:extLst>
              </c15:ser>
            </c15:filteredBarSeries>
          </c:ext>
        </c:extLst>
      </c:barChart>
      <c:catAx>
        <c:axId val="229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984"/>
        <c:crosses val="autoZero"/>
        <c:auto val="1"/>
        <c:lblAlgn val="ctr"/>
        <c:lblOffset val="100"/>
        <c:noMultiLvlLbl val="0"/>
      </c:catAx>
      <c:valAx>
        <c:axId val="229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Analysis.xlsx]Avg_Response Rate!PivotTable21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Host Response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'Avg_Response Rate'!$B$10:$B$11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'Avg_Response Rate'!$A$12:$A$14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'Avg_Response Rate'!$B$12:$B$14</c:f>
              <c:numCache>
                <c:formatCode>General</c:formatCode>
                <c:ptCount val="2"/>
                <c:pt idx="0">
                  <c:v>47.5</c:v>
                </c:pt>
                <c:pt idx="1">
                  <c:v>57.3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6E-49FB-BA42-AAFA3ED26244}"/>
            </c:ext>
          </c:extLst>
        </c:ser>
        <c:ser>
          <c:idx val="1"/>
          <c:order val="1"/>
          <c:tx>
            <c:strRef>
              <c:f>'Avg_Response Rate'!$C$10:$C$11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'Avg_Response Rate'!$A$12:$A$14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'Avg_Response Rate'!$C$12:$C$14</c:f>
              <c:numCache>
                <c:formatCode>General</c:formatCode>
                <c:ptCount val="2"/>
                <c:pt idx="0">
                  <c:v>84.9</c:v>
                </c:pt>
                <c:pt idx="1">
                  <c:v>88.2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6E-49FB-BA42-AAFA3ED26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6693695"/>
        <c:axId val="476691199"/>
      </c:barChart>
      <c:catAx>
        <c:axId val="476693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691199"/>
        <c:crosses val="autoZero"/>
        <c:auto val="1"/>
        <c:lblAlgn val="ctr"/>
        <c:lblOffset val="100"/>
        <c:noMultiLvlLbl val="0"/>
      </c:catAx>
      <c:valAx>
        <c:axId val="47669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693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Analysis.xlsx]Avg_Response Time!PivotTable1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Host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'Avg_Response Time'!$B$22:$B$23</c:f>
              <c:strCache>
                <c:ptCount val="1"/>
                <c:pt idx="0">
                  <c:v>a few days or more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multiLvlStrRef>
              <c:f>'Avg_Response Time'!$A$24:$A$30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Athens</c:v>
                  </c:pt>
                  <c:pt idx="2">
                    <c:v>Thessaloniki</c:v>
                  </c:pt>
                </c:lvl>
              </c:multiLvlStrCache>
            </c:multiLvlStrRef>
          </c:cat>
          <c:val>
            <c:numRef>
              <c:f>'Avg_Response Time'!$B$24:$B$30</c:f>
              <c:numCache>
                <c:formatCode>General</c:formatCode>
                <c:ptCount val="4"/>
                <c:pt idx="0">
                  <c:v>8.5</c:v>
                </c:pt>
                <c:pt idx="1">
                  <c:v>0.2</c:v>
                </c:pt>
                <c:pt idx="2">
                  <c:v>4.5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89-4E55-AC25-37F34397BF07}"/>
            </c:ext>
          </c:extLst>
        </c:ser>
        <c:ser>
          <c:idx val="1"/>
          <c:order val="1"/>
          <c:tx>
            <c:strRef>
              <c:f>'Avg_Response Time'!$C$22:$C$23</c:f>
              <c:strCache>
                <c:ptCount val="1"/>
                <c:pt idx="0">
                  <c:v>within a day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multiLvlStrRef>
              <c:f>'Avg_Response Time'!$A$24:$A$30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Athens</c:v>
                  </c:pt>
                  <c:pt idx="2">
                    <c:v>Thessaloniki</c:v>
                  </c:pt>
                </c:lvl>
              </c:multiLvlStrCache>
            </c:multiLvlStrRef>
          </c:cat>
          <c:val>
            <c:numRef>
              <c:f>'Avg_Response Time'!$C$24:$C$30</c:f>
              <c:numCache>
                <c:formatCode>General</c:formatCode>
                <c:ptCount val="4"/>
                <c:pt idx="0">
                  <c:v>8.4</c:v>
                </c:pt>
                <c:pt idx="1">
                  <c:v>3.4</c:v>
                </c:pt>
                <c:pt idx="2">
                  <c:v>7.2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89-4E55-AC25-37F34397BF07}"/>
            </c:ext>
          </c:extLst>
        </c:ser>
        <c:ser>
          <c:idx val="2"/>
          <c:order val="2"/>
          <c:tx>
            <c:strRef>
              <c:f>'Avg_Response Time'!$D$22:$D$23</c:f>
              <c:strCache>
                <c:ptCount val="1"/>
                <c:pt idx="0">
                  <c:v>within a few hours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multiLvlStrRef>
              <c:f>'Avg_Response Time'!$A$24:$A$30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Athens</c:v>
                  </c:pt>
                  <c:pt idx="2">
                    <c:v>Thessaloniki</c:v>
                  </c:pt>
                </c:lvl>
              </c:multiLvlStrCache>
            </c:multiLvlStrRef>
          </c:cat>
          <c:val>
            <c:numRef>
              <c:f>'Avg_Response Time'!$D$24:$D$30</c:f>
              <c:numCache>
                <c:formatCode>General</c:formatCode>
                <c:ptCount val="4"/>
                <c:pt idx="0">
                  <c:v>9.9</c:v>
                </c:pt>
                <c:pt idx="1">
                  <c:v>8.6</c:v>
                </c:pt>
                <c:pt idx="2">
                  <c:v>11.9</c:v>
                </c:pt>
                <c:pt idx="3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89-4E55-AC25-37F34397BF07}"/>
            </c:ext>
          </c:extLst>
        </c:ser>
        <c:ser>
          <c:idx val="3"/>
          <c:order val="3"/>
          <c:tx>
            <c:strRef>
              <c:f>'Avg_Response Time'!$E$22:$E$23</c:f>
              <c:strCache>
                <c:ptCount val="1"/>
                <c:pt idx="0">
                  <c:v>within an hour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2000"/>
                  </a:schemeClr>
                </a:gs>
                <a:gs pos="100000">
                  <a:schemeClr val="accent4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multiLvlStrRef>
              <c:f>'Avg_Response Time'!$A$24:$A$30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Athens</c:v>
                  </c:pt>
                  <c:pt idx="2">
                    <c:v>Thessaloniki</c:v>
                  </c:pt>
                </c:lvl>
              </c:multiLvlStrCache>
            </c:multiLvlStrRef>
          </c:cat>
          <c:val>
            <c:numRef>
              <c:f>'Avg_Response Time'!$E$24:$E$30</c:f>
              <c:numCache>
                <c:formatCode>General</c:formatCode>
                <c:ptCount val="4"/>
                <c:pt idx="0">
                  <c:v>37.700000000000003</c:v>
                </c:pt>
                <c:pt idx="1">
                  <c:v>76.7</c:v>
                </c:pt>
                <c:pt idx="2">
                  <c:v>50</c:v>
                </c:pt>
                <c:pt idx="3">
                  <c:v>80.599999999999994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89-4E55-AC25-37F34397B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6592784"/>
        <c:axId val="1966599024"/>
      </c:barChart>
      <c:catAx>
        <c:axId val="1966592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599024"/>
        <c:crosses val="autoZero"/>
        <c:auto val="1"/>
        <c:lblAlgn val="ctr"/>
        <c:lblOffset val="100"/>
        <c:noMultiLvlLbl val="0"/>
      </c:catAx>
      <c:valAx>
        <c:axId val="19665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59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Analysis.xlsx]Average_acceptance_rate	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2000"/>
                </a:schemeClr>
              </a:gs>
              <a:gs pos="100000">
                <a:schemeClr val="accent1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'Average_acceptance_rate	'!$B$10:$B$11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'Average_acceptance_rate	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'Average_acceptance_rate	'!$B$12:$B$14</c:f>
              <c:numCache>
                <c:formatCode>General</c:formatCode>
                <c:ptCount val="2"/>
                <c:pt idx="0">
                  <c:v>45.590142671854736</c:v>
                </c:pt>
                <c:pt idx="1">
                  <c:v>53.178484107579465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B-40D9-8ED2-37EDB11C204E}"/>
            </c:ext>
          </c:extLst>
        </c:ser>
        <c:ser>
          <c:idx val="1"/>
          <c:order val="1"/>
          <c:tx>
            <c:strRef>
              <c:f>'Average_acceptance_rate	'!$C$10:$C$11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'Average_acceptance_rate	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'Average_acceptance_rate	'!$C$12:$C$14</c:f>
              <c:numCache>
                <c:formatCode>General</c:formatCode>
                <c:ptCount val="2"/>
                <c:pt idx="0">
                  <c:v>82.830626450116014</c:v>
                </c:pt>
                <c:pt idx="1">
                  <c:v>85.204991087344027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5B-40D9-8ED2-37EDB11C2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74876912"/>
        <c:axId val="1974861936"/>
      </c:barChart>
      <c:catAx>
        <c:axId val="1974876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861936"/>
        <c:crosses val="autoZero"/>
        <c:auto val="1"/>
        <c:lblAlgn val="ctr"/>
        <c:lblOffset val="100"/>
        <c:noMultiLvlLbl val="0"/>
      </c:catAx>
      <c:valAx>
        <c:axId val="197486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Acceptance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87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Analysis.xlsx]Listing Count!PivotTable60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Listing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96000"/>
                  <a:lumMod val="102000"/>
                </a:schemeClr>
              </a:gs>
              <a:gs pos="100000">
                <a:schemeClr val="accent2">
                  <a:shade val="88000"/>
                  <a:lumMod val="94000"/>
                </a:schemeClr>
              </a:gs>
            </a:gsLst>
            <a:path path="circle">
              <a:fillToRect l="50000" t="100000" r="100000" b="50000"/>
            </a:path>
          </a:gradFill>
          <a:ln>
            <a:noFill/>
          </a:ln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'Listing Count'!$B$10:$B$11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'Listing Count'!$A$12:$A$14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'Listing Count'!$B$12:$B$14</c:f>
              <c:numCache>
                <c:formatCode>General</c:formatCode>
                <c:ptCount val="2"/>
                <c:pt idx="0">
                  <c:v>394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CF-45A0-8249-16C41F84A54B}"/>
            </c:ext>
          </c:extLst>
        </c:ser>
        <c:ser>
          <c:idx val="1"/>
          <c:order val="1"/>
          <c:tx>
            <c:strRef>
              <c:f>'Listing Count'!$C$10:$C$11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2000"/>
                  </a:schemeClr>
                </a:gs>
                <a:gs pos="100000">
                  <a:schemeClr val="accent4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'Listing Count'!$A$12:$A$14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'Listing Count'!$C$12:$C$14</c:f>
              <c:numCache>
                <c:formatCode>General</c:formatCode>
                <c:ptCount val="2"/>
                <c:pt idx="0">
                  <c:v>301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CF-45A0-8249-16C41F84A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405088"/>
        <c:axId val="138397600"/>
      </c:barChart>
      <c:catAx>
        <c:axId val="13840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97600"/>
        <c:crosses val="autoZero"/>
        <c:auto val="1"/>
        <c:lblAlgn val="ctr"/>
        <c:lblOffset val="100"/>
        <c:noMultiLvlLbl val="0"/>
      </c:catAx>
      <c:valAx>
        <c:axId val="13839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Listing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0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Analysis.xlsx]Identity Verified!PivotTable3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Host Identity verified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'Identity Verified'!$B$16:$B$17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multiLvlStrRef>
              <c:f>'Identity Verified'!$A$18:$A$24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Athens</c:v>
                  </c:pt>
                  <c:pt idx="2">
                    <c:v>Thessaloniki</c:v>
                  </c:pt>
                </c:lvl>
              </c:multiLvlStrCache>
            </c:multiLvlStrRef>
          </c:cat>
          <c:val>
            <c:numRef>
              <c:f>'Identity Verified'!$B$18:$B$24</c:f>
              <c:numCache>
                <c:formatCode>General</c:formatCode>
                <c:ptCount val="4"/>
                <c:pt idx="0">
                  <c:v>48</c:v>
                </c:pt>
                <c:pt idx="1">
                  <c:v>24.3</c:v>
                </c:pt>
                <c:pt idx="2">
                  <c:v>49</c:v>
                </c:pt>
                <c:pt idx="3">
                  <c:v>29.8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9-4B17-986D-E5DAE8EF4D40}"/>
            </c:ext>
          </c:extLst>
        </c:ser>
        <c:ser>
          <c:idx val="1"/>
          <c:order val="1"/>
          <c:tx>
            <c:strRef>
              <c:f>'Identity Verified'!$C$16:$C$17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multiLvlStrRef>
              <c:f>'Identity Verified'!$A$18:$A$24</c:f>
              <c:multiLvlStrCache>
                <c:ptCount val="4"/>
                <c:lvl>
                  <c:pt idx="0">
                    <c:v>Host</c:v>
                  </c:pt>
                  <c:pt idx="1">
                    <c:v>SuperHost</c:v>
                  </c:pt>
                  <c:pt idx="2">
                    <c:v>Host</c:v>
                  </c:pt>
                  <c:pt idx="3">
                    <c:v>SuperHost</c:v>
                  </c:pt>
                </c:lvl>
                <c:lvl>
                  <c:pt idx="0">
                    <c:v>Athens</c:v>
                  </c:pt>
                  <c:pt idx="2">
                    <c:v>Thessaloniki</c:v>
                  </c:pt>
                </c:lvl>
              </c:multiLvlStrCache>
            </c:multiLvlStrRef>
          </c:cat>
          <c:val>
            <c:numRef>
              <c:f>'Identity Verified'!$C$18:$C$24</c:f>
              <c:numCache>
                <c:formatCode>General</c:formatCode>
                <c:ptCount val="4"/>
                <c:pt idx="0">
                  <c:v>52</c:v>
                </c:pt>
                <c:pt idx="1">
                  <c:v>75.7</c:v>
                </c:pt>
                <c:pt idx="2">
                  <c:v>51</c:v>
                </c:pt>
                <c:pt idx="3">
                  <c:v>70.2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9-4B17-986D-E5DAE8EF4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74864016"/>
        <c:axId val="1974881488"/>
      </c:barChart>
      <c:catAx>
        <c:axId val="197486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881488"/>
        <c:crosses val="autoZero"/>
        <c:auto val="1"/>
        <c:lblAlgn val="ctr"/>
        <c:lblOffset val="100"/>
        <c:noMultiLvlLbl val="0"/>
      </c:catAx>
      <c:valAx>
        <c:axId val="19748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Identity verified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86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Analysis.xlsx]Instant Booking!PivotTable4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Host Instant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'Instant Booking'!$B$10:$B$11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'Instant Booking'!$A$12:$A$14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'Instant Booking'!$B$12:$B$14</c:f>
              <c:numCache>
                <c:formatCode>General</c:formatCode>
                <c:ptCount val="2"/>
                <c:pt idx="0">
                  <c:v>55.4</c:v>
                </c:pt>
                <c:pt idx="1">
                  <c:v>56.1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D-4155-A16A-FBF4A2FA49F9}"/>
            </c:ext>
          </c:extLst>
        </c:ser>
        <c:ser>
          <c:idx val="1"/>
          <c:order val="1"/>
          <c:tx>
            <c:strRef>
              <c:f>'Instant Booking'!$C$10:$C$11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'Instant Booking'!$A$12:$A$14</c:f>
              <c:strCache>
                <c:ptCount val="2"/>
                <c:pt idx="0">
                  <c:v>Athens</c:v>
                </c:pt>
                <c:pt idx="1">
                  <c:v>Thessaloniki</c:v>
                </c:pt>
              </c:strCache>
            </c:strRef>
          </c:cat>
          <c:val>
            <c:numRef>
              <c:f>'Instant Booking'!$C$12:$C$14</c:f>
              <c:numCache>
                <c:formatCode>General</c:formatCode>
                <c:ptCount val="2"/>
                <c:pt idx="0">
                  <c:v>69.2</c:v>
                </c:pt>
                <c:pt idx="1">
                  <c:v>71.8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7D-4155-A16A-FBF4A2FA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74880656"/>
        <c:axId val="1974884816"/>
      </c:barChart>
      <c:catAx>
        <c:axId val="197488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884816"/>
        <c:crosses val="autoZero"/>
        <c:auto val="1"/>
        <c:lblAlgn val="ctr"/>
        <c:lblOffset val="100"/>
        <c:noMultiLvlLbl val="0"/>
      </c:catAx>
      <c:valAx>
        <c:axId val="197488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Instant Booking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88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[Host Behavior Analysis.xlsx]Thessaloniki Comments!PivotTable1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97025371828521"/>
          <c:y val="7.407407407407407E-2"/>
          <c:w val="0.69505271216097986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'Thessaloniki Comments'!$B$9:$B$10</c:f>
              <c:strCache>
                <c:ptCount val="1"/>
                <c:pt idx="0">
                  <c:v>Host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'Thessaloniki Comments'!$A$11:$A$12</c:f>
              <c:strCache>
                <c:ptCount val="1"/>
                <c:pt idx="0">
                  <c:v>Thessaloniki</c:v>
                </c:pt>
              </c:strCache>
            </c:strRef>
          </c:cat>
          <c:val>
            <c:numRef>
              <c:f>'Thessaloniki Comments'!$B$11:$B$12</c:f>
              <c:numCache>
                <c:formatCode>General</c:formatCode>
                <c:ptCount val="1"/>
                <c:pt idx="0">
                  <c:v>14340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BE-4852-B768-D9C8FA1BD3ED}"/>
            </c:ext>
          </c:extLst>
        </c:ser>
        <c:ser>
          <c:idx val="1"/>
          <c:order val="1"/>
          <c:tx>
            <c:strRef>
              <c:f>'Thessaloniki Comments'!$C$9:$C$10</c:f>
              <c:strCache>
                <c:ptCount val="1"/>
                <c:pt idx="0">
                  <c:v>SuperHost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'Thessaloniki Comments'!$A$11:$A$12</c:f>
              <c:strCache>
                <c:ptCount val="1"/>
                <c:pt idx="0">
                  <c:v>Thessaloniki</c:v>
                </c:pt>
              </c:strCache>
            </c:strRef>
          </c:cat>
          <c:val>
            <c:numRef>
              <c:f>'Thessaloniki Comments'!$C$11:$C$12</c:f>
              <c:numCache>
                <c:formatCode>General</c:formatCode>
                <c:ptCount val="1"/>
                <c:pt idx="0">
                  <c:v>31375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BE-4852-B768-D9C8FA1BD3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15430976"/>
        <c:axId val="1815431392"/>
      </c:barChart>
      <c:catAx>
        <c:axId val="18154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431392"/>
        <c:crosses val="autoZero"/>
        <c:auto val="1"/>
        <c:lblAlgn val="ctr"/>
        <c:lblOffset val="100"/>
        <c:noMultiLvlLbl val="0"/>
      </c:catAx>
      <c:valAx>
        <c:axId val="181543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43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9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6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81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11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9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8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9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7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7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8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4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9B1E8-DA44-4CAB-9798-554305679788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F9110A-7F57-456D-AB54-2666E41B8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521-icons-text-question-illustration-mark-compu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9EE4-66DC-E622-A7DE-B27ED3684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  <a:effectLst/>
              </a:rPr>
              <a:t>HOST BEHAVIOR ANALYSIS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D2D5-D091-CF16-738C-805706211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429" y="3996267"/>
            <a:ext cx="8413593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Sameer Mohammed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CH Mani Prasad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6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CACF9A-1EC1-E3CE-D42B-AE639D952C84}"/>
              </a:ext>
            </a:extLst>
          </p:cNvPr>
          <p:cNvSpPr/>
          <p:nvPr/>
        </p:nvSpPr>
        <p:spPr>
          <a:xfrm>
            <a:off x="3293497" y="914399"/>
            <a:ext cx="592472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88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26E58-379A-B60F-9934-9CD1413B7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24450" y="2878694"/>
            <a:ext cx="2543175" cy="2695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76D8A-63E6-2430-4F59-C3E6B11FAAA3}"/>
              </a:ext>
            </a:extLst>
          </p:cNvPr>
          <p:cNvSpPr txBox="1"/>
          <p:nvPr/>
        </p:nvSpPr>
        <p:spPr>
          <a:xfrm>
            <a:off x="5276850" y="713575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eepngimg.com/png/88521-icons-text-question-illustration-mark-computer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61568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40F3-CC83-E991-51D9-48FD7B16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OVERVIEW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F489-27BD-6586-7AC0-8C6A0C36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 different metrics to draw the distinction between Super Host and Other Hosts.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the top crucial metrics one needs to maintain to become a Super Host.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Insights from the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E66C-4E4E-7EE6-56EB-20500F1A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74956"/>
            <a:ext cx="10018713" cy="128717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Total Number Of Hosts And Super Hosts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C15E73-C6B4-41C4-256B-6F78F95B7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0524"/>
              </p:ext>
            </p:extLst>
          </p:nvPr>
        </p:nvGraphicFramePr>
        <p:xfrm>
          <a:off x="1655759" y="2583402"/>
          <a:ext cx="4935541" cy="316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217F05-2290-7ABF-4B3D-C5924CB41B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489790"/>
              </p:ext>
            </p:extLst>
          </p:nvPr>
        </p:nvGraphicFramePr>
        <p:xfrm>
          <a:off x="6657975" y="2583402"/>
          <a:ext cx="4845047" cy="316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851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44BB-8EA3-7771-8824-BCE9F9A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1445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Different Metrics Of Super Host And Host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877770-BCF2-CCF3-101F-730927D97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422936"/>
              </p:ext>
            </p:extLst>
          </p:nvPr>
        </p:nvGraphicFramePr>
        <p:xfrm>
          <a:off x="962025" y="2343149"/>
          <a:ext cx="356235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EDFE465-F88B-451A-1480-D5946E72C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200646"/>
              </p:ext>
            </p:extLst>
          </p:nvPr>
        </p:nvGraphicFramePr>
        <p:xfrm>
          <a:off x="4537074" y="2343150"/>
          <a:ext cx="3971925" cy="316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D1CA20-74A3-9A2B-6F8F-55CA5E102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63824"/>
              </p:ext>
            </p:extLst>
          </p:nvPr>
        </p:nvGraphicFramePr>
        <p:xfrm>
          <a:off x="8508999" y="2352674"/>
          <a:ext cx="3632201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705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F1DE-9B40-417A-96B1-2875D96A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09675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Different Metrics Of Super Host And Host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5473A-7813-7937-10BF-4A2B2627D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19265"/>
              </p:ext>
            </p:extLst>
          </p:nvPr>
        </p:nvGraphicFramePr>
        <p:xfrm>
          <a:off x="1276350" y="2514600"/>
          <a:ext cx="3048000" cy="280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A64357-2879-2399-F959-9E76978AA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268365"/>
              </p:ext>
            </p:extLst>
          </p:nvPr>
        </p:nvGraphicFramePr>
        <p:xfrm>
          <a:off x="4391025" y="2538413"/>
          <a:ext cx="457200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EBA242-6013-B8BF-EC04-B65D38A51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093389"/>
              </p:ext>
            </p:extLst>
          </p:nvPr>
        </p:nvGraphicFramePr>
        <p:xfrm>
          <a:off x="8963025" y="2538412"/>
          <a:ext cx="3228973" cy="276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2782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94C4-6FD4-3E2D-D9F9-24DE827B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Top 3 Crucial Metrics to Become Super Host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B6B0-F139-7C6B-2E95-172A0EDB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4051"/>
            <a:ext cx="10018713" cy="41624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Response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Response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Acceptance Rate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3410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B5D1-D070-1CA9-9227-5D8BCE76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Comments Analysis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74A8-1A9E-B8FD-7C24-E5FB84B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5498"/>
            <a:ext cx="10018713" cy="4381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Based Available Data we found Positive Comments of Thessaloniki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Below is the Bar Graph of positive Comments.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005E3D-84F6-E31E-C44B-060E3F9461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409220"/>
              </p:ext>
            </p:extLst>
          </p:nvPr>
        </p:nvGraphicFramePr>
        <p:xfrm>
          <a:off x="3067051" y="3333750"/>
          <a:ext cx="6886574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0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969-33E8-CD35-7141-3779A8C6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5776"/>
            <a:ext cx="10018713" cy="819149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Large Type of Property Listing Analysis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88707-DF77-353A-DB27-242D4BB7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24000"/>
            <a:ext cx="10641015" cy="46291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Host Tend to have a Large Property Types  as Compared to Super Host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4C28D9-9A23-8328-8F1D-EB639B9442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579166"/>
              </p:ext>
            </p:extLst>
          </p:nvPr>
        </p:nvGraphicFramePr>
        <p:xfrm>
          <a:off x="3072206" y="1733551"/>
          <a:ext cx="7465221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13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8C1B-747C-6EB9-71B9-E2EE3CAF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395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INSIGHTS 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B98E-AC73-70D2-CC1C-81B5389A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7825"/>
            <a:ext cx="10018713" cy="46862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Host to Become a Super host top 3 Crucial Metrics Are Response Rate , Response Time , Acceptance 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Maximum Number of Response time of Super host is Within an Hour.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Super host have large number of Acceptance Rate And Response 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Listing Price of a Super host is less than the normal Host.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Super host Instant Booking is more than the normal host.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Host Tend to have a Large Property Types  as Compared to Super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</TotalTime>
  <Words>260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HOST BEHAVIOR ANALYSIS</vt:lpstr>
      <vt:lpstr>OVERVIEW</vt:lpstr>
      <vt:lpstr>Total Number Of Hosts And Super Hosts</vt:lpstr>
      <vt:lpstr>Different Metrics Of Super Host And Host</vt:lpstr>
      <vt:lpstr>Different Metrics Of Super Host And Host</vt:lpstr>
      <vt:lpstr>Top 3 Crucial Metrics to Become Super Host</vt:lpstr>
      <vt:lpstr>Comments Analysis</vt:lpstr>
      <vt:lpstr>Large Type of Property Listing Analysis</vt:lpstr>
      <vt:lpstr>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BEHAVIOR ANALYSIS</dc:title>
  <dc:creator>Mani prasad</dc:creator>
  <cp:lastModifiedBy>Mani prasad</cp:lastModifiedBy>
  <cp:revision>1</cp:revision>
  <dcterms:created xsi:type="dcterms:W3CDTF">2022-09-11T06:01:24Z</dcterms:created>
  <dcterms:modified xsi:type="dcterms:W3CDTF">2022-09-11T07:31:15Z</dcterms:modified>
</cp:coreProperties>
</file>