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p:scale>
          <a:sx n="66" d="100"/>
          <a:sy n="66" d="100"/>
        </p:scale>
        <p:origin x="632" y="-11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21/06/2022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21/06/2022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1"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5"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5"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1"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5"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9"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9"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3"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7"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1"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7"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7"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hyperlink" Target="mailto:rohit.a.kujur@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sameer-sawant-049863172" TargetMode="External"/><Relationship Id="rId5" Type="http://schemas.openxmlformats.org/officeDocument/2006/relationships/image" Target="../media/image14.png"/><Relationship Id="rId4" Type="http://schemas.openxmlformats.org/officeDocument/2006/relationships/hyperlink" Target="https://github.com/sameersawant12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672439965"/>
              </p:ext>
            </p:extLst>
          </p:nvPr>
        </p:nvGraphicFramePr>
        <p:xfrm>
          <a:off x="9229725" y="1184911"/>
          <a:ext cx="2962275" cy="5663644"/>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878824">
                <a:tc>
                  <a:txBody>
                    <a:bodyPr/>
                    <a:lstStyle/>
                    <a:p>
                      <a:pPr algn="l" fontAlgn="base"/>
                      <a:r>
                        <a:rPr lang="en-US" sz="1200" b="0" i="0" u="none" strike="noStrike" dirty="0">
                          <a:solidFill>
                            <a:srgbClr val="000000"/>
                          </a:solidFill>
                          <a:effectLst/>
                          <a:latin typeface="Calibri" panose="020F0502020204030204" pitchFamily="34" charset="0"/>
                        </a:rPr>
                        <a:t>Java</a:t>
                      </a:r>
                      <a:endParaRPr lang="en-US" sz="1200" b="1" i="0" dirty="0">
                        <a:solidFill>
                          <a:srgbClr val="000000"/>
                        </a:solidFill>
                        <a:effectLst/>
                      </a:endParaRPr>
                    </a:p>
                  </a:txBody>
                  <a:tcPr/>
                </a:tc>
                <a:tc>
                  <a:txBody>
                    <a:bodyPr/>
                    <a:lstStyle/>
                    <a:p>
                      <a:r>
                        <a:rPr lang="en-US" sz="1100" b="0" kern="1200" dirty="0">
                          <a:solidFill>
                            <a:schemeClr val="tx1"/>
                          </a:solidFill>
                          <a:effectLst/>
                          <a:latin typeface="+mn-lt"/>
                          <a:ea typeface="+mn-ea"/>
                          <a:cs typeface="+mn-cs"/>
                        </a:rPr>
                        <a:t>Java Basics ,OOPS concepts, Collections ,Strings, Interface,</a:t>
                      </a:r>
                      <a:endParaRPr lang="en-IN" sz="1100" b="0" kern="1200" dirty="0">
                        <a:solidFill>
                          <a:schemeClr val="tx1"/>
                        </a:solidFill>
                        <a:effectLst/>
                        <a:latin typeface="+mn-lt"/>
                        <a:ea typeface="+mn-ea"/>
                        <a:cs typeface="+mn-cs"/>
                      </a:endParaRPr>
                    </a:p>
                    <a:p>
                      <a:r>
                        <a:rPr lang="en-US" sz="1100" b="0" kern="1200" dirty="0">
                          <a:solidFill>
                            <a:schemeClr val="tx1"/>
                          </a:solidFill>
                          <a:effectLst/>
                          <a:latin typeface="+mn-lt"/>
                          <a:ea typeface="+mn-ea"/>
                          <a:cs typeface="+mn-cs"/>
                        </a:rPr>
                        <a:t>Lambda, Streams, JDBC, Junit</a:t>
                      </a:r>
                      <a:endParaRPr lang="en-US" sz="1100" b="0" i="0" dirty="0">
                        <a:solidFill>
                          <a:srgbClr val="000000"/>
                        </a:solidFill>
                        <a:effectLst/>
                      </a:endParaRPr>
                    </a:p>
                  </a:txBody>
                  <a:tcPr/>
                </a:tc>
                <a:extLst>
                  <a:ext uri="{0D108BD9-81ED-4DB2-BD59-A6C34878D82A}">
                    <a16:rowId xmlns:a16="http://schemas.microsoft.com/office/drawing/2014/main" val="10000"/>
                  </a:ext>
                </a:extLst>
              </a:tr>
              <a:tr h="665181">
                <a:tc>
                  <a:txBody>
                    <a:bodyPr/>
                    <a:lstStyle/>
                    <a:p>
                      <a:pPr algn="l" fontAlgn="base"/>
                      <a:r>
                        <a:rPr lang="en-US" sz="1200" b="0" i="0" u="none" strike="noStrike" dirty="0">
                          <a:solidFill>
                            <a:srgbClr val="000000"/>
                          </a:solidFill>
                          <a:effectLst/>
                          <a:latin typeface="Calibri" panose="020F0502020204030204" pitchFamily="34" charset="0"/>
                        </a:rPr>
                        <a:t>Spring</a:t>
                      </a:r>
                      <a:endParaRPr lang="en-US" sz="1200" b="0" i="0" dirty="0">
                        <a:solidFill>
                          <a:srgbClr val="000000"/>
                        </a:solidFill>
                        <a:effectLst/>
                      </a:endParaRPr>
                    </a:p>
                  </a:txBody>
                  <a:tcPr/>
                </a:tc>
                <a:tc>
                  <a:txBody>
                    <a:bodyPr/>
                    <a:lstStyle/>
                    <a:p>
                      <a:pPr marL="169545">
                        <a:lnSpc>
                          <a:spcPts val="1440"/>
                        </a:lnSpc>
                        <a:spcBef>
                          <a:spcPts val="215"/>
                        </a:spcBef>
                      </a:pPr>
                      <a:r>
                        <a:rPr lang="en-US" sz="1200" b="0" spc="-35" dirty="0">
                          <a:effectLst/>
                          <a:latin typeface="Times New Roman" panose="02020603050405020304" pitchFamily="18" charset="0"/>
                          <a:ea typeface="Carlito"/>
                          <a:cs typeface="Times New Roman" panose="02020603050405020304" pitchFamily="18" charset="0"/>
                        </a:rPr>
                        <a:t>Spring Framework </a:t>
                      </a:r>
                      <a:r>
                        <a:rPr lang="en-US" sz="1200" b="0" dirty="0">
                          <a:solidFill>
                            <a:srgbClr val="000000"/>
                          </a:solidFill>
                          <a:effectLst/>
                          <a:latin typeface="Times New Roman" panose="02020603050405020304" pitchFamily="18" charset="0"/>
                          <a:ea typeface="Carlito"/>
                          <a:cs typeface="Times New Roman" panose="02020603050405020304" pitchFamily="18" charset="0"/>
                        </a:rPr>
                        <a:t>, </a:t>
                      </a:r>
                      <a:r>
                        <a:rPr lang="en-US" sz="1200" b="0" spc="-35" dirty="0">
                          <a:solidFill>
                            <a:srgbClr val="000000"/>
                          </a:solidFill>
                          <a:effectLst/>
                          <a:latin typeface="Times New Roman" panose="02020603050405020304" pitchFamily="18" charset="0"/>
                          <a:ea typeface="Carlito"/>
                          <a:cs typeface="Times New Roman" panose="02020603050405020304" pitchFamily="18" charset="0"/>
                        </a:rPr>
                        <a:t>Spring </a:t>
                      </a:r>
                      <a:r>
                        <a:rPr lang="en-US" sz="1200" b="0" spc="-30" dirty="0">
                          <a:solidFill>
                            <a:srgbClr val="000000"/>
                          </a:solidFill>
                          <a:effectLst/>
                          <a:latin typeface="Times New Roman" panose="02020603050405020304" pitchFamily="18" charset="0"/>
                          <a:ea typeface="Carlito"/>
                          <a:cs typeface="Times New Roman" panose="02020603050405020304" pitchFamily="18" charset="0"/>
                        </a:rPr>
                        <a:t>MVC, </a:t>
                      </a:r>
                      <a:r>
                        <a:rPr lang="en-US" sz="1200" b="0" spc="-35" dirty="0">
                          <a:solidFill>
                            <a:srgbClr val="000000"/>
                          </a:solidFill>
                          <a:effectLst/>
                          <a:latin typeface="Times New Roman" panose="02020603050405020304" pitchFamily="18" charset="0"/>
                          <a:ea typeface="Carlito"/>
                          <a:cs typeface="Times New Roman" panose="02020603050405020304" pitchFamily="18" charset="0"/>
                        </a:rPr>
                        <a:t>Spring </a:t>
                      </a:r>
                      <a:r>
                        <a:rPr lang="en-US" sz="1200" b="0" spc="-30" dirty="0">
                          <a:solidFill>
                            <a:srgbClr val="000000"/>
                          </a:solidFill>
                          <a:effectLst/>
                          <a:latin typeface="Times New Roman" panose="02020603050405020304" pitchFamily="18" charset="0"/>
                          <a:ea typeface="Carlito"/>
                          <a:cs typeface="Times New Roman" panose="02020603050405020304" pitchFamily="18" charset="0"/>
                        </a:rPr>
                        <a:t>Boot </a:t>
                      </a:r>
                      <a:r>
                        <a:rPr lang="en-US" sz="1200" b="0" dirty="0">
                          <a:solidFill>
                            <a:srgbClr val="000000"/>
                          </a:solidFill>
                          <a:effectLst/>
                          <a:latin typeface="Times New Roman" panose="02020603050405020304" pitchFamily="18" charset="0"/>
                          <a:ea typeface="Carlito"/>
                          <a:cs typeface="Times New Roman" panose="02020603050405020304" pitchFamily="18" charset="0"/>
                        </a:rPr>
                        <a:t>, </a:t>
                      </a:r>
                      <a:r>
                        <a:rPr lang="en-US" sz="1200" b="0" spc="-35" dirty="0">
                          <a:solidFill>
                            <a:srgbClr val="000000"/>
                          </a:solidFill>
                          <a:effectLst/>
                          <a:latin typeface="Times New Roman" panose="02020603050405020304" pitchFamily="18" charset="0"/>
                          <a:ea typeface="Carlito"/>
                          <a:cs typeface="Times New Roman" panose="02020603050405020304" pitchFamily="18" charset="0"/>
                        </a:rPr>
                        <a:t>Spring </a:t>
                      </a:r>
                      <a:r>
                        <a:rPr lang="en-US" sz="1200" b="0" spc="-30" dirty="0">
                          <a:solidFill>
                            <a:srgbClr val="000000"/>
                          </a:solidFill>
                          <a:effectLst/>
                          <a:latin typeface="Times New Roman" panose="02020603050405020304" pitchFamily="18" charset="0"/>
                          <a:ea typeface="Carlito"/>
                          <a:cs typeface="Times New Roman" panose="02020603050405020304" pitchFamily="18" charset="0"/>
                        </a:rPr>
                        <a:t>Cloud </a:t>
                      </a:r>
                      <a:r>
                        <a:rPr lang="en-US" sz="1200" b="0" dirty="0">
                          <a:solidFill>
                            <a:srgbClr val="000000"/>
                          </a:solidFill>
                          <a:effectLst/>
                          <a:latin typeface="Times New Roman" panose="02020603050405020304" pitchFamily="18" charset="0"/>
                          <a:ea typeface="Carlito"/>
                          <a:cs typeface="Times New Roman" panose="02020603050405020304" pitchFamily="18" charset="0"/>
                        </a:rPr>
                        <a:t>, </a:t>
                      </a:r>
                      <a:r>
                        <a:rPr lang="en-US" sz="1200" b="0" spc="-35" dirty="0">
                          <a:solidFill>
                            <a:srgbClr val="000000"/>
                          </a:solidFill>
                          <a:effectLst/>
                          <a:latin typeface="Times New Roman" panose="02020603050405020304" pitchFamily="18" charset="0"/>
                          <a:ea typeface="Carlito"/>
                          <a:cs typeface="Times New Roman" panose="02020603050405020304" pitchFamily="18" charset="0"/>
                        </a:rPr>
                        <a:t>Microservices </a:t>
                      </a:r>
                      <a:r>
                        <a:rPr lang="en-US" sz="1200" b="0" dirty="0">
                          <a:solidFill>
                            <a:srgbClr val="000000"/>
                          </a:solidFill>
                          <a:effectLst/>
                          <a:latin typeface="Times New Roman" panose="02020603050405020304" pitchFamily="18" charset="0"/>
                          <a:ea typeface="Carlito"/>
                          <a:cs typeface="Times New Roman" panose="02020603050405020304" pitchFamily="18" charset="0"/>
                        </a:rPr>
                        <a:t>, </a:t>
                      </a:r>
                      <a:r>
                        <a:rPr lang="en-US" sz="1200" b="0" spc="-35" dirty="0">
                          <a:solidFill>
                            <a:srgbClr val="000000"/>
                          </a:solidFill>
                          <a:effectLst/>
                          <a:latin typeface="Times New Roman" panose="02020603050405020304" pitchFamily="18" charset="0"/>
                          <a:ea typeface="Carlito"/>
                          <a:cs typeface="Times New Roman" panose="02020603050405020304" pitchFamily="18" charset="0"/>
                        </a:rPr>
                        <a:t>Eureka </a:t>
                      </a:r>
                      <a:r>
                        <a:rPr lang="en-US" sz="1200" b="0" dirty="0">
                          <a:solidFill>
                            <a:srgbClr val="000000"/>
                          </a:solidFill>
                          <a:effectLst/>
                          <a:latin typeface="Times New Roman" panose="02020603050405020304" pitchFamily="18" charset="0"/>
                          <a:ea typeface="Carlito"/>
                          <a:cs typeface="Times New Roman" panose="02020603050405020304" pitchFamily="18" charset="0"/>
                        </a:rPr>
                        <a:t>, </a:t>
                      </a:r>
                      <a:r>
                        <a:rPr lang="en-US" sz="1200" b="0" spc="-25" dirty="0">
                          <a:solidFill>
                            <a:srgbClr val="000000"/>
                          </a:solidFill>
                          <a:effectLst/>
                          <a:latin typeface="Times New Roman" panose="02020603050405020304" pitchFamily="18" charset="0"/>
                          <a:ea typeface="Carlito"/>
                          <a:cs typeface="Times New Roman" panose="02020603050405020304" pitchFamily="18" charset="0"/>
                        </a:rPr>
                        <a:t>API </a:t>
                      </a:r>
                      <a:r>
                        <a:rPr lang="en-US" sz="1200" b="0" spc="-35" dirty="0">
                          <a:solidFill>
                            <a:srgbClr val="000000"/>
                          </a:solidFill>
                          <a:effectLst/>
                          <a:latin typeface="Times New Roman" panose="02020603050405020304" pitchFamily="18" charset="0"/>
                          <a:ea typeface="Carlito"/>
                          <a:cs typeface="Times New Roman" panose="02020603050405020304" pitchFamily="18" charset="0"/>
                        </a:rPr>
                        <a:t>Gateway, Spring </a:t>
                      </a:r>
                      <a:r>
                        <a:rPr lang="en-US" sz="1200" b="0" spc="-25" dirty="0">
                          <a:solidFill>
                            <a:srgbClr val="000000"/>
                          </a:solidFill>
                          <a:effectLst/>
                          <a:latin typeface="Times New Roman" panose="02020603050405020304" pitchFamily="18" charset="0"/>
                          <a:ea typeface="Carlito"/>
                          <a:cs typeface="Times New Roman" panose="02020603050405020304" pitchFamily="18" charset="0"/>
                        </a:rPr>
                        <a:t>AOP </a:t>
                      </a:r>
                      <a:endParaRPr lang="en-IN" sz="1200" b="0" dirty="0">
                        <a:effectLst/>
                        <a:latin typeface="Times New Roman" panose="02020603050405020304" pitchFamily="18" charset="0"/>
                        <a:ea typeface="Carlito"/>
                        <a:cs typeface="Times New Roman" panose="02020603050405020304" pitchFamily="18" charset="0"/>
                      </a:endParaRPr>
                    </a:p>
                  </a:txBody>
                  <a:tcPr marL="0" marR="0" marT="0" marB="0"/>
                </a:tc>
                <a:extLst>
                  <a:ext uri="{0D108BD9-81ED-4DB2-BD59-A6C34878D82A}">
                    <a16:rowId xmlns:a16="http://schemas.microsoft.com/office/drawing/2014/main" val="236619847"/>
                  </a:ext>
                </a:extLst>
              </a:tr>
              <a:tr h="720347">
                <a:tc>
                  <a:txBody>
                    <a:bodyPr/>
                    <a:lstStyle/>
                    <a:p>
                      <a:pPr algn="l" fontAlgn="base"/>
                      <a:r>
                        <a:rPr lang="en-US" sz="1200" b="0" i="0" u="none" strike="noStrike" dirty="0">
                          <a:solidFill>
                            <a:srgbClr val="000000"/>
                          </a:solidFill>
                          <a:effectLst/>
                          <a:latin typeface="Calibri" panose="020F0502020204030204" pitchFamily="34" charset="0"/>
                        </a:rPr>
                        <a:t>Angular</a:t>
                      </a:r>
                      <a:endParaRPr lang="en-US" sz="1200" b="0" i="0" dirty="0">
                        <a:solidFill>
                          <a:srgbClr val="000000"/>
                        </a:solidFill>
                        <a:effectLst/>
                      </a:endParaRPr>
                    </a:p>
                  </a:txBody>
                  <a:tcPr/>
                </a:tc>
                <a:tc>
                  <a:txBody>
                    <a:bodyPr/>
                    <a:lstStyle/>
                    <a:p>
                      <a:pPr algn="l" fontAlgn="base"/>
                      <a:r>
                        <a:rPr lang="en-US" sz="1200" kern="1200" dirty="0">
                          <a:solidFill>
                            <a:schemeClr val="tx1"/>
                          </a:solidFill>
                          <a:effectLst/>
                          <a:latin typeface="Times New Roman" panose="02020603050405020304" pitchFamily="18" charset="0"/>
                          <a:ea typeface="+mn-ea"/>
                          <a:cs typeface="Times New Roman" panose="02020603050405020304" pitchFamily="18" charset="0"/>
                        </a:rPr>
                        <a:t>Components , Data Binding , Directives , Pipes, Services , Routing , Forms</a:t>
                      </a:r>
                      <a:endParaRPr lang="en-US" sz="1200" b="0" i="0" dirty="0">
                        <a:solidFill>
                          <a:srgbClr val="000000"/>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2141945"/>
                  </a:ext>
                </a:extLst>
              </a:tr>
              <a:tr h="297846">
                <a:tc>
                  <a:txBody>
                    <a:bodyPr/>
                    <a:lstStyle/>
                    <a:p>
                      <a:pPr algn="l" fontAlgn="base"/>
                      <a:r>
                        <a:rPr lang="en-US" sz="1200" b="0" i="0" u="none" strike="noStrike">
                          <a:solidFill>
                            <a:srgbClr val="000000"/>
                          </a:solidFill>
                          <a:effectLst/>
                          <a:latin typeface="Calibri" panose="020F0502020204030204" pitchFamily="34" charset="0"/>
                        </a:rPr>
                        <a:t>Database</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100" kern="1200" dirty="0">
                          <a:solidFill>
                            <a:schemeClr val="tx1"/>
                          </a:solidFill>
                          <a:effectLst/>
                          <a:latin typeface="+mn-lt"/>
                          <a:ea typeface="+mn-ea"/>
                          <a:cs typeface="+mn-cs"/>
                        </a:rPr>
                        <a:t>MongoDB</a:t>
                      </a:r>
                      <a:endParaRPr lang="en-US" sz="1100" b="0" i="0" dirty="0">
                        <a:solidFill>
                          <a:srgbClr val="000000"/>
                        </a:solidFill>
                        <a:effectLst/>
                      </a:endParaRPr>
                    </a:p>
                  </a:txBody>
                  <a:tcPr/>
                </a:tc>
                <a:extLst>
                  <a:ext uri="{0D108BD9-81ED-4DB2-BD59-A6C34878D82A}">
                    <a16:rowId xmlns:a16="http://schemas.microsoft.com/office/drawing/2014/main" val="10002"/>
                  </a:ext>
                </a:extLst>
              </a:tr>
              <a:tr h="876020">
                <a:tc>
                  <a:txBody>
                    <a:bodyPr/>
                    <a:lstStyle/>
                    <a:p>
                      <a:pPr algn="l" fontAlgn="base"/>
                      <a:r>
                        <a:rPr lang="en-US" sz="1200" b="0" i="0" u="none" strike="noStrike" dirty="0">
                          <a:solidFill>
                            <a:srgbClr val="000000"/>
                          </a:solidFill>
                          <a:effectLst/>
                          <a:latin typeface="Calibri" panose="020F0502020204030204" pitchFamily="34" charset="0"/>
                        </a:rPr>
                        <a:t>UI Tech</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kern="1200" dirty="0">
                          <a:solidFill>
                            <a:schemeClr val="tx1"/>
                          </a:solidFill>
                          <a:effectLst/>
                          <a:latin typeface="Times New Roman" panose="02020603050405020304" pitchFamily="18" charset="0"/>
                          <a:ea typeface="+mn-ea"/>
                          <a:cs typeface="Times New Roman" panose="02020603050405020304" pitchFamily="18" charset="0"/>
                        </a:rPr>
                        <a:t>HTML 5 &amp; CSS 3, JavaScript, ES6 &amp; TypeScript</a:t>
                      </a:r>
                      <a:endParaRPr lang="en-US" sz="1200" b="0" i="0" dirty="0">
                        <a:solidFill>
                          <a:srgbClr val="000000"/>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876020">
                <a:tc>
                  <a:txBody>
                    <a:bodyPr/>
                    <a:lstStyle/>
                    <a:p>
                      <a:pPr algn="l" fontAlgn="base"/>
                      <a:r>
                        <a:rPr lang="en-US" sz="1200" b="0" i="0" dirty="0">
                          <a:solidFill>
                            <a:srgbClr val="000000"/>
                          </a:solidFill>
                          <a:effectLst/>
                          <a:latin typeface="Calibri" panose="020F0502020204030204" pitchFamily="34" charset="0"/>
                          <a:cs typeface="Calibri" panose="020F0502020204030204" pitchFamily="34" charset="0"/>
                        </a:rPr>
                        <a:t>Cloud</a:t>
                      </a:r>
                    </a:p>
                  </a:txBody>
                  <a:tcPr/>
                </a:tc>
                <a:tc>
                  <a:txBody>
                    <a:bodyPr/>
                    <a:lstStyle/>
                    <a:p>
                      <a:pPr algn="l" fontAlgn="base"/>
                      <a:r>
                        <a:rPr lang="en-US" sz="1100" kern="1200" dirty="0">
                          <a:solidFill>
                            <a:schemeClr val="tx1"/>
                          </a:solidFill>
                          <a:effectLst/>
                          <a:latin typeface="+mn-lt"/>
                          <a:ea typeface="+mn-ea"/>
                          <a:cs typeface="+mn-cs"/>
                        </a:rPr>
                        <a:t>AWS Cloud Practitioner Training going on.</a:t>
                      </a:r>
                      <a:endParaRPr lang="en-US" sz="1100" b="0" i="0" dirty="0">
                        <a:solidFill>
                          <a:srgbClr val="000000"/>
                        </a:solidFill>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23787861"/>
                  </a:ext>
                </a:extLst>
              </a:tr>
              <a:tr h="720347">
                <a:tc>
                  <a:txBody>
                    <a:bodyPr/>
                    <a:lstStyle/>
                    <a:p>
                      <a:pPr algn="l" fontAlgn="base"/>
                      <a:r>
                        <a:rPr lang="en-US" sz="1200" b="0" i="0" u="none" strike="noStrike">
                          <a:solidFill>
                            <a:srgbClr val="000000"/>
                          </a:solidFill>
                          <a:effectLst/>
                          <a:latin typeface="Calibri" panose="020F0502020204030204" pitchFamily="34" charset="0"/>
                        </a:rPr>
                        <a:t>Tools</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r>
                        <a:rPr lang="en-US" sz="1100" kern="1200" dirty="0">
                          <a:solidFill>
                            <a:schemeClr val="tx1"/>
                          </a:solidFill>
                          <a:effectLst/>
                          <a:latin typeface="+mn-lt"/>
                          <a:ea typeface="+mn-ea"/>
                          <a:cs typeface="+mn-cs"/>
                        </a:rPr>
                        <a:t>Git, Postman, Spring Tool Suite , VS code , MongoDB Compass</a:t>
                      </a:r>
                      <a:endParaRPr lang="en-IN"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,Mongo Atlas.</a:t>
                      </a:r>
                      <a:r>
                        <a:rPr lang="en-US" sz="1100" b="0" i="0" dirty="0">
                          <a:solidFill>
                            <a:srgbClr val="000000"/>
                          </a:solidFill>
                          <a:effectLst/>
                          <a:latin typeface="Calibri" panose="020F0502020204030204" pitchFamily="34" charset="0"/>
                        </a:rPr>
                        <a:t>​</a:t>
                      </a:r>
                      <a:endParaRPr lang="en-US" sz="1100" b="0" i="0" dirty="0">
                        <a:solidFill>
                          <a:srgbClr val="000000"/>
                        </a:solidFill>
                        <a:effectLst/>
                      </a:endParaRPr>
                    </a:p>
                  </a:txBody>
                  <a:tcPr/>
                </a:tc>
                <a:extLst>
                  <a:ext uri="{0D108BD9-81ED-4DB2-BD59-A6C34878D82A}">
                    <a16:rowId xmlns:a16="http://schemas.microsoft.com/office/drawing/2014/main" val="10004"/>
                  </a:ext>
                </a:extLst>
              </a:tr>
              <a:tr h="490571">
                <a:tc>
                  <a:txBody>
                    <a:bodyPr/>
                    <a:lstStyle/>
                    <a:p>
                      <a:pPr algn="l" fontAlgn="base"/>
                      <a:endParaRPr lang="en-US" sz="1200" b="0" i="0" dirty="0">
                        <a:solidFill>
                          <a:srgbClr val="000000"/>
                        </a:solidFill>
                        <a:effectLst/>
                      </a:endParaRPr>
                    </a:p>
                  </a:txBody>
                  <a:tcPr/>
                </a:tc>
                <a:tc>
                  <a:txBody>
                    <a:bodyPr/>
                    <a:lstStyle/>
                    <a:p>
                      <a:pPr algn="l" fontAlgn="base"/>
                      <a:endParaRPr lang="en-US" sz="1100" b="0" i="0" dirty="0">
                        <a:solidFill>
                          <a:srgbClr val="000000"/>
                        </a:solidFill>
                        <a:effectLst/>
                      </a:endParaRPr>
                    </a:p>
                  </a:txBody>
                  <a:tcPr/>
                </a:tc>
                <a:extLst>
                  <a:ext uri="{0D108BD9-81ED-4DB2-BD59-A6C34878D82A}">
                    <a16:rowId xmlns:a16="http://schemas.microsoft.com/office/drawing/2014/main" val="10006"/>
                  </a:ext>
                </a:extLst>
              </a:tr>
            </a:tbl>
          </a:graphicData>
        </a:graphic>
      </p:graphicFrame>
      <p:sp>
        <p:nvSpPr>
          <p:cNvPr id="7170" name="Text Placeholder 18"/>
          <p:cNvSpPr>
            <a:spLocks noGrp="1"/>
          </p:cNvSpPr>
          <p:nvPr>
            <p:ph type="body" sz="quarter" idx="36"/>
          </p:nvPr>
        </p:nvSpPr>
        <p:spPr>
          <a:xfrm>
            <a:off x="4785937" y="3272457"/>
            <a:ext cx="4443788" cy="2692659"/>
          </a:xfrm>
        </p:spPr>
        <p:txBody>
          <a:bodyPr/>
          <a:lstStyle/>
          <a:p>
            <a:pPr marL="171450" indent="-171450">
              <a:lnSpc>
                <a:spcPct val="114000"/>
              </a:lnSpc>
              <a:buFont typeface="Arial" panose="020B0604020202020204" pitchFamily="34" charset="0"/>
              <a:buChar char="•"/>
            </a:pPr>
            <a:r>
              <a:rPr lang="en-US" sz="1200" spc="15" dirty="0">
                <a:effectLst/>
                <a:latin typeface="Times New Roman" panose="02020603050405020304" pitchFamily="18" charset="0"/>
                <a:ea typeface="Verdana" panose="020B0604030504040204" pitchFamily="34" charset="0"/>
                <a:cs typeface="Verdana" panose="020B0604030504040204" pitchFamily="34" charset="0"/>
              </a:rPr>
              <a:t>Completed the </a:t>
            </a:r>
            <a:r>
              <a:rPr lang="en-US" sz="1200" spc="10" dirty="0">
                <a:effectLst/>
                <a:latin typeface="Times New Roman" panose="02020603050405020304" pitchFamily="18" charset="0"/>
                <a:ea typeface="Verdana" panose="020B0604030504040204" pitchFamily="34" charset="0"/>
                <a:cs typeface="Verdana" panose="020B0604030504040204" pitchFamily="34" charset="0"/>
              </a:rPr>
              <a:t>BULT </a:t>
            </a:r>
            <a:r>
              <a:rPr lang="en-US" sz="1200" spc="15" dirty="0" err="1">
                <a:effectLst/>
                <a:latin typeface="Times New Roman" panose="02020603050405020304" pitchFamily="18" charset="0"/>
                <a:ea typeface="Verdana" panose="020B0604030504040204" pitchFamily="34" charset="0"/>
                <a:cs typeface="Verdana" panose="020B0604030504040204" pitchFamily="34" charset="0"/>
              </a:rPr>
              <a:t>iTransform</a:t>
            </a:r>
            <a:r>
              <a:rPr lang="en-US" sz="1200" spc="15" dirty="0">
                <a:effectLst/>
                <a:latin typeface="Times New Roman" panose="02020603050405020304" pitchFamily="18" charset="0"/>
                <a:ea typeface="Verdana" panose="020B0604030504040204" pitchFamily="34" charset="0"/>
                <a:cs typeface="Verdana" panose="020B0604030504040204" pitchFamily="34" charset="0"/>
              </a:rPr>
              <a:t> training </a:t>
            </a:r>
            <a:r>
              <a:rPr lang="en-US" sz="1200" dirty="0">
                <a:effectLst/>
                <a:latin typeface="Times New Roman" panose="02020603050405020304" pitchFamily="18" charset="0"/>
                <a:ea typeface="Verdana" panose="020B0604030504040204" pitchFamily="34" charset="0"/>
                <a:cs typeface="Verdana" panose="020B0604030504040204" pitchFamily="34" charset="0"/>
              </a:rPr>
              <a:t>in</a:t>
            </a:r>
            <a:r>
              <a:rPr lang="en-US" sz="1200" dirty="0">
                <a:effectLst/>
                <a:latin typeface="Verdana" panose="020B0604030504040204" pitchFamily="34" charset="0"/>
                <a:ea typeface="Verdana" panose="020B0604030504040204" pitchFamily="34" charset="0"/>
                <a:cs typeface="Verdana" panose="020B0604030504040204" pitchFamily="34" charset="0"/>
              </a:rPr>
              <a:t> </a:t>
            </a:r>
            <a:r>
              <a:rPr lang="en-US" sz="1200" b="1" spc="15" dirty="0">
                <a:effectLst/>
                <a:latin typeface="Verdana" panose="020B0604030504040204" pitchFamily="34" charset="0"/>
                <a:ea typeface="Verdana" panose="020B0604030504040204" pitchFamily="34" charset="0"/>
                <a:cs typeface="Verdana" panose="020B0604030504040204" pitchFamily="34" charset="0"/>
              </a:rPr>
              <a:t>Java Full Stack Development with</a:t>
            </a:r>
            <a:r>
              <a:rPr lang="en-US" sz="1200" b="1" dirty="0">
                <a:effectLst/>
                <a:latin typeface="Verdana" panose="020B0604030504040204" pitchFamily="34" charset="0"/>
                <a:ea typeface="Verdana" panose="020B0604030504040204" pitchFamily="34" charset="0"/>
                <a:cs typeface="Verdana" panose="020B0604030504040204" pitchFamily="34" charset="0"/>
              </a:rPr>
              <a:t> </a:t>
            </a:r>
            <a:r>
              <a:rPr lang="en-US" sz="1200" b="1" spc="15" dirty="0">
                <a:effectLst/>
                <a:latin typeface="Verdana" panose="020B0604030504040204" pitchFamily="34" charset="0"/>
                <a:ea typeface="Verdana" panose="020B0604030504040204" pitchFamily="34" charset="0"/>
                <a:cs typeface="Verdana" panose="020B0604030504040204" pitchFamily="34" charset="0"/>
              </a:rPr>
              <a:t>Angular.</a:t>
            </a:r>
          </a:p>
          <a:p>
            <a:pPr marL="171450" indent="-171450">
              <a:lnSpc>
                <a:spcPct val="114000"/>
              </a:lnSpc>
              <a:buFont typeface="Arial" panose="020B0604020202020204" pitchFamily="34" charset="0"/>
              <a:buChar char="•"/>
            </a:pPr>
            <a:r>
              <a:rPr lang="en-US" sz="1200" spc="15" dirty="0">
                <a:effectLst/>
                <a:latin typeface="Times New Roman" panose="02020603050405020304" pitchFamily="18" charset="0"/>
                <a:ea typeface="Verdana" panose="020B0604030504040204" pitchFamily="34" charset="0"/>
                <a:cs typeface="Verdana" panose="020B0604030504040204" pitchFamily="34" charset="0"/>
              </a:rPr>
              <a:t>Completed </a:t>
            </a:r>
            <a:r>
              <a:rPr lang="en-US" sz="1200" spc="10" dirty="0">
                <a:effectLst/>
                <a:latin typeface="Times New Roman" panose="02020603050405020304" pitchFamily="18" charset="0"/>
                <a:ea typeface="Verdana" panose="020B0604030504040204" pitchFamily="34" charset="0"/>
                <a:cs typeface="Verdana" panose="020B0604030504040204" pitchFamily="34" charset="0"/>
              </a:rPr>
              <a:t>Case </a:t>
            </a:r>
            <a:r>
              <a:rPr lang="en-US" sz="1200" spc="15" dirty="0">
                <a:effectLst/>
                <a:latin typeface="Times New Roman" panose="02020603050405020304" pitchFamily="18" charset="0"/>
                <a:ea typeface="Verdana" panose="020B0604030504040204" pitchFamily="34" charset="0"/>
                <a:cs typeface="Verdana" panose="020B0604030504040204" pitchFamily="34" charset="0"/>
              </a:rPr>
              <a:t>study </a:t>
            </a:r>
            <a:r>
              <a:rPr lang="en-US" sz="1200" dirty="0">
                <a:effectLst/>
                <a:latin typeface="Times New Roman" panose="02020603050405020304" pitchFamily="18" charset="0"/>
                <a:ea typeface="Verdana" panose="020B0604030504040204" pitchFamily="34" charset="0"/>
                <a:cs typeface="Verdana" panose="020B0604030504040204" pitchFamily="34" charset="0"/>
              </a:rPr>
              <a:t>on</a:t>
            </a:r>
            <a:r>
              <a:rPr lang="en-US" sz="1200" dirty="0">
                <a:effectLst/>
                <a:latin typeface="Verdana" panose="020B0604030504040204" pitchFamily="34" charset="0"/>
                <a:ea typeface="Verdana" panose="020B0604030504040204" pitchFamily="34" charset="0"/>
                <a:cs typeface="Verdana" panose="020B0604030504040204" pitchFamily="34" charset="0"/>
              </a:rPr>
              <a:t> </a:t>
            </a:r>
            <a:r>
              <a:rPr lang="en-US" sz="1200" b="1" dirty="0">
                <a:effectLst/>
                <a:latin typeface="Verdana" panose="020B0604030504040204" pitchFamily="34" charset="0"/>
                <a:ea typeface="Verdana" panose="020B0604030504040204" pitchFamily="34" charset="0"/>
                <a:cs typeface="Verdana" panose="020B0604030504040204" pitchFamily="34" charset="0"/>
              </a:rPr>
              <a:t>Job Portal</a:t>
            </a:r>
            <a:r>
              <a:rPr lang="en-US" sz="1200" b="1" spc="10" dirty="0">
                <a:effectLst/>
                <a:latin typeface="Verdana" panose="020B0604030504040204" pitchFamily="34" charset="0"/>
                <a:ea typeface="Verdana" panose="020B0604030504040204" pitchFamily="34" charset="0"/>
                <a:cs typeface="Verdana" panose="020B0604030504040204" pitchFamily="34" charset="0"/>
              </a:rPr>
              <a:t>: </a:t>
            </a:r>
            <a:r>
              <a:rPr lang="en-IN" sz="1200" spc="10" dirty="0">
                <a:effectLst/>
                <a:latin typeface="Times New Roman" panose="02020603050405020304" pitchFamily="18" charset="0"/>
                <a:ea typeface="Verdana" panose="020B0604030504040204" pitchFamily="34" charset="0"/>
                <a:cs typeface="Verdana" panose="020B0604030504040204" pitchFamily="34" charset="0"/>
              </a:rPr>
              <a:t>This job portal basically concerned with different job services provided by different companies.</a:t>
            </a:r>
            <a:endParaRPr lang="en-IN" sz="12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14000"/>
              </a:lnSpc>
              <a:buFont typeface="Arial" panose="020B0604020202020204" pitchFamily="34" charset="0"/>
              <a:buChar char="•"/>
            </a:pPr>
            <a:r>
              <a:rPr lang="en-IN" sz="1200" spc="10" dirty="0">
                <a:effectLst/>
                <a:latin typeface="Times New Roman" panose="02020603050405020304" pitchFamily="18" charset="0"/>
                <a:ea typeface="Verdana" panose="020B0604030504040204" pitchFamily="34" charset="0"/>
                <a:cs typeface="Verdana" panose="020B0604030504040204" pitchFamily="34" charset="0"/>
              </a:rPr>
              <a:t> It is also concerned with details of jobseekers.</a:t>
            </a:r>
          </a:p>
          <a:p>
            <a:pPr marL="171450" indent="-171450">
              <a:lnSpc>
                <a:spcPct val="114000"/>
              </a:lnSpc>
              <a:buFont typeface="Arial" panose="020B0604020202020204" pitchFamily="34" charset="0"/>
              <a:buChar char="•"/>
            </a:pPr>
            <a:r>
              <a:rPr lang="en-IN" sz="1200" spc="10" dirty="0">
                <a:effectLst/>
                <a:latin typeface="Times New Roman" panose="02020603050405020304" pitchFamily="18" charset="0"/>
                <a:ea typeface="Verdana" panose="020B0604030504040204" pitchFamily="34" charset="0"/>
              </a:rPr>
              <a:t>Jobseeker can view the list of different jobs and can apply for jobs. </a:t>
            </a:r>
            <a:endParaRPr lang="en-IN" sz="1200" dirty="0">
              <a:effectLst/>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14000"/>
              </a:lnSpc>
              <a:buFont typeface="Arial" panose="020B0604020202020204" pitchFamily="34" charset="0"/>
              <a:buChar char="•"/>
            </a:pPr>
            <a:r>
              <a:rPr lang="en-IN" sz="1200" spc="10" dirty="0">
                <a:effectLst/>
                <a:latin typeface="Times New Roman" panose="02020603050405020304" pitchFamily="18" charset="0"/>
                <a:ea typeface="Verdana" panose="020B0604030504040204" pitchFamily="34" charset="0"/>
                <a:cs typeface="Verdana" panose="020B0604030504040204" pitchFamily="34" charset="0"/>
              </a:rPr>
              <a:t>  Then jobseeker can apply go through the required qualification</a:t>
            </a:r>
            <a:r>
              <a:rPr lang="en-IN" sz="1100" spc="10" dirty="0">
                <a:effectLst/>
                <a:latin typeface="Times New Roman" panose="02020603050405020304" pitchFamily="18" charset="0"/>
                <a:ea typeface="Verdana" panose="020B0604030504040204" pitchFamily="34" charset="0"/>
                <a:cs typeface="Verdana" panose="020B0604030504040204" pitchFamily="34" charset="0"/>
              </a:rPr>
              <a:t>.</a:t>
            </a:r>
            <a:endParaRPr lang="en-IN" sz="1100" dirty="0">
              <a:effectLst/>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14000"/>
              </a:lnSpc>
              <a:buFont typeface="Arial" panose="020B0604020202020204" pitchFamily="34" charset="0"/>
              <a:buChar char="•"/>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66274" y="1574258"/>
            <a:ext cx="2436076" cy="258921"/>
          </a:xfrm>
        </p:spPr>
        <p:txBody>
          <a:bodyPr/>
          <a:lstStyle/>
          <a:p>
            <a:pPr eaLnBrk="1" hangingPunct="1"/>
            <a:r>
              <a:rPr lang="en-US" altLang="nl-NL" dirty="0">
                <a:solidFill>
                  <a:schemeClr val="accent2">
                    <a:lumMod val="60000"/>
                    <a:lumOff val="40000"/>
                  </a:schemeClr>
                </a:solidFill>
                <a:hlinkClick r:id="rId3"/>
              </a:rPr>
              <a:t>sameer.c.sawant@capgemini.com</a:t>
            </a:r>
            <a:r>
              <a:rPr lang="nl-NL" altLang="nl-NL" dirty="0"/>
              <a:t> </a:t>
            </a:r>
          </a:p>
        </p:txBody>
      </p:sp>
      <p:sp>
        <p:nvSpPr>
          <p:cNvPr id="7174" name="Text Placeholder 25"/>
          <p:cNvSpPr>
            <a:spLocks noGrp="1"/>
          </p:cNvSpPr>
          <p:nvPr>
            <p:ph type="body" sz="quarter" idx="48"/>
          </p:nvPr>
        </p:nvSpPr>
        <p:spPr>
          <a:xfrm>
            <a:off x="3368516" y="1844184"/>
            <a:ext cx="2382837" cy="330200"/>
          </a:xfrm>
        </p:spPr>
        <p:txBody>
          <a:bodyPr/>
          <a:lstStyle/>
          <a:p>
            <a:pPr eaLnBrk="1" hangingPunct="1"/>
            <a:r>
              <a:rPr lang="nl-NL" altLang="nl-NL" dirty="0"/>
              <a:t>+917083823603</a:t>
            </a:r>
            <a:endParaRPr lang="en-US" altLang="nl-NL" dirty="0"/>
          </a:p>
        </p:txBody>
      </p:sp>
      <p:sp>
        <p:nvSpPr>
          <p:cNvPr id="7175" name="Text Placeholder 26"/>
          <p:cNvSpPr>
            <a:spLocks noGrp="1"/>
          </p:cNvSpPr>
          <p:nvPr>
            <p:ph type="body" sz="quarter" idx="50"/>
          </p:nvPr>
        </p:nvSpPr>
        <p:spPr>
          <a:xfrm>
            <a:off x="157256" y="2666874"/>
            <a:ext cx="4402678" cy="4159079"/>
          </a:xfrm>
        </p:spPr>
        <p:txBody>
          <a:bodyPr/>
          <a:lstStyle/>
          <a:p>
            <a:r>
              <a:rPr lang="en-US" altLang="en-US" sz="1100" b="1" dirty="0"/>
              <a:t>Full Stack Developer</a:t>
            </a:r>
          </a:p>
          <a:p>
            <a:pPr marL="342900" lvl="0" indent="-342900">
              <a:spcBef>
                <a:spcPts val="920"/>
              </a:spcBef>
              <a:buFont typeface="Arial" panose="020B0604020202020204" pitchFamily="34" charset="0"/>
              <a:buChar char="•"/>
              <a:tabLst>
                <a:tab pos="244475" algn="l"/>
              </a:tabLst>
            </a:pPr>
            <a:r>
              <a:rPr lang="en-US" sz="1200" dirty="0">
                <a:effectLst/>
                <a:latin typeface="Times New Roman" panose="02020603050405020304" pitchFamily="18" charset="0"/>
                <a:ea typeface="Verdana" panose="020B0604030504040204" pitchFamily="34" charset="0"/>
                <a:cs typeface="Verdana" panose="020B0604030504040204" pitchFamily="34" charset="0"/>
              </a:rPr>
              <a:t>Hands on experience in developing WebApp</a:t>
            </a:r>
            <a:r>
              <a:rPr lang="en-US" sz="1200" spc="105" dirty="0">
                <a:effectLst/>
                <a:latin typeface="Times New Roman" panose="02020603050405020304" pitchFamily="18" charset="0"/>
                <a:ea typeface="Verdana" panose="020B0604030504040204" pitchFamily="34" charset="0"/>
                <a:cs typeface="Verdana" panose="020B0604030504040204" pitchFamily="34" charset="0"/>
              </a:rPr>
              <a:t> </a:t>
            </a:r>
            <a:r>
              <a:rPr lang="en-US" sz="1200" dirty="0">
                <a:effectLst/>
                <a:latin typeface="Times New Roman" panose="02020603050405020304" pitchFamily="18" charset="0"/>
                <a:ea typeface="Verdana" panose="020B0604030504040204" pitchFamily="34" charset="0"/>
                <a:cs typeface="Verdana" panose="020B0604030504040204" pitchFamily="34" charset="0"/>
              </a:rPr>
              <a:t>using</a:t>
            </a:r>
            <a:endParaRPr lang="en-IN" sz="1200" dirty="0">
              <a:effectLst/>
              <a:latin typeface="Verdana" panose="020B0604030504040204" pitchFamily="34" charset="0"/>
              <a:ea typeface="Verdana" panose="020B0604030504040204" pitchFamily="34" charset="0"/>
              <a:cs typeface="Verdana" panose="020B0604030504040204" pitchFamily="34" charset="0"/>
            </a:endParaRPr>
          </a:p>
          <a:p>
            <a:pPr marL="243840">
              <a:spcBef>
                <a:spcPts val="185"/>
              </a:spcBef>
            </a:pPr>
            <a:r>
              <a:rPr lang="en-US" sz="1100" b="1" dirty="0">
                <a:effectLst/>
                <a:latin typeface="Verdana" panose="020B0604030504040204" pitchFamily="34" charset="0"/>
                <a:ea typeface="Verdana" panose="020B0604030504040204" pitchFamily="34" charset="0"/>
                <a:cs typeface="Verdana" panose="020B0604030504040204" pitchFamily="34" charset="0"/>
              </a:rPr>
              <a:t>Spring Boot </a:t>
            </a:r>
            <a:r>
              <a:rPr lang="en-US" sz="1100" b="0" dirty="0">
                <a:effectLst/>
                <a:latin typeface="Verdana" panose="020B0604030504040204" pitchFamily="34" charset="0"/>
                <a:ea typeface="Verdana" panose="020B0604030504040204" pitchFamily="34" charset="0"/>
                <a:cs typeface="Verdana" panose="020B0604030504040204" pitchFamily="34" charset="0"/>
              </a:rPr>
              <a:t>and </a:t>
            </a:r>
            <a:r>
              <a:rPr lang="en-US" sz="1100" b="1" dirty="0">
                <a:effectLst/>
                <a:latin typeface="Verdana" panose="020B0604030504040204" pitchFamily="34" charset="0"/>
                <a:ea typeface="Verdana" panose="020B0604030504040204" pitchFamily="34" charset="0"/>
                <a:cs typeface="Verdana" panose="020B0604030504040204" pitchFamily="34" charset="0"/>
              </a:rPr>
              <a:t>Angular Framework.</a:t>
            </a:r>
            <a:endParaRPr lang="en-IN" sz="1100" b="1" dirty="0">
              <a:effectLst/>
              <a:latin typeface="Verdana" panose="020B0604030504040204" pitchFamily="34" charset="0"/>
              <a:ea typeface="Verdana" panose="020B0604030504040204" pitchFamily="34" charset="0"/>
              <a:cs typeface="Verdana" panose="020B0604030504040204" pitchFamily="34" charset="0"/>
            </a:endParaRPr>
          </a:p>
          <a:p>
            <a:pPr marL="342900" marR="138430" lvl="0" indent="-342900" algn="just">
              <a:lnSpc>
                <a:spcPct val="112000"/>
              </a:lnSpc>
              <a:spcBef>
                <a:spcPts val="1075"/>
              </a:spcBef>
              <a:spcAft>
                <a:spcPts val="0"/>
              </a:spcAft>
              <a:buFont typeface="Arial" panose="020B0604020202020204" pitchFamily="34" charset="0"/>
              <a:buChar char="•"/>
              <a:tabLst>
                <a:tab pos="244475" algn="l"/>
              </a:tabLst>
            </a:pPr>
            <a:r>
              <a:rPr lang="en-US" sz="1200" dirty="0">
                <a:effectLst/>
                <a:latin typeface="Times New Roman" panose="02020603050405020304" pitchFamily="18" charset="0"/>
                <a:ea typeface="Verdana" panose="020B0604030504040204" pitchFamily="34" charset="0"/>
                <a:cs typeface="Verdana" panose="020B0604030504040204" pitchFamily="34" charset="0"/>
              </a:rPr>
              <a:t>Practical Understanding of</a:t>
            </a:r>
            <a:r>
              <a:rPr lang="en-US" sz="1200" dirty="0">
                <a:effectLst/>
                <a:latin typeface="Verdana" panose="020B0604030504040204" pitchFamily="34" charset="0"/>
                <a:ea typeface="Verdana" panose="020B0604030504040204" pitchFamily="34" charset="0"/>
                <a:cs typeface="Verdana" panose="020B0604030504040204" pitchFamily="34" charset="0"/>
              </a:rPr>
              <a:t> </a:t>
            </a:r>
            <a:r>
              <a:rPr lang="en-US" sz="1100" b="1" dirty="0">
                <a:effectLst/>
                <a:latin typeface="Verdana" panose="020B0604030504040204" pitchFamily="34" charset="0"/>
                <a:ea typeface="Verdana" panose="020B0604030504040204" pitchFamily="34" charset="0"/>
                <a:cs typeface="Verdana" panose="020B0604030504040204" pitchFamily="34" charset="0"/>
              </a:rPr>
              <a:t>Java, Spring Framework, MongoDB, HTML5, CSS, JavaScript, TypeScript and Angular.</a:t>
            </a:r>
            <a:endParaRPr lang="en-IN" sz="1100" dirty="0">
              <a:effectLst/>
              <a:latin typeface="Verdana" panose="020B0604030504040204" pitchFamily="34" charset="0"/>
              <a:ea typeface="Verdana" panose="020B0604030504040204" pitchFamily="34" charset="0"/>
              <a:cs typeface="Verdana" panose="020B0604030504040204" pitchFamily="34" charset="0"/>
            </a:endParaRPr>
          </a:p>
          <a:p>
            <a:pPr marL="342900" lvl="0" indent="-342900">
              <a:spcBef>
                <a:spcPts val="930"/>
              </a:spcBef>
              <a:buFont typeface="Arial" panose="020B0604020202020204" pitchFamily="34" charset="0"/>
              <a:buChar char="•"/>
              <a:tabLst>
                <a:tab pos="244475" algn="l"/>
                <a:tab pos="3188970" algn="l"/>
              </a:tabLst>
            </a:pPr>
            <a:r>
              <a:rPr lang="en-US" sz="1200" dirty="0">
                <a:effectLst/>
                <a:latin typeface="Times New Roman" panose="02020603050405020304" pitchFamily="18" charset="0"/>
                <a:ea typeface="Verdana" panose="020B0604030504040204" pitchFamily="34" charset="0"/>
                <a:cs typeface="Verdana" panose="020B0604030504040204" pitchFamily="34" charset="0"/>
              </a:rPr>
              <a:t>Proficient in creating Single</a:t>
            </a:r>
            <a:r>
              <a:rPr lang="en-US" sz="1200" spc="90" dirty="0">
                <a:effectLst/>
                <a:latin typeface="Times New Roman" panose="02020603050405020304" pitchFamily="18" charset="0"/>
                <a:ea typeface="Verdana" panose="020B0604030504040204" pitchFamily="34" charset="0"/>
                <a:cs typeface="Verdana" panose="020B0604030504040204" pitchFamily="34" charset="0"/>
              </a:rPr>
              <a:t> </a:t>
            </a:r>
            <a:r>
              <a:rPr lang="en-US" sz="1200" spc="-15" dirty="0">
                <a:effectLst/>
                <a:latin typeface="Times New Roman" panose="02020603050405020304" pitchFamily="18" charset="0"/>
                <a:ea typeface="Verdana" panose="020B0604030504040204" pitchFamily="34" charset="0"/>
                <a:cs typeface="Verdana" panose="020B0604030504040204" pitchFamily="34" charset="0"/>
              </a:rPr>
              <a:t>page</a:t>
            </a:r>
            <a:r>
              <a:rPr lang="en-US" sz="1200" spc="185" dirty="0">
                <a:effectLst/>
                <a:latin typeface="Times New Roman" panose="02020603050405020304" pitchFamily="18" charset="0"/>
                <a:ea typeface="Verdana" panose="020B0604030504040204" pitchFamily="34" charset="0"/>
                <a:cs typeface="Verdana" panose="020B0604030504040204" pitchFamily="34" charset="0"/>
              </a:rPr>
              <a:t> </a:t>
            </a:r>
            <a:r>
              <a:rPr lang="en-US" sz="1200" spc="-15" dirty="0">
                <a:effectLst/>
                <a:latin typeface="Times New Roman" panose="02020603050405020304" pitchFamily="18" charset="0"/>
                <a:ea typeface="Verdana" panose="020B0604030504040204" pitchFamily="34" charset="0"/>
                <a:cs typeface="Verdana" panose="020B0604030504040204" pitchFamily="34" charset="0"/>
              </a:rPr>
              <a:t>Web </a:t>
            </a:r>
            <a:r>
              <a:rPr lang="en-US" sz="1200" dirty="0">
                <a:effectLst/>
                <a:latin typeface="Times New Roman" panose="02020603050405020304" pitchFamily="18" charset="0"/>
                <a:ea typeface="Verdana" panose="020B0604030504040204" pitchFamily="34" charset="0"/>
                <a:cs typeface="Verdana" panose="020B0604030504040204" pitchFamily="34" charset="0"/>
              </a:rPr>
              <a:t>Application</a:t>
            </a:r>
            <a:r>
              <a:rPr lang="en-US" sz="1200" spc="200" dirty="0">
                <a:effectLst/>
                <a:latin typeface="Times New Roman" panose="02020603050405020304" pitchFamily="18" charset="0"/>
                <a:ea typeface="Verdana" panose="020B0604030504040204" pitchFamily="34" charset="0"/>
                <a:cs typeface="Verdana" panose="020B0604030504040204" pitchFamily="34" charset="0"/>
              </a:rPr>
              <a:t> </a:t>
            </a:r>
            <a:r>
              <a:rPr lang="en-US" sz="1200" dirty="0">
                <a:effectLst/>
                <a:latin typeface="Times New Roman" panose="02020603050405020304" pitchFamily="18" charset="0"/>
                <a:ea typeface="Verdana" panose="020B0604030504040204" pitchFamily="34" charset="0"/>
                <a:cs typeface="Verdana" panose="020B0604030504040204" pitchFamily="34" charset="0"/>
              </a:rPr>
              <a:t>in</a:t>
            </a:r>
            <a:endParaRPr lang="en-IN" sz="1200" dirty="0">
              <a:effectLst/>
              <a:latin typeface="Verdana" panose="020B0604030504040204" pitchFamily="34" charset="0"/>
              <a:ea typeface="Verdana" panose="020B0604030504040204" pitchFamily="34" charset="0"/>
              <a:cs typeface="Verdana" panose="020B0604030504040204" pitchFamily="34" charset="0"/>
            </a:endParaRPr>
          </a:p>
          <a:p>
            <a:pPr marL="243840">
              <a:spcBef>
                <a:spcPts val="170"/>
              </a:spcBef>
            </a:pPr>
            <a:r>
              <a:rPr lang="en-US" sz="1100" b="1" dirty="0">
                <a:effectLst/>
                <a:latin typeface="Verdana" panose="020B0604030504040204" pitchFamily="34" charset="0"/>
                <a:ea typeface="Verdana" panose="020B0604030504040204" pitchFamily="34" charset="0"/>
                <a:cs typeface="Verdana" panose="020B0604030504040204" pitchFamily="34" charset="0"/>
              </a:rPr>
              <a:t>Angular.</a:t>
            </a:r>
            <a:endParaRPr lang="en-US" sz="1200" b="0" i="0" dirty="0">
              <a:effectLst/>
            </a:endParaRPr>
          </a:p>
          <a:p>
            <a:pPr marL="171450" indent="-171450">
              <a:buFont typeface="Arial" panose="020B0604020202020204" pitchFamily="34" charset="0"/>
              <a:buChar char="•"/>
            </a:pPr>
            <a:r>
              <a:rPr lang="en-US" sz="1100" dirty="0">
                <a:effectLst/>
                <a:latin typeface="Times New Roman" panose="02020603050405020304" pitchFamily="18" charset="0"/>
                <a:ea typeface="Carlito"/>
              </a:rPr>
              <a:t>Have Knowledge on</a:t>
            </a:r>
            <a:r>
              <a:rPr lang="en-US" sz="1100" dirty="0">
                <a:effectLst/>
                <a:latin typeface="Carlito"/>
                <a:ea typeface="Carlito"/>
                <a:cs typeface="Carlito"/>
              </a:rPr>
              <a:t> </a:t>
            </a:r>
            <a:r>
              <a:rPr lang="en-US" sz="1100" b="1" dirty="0">
                <a:effectLst/>
                <a:latin typeface="Carlito"/>
                <a:ea typeface="Carlito"/>
                <a:cs typeface="Carlito"/>
              </a:rPr>
              <a:t>UML, Git and</a:t>
            </a:r>
            <a:r>
              <a:rPr lang="en-US" sz="1100" b="1" spc="65" dirty="0">
                <a:effectLst/>
                <a:latin typeface="Carlito"/>
                <a:ea typeface="Carlito"/>
                <a:cs typeface="Carlito"/>
              </a:rPr>
              <a:t> </a:t>
            </a:r>
            <a:r>
              <a:rPr lang="en-US" sz="1100" b="1" dirty="0">
                <a:effectLst/>
                <a:latin typeface="Carlito"/>
                <a:ea typeface="Carlito"/>
                <a:cs typeface="Carlito"/>
              </a:rPr>
              <a:t>GitHub</a:t>
            </a:r>
            <a:r>
              <a:rPr lang="en-US" sz="1800" b="1" dirty="0">
                <a:effectLst/>
                <a:latin typeface="Carlito"/>
                <a:ea typeface="Carlito"/>
                <a:cs typeface="Carlito"/>
              </a:rPr>
              <a:t>.</a:t>
            </a:r>
          </a:p>
          <a:p>
            <a:pPr marL="342900" marR="24130" lvl="0" indent="-342900">
              <a:lnSpc>
                <a:spcPct val="112000"/>
              </a:lnSpc>
              <a:spcBef>
                <a:spcPts val="1165"/>
              </a:spcBef>
              <a:spcAft>
                <a:spcPts val="0"/>
              </a:spcAft>
              <a:buFont typeface="Arial" panose="020B0604020202020204" pitchFamily="34" charset="0"/>
              <a:buChar char="•"/>
              <a:tabLst>
                <a:tab pos="244475" algn="l"/>
              </a:tabLst>
            </a:pPr>
            <a:r>
              <a:rPr lang="en-US" sz="1200" dirty="0">
                <a:effectLst/>
                <a:latin typeface="Times New Roman" panose="02020603050405020304" pitchFamily="18" charset="0"/>
                <a:ea typeface="Verdana" panose="020B0604030504040204" pitchFamily="34" charset="0"/>
                <a:cs typeface="Verdana" panose="020B0604030504040204" pitchFamily="34" charset="0"/>
              </a:rPr>
              <a:t>To build a long term career in technology sector with opportunities for career growth and pursuing opportunity which will allow me to grow professionally, while effectively utilizing my versatile skill set to help promote your corporate mission and team</a:t>
            </a:r>
            <a:r>
              <a:rPr lang="en-US" sz="1200" spc="25" dirty="0">
                <a:effectLst/>
                <a:latin typeface="Times New Roman" panose="02020603050405020304" pitchFamily="18" charset="0"/>
                <a:ea typeface="Verdana" panose="020B0604030504040204" pitchFamily="34" charset="0"/>
                <a:cs typeface="Verdana" panose="020B0604030504040204" pitchFamily="34" charset="0"/>
              </a:rPr>
              <a:t> </a:t>
            </a:r>
            <a:r>
              <a:rPr lang="en-US" sz="1200" dirty="0">
                <a:effectLst/>
                <a:latin typeface="Times New Roman" panose="02020603050405020304" pitchFamily="18" charset="0"/>
                <a:ea typeface="Verdana" panose="020B0604030504040204" pitchFamily="34" charset="0"/>
                <a:cs typeface="Verdana" panose="020B0604030504040204" pitchFamily="34" charset="0"/>
              </a:rPr>
              <a:t>goals.</a:t>
            </a:r>
            <a:endParaRPr lang="en-IN" sz="1200" dirty="0">
              <a:effectLst/>
              <a:latin typeface="Verdana" panose="020B0604030504040204" pitchFamily="34" charset="0"/>
              <a:ea typeface="Verdana" panose="020B0604030504040204" pitchFamily="34" charset="0"/>
              <a:cs typeface="Verdana" panose="020B0604030504040204" pitchFamily="34" charset="0"/>
            </a:endParaRPr>
          </a:p>
          <a:p>
            <a:pPr marL="342900" marR="618490" lvl="0" indent="-342900">
              <a:lnSpc>
                <a:spcPct val="112000"/>
              </a:lnSpc>
              <a:spcBef>
                <a:spcPts val="970"/>
              </a:spcBef>
              <a:spcAft>
                <a:spcPts val="0"/>
              </a:spcAft>
              <a:buFont typeface="Arial" panose="020B0604020202020204" pitchFamily="34" charset="0"/>
              <a:buChar char="•"/>
              <a:tabLst>
                <a:tab pos="244475" algn="l"/>
              </a:tabLst>
            </a:pPr>
            <a:r>
              <a:rPr lang="en-US" sz="1200" dirty="0">
                <a:effectLst/>
                <a:latin typeface="Times New Roman" panose="02020603050405020304" pitchFamily="18" charset="0"/>
                <a:ea typeface="Verdana" panose="020B0604030504040204" pitchFamily="34" charset="0"/>
                <a:cs typeface="Verdana" panose="020B0604030504040204" pitchFamily="34" charset="0"/>
              </a:rPr>
              <a:t>Ready to learn new technologies and implement them for the Future knowledge</a:t>
            </a:r>
            <a:r>
              <a:rPr lang="en-US" sz="1200" spc="-100" dirty="0">
                <a:effectLst/>
                <a:latin typeface="Times New Roman" panose="02020603050405020304" pitchFamily="18" charset="0"/>
                <a:ea typeface="Verdana" panose="020B0604030504040204" pitchFamily="34" charset="0"/>
                <a:cs typeface="Verdana" panose="020B0604030504040204" pitchFamily="34" charset="0"/>
              </a:rPr>
              <a:t> </a:t>
            </a:r>
            <a:r>
              <a:rPr lang="en-US" sz="1200" dirty="0">
                <a:effectLst/>
                <a:latin typeface="Times New Roman" panose="02020603050405020304" pitchFamily="18" charset="0"/>
                <a:ea typeface="Verdana" panose="020B0604030504040204" pitchFamily="34" charset="0"/>
                <a:cs typeface="Verdana" panose="020B0604030504040204" pitchFamily="34" charset="0"/>
              </a:rPr>
              <a:t>improvement.</a:t>
            </a:r>
            <a:endParaRPr lang="en-IN" sz="1200" dirty="0">
              <a:effectLst/>
              <a:latin typeface="Verdana" panose="020B0604030504040204" pitchFamily="34" charset="0"/>
              <a:ea typeface="Verdana" panose="020B0604030504040204" pitchFamily="34" charset="0"/>
              <a:cs typeface="Verdana" panose="020B0604030504040204" pitchFamily="34" charset="0"/>
            </a:endParaRPr>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Sameer Satish Sawant</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5222082" y="623857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735320" y="6390450"/>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pic>
        <p:nvPicPr>
          <p:cNvPr id="7182" name="Picture 4" descr="Free icon download | Linkedin">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88466" y="1506516"/>
            <a:ext cx="399257" cy="394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40872" y="555015"/>
            <a:ext cx="2739979"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Information Technology : 2015 - 2020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a:extLst>
              <a:ext uri="{FF2B5EF4-FFF2-40B4-BE49-F238E27FC236}">
                <a16:creationId xmlns:a16="http://schemas.microsoft.com/office/drawing/2014/main" id="{27058A70-4A7B-9FF7-321D-4BB02CD39190}"/>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7966" b="7966"/>
          <a:stretch/>
        </p:blipFill>
        <p:spPr>
          <a:xfrm>
            <a:off x="340308" y="286728"/>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298</TotalTime>
  <Words>321</Words>
  <Application>Microsoft Office PowerPoint</Application>
  <PresentationFormat>Widescreen</PresentationFormat>
  <Paragraphs>43</Paragraphs>
  <Slides>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Carlito</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Sawant, Sameer</cp:lastModifiedBy>
  <cp:revision>132</cp:revision>
  <dcterms:created xsi:type="dcterms:W3CDTF">2020-09-22T06:24:00Z</dcterms:created>
  <dcterms:modified xsi:type="dcterms:W3CDTF">2022-06-21T06:27:46Z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