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3CBE1D-8021-CA43-A194-9BB34A5B798B}">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0"/>
  </p:normalViewPr>
  <p:slideViewPr>
    <p:cSldViewPr snapToGrid="0">
      <p:cViewPr varScale="1">
        <p:scale>
          <a:sx n="73" d="100"/>
          <a:sy n="73" d="100"/>
        </p:scale>
        <p:origin x="224"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E03A4B-D6C0-4F19-A799-FBF255DD7EB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8ADA81F-14C3-4BFB-93EB-BBD0F91DCFB7}">
      <dgm:prSet/>
      <dgm:spPr/>
      <dgm:t>
        <a:bodyPr/>
        <a:lstStyle/>
        <a:p>
          <a:pPr>
            <a:lnSpc>
              <a:spcPct val="100000"/>
            </a:lnSpc>
          </a:pPr>
          <a:r>
            <a:rPr lang="en-US"/>
            <a:t>Vertex/nodes: Computers are represented as nodes. </a:t>
          </a:r>
        </a:p>
      </dgm:t>
    </dgm:pt>
    <dgm:pt modelId="{D745ED8F-90EE-4AFD-80F4-243040405CE5}" type="parTrans" cxnId="{6A65BF10-EEBD-4E49-87CE-93D3AA6B4363}">
      <dgm:prSet/>
      <dgm:spPr/>
      <dgm:t>
        <a:bodyPr/>
        <a:lstStyle/>
        <a:p>
          <a:endParaRPr lang="en-US"/>
        </a:p>
      </dgm:t>
    </dgm:pt>
    <dgm:pt modelId="{B19D355A-5E11-47B9-B3EB-93D11EA70602}" type="sibTrans" cxnId="{6A65BF10-EEBD-4E49-87CE-93D3AA6B4363}">
      <dgm:prSet/>
      <dgm:spPr/>
      <dgm:t>
        <a:bodyPr/>
        <a:lstStyle/>
        <a:p>
          <a:endParaRPr lang="en-US"/>
        </a:p>
      </dgm:t>
    </dgm:pt>
    <dgm:pt modelId="{C61B4575-65E9-48E8-9A13-147B5C88FFD6}">
      <dgm:prSet/>
      <dgm:spPr/>
      <dgm:t>
        <a:bodyPr/>
        <a:lstStyle/>
        <a:p>
          <a:pPr>
            <a:lnSpc>
              <a:spcPct val="100000"/>
            </a:lnSpc>
          </a:pPr>
          <a:r>
            <a:rPr lang="en-US"/>
            <a:t>Edges: Communications are represented as edges. </a:t>
          </a:r>
        </a:p>
      </dgm:t>
    </dgm:pt>
    <dgm:pt modelId="{85F2CF61-8F25-4B33-A751-171E98E7D236}" type="parTrans" cxnId="{E8057243-0213-411C-86AE-50D276801A80}">
      <dgm:prSet/>
      <dgm:spPr/>
      <dgm:t>
        <a:bodyPr/>
        <a:lstStyle/>
        <a:p>
          <a:endParaRPr lang="en-US"/>
        </a:p>
      </dgm:t>
    </dgm:pt>
    <dgm:pt modelId="{F834D79E-BAC6-4D31-9BB2-5D85BEB3E670}" type="sibTrans" cxnId="{E8057243-0213-411C-86AE-50D276801A80}">
      <dgm:prSet/>
      <dgm:spPr/>
      <dgm:t>
        <a:bodyPr/>
        <a:lstStyle/>
        <a:p>
          <a:endParaRPr lang="en-US"/>
        </a:p>
      </dgm:t>
    </dgm:pt>
    <dgm:pt modelId="{F5AEC1A6-2663-4EB5-9E33-447A05EB33ED}">
      <dgm:prSet/>
      <dgm:spPr/>
      <dgm:t>
        <a:bodyPr/>
        <a:lstStyle/>
        <a:p>
          <a:pPr>
            <a:lnSpc>
              <a:spcPct val="100000"/>
            </a:lnSpc>
          </a:pPr>
          <a:r>
            <a:rPr lang="en-US"/>
            <a:t>The choosing of algorithm was based on the consideration of time complexity and the scenario of the problem statement.</a:t>
          </a:r>
        </a:p>
      </dgm:t>
    </dgm:pt>
    <dgm:pt modelId="{140F1A80-07AD-415B-9DD8-CF19E23C3103}" type="parTrans" cxnId="{8B97A8F3-9FC7-4BAA-AD1B-FA56E5CF660D}">
      <dgm:prSet/>
      <dgm:spPr/>
      <dgm:t>
        <a:bodyPr/>
        <a:lstStyle/>
        <a:p>
          <a:endParaRPr lang="en-US"/>
        </a:p>
      </dgm:t>
    </dgm:pt>
    <dgm:pt modelId="{1C3CA85E-61E0-45FE-8DB0-AFFBFCA6182C}" type="sibTrans" cxnId="{8B97A8F3-9FC7-4BAA-AD1B-FA56E5CF660D}">
      <dgm:prSet/>
      <dgm:spPr/>
      <dgm:t>
        <a:bodyPr/>
        <a:lstStyle/>
        <a:p>
          <a:endParaRPr lang="en-US"/>
        </a:p>
      </dgm:t>
    </dgm:pt>
    <dgm:pt modelId="{0D8B5E6E-641D-40D3-A72E-5366E23EA43B}" type="pres">
      <dgm:prSet presAssocID="{F5E03A4B-D6C0-4F19-A799-FBF255DD7EB1}" presName="root" presStyleCnt="0">
        <dgm:presLayoutVars>
          <dgm:dir/>
          <dgm:resizeHandles val="exact"/>
        </dgm:presLayoutVars>
      </dgm:prSet>
      <dgm:spPr/>
    </dgm:pt>
    <dgm:pt modelId="{5092004C-0089-48E4-BD38-5BDEA4286467}" type="pres">
      <dgm:prSet presAssocID="{38ADA81F-14C3-4BFB-93EB-BBD0F91DCFB7}" presName="compNode" presStyleCnt="0"/>
      <dgm:spPr/>
    </dgm:pt>
    <dgm:pt modelId="{EB9B3E10-F130-4C37-AF08-7B73A372817B}" type="pres">
      <dgm:prSet presAssocID="{38ADA81F-14C3-4BFB-93EB-BBD0F91DCF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3B5FCC74-04B0-48F4-BAD8-6A46F0E25376}" type="pres">
      <dgm:prSet presAssocID="{38ADA81F-14C3-4BFB-93EB-BBD0F91DCFB7}" presName="spaceRect" presStyleCnt="0"/>
      <dgm:spPr/>
    </dgm:pt>
    <dgm:pt modelId="{F2E32839-1C2C-455B-B253-E4729F077F1B}" type="pres">
      <dgm:prSet presAssocID="{38ADA81F-14C3-4BFB-93EB-BBD0F91DCFB7}" presName="textRect" presStyleLbl="revTx" presStyleIdx="0" presStyleCnt="3">
        <dgm:presLayoutVars>
          <dgm:chMax val="1"/>
          <dgm:chPref val="1"/>
        </dgm:presLayoutVars>
      </dgm:prSet>
      <dgm:spPr/>
    </dgm:pt>
    <dgm:pt modelId="{E300CD12-5436-446A-8EE8-4DDBE639B32B}" type="pres">
      <dgm:prSet presAssocID="{B19D355A-5E11-47B9-B3EB-93D11EA70602}" presName="sibTrans" presStyleCnt="0"/>
      <dgm:spPr/>
    </dgm:pt>
    <dgm:pt modelId="{E6CCA015-1567-4449-88A0-CCA0AFE876D6}" type="pres">
      <dgm:prSet presAssocID="{C61B4575-65E9-48E8-9A13-147B5C88FFD6}" presName="compNode" presStyleCnt="0"/>
      <dgm:spPr/>
    </dgm:pt>
    <dgm:pt modelId="{510ED67B-71FF-4157-B16D-B1FE4006F0DE}" type="pres">
      <dgm:prSet presAssocID="{C61B4575-65E9-48E8-9A13-147B5C88FF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wing Compass"/>
        </a:ext>
      </dgm:extLst>
    </dgm:pt>
    <dgm:pt modelId="{2824D2C3-ABF9-4195-9324-51948D6E24DE}" type="pres">
      <dgm:prSet presAssocID="{C61B4575-65E9-48E8-9A13-147B5C88FFD6}" presName="spaceRect" presStyleCnt="0"/>
      <dgm:spPr/>
    </dgm:pt>
    <dgm:pt modelId="{F0B1B87C-C62E-4DAC-9D68-73F94FCA82C9}" type="pres">
      <dgm:prSet presAssocID="{C61B4575-65E9-48E8-9A13-147B5C88FFD6}" presName="textRect" presStyleLbl="revTx" presStyleIdx="1" presStyleCnt="3">
        <dgm:presLayoutVars>
          <dgm:chMax val="1"/>
          <dgm:chPref val="1"/>
        </dgm:presLayoutVars>
      </dgm:prSet>
      <dgm:spPr/>
    </dgm:pt>
    <dgm:pt modelId="{46BF4BE6-821B-4705-BD8E-AB4F19548552}" type="pres">
      <dgm:prSet presAssocID="{F834D79E-BAC6-4D31-9BB2-5D85BEB3E670}" presName="sibTrans" presStyleCnt="0"/>
      <dgm:spPr/>
    </dgm:pt>
    <dgm:pt modelId="{07A60621-9276-4051-8CCE-0567C1051001}" type="pres">
      <dgm:prSet presAssocID="{F5AEC1A6-2663-4EB5-9E33-447A05EB33ED}" presName="compNode" presStyleCnt="0"/>
      <dgm:spPr/>
    </dgm:pt>
    <dgm:pt modelId="{6E30B413-2E6C-4C2E-919F-9E7885776194}" type="pres">
      <dgm:prSet presAssocID="{F5AEC1A6-2663-4EB5-9E33-447A05EB33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BB03C654-4D2A-444F-9A97-1E115997BE83}" type="pres">
      <dgm:prSet presAssocID="{F5AEC1A6-2663-4EB5-9E33-447A05EB33ED}" presName="spaceRect" presStyleCnt="0"/>
      <dgm:spPr/>
    </dgm:pt>
    <dgm:pt modelId="{4DEE5AB9-0302-462D-B490-9B91BF4D5327}" type="pres">
      <dgm:prSet presAssocID="{F5AEC1A6-2663-4EB5-9E33-447A05EB33ED}" presName="textRect" presStyleLbl="revTx" presStyleIdx="2" presStyleCnt="3">
        <dgm:presLayoutVars>
          <dgm:chMax val="1"/>
          <dgm:chPref val="1"/>
        </dgm:presLayoutVars>
      </dgm:prSet>
      <dgm:spPr/>
    </dgm:pt>
  </dgm:ptLst>
  <dgm:cxnLst>
    <dgm:cxn modelId="{BFD3FA0B-315A-4AB7-89F1-D482B0B63D9E}" type="presOf" srcId="{38ADA81F-14C3-4BFB-93EB-BBD0F91DCFB7}" destId="{F2E32839-1C2C-455B-B253-E4729F077F1B}" srcOrd="0" destOrd="0" presId="urn:microsoft.com/office/officeart/2018/2/layout/IconLabelList"/>
    <dgm:cxn modelId="{0E65060D-3EA9-4A07-901C-862DF1304D87}" type="presOf" srcId="{C61B4575-65E9-48E8-9A13-147B5C88FFD6}" destId="{F0B1B87C-C62E-4DAC-9D68-73F94FCA82C9}" srcOrd="0" destOrd="0" presId="urn:microsoft.com/office/officeart/2018/2/layout/IconLabelList"/>
    <dgm:cxn modelId="{F1D5A30E-CE1D-4A24-A392-38214CFFF4DF}" type="presOf" srcId="{F5E03A4B-D6C0-4F19-A799-FBF255DD7EB1}" destId="{0D8B5E6E-641D-40D3-A72E-5366E23EA43B}" srcOrd="0" destOrd="0" presId="urn:microsoft.com/office/officeart/2018/2/layout/IconLabelList"/>
    <dgm:cxn modelId="{6A65BF10-EEBD-4E49-87CE-93D3AA6B4363}" srcId="{F5E03A4B-D6C0-4F19-A799-FBF255DD7EB1}" destId="{38ADA81F-14C3-4BFB-93EB-BBD0F91DCFB7}" srcOrd="0" destOrd="0" parTransId="{D745ED8F-90EE-4AFD-80F4-243040405CE5}" sibTransId="{B19D355A-5E11-47B9-B3EB-93D11EA70602}"/>
    <dgm:cxn modelId="{E8057243-0213-411C-86AE-50D276801A80}" srcId="{F5E03A4B-D6C0-4F19-A799-FBF255DD7EB1}" destId="{C61B4575-65E9-48E8-9A13-147B5C88FFD6}" srcOrd="1" destOrd="0" parTransId="{85F2CF61-8F25-4B33-A751-171E98E7D236}" sibTransId="{F834D79E-BAC6-4D31-9BB2-5D85BEB3E670}"/>
    <dgm:cxn modelId="{96E6F759-4DEF-4FA1-84A4-2EAA33F314CF}" type="presOf" srcId="{F5AEC1A6-2663-4EB5-9E33-447A05EB33ED}" destId="{4DEE5AB9-0302-462D-B490-9B91BF4D5327}" srcOrd="0" destOrd="0" presId="urn:microsoft.com/office/officeart/2018/2/layout/IconLabelList"/>
    <dgm:cxn modelId="{8B97A8F3-9FC7-4BAA-AD1B-FA56E5CF660D}" srcId="{F5E03A4B-D6C0-4F19-A799-FBF255DD7EB1}" destId="{F5AEC1A6-2663-4EB5-9E33-447A05EB33ED}" srcOrd="2" destOrd="0" parTransId="{140F1A80-07AD-415B-9DD8-CF19E23C3103}" sibTransId="{1C3CA85E-61E0-45FE-8DB0-AFFBFCA6182C}"/>
    <dgm:cxn modelId="{9C4DFE3A-ABED-4835-9504-98B42C20BEE5}" type="presParOf" srcId="{0D8B5E6E-641D-40D3-A72E-5366E23EA43B}" destId="{5092004C-0089-48E4-BD38-5BDEA4286467}" srcOrd="0" destOrd="0" presId="urn:microsoft.com/office/officeart/2018/2/layout/IconLabelList"/>
    <dgm:cxn modelId="{6D920910-118B-488D-A976-D58084502449}" type="presParOf" srcId="{5092004C-0089-48E4-BD38-5BDEA4286467}" destId="{EB9B3E10-F130-4C37-AF08-7B73A372817B}" srcOrd="0" destOrd="0" presId="urn:microsoft.com/office/officeart/2018/2/layout/IconLabelList"/>
    <dgm:cxn modelId="{B9F9B671-01B9-43E5-B428-FD9F74991D10}" type="presParOf" srcId="{5092004C-0089-48E4-BD38-5BDEA4286467}" destId="{3B5FCC74-04B0-48F4-BAD8-6A46F0E25376}" srcOrd="1" destOrd="0" presId="urn:microsoft.com/office/officeart/2018/2/layout/IconLabelList"/>
    <dgm:cxn modelId="{7B7CBB0B-5261-461F-8BB4-EC8D809C386F}" type="presParOf" srcId="{5092004C-0089-48E4-BD38-5BDEA4286467}" destId="{F2E32839-1C2C-455B-B253-E4729F077F1B}" srcOrd="2" destOrd="0" presId="urn:microsoft.com/office/officeart/2018/2/layout/IconLabelList"/>
    <dgm:cxn modelId="{150C5581-4FF0-4B2E-9F92-E704CA5ECE60}" type="presParOf" srcId="{0D8B5E6E-641D-40D3-A72E-5366E23EA43B}" destId="{E300CD12-5436-446A-8EE8-4DDBE639B32B}" srcOrd="1" destOrd="0" presId="urn:microsoft.com/office/officeart/2018/2/layout/IconLabelList"/>
    <dgm:cxn modelId="{D430346D-766B-41D9-ABB7-B1F5726D12A3}" type="presParOf" srcId="{0D8B5E6E-641D-40D3-A72E-5366E23EA43B}" destId="{E6CCA015-1567-4449-88A0-CCA0AFE876D6}" srcOrd="2" destOrd="0" presId="urn:microsoft.com/office/officeart/2018/2/layout/IconLabelList"/>
    <dgm:cxn modelId="{3CF0E62F-2C86-44C7-826A-E262FDD12A9B}" type="presParOf" srcId="{E6CCA015-1567-4449-88A0-CCA0AFE876D6}" destId="{510ED67B-71FF-4157-B16D-B1FE4006F0DE}" srcOrd="0" destOrd="0" presId="urn:microsoft.com/office/officeart/2018/2/layout/IconLabelList"/>
    <dgm:cxn modelId="{D8D083C0-AA76-46D7-A437-B8D3AD7034CC}" type="presParOf" srcId="{E6CCA015-1567-4449-88A0-CCA0AFE876D6}" destId="{2824D2C3-ABF9-4195-9324-51948D6E24DE}" srcOrd="1" destOrd="0" presId="urn:microsoft.com/office/officeart/2018/2/layout/IconLabelList"/>
    <dgm:cxn modelId="{CCDBBF69-528F-4CAF-8E70-206E64AEED7B}" type="presParOf" srcId="{E6CCA015-1567-4449-88A0-CCA0AFE876D6}" destId="{F0B1B87C-C62E-4DAC-9D68-73F94FCA82C9}" srcOrd="2" destOrd="0" presId="urn:microsoft.com/office/officeart/2018/2/layout/IconLabelList"/>
    <dgm:cxn modelId="{23E65BC2-CCA0-4B38-9A42-62C2FA867ABE}" type="presParOf" srcId="{0D8B5E6E-641D-40D3-A72E-5366E23EA43B}" destId="{46BF4BE6-821B-4705-BD8E-AB4F19548552}" srcOrd="3" destOrd="0" presId="urn:microsoft.com/office/officeart/2018/2/layout/IconLabelList"/>
    <dgm:cxn modelId="{38C1E838-86F6-4886-920A-07D7D85BD5E7}" type="presParOf" srcId="{0D8B5E6E-641D-40D3-A72E-5366E23EA43B}" destId="{07A60621-9276-4051-8CCE-0567C1051001}" srcOrd="4" destOrd="0" presId="urn:microsoft.com/office/officeart/2018/2/layout/IconLabelList"/>
    <dgm:cxn modelId="{5753BAD3-4E22-4C48-8493-ECEF0DE53608}" type="presParOf" srcId="{07A60621-9276-4051-8CCE-0567C1051001}" destId="{6E30B413-2E6C-4C2E-919F-9E7885776194}" srcOrd="0" destOrd="0" presId="urn:microsoft.com/office/officeart/2018/2/layout/IconLabelList"/>
    <dgm:cxn modelId="{4FCDA8A5-6C68-4573-8A5F-81FA9C81B11E}" type="presParOf" srcId="{07A60621-9276-4051-8CCE-0567C1051001}" destId="{BB03C654-4D2A-444F-9A97-1E115997BE83}" srcOrd="1" destOrd="0" presId="urn:microsoft.com/office/officeart/2018/2/layout/IconLabelList"/>
    <dgm:cxn modelId="{1D321BC3-2DF6-472C-99FE-74E1A02B9ABB}" type="presParOf" srcId="{07A60621-9276-4051-8CCE-0567C1051001}" destId="{4DEE5AB9-0302-462D-B490-9B91BF4D53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C41524-52B7-4D2F-BCDF-273C6F2522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5275B2-C976-4635-8AED-8004A4EE3287}">
      <dgm:prSet/>
      <dgm:spPr/>
      <dgm:t>
        <a:bodyPr/>
        <a:lstStyle/>
        <a:p>
          <a:pPr>
            <a:lnSpc>
              <a:spcPct val="100000"/>
            </a:lnSpc>
          </a:pPr>
          <a:r>
            <a:rPr lang="en-US" b="0" i="0"/>
            <a:t>MST was chosen for analyzing network connectivity and identifying key nodes in the network that play a crucial role in maintaining connectivity.</a:t>
          </a:r>
          <a:endParaRPr lang="en-US"/>
        </a:p>
      </dgm:t>
    </dgm:pt>
    <dgm:pt modelId="{61AC9F17-E058-47FC-8B1D-FFD28A0215DE}" type="parTrans" cxnId="{2B981358-4EF4-4DB2-A45E-B6FDAAC4FFF3}">
      <dgm:prSet/>
      <dgm:spPr/>
      <dgm:t>
        <a:bodyPr/>
        <a:lstStyle/>
        <a:p>
          <a:endParaRPr lang="en-US"/>
        </a:p>
      </dgm:t>
    </dgm:pt>
    <dgm:pt modelId="{9367DE11-056B-4E32-B175-DE1B2CB4FF37}" type="sibTrans" cxnId="{2B981358-4EF4-4DB2-A45E-B6FDAAC4FFF3}">
      <dgm:prSet/>
      <dgm:spPr/>
      <dgm:t>
        <a:bodyPr/>
        <a:lstStyle/>
        <a:p>
          <a:endParaRPr lang="en-US"/>
        </a:p>
      </dgm:t>
    </dgm:pt>
    <dgm:pt modelId="{DDA356CE-7B22-4288-A926-740097751B7E}">
      <dgm:prSet/>
      <dgm:spPr/>
      <dgm:t>
        <a:bodyPr/>
        <a:lstStyle/>
        <a:p>
          <a:pPr>
            <a:lnSpc>
              <a:spcPct val="100000"/>
            </a:lnSpc>
          </a:pPr>
          <a:r>
            <a:rPr lang="en-US" b="0" i="0"/>
            <a:t>By identifying the MST of a network, you can determine the minimum set of edges that connect all nodes without forming cycles. This information can be used to establish efficient routing strategies in a network.</a:t>
          </a:r>
          <a:endParaRPr lang="en-US"/>
        </a:p>
      </dgm:t>
    </dgm:pt>
    <dgm:pt modelId="{47682368-F21F-4F2B-B6C8-4B692678ABEE}" type="parTrans" cxnId="{8C23B0A3-F059-4D2E-B8B3-107DCB30CCD8}">
      <dgm:prSet/>
      <dgm:spPr/>
      <dgm:t>
        <a:bodyPr/>
        <a:lstStyle/>
        <a:p>
          <a:endParaRPr lang="en-US"/>
        </a:p>
      </dgm:t>
    </dgm:pt>
    <dgm:pt modelId="{F7E0C65F-E30F-4BE5-9D40-B28EB53335B6}" type="sibTrans" cxnId="{8C23B0A3-F059-4D2E-B8B3-107DCB30CCD8}">
      <dgm:prSet/>
      <dgm:spPr/>
      <dgm:t>
        <a:bodyPr/>
        <a:lstStyle/>
        <a:p>
          <a:endParaRPr lang="en-US"/>
        </a:p>
      </dgm:t>
    </dgm:pt>
    <dgm:pt modelId="{CA03B776-C7D6-41BC-A9C3-DC80D49C3775}">
      <dgm:prSet/>
      <dgm:spPr/>
      <dgm:t>
        <a:bodyPr/>
        <a:lstStyle/>
        <a:p>
          <a:pPr>
            <a:lnSpc>
              <a:spcPct val="100000"/>
            </a:lnSpc>
          </a:pPr>
          <a:r>
            <a:rPr lang="en-US" b="0" i="0"/>
            <a:t>The time complexity of finding an MST using algorithms like Prim's or Kruskal's is O(E log V), which is efficient for large networks.</a:t>
          </a:r>
          <a:endParaRPr lang="en-US"/>
        </a:p>
      </dgm:t>
    </dgm:pt>
    <dgm:pt modelId="{30338E80-5A74-498C-80EE-E6CE18E89CB1}" type="parTrans" cxnId="{DCEFEB06-8B09-473F-8DC8-2F66F7DA66F9}">
      <dgm:prSet/>
      <dgm:spPr/>
      <dgm:t>
        <a:bodyPr/>
        <a:lstStyle/>
        <a:p>
          <a:endParaRPr lang="en-US"/>
        </a:p>
      </dgm:t>
    </dgm:pt>
    <dgm:pt modelId="{A55C9544-DC5B-4341-8E27-DBDAF6A73642}" type="sibTrans" cxnId="{DCEFEB06-8B09-473F-8DC8-2F66F7DA66F9}">
      <dgm:prSet/>
      <dgm:spPr/>
      <dgm:t>
        <a:bodyPr/>
        <a:lstStyle/>
        <a:p>
          <a:endParaRPr lang="en-US"/>
        </a:p>
      </dgm:t>
    </dgm:pt>
    <dgm:pt modelId="{1C53DAB6-551C-48CC-985A-0B01ED09B71C}" type="pres">
      <dgm:prSet presAssocID="{07C41524-52B7-4D2F-BCDF-273C6F2522BA}" presName="root" presStyleCnt="0">
        <dgm:presLayoutVars>
          <dgm:dir/>
          <dgm:resizeHandles val="exact"/>
        </dgm:presLayoutVars>
      </dgm:prSet>
      <dgm:spPr/>
    </dgm:pt>
    <dgm:pt modelId="{1AE20F08-8B4E-4E99-9E29-D2BD4CE40096}" type="pres">
      <dgm:prSet presAssocID="{BC5275B2-C976-4635-8AED-8004A4EE3287}" presName="compNode" presStyleCnt="0"/>
      <dgm:spPr/>
    </dgm:pt>
    <dgm:pt modelId="{7669DDEB-C21B-4712-A5F3-7AAAB193588A}" type="pres">
      <dgm:prSet presAssocID="{BC5275B2-C976-4635-8AED-8004A4EE3287}" presName="bgRect" presStyleLbl="bgShp" presStyleIdx="0" presStyleCnt="3"/>
      <dgm:spPr/>
    </dgm:pt>
    <dgm:pt modelId="{9CDC26F4-FD19-4142-9279-C3FD59284F3F}" type="pres">
      <dgm:prSet presAssocID="{BC5275B2-C976-4635-8AED-8004A4EE32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91B24288-D864-4D58-8BDF-56ED4AB47CDF}" type="pres">
      <dgm:prSet presAssocID="{BC5275B2-C976-4635-8AED-8004A4EE3287}" presName="spaceRect" presStyleCnt="0"/>
      <dgm:spPr/>
    </dgm:pt>
    <dgm:pt modelId="{8612F534-BBBB-4447-B955-05B708389232}" type="pres">
      <dgm:prSet presAssocID="{BC5275B2-C976-4635-8AED-8004A4EE3287}" presName="parTx" presStyleLbl="revTx" presStyleIdx="0" presStyleCnt="3">
        <dgm:presLayoutVars>
          <dgm:chMax val="0"/>
          <dgm:chPref val="0"/>
        </dgm:presLayoutVars>
      </dgm:prSet>
      <dgm:spPr/>
    </dgm:pt>
    <dgm:pt modelId="{315807BD-E830-43D7-AB66-0A71363DEE03}" type="pres">
      <dgm:prSet presAssocID="{9367DE11-056B-4E32-B175-DE1B2CB4FF37}" presName="sibTrans" presStyleCnt="0"/>
      <dgm:spPr/>
    </dgm:pt>
    <dgm:pt modelId="{BAE883DB-3323-4D10-BCFC-303BF4C3DD9F}" type="pres">
      <dgm:prSet presAssocID="{DDA356CE-7B22-4288-A926-740097751B7E}" presName="compNode" presStyleCnt="0"/>
      <dgm:spPr/>
    </dgm:pt>
    <dgm:pt modelId="{DBCC7085-7942-4DEC-86A7-D44E43E847BB}" type="pres">
      <dgm:prSet presAssocID="{DDA356CE-7B22-4288-A926-740097751B7E}" presName="bgRect" presStyleLbl="bgShp" presStyleIdx="1" presStyleCnt="3"/>
      <dgm:spPr/>
    </dgm:pt>
    <dgm:pt modelId="{C5E52A85-B540-45D4-AAAF-B451FFB152A5}" type="pres">
      <dgm:prSet presAssocID="{DDA356CE-7B22-4288-A926-740097751B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2C2D7F6-8623-4E3D-8F88-91B7D909FDA3}" type="pres">
      <dgm:prSet presAssocID="{DDA356CE-7B22-4288-A926-740097751B7E}" presName="spaceRect" presStyleCnt="0"/>
      <dgm:spPr/>
    </dgm:pt>
    <dgm:pt modelId="{A5441C6B-3B32-4B3F-8182-1EFF2CD7050F}" type="pres">
      <dgm:prSet presAssocID="{DDA356CE-7B22-4288-A926-740097751B7E}" presName="parTx" presStyleLbl="revTx" presStyleIdx="1" presStyleCnt="3">
        <dgm:presLayoutVars>
          <dgm:chMax val="0"/>
          <dgm:chPref val="0"/>
        </dgm:presLayoutVars>
      </dgm:prSet>
      <dgm:spPr/>
    </dgm:pt>
    <dgm:pt modelId="{F3146CED-6FE5-4877-B4E2-DA46274D1E3C}" type="pres">
      <dgm:prSet presAssocID="{F7E0C65F-E30F-4BE5-9D40-B28EB53335B6}" presName="sibTrans" presStyleCnt="0"/>
      <dgm:spPr/>
    </dgm:pt>
    <dgm:pt modelId="{D8B78AA5-82D4-4090-BF4A-8C0AF9C2DE96}" type="pres">
      <dgm:prSet presAssocID="{CA03B776-C7D6-41BC-A9C3-DC80D49C3775}" presName="compNode" presStyleCnt="0"/>
      <dgm:spPr/>
    </dgm:pt>
    <dgm:pt modelId="{FA6C2889-0010-4B25-B15F-FAA89115A934}" type="pres">
      <dgm:prSet presAssocID="{CA03B776-C7D6-41BC-A9C3-DC80D49C3775}" presName="bgRect" presStyleLbl="bgShp" presStyleIdx="2" presStyleCnt="3"/>
      <dgm:spPr/>
    </dgm:pt>
    <dgm:pt modelId="{46F6D3DC-8A64-4227-B32D-4C60A352E4E0}" type="pres">
      <dgm:prSet presAssocID="{CA03B776-C7D6-41BC-A9C3-DC80D49C37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ADC254AC-6743-451C-A083-D9B34DFD93AD}" type="pres">
      <dgm:prSet presAssocID="{CA03B776-C7D6-41BC-A9C3-DC80D49C3775}" presName="spaceRect" presStyleCnt="0"/>
      <dgm:spPr/>
    </dgm:pt>
    <dgm:pt modelId="{A9709806-6BFE-4DD9-8F73-83A5A2CD4EB3}" type="pres">
      <dgm:prSet presAssocID="{CA03B776-C7D6-41BC-A9C3-DC80D49C3775}" presName="parTx" presStyleLbl="revTx" presStyleIdx="2" presStyleCnt="3">
        <dgm:presLayoutVars>
          <dgm:chMax val="0"/>
          <dgm:chPref val="0"/>
        </dgm:presLayoutVars>
      </dgm:prSet>
      <dgm:spPr/>
    </dgm:pt>
  </dgm:ptLst>
  <dgm:cxnLst>
    <dgm:cxn modelId="{DCEFEB06-8B09-473F-8DC8-2F66F7DA66F9}" srcId="{07C41524-52B7-4D2F-BCDF-273C6F2522BA}" destId="{CA03B776-C7D6-41BC-A9C3-DC80D49C3775}" srcOrd="2" destOrd="0" parTransId="{30338E80-5A74-498C-80EE-E6CE18E89CB1}" sibTransId="{A55C9544-DC5B-4341-8E27-DBDAF6A73642}"/>
    <dgm:cxn modelId="{329FFE1A-666A-4D49-8C68-09DC0520CCE9}" type="presOf" srcId="{CA03B776-C7D6-41BC-A9C3-DC80D49C3775}" destId="{A9709806-6BFE-4DD9-8F73-83A5A2CD4EB3}" srcOrd="0" destOrd="0" presId="urn:microsoft.com/office/officeart/2018/2/layout/IconVerticalSolidList"/>
    <dgm:cxn modelId="{D95EEE2D-0B00-4720-84D9-C5E6DF7C5969}" type="presOf" srcId="{DDA356CE-7B22-4288-A926-740097751B7E}" destId="{A5441C6B-3B32-4B3F-8182-1EFF2CD7050F}" srcOrd="0" destOrd="0" presId="urn:microsoft.com/office/officeart/2018/2/layout/IconVerticalSolidList"/>
    <dgm:cxn modelId="{2140B757-FC30-446E-966E-C1AFD4B70EC4}" type="presOf" srcId="{07C41524-52B7-4D2F-BCDF-273C6F2522BA}" destId="{1C53DAB6-551C-48CC-985A-0B01ED09B71C}" srcOrd="0" destOrd="0" presId="urn:microsoft.com/office/officeart/2018/2/layout/IconVerticalSolidList"/>
    <dgm:cxn modelId="{2B981358-4EF4-4DB2-A45E-B6FDAAC4FFF3}" srcId="{07C41524-52B7-4D2F-BCDF-273C6F2522BA}" destId="{BC5275B2-C976-4635-8AED-8004A4EE3287}" srcOrd="0" destOrd="0" parTransId="{61AC9F17-E058-47FC-8B1D-FFD28A0215DE}" sibTransId="{9367DE11-056B-4E32-B175-DE1B2CB4FF37}"/>
    <dgm:cxn modelId="{ACA4BF6D-D8EF-494C-B992-B9871E1C0158}" type="presOf" srcId="{BC5275B2-C976-4635-8AED-8004A4EE3287}" destId="{8612F534-BBBB-4447-B955-05B708389232}" srcOrd="0" destOrd="0" presId="urn:microsoft.com/office/officeart/2018/2/layout/IconVerticalSolidList"/>
    <dgm:cxn modelId="{8C23B0A3-F059-4D2E-B8B3-107DCB30CCD8}" srcId="{07C41524-52B7-4D2F-BCDF-273C6F2522BA}" destId="{DDA356CE-7B22-4288-A926-740097751B7E}" srcOrd="1" destOrd="0" parTransId="{47682368-F21F-4F2B-B6C8-4B692678ABEE}" sibTransId="{F7E0C65F-E30F-4BE5-9D40-B28EB53335B6}"/>
    <dgm:cxn modelId="{6DAB7E1D-0654-4AA3-9599-635F942AC60C}" type="presParOf" srcId="{1C53DAB6-551C-48CC-985A-0B01ED09B71C}" destId="{1AE20F08-8B4E-4E99-9E29-D2BD4CE40096}" srcOrd="0" destOrd="0" presId="urn:microsoft.com/office/officeart/2018/2/layout/IconVerticalSolidList"/>
    <dgm:cxn modelId="{8BCDF389-25F7-47C3-B064-3FB3F96DB0D2}" type="presParOf" srcId="{1AE20F08-8B4E-4E99-9E29-D2BD4CE40096}" destId="{7669DDEB-C21B-4712-A5F3-7AAAB193588A}" srcOrd="0" destOrd="0" presId="urn:microsoft.com/office/officeart/2018/2/layout/IconVerticalSolidList"/>
    <dgm:cxn modelId="{900BFA82-8C40-4677-AB60-4C3540211FFA}" type="presParOf" srcId="{1AE20F08-8B4E-4E99-9E29-D2BD4CE40096}" destId="{9CDC26F4-FD19-4142-9279-C3FD59284F3F}" srcOrd="1" destOrd="0" presId="urn:microsoft.com/office/officeart/2018/2/layout/IconVerticalSolidList"/>
    <dgm:cxn modelId="{6F06EE31-FA72-4A6B-BCDB-5A91E76560D8}" type="presParOf" srcId="{1AE20F08-8B4E-4E99-9E29-D2BD4CE40096}" destId="{91B24288-D864-4D58-8BDF-56ED4AB47CDF}" srcOrd="2" destOrd="0" presId="urn:microsoft.com/office/officeart/2018/2/layout/IconVerticalSolidList"/>
    <dgm:cxn modelId="{617BD44C-C609-49FA-AFA1-3C7A99AEF939}" type="presParOf" srcId="{1AE20F08-8B4E-4E99-9E29-D2BD4CE40096}" destId="{8612F534-BBBB-4447-B955-05B708389232}" srcOrd="3" destOrd="0" presId="urn:microsoft.com/office/officeart/2018/2/layout/IconVerticalSolidList"/>
    <dgm:cxn modelId="{20BFE89C-B64B-4504-BDD9-5C2821F31D5B}" type="presParOf" srcId="{1C53DAB6-551C-48CC-985A-0B01ED09B71C}" destId="{315807BD-E830-43D7-AB66-0A71363DEE03}" srcOrd="1" destOrd="0" presId="urn:microsoft.com/office/officeart/2018/2/layout/IconVerticalSolidList"/>
    <dgm:cxn modelId="{69446152-D9EE-48C6-878F-239BB8897BB1}" type="presParOf" srcId="{1C53DAB6-551C-48CC-985A-0B01ED09B71C}" destId="{BAE883DB-3323-4D10-BCFC-303BF4C3DD9F}" srcOrd="2" destOrd="0" presId="urn:microsoft.com/office/officeart/2018/2/layout/IconVerticalSolidList"/>
    <dgm:cxn modelId="{9C9AA506-1FA4-4EE7-AE4E-E9F15378564F}" type="presParOf" srcId="{BAE883DB-3323-4D10-BCFC-303BF4C3DD9F}" destId="{DBCC7085-7942-4DEC-86A7-D44E43E847BB}" srcOrd="0" destOrd="0" presId="urn:microsoft.com/office/officeart/2018/2/layout/IconVerticalSolidList"/>
    <dgm:cxn modelId="{7F3965C7-2F7A-46ED-BE02-616B4296051B}" type="presParOf" srcId="{BAE883DB-3323-4D10-BCFC-303BF4C3DD9F}" destId="{C5E52A85-B540-45D4-AAAF-B451FFB152A5}" srcOrd="1" destOrd="0" presId="urn:microsoft.com/office/officeart/2018/2/layout/IconVerticalSolidList"/>
    <dgm:cxn modelId="{BA646681-B5A9-4ED2-8ED5-41D740A3F953}" type="presParOf" srcId="{BAE883DB-3323-4D10-BCFC-303BF4C3DD9F}" destId="{02C2D7F6-8623-4E3D-8F88-91B7D909FDA3}" srcOrd="2" destOrd="0" presId="urn:microsoft.com/office/officeart/2018/2/layout/IconVerticalSolidList"/>
    <dgm:cxn modelId="{B85C172F-D607-4B02-88C8-3B012185AA33}" type="presParOf" srcId="{BAE883DB-3323-4D10-BCFC-303BF4C3DD9F}" destId="{A5441C6B-3B32-4B3F-8182-1EFF2CD7050F}" srcOrd="3" destOrd="0" presId="urn:microsoft.com/office/officeart/2018/2/layout/IconVerticalSolidList"/>
    <dgm:cxn modelId="{DBA77B45-619E-4480-9C48-2D56C496C066}" type="presParOf" srcId="{1C53DAB6-551C-48CC-985A-0B01ED09B71C}" destId="{F3146CED-6FE5-4877-B4E2-DA46274D1E3C}" srcOrd="3" destOrd="0" presId="urn:microsoft.com/office/officeart/2018/2/layout/IconVerticalSolidList"/>
    <dgm:cxn modelId="{2A048FB2-B5DB-4C46-8C49-513B8BDBE80A}" type="presParOf" srcId="{1C53DAB6-551C-48CC-985A-0B01ED09B71C}" destId="{D8B78AA5-82D4-4090-BF4A-8C0AF9C2DE96}" srcOrd="4" destOrd="0" presId="urn:microsoft.com/office/officeart/2018/2/layout/IconVerticalSolidList"/>
    <dgm:cxn modelId="{B4CC2B06-2A54-4ECE-93DB-FA6B5E74DFDA}" type="presParOf" srcId="{D8B78AA5-82D4-4090-BF4A-8C0AF9C2DE96}" destId="{FA6C2889-0010-4B25-B15F-FAA89115A934}" srcOrd="0" destOrd="0" presId="urn:microsoft.com/office/officeart/2018/2/layout/IconVerticalSolidList"/>
    <dgm:cxn modelId="{3499EF8D-EDA0-4650-A1BA-3823F1E3AC6D}" type="presParOf" srcId="{D8B78AA5-82D4-4090-BF4A-8C0AF9C2DE96}" destId="{46F6D3DC-8A64-4227-B32D-4C60A352E4E0}" srcOrd="1" destOrd="0" presId="urn:microsoft.com/office/officeart/2018/2/layout/IconVerticalSolidList"/>
    <dgm:cxn modelId="{4B49A0B9-506A-4BED-9857-6A38070E2067}" type="presParOf" srcId="{D8B78AA5-82D4-4090-BF4A-8C0AF9C2DE96}" destId="{ADC254AC-6743-451C-A083-D9B34DFD93AD}" srcOrd="2" destOrd="0" presId="urn:microsoft.com/office/officeart/2018/2/layout/IconVerticalSolidList"/>
    <dgm:cxn modelId="{3D6E5E2F-0CC6-4297-BEF6-0F6C1CABF492}" type="presParOf" srcId="{D8B78AA5-82D4-4090-BF4A-8C0AF9C2DE96}" destId="{A9709806-6BFE-4DD9-8F73-83A5A2CD4E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E8DC00-24CF-4149-9F52-5E5AA17605EA}" type="doc">
      <dgm:prSet loTypeId="urn:microsoft.com/office/officeart/2018/2/layout/IconVerticalSolidList" loCatId="icon" qsTypeId="urn:microsoft.com/office/officeart/2005/8/quickstyle/3d3" qsCatId="3D" csTypeId="urn:microsoft.com/office/officeart/2005/8/colors/accent2_1" csCatId="accent2" phldr="1"/>
      <dgm:spPr/>
      <dgm:t>
        <a:bodyPr/>
        <a:lstStyle/>
        <a:p>
          <a:endParaRPr lang="en-US"/>
        </a:p>
      </dgm:t>
    </dgm:pt>
    <dgm:pt modelId="{074D996D-9A42-4C76-A42C-C1C3CD5355A2}">
      <dgm:prSet/>
      <dgm:spPr>
        <a:noFill/>
      </dgm:spPr>
      <dgm:t>
        <a:bodyPr/>
        <a:lstStyle/>
        <a:p>
          <a:pPr>
            <a:lnSpc>
              <a:spcPct val="100000"/>
            </a:lnSpc>
          </a:pPr>
          <a:r>
            <a:rPr lang="en-US" b="1" i="0" dirty="0">
              <a:solidFill>
                <a:schemeClr val="accent6"/>
              </a:solidFill>
            </a:rPr>
            <a:t>Optimization for Shortest Paths</a:t>
          </a:r>
          <a:r>
            <a:rPr lang="en-US" b="0" i="0" dirty="0">
              <a:solidFill>
                <a:schemeClr val="accent6"/>
              </a:solidFill>
            </a:rPr>
            <a:t>: Dijkstra's algorithm was chosen because it efficiently finds the shortest path from a single source node to all other nodes in a weighted graph. This is crucial for optimizing data transfer routes in a network, ensuring that data packets reach their destination using the most efficient path.</a:t>
          </a:r>
          <a:endParaRPr lang="en-US" dirty="0">
            <a:solidFill>
              <a:schemeClr val="accent6"/>
            </a:solidFill>
          </a:endParaRPr>
        </a:p>
      </dgm:t>
    </dgm:pt>
    <dgm:pt modelId="{9B07075A-F678-4E79-8B4B-BB8054231D2A}" type="parTrans" cxnId="{4A1F4E0A-A28A-4FE3-BDD7-199CCC73EC08}">
      <dgm:prSet/>
      <dgm:spPr/>
      <dgm:t>
        <a:bodyPr/>
        <a:lstStyle/>
        <a:p>
          <a:endParaRPr lang="en-US"/>
        </a:p>
      </dgm:t>
    </dgm:pt>
    <dgm:pt modelId="{9EEDAB08-2775-4AD8-AFA7-E3E62A233FDF}" type="sibTrans" cxnId="{4A1F4E0A-A28A-4FE3-BDD7-199CCC73EC08}">
      <dgm:prSet/>
      <dgm:spPr/>
      <dgm:t>
        <a:bodyPr/>
        <a:lstStyle/>
        <a:p>
          <a:endParaRPr lang="en-US"/>
        </a:p>
      </dgm:t>
    </dgm:pt>
    <dgm:pt modelId="{A0EF1D5D-3071-4F12-ACC0-EA31EDA0515D}">
      <dgm:prSet/>
      <dgm:spPr/>
      <dgm:t>
        <a:bodyPr/>
        <a:lstStyle/>
        <a:p>
          <a:pPr>
            <a:lnSpc>
              <a:spcPct val="100000"/>
            </a:lnSpc>
          </a:pPr>
          <a:r>
            <a:rPr lang="en-US" b="1" i="0" dirty="0">
              <a:solidFill>
                <a:schemeClr val="accent6"/>
              </a:solidFill>
            </a:rPr>
            <a:t>Time Complexity</a:t>
          </a:r>
          <a:r>
            <a:rPr lang="en-US" b="0" i="0" dirty="0">
              <a:solidFill>
                <a:schemeClr val="accent6"/>
              </a:solidFill>
            </a:rPr>
            <a:t>: Dijkstra's algorithm has a time complexity of O(V^2) for an adjacency matrix representation and O(E + V log V) for an adjacency list representation, where V is the number of vertices and E is the number of edges. This time complexity is favorable for large networks compared to Bellman-Ford's O(VE) complexity.</a:t>
          </a:r>
          <a:endParaRPr lang="en-US" dirty="0">
            <a:solidFill>
              <a:schemeClr val="accent6"/>
            </a:solidFill>
          </a:endParaRPr>
        </a:p>
      </dgm:t>
    </dgm:pt>
    <dgm:pt modelId="{21E76F9F-5447-4537-A2D4-88B889A7E261}" type="parTrans" cxnId="{D15E04F5-24D9-4E06-A965-7568290FF0C5}">
      <dgm:prSet/>
      <dgm:spPr/>
      <dgm:t>
        <a:bodyPr/>
        <a:lstStyle/>
        <a:p>
          <a:endParaRPr lang="en-US"/>
        </a:p>
      </dgm:t>
    </dgm:pt>
    <dgm:pt modelId="{D6DC9EA6-5367-46E9-949C-B76BB14A8916}" type="sibTrans" cxnId="{D15E04F5-24D9-4E06-A965-7568290FF0C5}">
      <dgm:prSet/>
      <dgm:spPr/>
      <dgm:t>
        <a:bodyPr/>
        <a:lstStyle/>
        <a:p>
          <a:endParaRPr lang="en-US"/>
        </a:p>
      </dgm:t>
    </dgm:pt>
    <dgm:pt modelId="{73514164-FAF0-4562-A8AA-42BDEE381B3E}">
      <dgm:prSet/>
      <dgm:spPr/>
      <dgm:t>
        <a:bodyPr/>
        <a:lstStyle/>
        <a:p>
          <a:pPr>
            <a:lnSpc>
              <a:spcPct val="100000"/>
            </a:lnSpc>
          </a:pPr>
          <a:r>
            <a:rPr lang="en-US" b="1" i="0" dirty="0">
              <a:solidFill>
                <a:schemeClr val="accent6"/>
              </a:solidFill>
            </a:rPr>
            <a:t>Space Complexity</a:t>
          </a:r>
          <a:r>
            <a:rPr lang="en-US" b="0" i="0" dirty="0">
              <a:solidFill>
                <a:schemeClr val="accent6"/>
              </a:solidFill>
            </a:rPr>
            <a:t>: Dijkstra's algorithm requires storing the distances from the source node to all other nodes, which results in a space complexity of O(V). This is more efficient than Floyd-</a:t>
          </a:r>
          <a:r>
            <a:rPr lang="en-US" b="0" i="0" dirty="0" err="1">
              <a:solidFill>
                <a:schemeClr val="accent6"/>
              </a:solidFill>
            </a:rPr>
            <a:t>Warshall's</a:t>
          </a:r>
          <a:r>
            <a:rPr lang="en-US" b="0" i="0" dirty="0">
              <a:solidFill>
                <a:schemeClr val="accent6"/>
              </a:solidFill>
            </a:rPr>
            <a:t> O(V^2) space complexity, especially for large networks.</a:t>
          </a:r>
          <a:endParaRPr lang="en-US" dirty="0">
            <a:solidFill>
              <a:schemeClr val="accent6"/>
            </a:solidFill>
          </a:endParaRPr>
        </a:p>
      </dgm:t>
    </dgm:pt>
    <dgm:pt modelId="{38CECF92-3BA7-4DB0-8D7B-69EF2BDD4ACA}" type="parTrans" cxnId="{FAE42CFF-3046-4998-ACA7-CF4905796BC6}">
      <dgm:prSet/>
      <dgm:spPr/>
      <dgm:t>
        <a:bodyPr/>
        <a:lstStyle/>
        <a:p>
          <a:endParaRPr lang="en-US"/>
        </a:p>
      </dgm:t>
    </dgm:pt>
    <dgm:pt modelId="{429610C3-8B75-4D1E-B5B9-3400C9BAA375}" type="sibTrans" cxnId="{FAE42CFF-3046-4998-ACA7-CF4905796BC6}">
      <dgm:prSet/>
      <dgm:spPr/>
      <dgm:t>
        <a:bodyPr/>
        <a:lstStyle/>
        <a:p>
          <a:endParaRPr lang="en-US"/>
        </a:p>
      </dgm:t>
    </dgm:pt>
    <dgm:pt modelId="{DE84E59B-CF8D-4E53-9F2E-74D0C716685F}" type="pres">
      <dgm:prSet presAssocID="{43E8DC00-24CF-4149-9F52-5E5AA17605EA}" presName="root" presStyleCnt="0">
        <dgm:presLayoutVars>
          <dgm:dir/>
          <dgm:resizeHandles val="exact"/>
        </dgm:presLayoutVars>
      </dgm:prSet>
      <dgm:spPr/>
    </dgm:pt>
    <dgm:pt modelId="{7315147C-5A1F-467E-B32C-AB9903EAE16C}" type="pres">
      <dgm:prSet presAssocID="{074D996D-9A42-4C76-A42C-C1C3CD5355A2}" presName="compNode" presStyleCnt="0"/>
      <dgm:spPr/>
    </dgm:pt>
    <dgm:pt modelId="{B6658199-C6CD-41E6-A91C-8DB0D6E84078}" type="pres">
      <dgm:prSet presAssocID="{074D996D-9A42-4C76-A42C-C1C3CD5355A2}" presName="bgRect" presStyleLbl="bgShp" presStyleIdx="0" presStyleCnt="3" custLinFactNeighborX="-1014" custLinFactNeighborY="-1062"/>
      <dgm:spPr/>
    </dgm:pt>
    <dgm:pt modelId="{B7A48DDC-2A56-4B4A-8B22-CBF1D1E002AB}" type="pres">
      <dgm:prSet presAssocID="{074D996D-9A42-4C76-A42C-C1C3CD5355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3BF7DB18-409E-4276-8A2E-0E6390091100}" type="pres">
      <dgm:prSet presAssocID="{074D996D-9A42-4C76-A42C-C1C3CD5355A2}" presName="spaceRect" presStyleCnt="0"/>
      <dgm:spPr/>
    </dgm:pt>
    <dgm:pt modelId="{CD4FB67D-D643-4695-B273-5AA07F7498A6}" type="pres">
      <dgm:prSet presAssocID="{074D996D-9A42-4C76-A42C-C1C3CD5355A2}" presName="parTx" presStyleLbl="revTx" presStyleIdx="0" presStyleCnt="3" custScaleX="100000" custScaleY="100098">
        <dgm:presLayoutVars>
          <dgm:chMax val="0"/>
          <dgm:chPref val="0"/>
        </dgm:presLayoutVars>
      </dgm:prSet>
      <dgm:spPr/>
    </dgm:pt>
    <dgm:pt modelId="{92ECB8DE-13B2-4667-AF0D-EE5B6369FAB3}" type="pres">
      <dgm:prSet presAssocID="{9EEDAB08-2775-4AD8-AFA7-E3E62A233FDF}" presName="sibTrans" presStyleCnt="0"/>
      <dgm:spPr/>
    </dgm:pt>
    <dgm:pt modelId="{97FAA6A2-4C6B-4029-86BC-BDDFE343A8E1}" type="pres">
      <dgm:prSet presAssocID="{A0EF1D5D-3071-4F12-ACC0-EA31EDA0515D}" presName="compNode" presStyleCnt="0"/>
      <dgm:spPr/>
    </dgm:pt>
    <dgm:pt modelId="{B62384F1-D5F6-45C0-8111-1304122FCD4D}" type="pres">
      <dgm:prSet presAssocID="{A0EF1D5D-3071-4F12-ACC0-EA31EDA0515D}" presName="bgRect" presStyleLbl="bgShp" presStyleIdx="1" presStyleCnt="3"/>
      <dgm:spPr/>
    </dgm:pt>
    <dgm:pt modelId="{D7888F13-CDE7-408D-8579-A956FF40520F}" type="pres">
      <dgm:prSet presAssocID="{A0EF1D5D-3071-4F12-ACC0-EA31EDA051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D097C44-A9BD-45F1-B9B2-29E7CADF2CC5}" type="pres">
      <dgm:prSet presAssocID="{A0EF1D5D-3071-4F12-ACC0-EA31EDA0515D}" presName="spaceRect" presStyleCnt="0"/>
      <dgm:spPr/>
    </dgm:pt>
    <dgm:pt modelId="{27665552-871C-4AD7-8957-24ACF26F65DC}" type="pres">
      <dgm:prSet presAssocID="{A0EF1D5D-3071-4F12-ACC0-EA31EDA0515D}" presName="parTx" presStyleLbl="revTx" presStyleIdx="1" presStyleCnt="3" custScaleX="107854">
        <dgm:presLayoutVars>
          <dgm:chMax val="0"/>
          <dgm:chPref val="0"/>
        </dgm:presLayoutVars>
      </dgm:prSet>
      <dgm:spPr/>
    </dgm:pt>
    <dgm:pt modelId="{C92790AE-8268-413C-9FA9-4F1693B397BA}" type="pres">
      <dgm:prSet presAssocID="{D6DC9EA6-5367-46E9-949C-B76BB14A8916}" presName="sibTrans" presStyleCnt="0"/>
      <dgm:spPr/>
    </dgm:pt>
    <dgm:pt modelId="{1BA05CBF-968F-498D-8880-625BA8958B65}" type="pres">
      <dgm:prSet presAssocID="{73514164-FAF0-4562-A8AA-42BDEE381B3E}" presName="compNode" presStyleCnt="0"/>
      <dgm:spPr/>
    </dgm:pt>
    <dgm:pt modelId="{4B05F22C-B5B4-440E-A81B-C67E7C24B5CB}" type="pres">
      <dgm:prSet presAssocID="{73514164-FAF0-4562-A8AA-42BDEE381B3E}" presName="bgRect" presStyleLbl="bgShp" presStyleIdx="2" presStyleCnt="3"/>
      <dgm:spPr/>
    </dgm:pt>
    <dgm:pt modelId="{42C74DE0-0EE2-4C65-85D6-47F0BF2255F1}" type="pres">
      <dgm:prSet presAssocID="{73514164-FAF0-4562-A8AA-42BDEE381B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A043F90A-A2D2-43BE-BDC8-6DE887F5ED9F}" type="pres">
      <dgm:prSet presAssocID="{73514164-FAF0-4562-A8AA-42BDEE381B3E}" presName="spaceRect" presStyleCnt="0"/>
      <dgm:spPr/>
    </dgm:pt>
    <dgm:pt modelId="{D107001A-0061-447A-8CA5-EFC172768F54}" type="pres">
      <dgm:prSet presAssocID="{73514164-FAF0-4562-A8AA-42BDEE381B3E}" presName="parTx" presStyleLbl="revTx" presStyleIdx="2" presStyleCnt="3">
        <dgm:presLayoutVars>
          <dgm:chMax val="0"/>
          <dgm:chPref val="0"/>
        </dgm:presLayoutVars>
      </dgm:prSet>
      <dgm:spPr/>
    </dgm:pt>
  </dgm:ptLst>
  <dgm:cxnLst>
    <dgm:cxn modelId="{4A1F4E0A-A28A-4FE3-BDD7-199CCC73EC08}" srcId="{43E8DC00-24CF-4149-9F52-5E5AA17605EA}" destId="{074D996D-9A42-4C76-A42C-C1C3CD5355A2}" srcOrd="0" destOrd="0" parTransId="{9B07075A-F678-4E79-8B4B-BB8054231D2A}" sibTransId="{9EEDAB08-2775-4AD8-AFA7-E3E62A233FDF}"/>
    <dgm:cxn modelId="{DBE99C0E-990F-5140-8586-9EDC4BBA144C}" type="presOf" srcId="{43E8DC00-24CF-4149-9F52-5E5AA17605EA}" destId="{DE84E59B-CF8D-4E53-9F2E-74D0C716685F}" srcOrd="0" destOrd="0" presId="urn:microsoft.com/office/officeart/2018/2/layout/IconVerticalSolidList"/>
    <dgm:cxn modelId="{C9EBC73C-D1EA-FF4B-B17B-CA26D6217055}" type="presOf" srcId="{73514164-FAF0-4562-A8AA-42BDEE381B3E}" destId="{D107001A-0061-447A-8CA5-EFC172768F54}" srcOrd="0" destOrd="0" presId="urn:microsoft.com/office/officeart/2018/2/layout/IconVerticalSolidList"/>
    <dgm:cxn modelId="{87156D85-23E1-1C43-9F17-DD53729BE94D}" type="presOf" srcId="{074D996D-9A42-4C76-A42C-C1C3CD5355A2}" destId="{CD4FB67D-D643-4695-B273-5AA07F7498A6}" srcOrd="0" destOrd="0" presId="urn:microsoft.com/office/officeart/2018/2/layout/IconVerticalSolidList"/>
    <dgm:cxn modelId="{56B0A6CC-967B-934C-9F2C-32D77631D383}" type="presOf" srcId="{A0EF1D5D-3071-4F12-ACC0-EA31EDA0515D}" destId="{27665552-871C-4AD7-8957-24ACF26F65DC}" srcOrd="0" destOrd="0" presId="urn:microsoft.com/office/officeart/2018/2/layout/IconVerticalSolidList"/>
    <dgm:cxn modelId="{D15E04F5-24D9-4E06-A965-7568290FF0C5}" srcId="{43E8DC00-24CF-4149-9F52-5E5AA17605EA}" destId="{A0EF1D5D-3071-4F12-ACC0-EA31EDA0515D}" srcOrd="1" destOrd="0" parTransId="{21E76F9F-5447-4537-A2D4-88B889A7E261}" sibTransId="{D6DC9EA6-5367-46E9-949C-B76BB14A8916}"/>
    <dgm:cxn modelId="{FAE42CFF-3046-4998-ACA7-CF4905796BC6}" srcId="{43E8DC00-24CF-4149-9F52-5E5AA17605EA}" destId="{73514164-FAF0-4562-A8AA-42BDEE381B3E}" srcOrd="2" destOrd="0" parTransId="{38CECF92-3BA7-4DB0-8D7B-69EF2BDD4ACA}" sibTransId="{429610C3-8B75-4D1E-B5B9-3400C9BAA375}"/>
    <dgm:cxn modelId="{5BB6CAA5-0B41-9047-9AA0-313576E8097B}" type="presParOf" srcId="{DE84E59B-CF8D-4E53-9F2E-74D0C716685F}" destId="{7315147C-5A1F-467E-B32C-AB9903EAE16C}" srcOrd="0" destOrd="0" presId="urn:microsoft.com/office/officeart/2018/2/layout/IconVerticalSolidList"/>
    <dgm:cxn modelId="{780047FF-14F7-C842-B473-D3E29D51BEE0}" type="presParOf" srcId="{7315147C-5A1F-467E-B32C-AB9903EAE16C}" destId="{B6658199-C6CD-41E6-A91C-8DB0D6E84078}" srcOrd="0" destOrd="0" presId="urn:microsoft.com/office/officeart/2018/2/layout/IconVerticalSolidList"/>
    <dgm:cxn modelId="{5950FE95-1D12-A442-8072-B3DE234B8624}" type="presParOf" srcId="{7315147C-5A1F-467E-B32C-AB9903EAE16C}" destId="{B7A48DDC-2A56-4B4A-8B22-CBF1D1E002AB}" srcOrd="1" destOrd="0" presId="urn:microsoft.com/office/officeart/2018/2/layout/IconVerticalSolidList"/>
    <dgm:cxn modelId="{DDFCA4EF-54A3-8743-8A55-6A4857866490}" type="presParOf" srcId="{7315147C-5A1F-467E-B32C-AB9903EAE16C}" destId="{3BF7DB18-409E-4276-8A2E-0E6390091100}" srcOrd="2" destOrd="0" presId="urn:microsoft.com/office/officeart/2018/2/layout/IconVerticalSolidList"/>
    <dgm:cxn modelId="{3CE54A71-B61E-0044-A68C-FE6B284B4DBC}" type="presParOf" srcId="{7315147C-5A1F-467E-B32C-AB9903EAE16C}" destId="{CD4FB67D-D643-4695-B273-5AA07F7498A6}" srcOrd="3" destOrd="0" presId="urn:microsoft.com/office/officeart/2018/2/layout/IconVerticalSolidList"/>
    <dgm:cxn modelId="{C7107E13-65A4-3947-AEC2-325B0FE799F0}" type="presParOf" srcId="{DE84E59B-CF8D-4E53-9F2E-74D0C716685F}" destId="{92ECB8DE-13B2-4667-AF0D-EE5B6369FAB3}" srcOrd="1" destOrd="0" presId="urn:microsoft.com/office/officeart/2018/2/layout/IconVerticalSolidList"/>
    <dgm:cxn modelId="{2B94EFE9-FCC1-7344-BDAD-6444A753557B}" type="presParOf" srcId="{DE84E59B-CF8D-4E53-9F2E-74D0C716685F}" destId="{97FAA6A2-4C6B-4029-86BC-BDDFE343A8E1}" srcOrd="2" destOrd="0" presId="urn:microsoft.com/office/officeart/2018/2/layout/IconVerticalSolidList"/>
    <dgm:cxn modelId="{B33EB89B-AB55-9744-8BCD-111EB4732B87}" type="presParOf" srcId="{97FAA6A2-4C6B-4029-86BC-BDDFE343A8E1}" destId="{B62384F1-D5F6-45C0-8111-1304122FCD4D}" srcOrd="0" destOrd="0" presId="urn:microsoft.com/office/officeart/2018/2/layout/IconVerticalSolidList"/>
    <dgm:cxn modelId="{F911B7E9-8CE3-4040-95AF-C4A61F1964BA}" type="presParOf" srcId="{97FAA6A2-4C6B-4029-86BC-BDDFE343A8E1}" destId="{D7888F13-CDE7-408D-8579-A956FF40520F}" srcOrd="1" destOrd="0" presId="urn:microsoft.com/office/officeart/2018/2/layout/IconVerticalSolidList"/>
    <dgm:cxn modelId="{B8E38F66-0BAA-8048-B6BC-FEF7F454685E}" type="presParOf" srcId="{97FAA6A2-4C6B-4029-86BC-BDDFE343A8E1}" destId="{FD097C44-A9BD-45F1-B9B2-29E7CADF2CC5}" srcOrd="2" destOrd="0" presId="urn:microsoft.com/office/officeart/2018/2/layout/IconVerticalSolidList"/>
    <dgm:cxn modelId="{354146FD-8B60-4B47-B06E-6C8DBE9CBBEE}" type="presParOf" srcId="{97FAA6A2-4C6B-4029-86BC-BDDFE343A8E1}" destId="{27665552-871C-4AD7-8957-24ACF26F65DC}" srcOrd="3" destOrd="0" presId="urn:microsoft.com/office/officeart/2018/2/layout/IconVerticalSolidList"/>
    <dgm:cxn modelId="{3ABF498D-433F-654F-904D-0B74314EA0E3}" type="presParOf" srcId="{DE84E59B-CF8D-4E53-9F2E-74D0C716685F}" destId="{C92790AE-8268-413C-9FA9-4F1693B397BA}" srcOrd="3" destOrd="0" presId="urn:microsoft.com/office/officeart/2018/2/layout/IconVerticalSolidList"/>
    <dgm:cxn modelId="{64613905-BB2E-004D-9FA9-8C19603850DA}" type="presParOf" srcId="{DE84E59B-CF8D-4E53-9F2E-74D0C716685F}" destId="{1BA05CBF-968F-498D-8880-625BA8958B65}" srcOrd="4" destOrd="0" presId="urn:microsoft.com/office/officeart/2018/2/layout/IconVerticalSolidList"/>
    <dgm:cxn modelId="{9A79617A-B10C-BE4E-9134-E15021E6B6E7}" type="presParOf" srcId="{1BA05CBF-968F-498D-8880-625BA8958B65}" destId="{4B05F22C-B5B4-440E-A81B-C67E7C24B5CB}" srcOrd="0" destOrd="0" presId="urn:microsoft.com/office/officeart/2018/2/layout/IconVerticalSolidList"/>
    <dgm:cxn modelId="{68A75FD0-B0CB-704B-8BEE-FFE50E1B0041}" type="presParOf" srcId="{1BA05CBF-968F-498D-8880-625BA8958B65}" destId="{42C74DE0-0EE2-4C65-85D6-47F0BF2255F1}" srcOrd="1" destOrd="0" presId="urn:microsoft.com/office/officeart/2018/2/layout/IconVerticalSolidList"/>
    <dgm:cxn modelId="{2E6AC102-A890-CC4F-8AB0-52EAF13855D6}" type="presParOf" srcId="{1BA05CBF-968F-498D-8880-625BA8958B65}" destId="{A043F90A-A2D2-43BE-BDC8-6DE887F5ED9F}" srcOrd="2" destOrd="0" presId="urn:microsoft.com/office/officeart/2018/2/layout/IconVerticalSolidList"/>
    <dgm:cxn modelId="{6125662E-FB19-194E-B51C-152EBE472D96}" type="presParOf" srcId="{1BA05CBF-968F-498D-8880-625BA8958B65}" destId="{D107001A-0061-447A-8CA5-EFC172768F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B3E10-F130-4C37-AF08-7B73A372817B}">
      <dsp:nvSpPr>
        <dsp:cNvPr id="0" name=""/>
        <dsp:cNvSpPr/>
      </dsp:nvSpPr>
      <dsp:spPr>
        <a:xfrm>
          <a:off x="992889" y="705477"/>
          <a:ext cx="1463222" cy="1463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E32839-1C2C-455B-B253-E4729F077F1B}">
      <dsp:nvSpPr>
        <dsp:cNvPr id="0" name=""/>
        <dsp:cNvSpPr/>
      </dsp:nvSpPr>
      <dsp:spPr>
        <a:xfrm>
          <a:off x="98698" y="2554147"/>
          <a:ext cx="32516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Vertex/nodes: Computers are represented as nodes. </a:t>
          </a:r>
        </a:p>
      </dsp:txBody>
      <dsp:txXfrm>
        <a:off x="98698" y="2554147"/>
        <a:ext cx="3251605" cy="720000"/>
      </dsp:txXfrm>
    </dsp:sp>
    <dsp:sp modelId="{510ED67B-71FF-4157-B16D-B1FE4006F0DE}">
      <dsp:nvSpPr>
        <dsp:cNvPr id="0" name=""/>
        <dsp:cNvSpPr/>
      </dsp:nvSpPr>
      <dsp:spPr>
        <a:xfrm>
          <a:off x="4813525" y="705477"/>
          <a:ext cx="1463222" cy="14632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1B87C-C62E-4DAC-9D68-73F94FCA82C9}">
      <dsp:nvSpPr>
        <dsp:cNvPr id="0" name=""/>
        <dsp:cNvSpPr/>
      </dsp:nvSpPr>
      <dsp:spPr>
        <a:xfrm>
          <a:off x="3919334" y="2554147"/>
          <a:ext cx="32516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Edges: Communications are represented as edges. </a:t>
          </a:r>
        </a:p>
      </dsp:txBody>
      <dsp:txXfrm>
        <a:off x="3919334" y="2554147"/>
        <a:ext cx="3251605" cy="720000"/>
      </dsp:txXfrm>
    </dsp:sp>
    <dsp:sp modelId="{6E30B413-2E6C-4C2E-919F-9E7885776194}">
      <dsp:nvSpPr>
        <dsp:cNvPr id="0" name=""/>
        <dsp:cNvSpPr/>
      </dsp:nvSpPr>
      <dsp:spPr>
        <a:xfrm>
          <a:off x="8634162" y="705477"/>
          <a:ext cx="1463222" cy="14632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EE5AB9-0302-462D-B490-9B91BF4D5327}">
      <dsp:nvSpPr>
        <dsp:cNvPr id="0" name=""/>
        <dsp:cNvSpPr/>
      </dsp:nvSpPr>
      <dsp:spPr>
        <a:xfrm>
          <a:off x="7739970" y="2554147"/>
          <a:ext cx="32516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The choosing of algorithm was based on the consideration of time complexity and the scenario of the problem statement.</a:t>
          </a:r>
        </a:p>
      </dsp:txBody>
      <dsp:txXfrm>
        <a:off x="7739970" y="2554147"/>
        <a:ext cx="325160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9DDEB-C21B-4712-A5F3-7AAAB193588A}">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C26F4-FD19-4142-9279-C3FD59284F3F}">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12F534-BBBB-4447-B955-05B708389232}">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100000"/>
            </a:lnSpc>
            <a:spcBef>
              <a:spcPct val="0"/>
            </a:spcBef>
            <a:spcAft>
              <a:spcPct val="35000"/>
            </a:spcAft>
            <a:buNone/>
          </a:pPr>
          <a:r>
            <a:rPr lang="en-US" sz="1500" b="0" i="0" kern="1200"/>
            <a:t>MST was chosen for analyzing network connectivity and identifying key nodes in the network that play a crucial role in maintaining connectivity.</a:t>
          </a:r>
          <a:endParaRPr lang="en-US" sz="1500" kern="1200"/>
        </a:p>
      </dsp:txBody>
      <dsp:txXfrm>
        <a:off x="1900154" y="703"/>
        <a:ext cx="4473659" cy="1645155"/>
      </dsp:txXfrm>
    </dsp:sp>
    <dsp:sp modelId="{DBCC7085-7942-4DEC-86A7-D44E43E847BB}">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52A85-B540-45D4-AAAF-B451FFB152A5}">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441C6B-3B32-4B3F-8182-1EFF2CD7050F}">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100000"/>
            </a:lnSpc>
            <a:spcBef>
              <a:spcPct val="0"/>
            </a:spcBef>
            <a:spcAft>
              <a:spcPct val="35000"/>
            </a:spcAft>
            <a:buNone/>
          </a:pPr>
          <a:r>
            <a:rPr lang="en-US" sz="1500" b="0" i="0" kern="1200"/>
            <a:t>By identifying the MST of a network, you can determine the minimum set of edges that connect all nodes without forming cycles. This information can be used to establish efficient routing strategies in a network.</a:t>
          </a:r>
          <a:endParaRPr lang="en-US" sz="1500" kern="1200"/>
        </a:p>
      </dsp:txBody>
      <dsp:txXfrm>
        <a:off x="1900154" y="2057147"/>
        <a:ext cx="4473659" cy="1645155"/>
      </dsp:txXfrm>
    </dsp:sp>
    <dsp:sp modelId="{FA6C2889-0010-4B25-B15F-FAA89115A934}">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6D3DC-8A64-4227-B32D-4C60A352E4E0}">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709806-6BFE-4DD9-8F73-83A5A2CD4EB3}">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100000"/>
            </a:lnSpc>
            <a:spcBef>
              <a:spcPct val="0"/>
            </a:spcBef>
            <a:spcAft>
              <a:spcPct val="35000"/>
            </a:spcAft>
            <a:buNone/>
          </a:pPr>
          <a:r>
            <a:rPr lang="en-US" sz="1500" b="0" i="0" kern="1200"/>
            <a:t>The time complexity of finding an MST using algorithms like Prim's or Kruskal's is O(E log V), which is efficient for large networks.</a:t>
          </a:r>
          <a:endParaRPr lang="en-US" sz="1500" kern="1200"/>
        </a:p>
      </dsp:txBody>
      <dsp:txXfrm>
        <a:off x="1900154" y="4113591"/>
        <a:ext cx="4473659" cy="1645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58199-C6CD-41E6-A91C-8DB0D6E84078}">
      <dsp:nvSpPr>
        <dsp:cNvPr id="0" name=""/>
        <dsp:cNvSpPr/>
      </dsp:nvSpPr>
      <dsp:spPr>
        <a:xfrm>
          <a:off x="-4095" y="0"/>
          <a:ext cx="6373813" cy="1654195"/>
        </a:xfrm>
        <a:prstGeom prst="roundRect">
          <a:avLst>
            <a:gd name="adj" fmla="val 10000"/>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7A48DDC-2A56-4B4A-8B22-CBF1D1E002AB}">
      <dsp:nvSpPr>
        <dsp:cNvPr id="0" name=""/>
        <dsp:cNvSpPr/>
      </dsp:nvSpPr>
      <dsp:spPr>
        <a:xfrm>
          <a:off x="496298" y="383426"/>
          <a:ext cx="913374" cy="909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D4FB67D-D643-4695-B273-5AA07F7498A6}">
      <dsp:nvSpPr>
        <dsp:cNvPr id="0" name=""/>
        <dsp:cNvSpPr/>
      </dsp:nvSpPr>
      <dsp:spPr>
        <a:xfrm>
          <a:off x="1910067" y="10416"/>
          <a:ext cx="4299019" cy="166720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76273" tIns="176273" rIns="176273" bIns="176273" numCol="1" spcCol="1270" anchor="ctr" anchorCtr="0">
          <a:noAutofit/>
        </a:bodyPr>
        <a:lstStyle/>
        <a:p>
          <a:pPr marL="0" lvl="0" indent="0" algn="l" defTabSz="622300">
            <a:lnSpc>
              <a:spcPct val="100000"/>
            </a:lnSpc>
            <a:spcBef>
              <a:spcPct val="0"/>
            </a:spcBef>
            <a:spcAft>
              <a:spcPct val="35000"/>
            </a:spcAft>
            <a:buNone/>
          </a:pPr>
          <a:r>
            <a:rPr lang="en-US" sz="1400" b="1" i="0" kern="1200" dirty="0">
              <a:solidFill>
                <a:schemeClr val="accent6"/>
              </a:solidFill>
            </a:rPr>
            <a:t>Optimization for Shortest Paths</a:t>
          </a:r>
          <a:r>
            <a:rPr lang="en-US" sz="1400" b="0" i="0" kern="1200" dirty="0">
              <a:solidFill>
                <a:schemeClr val="accent6"/>
              </a:solidFill>
            </a:rPr>
            <a:t>: Dijkstra's algorithm was chosen because it efficiently finds the shortest path from a single source node to all other nodes in a weighted graph. This is crucial for optimizing data transfer routes in a network, ensuring that data packets reach their destination using the most efficient path.</a:t>
          </a:r>
          <a:endParaRPr lang="en-US" sz="1400" kern="1200" dirty="0">
            <a:solidFill>
              <a:schemeClr val="accent6"/>
            </a:solidFill>
          </a:endParaRPr>
        </a:p>
      </dsp:txBody>
      <dsp:txXfrm>
        <a:off x="1910067" y="10416"/>
        <a:ext cx="4299019" cy="1667208"/>
      </dsp:txXfrm>
    </dsp:sp>
    <dsp:sp modelId="{B62384F1-D5F6-45C0-8111-1304122FCD4D}">
      <dsp:nvSpPr>
        <dsp:cNvPr id="0" name=""/>
        <dsp:cNvSpPr/>
      </dsp:nvSpPr>
      <dsp:spPr>
        <a:xfrm>
          <a:off x="-4095" y="2047752"/>
          <a:ext cx="6373813" cy="1654195"/>
        </a:xfrm>
        <a:prstGeom prst="roundRect">
          <a:avLst>
            <a:gd name="adj" fmla="val 10000"/>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7888F13-CDE7-408D-8579-A956FF40520F}">
      <dsp:nvSpPr>
        <dsp:cNvPr id="0" name=""/>
        <dsp:cNvSpPr/>
      </dsp:nvSpPr>
      <dsp:spPr>
        <a:xfrm>
          <a:off x="496298" y="2419946"/>
          <a:ext cx="913374" cy="909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7665552-871C-4AD7-8957-24ACF26F65DC}">
      <dsp:nvSpPr>
        <dsp:cNvPr id="0" name=""/>
        <dsp:cNvSpPr/>
      </dsp:nvSpPr>
      <dsp:spPr>
        <a:xfrm>
          <a:off x="1741244" y="2047752"/>
          <a:ext cx="4636664" cy="166557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76273" tIns="176273" rIns="176273" bIns="176273" numCol="1" spcCol="1270" anchor="ctr" anchorCtr="0">
          <a:noAutofit/>
        </a:bodyPr>
        <a:lstStyle/>
        <a:p>
          <a:pPr marL="0" lvl="0" indent="0" algn="l" defTabSz="622300">
            <a:lnSpc>
              <a:spcPct val="100000"/>
            </a:lnSpc>
            <a:spcBef>
              <a:spcPct val="0"/>
            </a:spcBef>
            <a:spcAft>
              <a:spcPct val="35000"/>
            </a:spcAft>
            <a:buNone/>
          </a:pPr>
          <a:r>
            <a:rPr lang="en-US" sz="1400" b="1" i="0" kern="1200" dirty="0">
              <a:solidFill>
                <a:schemeClr val="accent6"/>
              </a:solidFill>
            </a:rPr>
            <a:t>Time Complexity</a:t>
          </a:r>
          <a:r>
            <a:rPr lang="en-US" sz="1400" b="0" i="0" kern="1200" dirty="0">
              <a:solidFill>
                <a:schemeClr val="accent6"/>
              </a:solidFill>
            </a:rPr>
            <a:t>: Dijkstra's algorithm has a time complexity of O(V^2) for an adjacency matrix representation and O(E + V log V) for an adjacency list representation, where V is the number of vertices and E is the number of edges. This time complexity is favorable for large networks compared to Bellman-Ford's O(VE) complexity.</a:t>
          </a:r>
          <a:endParaRPr lang="en-US" sz="1400" kern="1200" dirty="0">
            <a:solidFill>
              <a:schemeClr val="accent6"/>
            </a:solidFill>
          </a:endParaRPr>
        </a:p>
      </dsp:txBody>
      <dsp:txXfrm>
        <a:off x="1741244" y="2047752"/>
        <a:ext cx="4636664" cy="1665576"/>
      </dsp:txXfrm>
    </dsp:sp>
    <dsp:sp modelId="{4B05F22C-B5B4-440E-A81B-C67E7C24B5CB}">
      <dsp:nvSpPr>
        <dsp:cNvPr id="0" name=""/>
        <dsp:cNvSpPr/>
      </dsp:nvSpPr>
      <dsp:spPr>
        <a:xfrm>
          <a:off x="-4095" y="4083457"/>
          <a:ext cx="6373813" cy="1654195"/>
        </a:xfrm>
        <a:prstGeom prst="roundRect">
          <a:avLst>
            <a:gd name="adj" fmla="val 10000"/>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2C74DE0-0EE2-4C65-85D6-47F0BF2255F1}">
      <dsp:nvSpPr>
        <dsp:cNvPr id="0" name=""/>
        <dsp:cNvSpPr/>
      </dsp:nvSpPr>
      <dsp:spPr>
        <a:xfrm>
          <a:off x="496298" y="4455651"/>
          <a:ext cx="913374" cy="909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107001A-0061-447A-8CA5-EFC172768F54}">
      <dsp:nvSpPr>
        <dsp:cNvPr id="0" name=""/>
        <dsp:cNvSpPr/>
      </dsp:nvSpPr>
      <dsp:spPr>
        <a:xfrm>
          <a:off x="1910067" y="4083457"/>
          <a:ext cx="4300004" cy="166557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76273" tIns="176273" rIns="176273" bIns="176273" numCol="1" spcCol="1270" anchor="ctr" anchorCtr="0">
          <a:noAutofit/>
        </a:bodyPr>
        <a:lstStyle/>
        <a:p>
          <a:pPr marL="0" lvl="0" indent="0" algn="l" defTabSz="622300">
            <a:lnSpc>
              <a:spcPct val="100000"/>
            </a:lnSpc>
            <a:spcBef>
              <a:spcPct val="0"/>
            </a:spcBef>
            <a:spcAft>
              <a:spcPct val="35000"/>
            </a:spcAft>
            <a:buNone/>
          </a:pPr>
          <a:r>
            <a:rPr lang="en-US" sz="1400" b="1" i="0" kern="1200" dirty="0">
              <a:solidFill>
                <a:schemeClr val="accent6"/>
              </a:solidFill>
            </a:rPr>
            <a:t>Space Complexity</a:t>
          </a:r>
          <a:r>
            <a:rPr lang="en-US" sz="1400" b="0" i="0" kern="1200" dirty="0">
              <a:solidFill>
                <a:schemeClr val="accent6"/>
              </a:solidFill>
            </a:rPr>
            <a:t>: Dijkstra's algorithm requires storing the distances from the source node to all other nodes, which results in a space complexity of O(V). This is more efficient than Floyd-</a:t>
          </a:r>
          <a:r>
            <a:rPr lang="en-US" sz="1400" b="0" i="0" kern="1200" dirty="0" err="1">
              <a:solidFill>
                <a:schemeClr val="accent6"/>
              </a:solidFill>
            </a:rPr>
            <a:t>Warshall's</a:t>
          </a:r>
          <a:r>
            <a:rPr lang="en-US" sz="1400" b="0" i="0" kern="1200" dirty="0">
              <a:solidFill>
                <a:schemeClr val="accent6"/>
              </a:solidFill>
            </a:rPr>
            <a:t> O(V^2) space complexity, especially for large networks.</a:t>
          </a:r>
          <a:endParaRPr lang="en-US" sz="1400" kern="1200" dirty="0">
            <a:solidFill>
              <a:schemeClr val="accent6"/>
            </a:solidFill>
          </a:endParaRPr>
        </a:p>
      </dsp:txBody>
      <dsp:txXfrm>
        <a:off x="1910067" y="4083457"/>
        <a:ext cx="4300004" cy="166557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April 24,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1673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April 24,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3622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April 24,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611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April 24,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3498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April 24,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288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April 24,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8642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April 24,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7632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April 24,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0327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April 24,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5436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April 24,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9841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April 24,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8562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April 24,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074908755"/>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62" r:id="rId6"/>
    <p:sldLayoutId id="2147483757" r:id="rId7"/>
    <p:sldLayoutId id="2147483758" r:id="rId8"/>
    <p:sldLayoutId id="2147483759" r:id="rId9"/>
    <p:sldLayoutId id="2147483761" r:id="rId10"/>
    <p:sldLayoutId id="214748376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A484E-B642-CA9A-0C87-1559D6269A80}"/>
              </a:ext>
            </a:extLst>
          </p:cNvPr>
          <p:cNvSpPr>
            <a:spLocks noGrp="1"/>
          </p:cNvSpPr>
          <p:nvPr>
            <p:ph type="ctrTitle"/>
          </p:nvPr>
        </p:nvSpPr>
        <p:spPr>
          <a:xfrm>
            <a:off x="550863" y="549275"/>
            <a:ext cx="5437187" cy="2986234"/>
          </a:xfrm>
        </p:spPr>
        <p:txBody>
          <a:bodyPr anchor="b">
            <a:normAutofit/>
          </a:bodyPr>
          <a:lstStyle/>
          <a:p>
            <a:r>
              <a:rPr lang="en-US"/>
              <a:t>Program Structures Algorithms</a:t>
            </a:r>
          </a:p>
        </p:txBody>
      </p:sp>
      <p:sp>
        <p:nvSpPr>
          <p:cNvPr id="3" name="Subtitle 2">
            <a:extLst>
              <a:ext uri="{FF2B5EF4-FFF2-40B4-BE49-F238E27FC236}">
                <a16:creationId xmlns:a16="http://schemas.microsoft.com/office/drawing/2014/main" id="{BC4A5A2F-DC8C-1788-C627-E86BC84B4862}"/>
              </a:ext>
            </a:extLst>
          </p:cNvPr>
          <p:cNvSpPr>
            <a:spLocks noGrp="1"/>
          </p:cNvSpPr>
          <p:nvPr>
            <p:ph type="subTitle" idx="1"/>
          </p:nvPr>
        </p:nvSpPr>
        <p:spPr>
          <a:xfrm>
            <a:off x="550863" y="3827610"/>
            <a:ext cx="5437187" cy="2265216"/>
          </a:xfrm>
        </p:spPr>
        <p:txBody>
          <a:bodyPr>
            <a:normAutofit/>
          </a:bodyPr>
          <a:lstStyle/>
          <a:p>
            <a:r>
              <a:rPr lang="en-US" dirty="0">
                <a:solidFill>
                  <a:schemeClr val="tx1">
                    <a:alpha val="60000"/>
                  </a:schemeClr>
                </a:solidFill>
              </a:rPr>
              <a:t>Final Project Spring 2024</a:t>
            </a:r>
            <a:br>
              <a:rPr lang="en-US" dirty="0">
                <a:solidFill>
                  <a:schemeClr val="tx1">
                    <a:alpha val="60000"/>
                  </a:schemeClr>
                </a:solidFill>
              </a:rPr>
            </a:br>
            <a:br>
              <a:rPr lang="en-US" dirty="0">
                <a:solidFill>
                  <a:schemeClr val="tx1">
                    <a:alpha val="60000"/>
                  </a:schemeClr>
                </a:solidFill>
              </a:rPr>
            </a:br>
            <a:br>
              <a:rPr lang="en-US" dirty="0">
                <a:solidFill>
                  <a:schemeClr val="tx1">
                    <a:alpha val="60000"/>
                  </a:schemeClr>
                </a:solidFill>
              </a:rPr>
            </a:br>
            <a:r>
              <a:rPr lang="en-US" dirty="0">
                <a:solidFill>
                  <a:schemeClr val="tx1">
                    <a:alpha val="60000"/>
                  </a:schemeClr>
                </a:solidFill>
              </a:rPr>
              <a:t>Presenter: Sameer S Deshpande</a:t>
            </a:r>
            <a:br>
              <a:rPr lang="en-US" dirty="0">
                <a:solidFill>
                  <a:schemeClr val="tx1">
                    <a:alpha val="60000"/>
                  </a:schemeClr>
                </a:solidFill>
              </a:rPr>
            </a:br>
            <a:r>
              <a:rPr lang="en-US" dirty="0">
                <a:solidFill>
                  <a:schemeClr val="tx1">
                    <a:alpha val="60000"/>
                  </a:schemeClr>
                </a:solidFill>
              </a:rPr>
              <a:t>NUID: 002685440</a:t>
            </a:r>
          </a:p>
        </p:txBody>
      </p:sp>
      <p:pic>
        <p:nvPicPr>
          <p:cNvPr id="4" name="Picture 3" descr="An abstract genetic concept">
            <a:extLst>
              <a:ext uri="{FF2B5EF4-FFF2-40B4-BE49-F238E27FC236}">
                <a16:creationId xmlns:a16="http://schemas.microsoft.com/office/drawing/2014/main" id="{A692B9D3-F38A-0E95-10D1-AC70C4D8ED8E}"/>
              </a:ext>
            </a:extLst>
          </p:cNvPr>
          <p:cNvPicPr>
            <a:picLocks noChangeAspect="1"/>
          </p:cNvPicPr>
          <p:nvPr/>
        </p:nvPicPr>
        <p:blipFill rotWithShape="1">
          <a:blip r:embed="rId2"/>
          <a:srcRect/>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8" name="Group 17">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9" name="Freeform: Shape 18">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413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865C9-8491-57DF-5675-D3581497DF6F}"/>
              </a:ext>
            </a:extLst>
          </p:cNvPr>
          <p:cNvSpPr>
            <a:spLocks noGrp="1"/>
          </p:cNvSpPr>
          <p:nvPr>
            <p:ph type="title"/>
          </p:nvPr>
        </p:nvSpPr>
        <p:spPr>
          <a:xfrm>
            <a:off x="550863" y="549275"/>
            <a:ext cx="4784489" cy="1997855"/>
          </a:xfrm>
        </p:spPr>
        <p:txBody>
          <a:bodyPr wrap="square" anchor="b">
            <a:normAutofit/>
          </a:bodyPr>
          <a:lstStyle/>
          <a:p>
            <a:pPr>
              <a:lnSpc>
                <a:spcPct val="90000"/>
              </a:lnSpc>
            </a:pPr>
            <a:r>
              <a:rPr lang="en-US" sz="2600" dirty="0">
                <a:effectLst/>
                <a:latin typeface="TimesNewRomanPSMT"/>
              </a:rPr>
              <a:t>Analyzing Internet networks communication among computers </a:t>
            </a:r>
            <a:br>
              <a:rPr lang="en-US" sz="2600" dirty="0"/>
            </a:br>
            <a:br>
              <a:rPr lang="en-US" sz="2600" dirty="0"/>
            </a:br>
            <a:endParaRPr lang="en-US" sz="2600" dirty="0"/>
          </a:p>
        </p:txBody>
      </p:sp>
      <p:sp>
        <p:nvSpPr>
          <p:cNvPr id="3" name="Content Placeholder 2">
            <a:extLst>
              <a:ext uri="{FF2B5EF4-FFF2-40B4-BE49-F238E27FC236}">
                <a16:creationId xmlns:a16="http://schemas.microsoft.com/office/drawing/2014/main" id="{6A5F0C9C-2A51-EACE-70B7-6C2B05FF05EC}"/>
              </a:ext>
            </a:extLst>
          </p:cNvPr>
          <p:cNvSpPr>
            <a:spLocks noGrp="1"/>
          </p:cNvSpPr>
          <p:nvPr>
            <p:ph idx="1"/>
          </p:nvPr>
        </p:nvSpPr>
        <p:spPr>
          <a:xfrm>
            <a:off x="550863" y="2678400"/>
            <a:ext cx="3565525" cy="3414425"/>
          </a:xfrm>
        </p:spPr>
        <p:txBody>
          <a:bodyPr anchor="t">
            <a:normAutofit/>
          </a:bodyPr>
          <a:lstStyle/>
          <a:p>
            <a:r>
              <a:rPr lang="en-US" sz="1600">
                <a:effectLst/>
                <a:latin typeface="TimesNewRomanPSMT"/>
              </a:rPr>
              <a:t>The objective of this project is to model and analyze an internet network where nodes represent computers and the communication between them represents the edges. This implementation helps us in studying communication patterns and communication routes.</a:t>
            </a:r>
            <a:endParaRPr lang="en-US" sz="1600"/>
          </a:p>
        </p:txBody>
      </p:sp>
      <p:pic>
        <p:nvPicPr>
          <p:cNvPr id="5" name="Picture 4" descr="Metallic spheres connected in mesh">
            <a:extLst>
              <a:ext uri="{FF2B5EF4-FFF2-40B4-BE49-F238E27FC236}">
                <a16:creationId xmlns:a16="http://schemas.microsoft.com/office/drawing/2014/main" id="{653215EA-467C-2EE8-A49F-11EDAD7143DE}"/>
              </a:ext>
            </a:extLst>
          </p:cNvPr>
          <p:cNvPicPr>
            <a:picLocks noChangeAspect="1"/>
          </p:cNvPicPr>
          <p:nvPr/>
        </p:nvPicPr>
        <p:blipFill rotWithShape="1">
          <a:blip r:embed="rId2"/>
          <a:srcRect l="15096" r="18152" b="-2"/>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44" name="Group 43">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45"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9" name="Oval 48">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6691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31456-34A2-9750-D8D6-131364C8DD87}"/>
              </a:ext>
            </a:extLst>
          </p:cNvPr>
          <p:cNvSpPr>
            <a:spLocks noGrp="1"/>
          </p:cNvSpPr>
          <p:nvPr>
            <p:ph type="title"/>
          </p:nvPr>
        </p:nvSpPr>
        <p:spPr>
          <a:xfrm>
            <a:off x="550863" y="549275"/>
            <a:ext cx="5437185" cy="1997855"/>
          </a:xfrm>
        </p:spPr>
        <p:txBody>
          <a:bodyPr wrap="square" anchor="b">
            <a:normAutofit/>
          </a:bodyPr>
          <a:lstStyle/>
          <a:p>
            <a:r>
              <a:rPr lang="en-US" dirty="0"/>
              <a:t>Collection of dataset</a:t>
            </a:r>
          </a:p>
        </p:txBody>
      </p:sp>
      <p:sp>
        <p:nvSpPr>
          <p:cNvPr id="3" name="Content Placeholder 2">
            <a:extLst>
              <a:ext uri="{FF2B5EF4-FFF2-40B4-BE49-F238E27FC236}">
                <a16:creationId xmlns:a16="http://schemas.microsoft.com/office/drawing/2014/main" id="{E9E837D9-224E-C2BA-CFC6-DB2E536DE776}"/>
              </a:ext>
            </a:extLst>
          </p:cNvPr>
          <p:cNvSpPr>
            <a:spLocks noGrp="1"/>
          </p:cNvSpPr>
          <p:nvPr>
            <p:ph idx="1"/>
          </p:nvPr>
        </p:nvSpPr>
        <p:spPr>
          <a:xfrm>
            <a:off x="550863" y="2677306"/>
            <a:ext cx="5437187" cy="3415519"/>
          </a:xfrm>
        </p:spPr>
        <p:txBody>
          <a:bodyPr anchor="t">
            <a:normAutofit/>
          </a:bodyPr>
          <a:lstStyle/>
          <a:p>
            <a:r>
              <a:rPr lang="en-US" sz="2000" dirty="0"/>
              <a:t>The dataset for this project has been collected from SNAP(Stanford Large Network Data collection) site.</a:t>
            </a:r>
          </a:p>
        </p:txBody>
      </p:sp>
      <p:pic>
        <p:nvPicPr>
          <p:cNvPr id="7" name="Graphic 6" descr="Network">
            <a:extLst>
              <a:ext uri="{FF2B5EF4-FFF2-40B4-BE49-F238E27FC236}">
                <a16:creationId xmlns:a16="http://schemas.microsoft.com/office/drawing/2014/main" id="{29425F60-6BF0-5344-6645-915D4444A2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376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1CAF-9B8A-5466-4FC8-10FAE3B6993F}"/>
              </a:ext>
            </a:extLst>
          </p:cNvPr>
          <p:cNvSpPr>
            <a:spLocks noGrp="1"/>
          </p:cNvSpPr>
          <p:nvPr>
            <p:ph type="title"/>
          </p:nvPr>
        </p:nvSpPr>
        <p:spPr/>
        <p:txBody>
          <a:bodyPr/>
          <a:lstStyle/>
          <a:p>
            <a:r>
              <a:rPr lang="en-US" dirty="0"/>
              <a:t>Analysis</a:t>
            </a:r>
          </a:p>
        </p:txBody>
      </p:sp>
      <p:graphicFrame>
        <p:nvGraphicFramePr>
          <p:cNvPr id="13" name="Content Placeholder 2">
            <a:extLst>
              <a:ext uri="{FF2B5EF4-FFF2-40B4-BE49-F238E27FC236}">
                <a16:creationId xmlns:a16="http://schemas.microsoft.com/office/drawing/2014/main" id="{B500732A-DB0F-56E1-62A2-315E6826FF35}"/>
              </a:ext>
            </a:extLst>
          </p:cNvPr>
          <p:cNvGraphicFramePr>
            <a:graphicFrameLocks noGrp="1"/>
          </p:cNvGraphicFramePr>
          <p:nvPr>
            <p:ph idx="1"/>
          </p:nvPr>
        </p:nvGraphicFramePr>
        <p:xfrm>
          <a:off x="550863" y="2113199"/>
          <a:ext cx="11090274" cy="397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46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B3872-A1D6-60A2-586E-722E19F76FE8}"/>
              </a:ext>
            </a:extLst>
          </p:cNvPr>
          <p:cNvSpPr>
            <a:spLocks noGrp="1"/>
          </p:cNvSpPr>
          <p:nvPr>
            <p:ph type="title"/>
          </p:nvPr>
        </p:nvSpPr>
        <p:spPr>
          <a:xfrm>
            <a:off x="8075613" y="549275"/>
            <a:ext cx="3565525" cy="5759450"/>
          </a:xfrm>
        </p:spPr>
        <p:txBody>
          <a:bodyPr wrap="square" anchor="ctr">
            <a:normAutofit/>
          </a:bodyPr>
          <a:lstStyle/>
          <a:p>
            <a:r>
              <a:rPr lang="en-US"/>
              <a:t>Why Minimum Spanning Tree</a:t>
            </a:r>
            <a:endParaRPr lang="en-US" dirty="0"/>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A655BC8B-9B30-4DBA-B5F6-9D20C54E2E15}"/>
              </a:ext>
            </a:extLst>
          </p:cNvPr>
          <p:cNvGraphicFramePr>
            <a:graphicFrameLocks noGrp="1"/>
          </p:cNvGraphicFramePr>
          <p:nvPr>
            <p:ph idx="1"/>
            <p:extLst>
              <p:ext uri="{D42A27DB-BD31-4B8C-83A1-F6EECF244321}">
                <p14:modId xmlns:p14="http://schemas.microsoft.com/office/powerpoint/2010/main" val="2536868649"/>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083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81E09-CB58-884D-26F1-D5E95BE26EEA}"/>
              </a:ext>
            </a:extLst>
          </p:cNvPr>
          <p:cNvSpPr>
            <a:spLocks noGrp="1"/>
          </p:cNvSpPr>
          <p:nvPr>
            <p:ph type="title"/>
          </p:nvPr>
        </p:nvSpPr>
        <p:spPr>
          <a:xfrm>
            <a:off x="550863" y="1520825"/>
            <a:ext cx="4535487" cy="3779838"/>
          </a:xfrm>
        </p:spPr>
        <p:txBody>
          <a:bodyPr anchor="ctr">
            <a:normAutofit/>
          </a:bodyPr>
          <a:lstStyle/>
          <a:p>
            <a:r>
              <a:rPr lang="en-US" sz="6400"/>
              <a:t>Why Dijkstra?</a:t>
            </a:r>
          </a:p>
        </p:txBody>
      </p:sp>
      <p:graphicFrame>
        <p:nvGraphicFramePr>
          <p:cNvPr id="31" name="Content Placeholder 2">
            <a:extLst>
              <a:ext uri="{FF2B5EF4-FFF2-40B4-BE49-F238E27FC236}">
                <a16:creationId xmlns:a16="http://schemas.microsoft.com/office/drawing/2014/main" id="{8962F40F-FDF6-7347-EA52-8994692B799D}"/>
              </a:ext>
            </a:extLst>
          </p:cNvPr>
          <p:cNvGraphicFramePr>
            <a:graphicFrameLocks noGrp="1"/>
          </p:cNvGraphicFramePr>
          <p:nvPr>
            <p:ph idx="1"/>
            <p:extLst>
              <p:ext uri="{D42A27DB-BD31-4B8C-83A1-F6EECF244321}">
                <p14:modId xmlns:p14="http://schemas.microsoft.com/office/powerpoint/2010/main" val="191353716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13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6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 name="Group 7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computer screen shot of a diagram&#10;&#10;Description automatically generated">
            <a:extLst>
              <a:ext uri="{FF2B5EF4-FFF2-40B4-BE49-F238E27FC236}">
                <a16:creationId xmlns:a16="http://schemas.microsoft.com/office/drawing/2014/main" id="{EAE1B97E-D7D0-29BE-0E0A-0322A3176AC3}"/>
              </a:ext>
            </a:extLst>
          </p:cNvPr>
          <p:cNvPicPr>
            <a:picLocks noGrp="1" noChangeAspect="1"/>
          </p:cNvPicPr>
          <p:nvPr>
            <p:ph idx="1"/>
          </p:nvPr>
        </p:nvPicPr>
        <p:blipFill>
          <a:blip r:embed="rId2"/>
          <a:stretch>
            <a:fillRect/>
          </a:stretch>
        </p:blipFill>
        <p:spPr>
          <a:xfrm>
            <a:off x="6659933" y="249126"/>
            <a:ext cx="5207979" cy="3385185"/>
          </a:xfrm>
          <a:custGeom>
            <a:avLst/>
            <a:gdLst/>
            <a:ahLst/>
            <a:cxnLst/>
            <a:rect l="l" t="t" r="r" b="b"/>
            <a:pathLst>
              <a:path w="4064400" h="4223619">
                <a:moveTo>
                  <a:pt x="0" y="0"/>
                </a:moveTo>
                <a:lnTo>
                  <a:pt x="4064400" y="0"/>
                </a:lnTo>
                <a:lnTo>
                  <a:pt x="4064400" y="4223619"/>
                </a:lnTo>
                <a:lnTo>
                  <a:pt x="0" y="4223619"/>
                </a:lnTo>
                <a:close/>
              </a:path>
            </a:pathLst>
          </a:custGeom>
        </p:spPr>
      </p:pic>
      <p:pic>
        <p:nvPicPr>
          <p:cNvPr id="17" name="Picture 16" descr="A screenshot of a computer&#10;&#10;Description automatically generated">
            <a:extLst>
              <a:ext uri="{FF2B5EF4-FFF2-40B4-BE49-F238E27FC236}">
                <a16:creationId xmlns:a16="http://schemas.microsoft.com/office/drawing/2014/main" id="{F6FCE42F-1946-D969-63B0-AEB772D999FC}"/>
              </a:ext>
            </a:extLst>
          </p:cNvPr>
          <p:cNvPicPr>
            <a:picLocks noChangeAspect="1"/>
          </p:cNvPicPr>
          <p:nvPr/>
        </p:nvPicPr>
        <p:blipFill rotWithShape="1">
          <a:blip r:embed="rId3"/>
          <a:srcRect l="-2172" t="32207" r="29120" b="1538"/>
          <a:stretch/>
        </p:blipFill>
        <p:spPr>
          <a:xfrm>
            <a:off x="6583920" y="3730136"/>
            <a:ext cx="5156484" cy="3039880"/>
          </a:xfrm>
          <a:custGeom>
            <a:avLst/>
            <a:gdLst/>
            <a:ahLst/>
            <a:cxnLst/>
            <a:rect l="l" t="t" r="r" b="b"/>
            <a:pathLst>
              <a:path w="4064400" h="4225292">
                <a:moveTo>
                  <a:pt x="0" y="0"/>
                </a:moveTo>
                <a:lnTo>
                  <a:pt x="4064400" y="0"/>
                </a:lnTo>
                <a:lnTo>
                  <a:pt x="4064400" y="4225292"/>
                </a:lnTo>
                <a:lnTo>
                  <a:pt x="0" y="4225292"/>
                </a:lnTo>
                <a:close/>
              </a:path>
            </a:pathLst>
          </a:custGeom>
        </p:spPr>
      </p:pic>
      <p:pic>
        <p:nvPicPr>
          <p:cNvPr id="15" name="Picture 14" descr="A screenshot of a computer&#10;&#10;Description automatically generated">
            <a:extLst>
              <a:ext uri="{FF2B5EF4-FFF2-40B4-BE49-F238E27FC236}">
                <a16:creationId xmlns:a16="http://schemas.microsoft.com/office/drawing/2014/main" id="{E50A3AA7-4AE5-F3B3-8FD6-FC94C9AF7559}"/>
              </a:ext>
            </a:extLst>
          </p:cNvPr>
          <p:cNvPicPr>
            <a:picLocks noChangeAspect="1"/>
          </p:cNvPicPr>
          <p:nvPr/>
        </p:nvPicPr>
        <p:blipFill rotWithShape="1">
          <a:blip r:embed="rId4"/>
          <a:srcRect t="33745"/>
          <a:stretch/>
        </p:blipFill>
        <p:spPr>
          <a:xfrm>
            <a:off x="600204" y="4239276"/>
            <a:ext cx="5876456" cy="2530740"/>
          </a:xfrm>
          <a:custGeom>
            <a:avLst/>
            <a:gdLst/>
            <a:ahLst/>
            <a:cxnLst/>
            <a:rect l="l" t="t" r="r" b="b"/>
            <a:pathLst>
              <a:path w="4064400" h="4225292">
                <a:moveTo>
                  <a:pt x="0" y="0"/>
                </a:moveTo>
                <a:lnTo>
                  <a:pt x="4064400" y="0"/>
                </a:lnTo>
                <a:lnTo>
                  <a:pt x="4064400" y="4225292"/>
                </a:lnTo>
                <a:lnTo>
                  <a:pt x="0" y="4225292"/>
                </a:lnTo>
                <a:close/>
              </a:path>
            </a:pathLst>
          </a:custGeom>
        </p:spPr>
      </p:pic>
      <p:sp>
        <p:nvSpPr>
          <p:cNvPr id="18" name="TextBox 17">
            <a:extLst>
              <a:ext uri="{FF2B5EF4-FFF2-40B4-BE49-F238E27FC236}">
                <a16:creationId xmlns:a16="http://schemas.microsoft.com/office/drawing/2014/main" id="{FA4F39B2-BFE0-A7FA-ADCE-A45CC64731CA}"/>
              </a:ext>
            </a:extLst>
          </p:cNvPr>
          <p:cNvSpPr txBox="1"/>
          <p:nvPr/>
        </p:nvSpPr>
        <p:spPr>
          <a:xfrm>
            <a:off x="1828799" y="1758462"/>
            <a:ext cx="3411416" cy="1015663"/>
          </a:xfrm>
          <a:prstGeom prst="rect">
            <a:avLst/>
          </a:prstGeom>
          <a:noFill/>
        </p:spPr>
        <p:txBody>
          <a:bodyPr wrap="square" rtlCol="0">
            <a:spAutoFit/>
          </a:bodyPr>
          <a:lstStyle/>
          <a:p>
            <a:r>
              <a:rPr lang="en-US" sz="6000" dirty="0"/>
              <a:t>Results</a:t>
            </a:r>
          </a:p>
        </p:txBody>
      </p:sp>
    </p:spTree>
    <p:extLst>
      <p:ext uri="{BB962C8B-B14F-4D97-AF65-F5344CB8AC3E}">
        <p14:creationId xmlns:p14="http://schemas.microsoft.com/office/powerpoint/2010/main" val="286446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4" name="Freeform: Shape 1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 name="Rectangle 18">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288A5-A522-8FF3-CD5D-EDB0ADC282B3}"/>
              </a:ext>
            </a:extLst>
          </p:cNvPr>
          <p:cNvSpPr>
            <a:spLocks noGrp="1"/>
          </p:cNvSpPr>
          <p:nvPr>
            <p:ph type="title"/>
          </p:nvPr>
        </p:nvSpPr>
        <p:spPr>
          <a:xfrm>
            <a:off x="3360738" y="549275"/>
            <a:ext cx="7343775" cy="3864534"/>
          </a:xfrm>
        </p:spPr>
        <p:txBody>
          <a:bodyPr vert="horz" wrap="square" lIns="0" tIns="0" rIns="0" bIns="0" rtlCol="0" anchor="b" anchorCtr="0">
            <a:normAutofit/>
          </a:bodyPr>
          <a:lstStyle/>
          <a:p>
            <a:r>
              <a:rPr lang="en-US" sz="9600" dirty="0"/>
              <a:t>Thank You</a:t>
            </a:r>
          </a:p>
        </p:txBody>
      </p:sp>
      <p:sp>
        <p:nvSpPr>
          <p:cNvPr id="21" name="Oval 20">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3662569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21</TotalTime>
  <Words>396</Words>
  <Application>Microsoft Macintosh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TimesNewRomanPSMT</vt:lpstr>
      <vt:lpstr>3DFloatVTI</vt:lpstr>
      <vt:lpstr>Program Structures Algorithms</vt:lpstr>
      <vt:lpstr>Analyzing Internet networks communication among computers   </vt:lpstr>
      <vt:lpstr>Collection of dataset</vt:lpstr>
      <vt:lpstr>Analysis</vt:lpstr>
      <vt:lpstr>Why Minimum Spanning Tree</vt:lpstr>
      <vt:lpstr>Why Dijkstra?</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Structures Algorithms</dc:title>
  <dc:creator>Sameer Shashikant Deshpande</dc:creator>
  <cp:lastModifiedBy>Sameer Shashikant Deshpande</cp:lastModifiedBy>
  <cp:revision>1</cp:revision>
  <dcterms:created xsi:type="dcterms:W3CDTF">2024-04-24T06:17:55Z</dcterms:created>
  <dcterms:modified xsi:type="dcterms:W3CDTF">2024-04-24T06:39:47Z</dcterms:modified>
</cp:coreProperties>
</file>