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oorna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527C9D-5FDD-4BE3-B17E-DFB9D1D813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9167FB2-BC99-4CCA-86D9-DB84836232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9BB2F5-3FDD-42AB-8879-53A6F30C570E}" type="datetimeFigureOut">
              <a:rPr lang="en-IN" smtClean="0"/>
              <a:pPr/>
              <a:t>05-08-2024</a:t>
            </a:fld>
            <a:endParaRPr lang="en-IN"/>
          </a:p>
        </p:txBody>
      </p:sp>
      <p:sp>
        <p:nvSpPr>
          <p:cNvPr id="4" name="Footer Placeholder 3">
            <a:extLst>
              <a:ext uri="{FF2B5EF4-FFF2-40B4-BE49-F238E27FC236}">
                <a16:creationId xmlns:a16="http://schemas.microsoft.com/office/drawing/2014/main" id="{B2BD778E-9F04-424F-8DF9-58D887E3EC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94F2C0E-B8C9-4E5D-912E-EBAD167BAE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B233C7-5F5C-4201-A224-E710AEE36F4A}" type="slidenum">
              <a:rPr lang="en-IN" smtClean="0"/>
              <a:pPr/>
              <a:t>‹#›</a:t>
            </a:fld>
            <a:endParaRPr lang="en-IN"/>
          </a:p>
        </p:txBody>
      </p:sp>
    </p:spTree>
    <p:extLst>
      <p:ext uri="{BB962C8B-B14F-4D97-AF65-F5344CB8AC3E}">
        <p14:creationId xmlns:p14="http://schemas.microsoft.com/office/powerpoint/2010/main" val="39455996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B83F-4ADE-475C-9A5C-2FB146F7AC5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59AB9A-FDD3-450F-9938-77029706B3E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DF0E19-726D-4B53-A5FA-D3D6DE6D50C8}"/>
              </a:ext>
            </a:extLst>
          </p:cNvPr>
          <p:cNvSpPr>
            <a:spLocks noGrp="1"/>
          </p:cNvSpPr>
          <p:nvPr>
            <p:ph type="dt" sz="half" idx="10"/>
          </p:nvPr>
        </p:nvSpPr>
        <p:spPr>
          <a:xfrm>
            <a:off x="838200" y="6356350"/>
            <a:ext cx="2743200" cy="365125"/>
          </a:xfrm>
          <a:prstGeom prst="rect">
            <a:avLst/>
          </a:prstGeom>
        </p:spPr>
        <p:txBody>
          <a:bodyPr/>
          <a:lstStyle/>
          <a:p>
            <a:fld id="{3B5129CC-1EC1-41B3-ADE3-95BE45E01805}" type="datetimeFigureOut">
              <a:rPr lang="en-IN" smtClean="0"/>
              <a:pPr/>
              <a:t>05-08-2024</a:t>
            </a:fld>
            <a:endParaRPr lang="en-IN"/>
          </a:p>
        </p:txBody>
      </p:sp>
      <p:sp>
        <p:nvSpPr>
          <p:cNvPr id="5" name="Footer Placeholder 4">
            <a:extLst>
              <a:ext uri="{FF2B5EF4-FFF2-40B4-BE49-F238E27FC236}">
                <a16:creationId xmlns:a16="http://schemas.microsoft.com/office/drawing/2014/main" id="{5FA001D5-9180-42AB-B42C-2939F8874F1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F69D555-64C3-44B6-8FFA-6EDA8DD96913}"/>
              </a:ext>
            </a:extLst>
          </p:cNvPr>
          <p:cNvSpPr>
            <a:spLocks noGrp="1"/>
          </p:cNvSpPr>
          <p:nvPr>
            <p:ph type="sldNum" sz="quarter" idx="12"/>
          </p:nvPr>
        </p:nvSpPr>
        <p:spPr>
          <a:xfrm>
            <a:off x="8610600" y="6356350"/>
            <a:ext cx="2743200" cy="365125"/>
          </a:xfrm>
          <a:prstGeom prst="rect">
            <a:avLst/>
          </a:prstGeom>
        </p:spPr>
        <p:txBody>
          <a:bodyPr/>
          <a:lstStyle/>
          <a:p>
            <a:fld id="{3629C7AF-1583-4536-99CB-656BEDA01FB2}" type="slidenum">
              <a:rPr lang="en-IN" smtClean="0"/>
              <a:pPr/>
              <a:t>‹#›</a:t>
            </a:fld>
            <a:endParaRPr lang="en-IN"/>
          </a:p>
        </p:txBody>
      </p:sp>
    </p:spTree>
    <p:extLst>
      <p:ext uri="{BB962C8B-B14F-4D97-AF65-F5344CB8AC3E}">
        <p14:creationId xmlns:p14="http://schemas.microsoft.com/office/powerpoint/2010/main" val="154951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2FF6-B7CB-4D97-8B07-748387CA83C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CF43B9-EAD3-4615-AC84-8457CE08941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662D19-5DE2-412F-9E0A-3F82F2AC1958}"/>
              </a:ext>
            </a:extLst>
          </p:cNvPr>
          <p:cNvSpPr>
            <a:spLocks noGrp="1"/>
          </p:cNvSpPr>
          <p:nvPr>
            <p:ph type="dt" sz="half" idx="10"/>
          </p:nvPr>
        </p:nvSpPr>
        <p:spPr>
          <a:xfrm>
            <a:off x="838200" y="6356350"/>
            <a:ext cx="2743200" cy="365125"/>
          </a:xfrm>
          <a:prstGeom prst="rect">
            <a:avLst/>
          </a:prstGeom>
        </p:spPr>
        <p:txBody>
          <a:bodyPr/>
          <a:lstStyle/>
          <a:p>
            <a:fld id="{3B5129CC-1EC1-41B3-ADE3-95BE45E01805}" type="datetimeFigureOut">
              <a:rPr lang="en-IN" smtClean="0"/>
              <a:pPr/>
              <a:t>05-08-2024</a:t>
            </a:fld>
            <a:endParaRPr lang="en-IN"/>
          </a:p>
        </p:txBody>
      </p:sp>
      <p:sp>
        <p:nvSpPr>
          <p:cNvPr id="5" name="Footer Placeholder 4">
            <a:extLst>
              <a:ext uri="{FF2B5EF4-FFF2-40B4-BE49-F238E27FC236}">
                <a16:creationId xmlns:a16="http://schemas.microsoft.com/office/drawing/2014/main" id="{A51E451F-28B9-4117-AE64-B43D1FEC07E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46EAB2D-CD4D-47AC-AC53-3A23A5BD266D}"/>
              </a:ext>
            </a:extLst>
          </p:cNvPr>
          <p:cNvSpPr>
            <a:spLocks noGrp="1"/>
          </p:cNvSpPr>
          <p:nvPr>
            <p:ph type="sldNum" sz="quarter" idx="12"/>
          </p:nvPr>
        </p:nvSpPr>
        <p:spPr>
          <a:xfrm>
            <a:off x="8610600" y="6356350"/>
            <a:ext cx="2743200" cy="365125"/>
          </a:xfrm>
          <a:prstGeom prst="rect">
            <a:avLst/>
          </a:prstGeom>
        </p:spPr>
        <p:txBody>
          <a:bodyPr/>
          <a:lstStyle/>
          <a:p>
            <a:fld id="{3629C7AF-1583-4536-99CB-656BEDA01FB2}" type="slidenum">
              <a:rPr lang="en-IN" smtClean="0"/>
              <a:pPr/>
              <a:t>‹#›</a:t>
            </a:fld>
            <a:endParaRPr lang="en-IN"/>
          </a:p>
        </p:txBody>
      </p:sp>
    </p:spTree>
    <p:extLst>
      <p:ext uri="{BB962C8B-B14F-4D97-AF65-F5344CB8AC3E}">
        <p14:creationId xmlns:p14="http://schemas.microsoft.com/office/powerpoint/2010/main" val="164069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359921-CC21-40F3-BC06-02806F7D964C}"/>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4AE14F-C09A-4C8F-A844-DF43B241CCCD}"/>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819AA3-92DB-45E7-B523-70746D9249C3}"/>
              </a:ext>
            </a:extLst>
          </p:cNvPr>
          <p:cNvSpPr>
            <a:spLocks noGrp="1"/>
          </p:cNvSpPr>
          <p:nvPr>
            <p:ph type="dt" sz="half" idx="10"/>
          </p:nvPr>
        </p:nvSpPr>
        <p:spPr>
          <a:xfrm>
            <a:off x="838200" y="6356350"/>
            <a:ext cx="2743200" cy="365125"/>
          </a:xfrm>
          <a:prstGeom prst="rect">
            <a:avLst/>
          </a:prstGeom>
        </p:spPr>
        <p:txBody>
          <a:bodyPr/>
          <a:lstStyle/>
          <a:p>
            <a:fld id="{3B5129CC-1EC1-41B3-ADE3-95BE45E01805}" type="datetimeFigureOut">
              <a:rPr lang="en-IN" smtClean="0"/>
              <a:pPr/>
              <a:t>05-08-2024</a:t>
            </a:fld>
            <a:endParaRPr lang="en-IN"/>
          </a:p>
        </p:txBody>
      </p:sp>
      <p:sp>
        <p:nvSpPr>
          <p:cNvPr id="5" name="Footer Placeholder 4">
            <a:extLst>
              <a:ext uri="{FF2B5EF4-FFF2-40B4-BE49-F238E27FC236}">
                <a16:creationId xmlns:a16="http://schemas.microsoft.com/office/drawing/2014/main" id="{E3BF919E-1B68-464A-87B3-B46EA6CA985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47751C61-D072-471A-8062-8367DA84838C}"/>
              </a:ext>
            </a:extLst>
          </p:cNvPr>
          <p:cNvSpPr>
            <a:spLocks noGrp="1"/>
          </p:cNvSpPr>
          <p:nvPr>
            <p:ph type="sldNum" sz="quarter" idx="12"/>
          </p:nvPr>
        </p:nvSpPr>
        <p:spPr>
          <a:xfrm>
            <a:off x="8610600" y="6356350"/>
            <a:ext cx="2743200" cy="365125"/>
          </a:xfrm>
          <a:prstGeom prst="rect">
            <a:avLst/>
          </a:prstGeom>
        </p:spPr>
        <p:txBody>
          <a:bodyPr/>
          <a:lstStyle/>
          <a:p>
            <a:fld id="{3629C7AF-1583-4536-99CB-656BEDA01FB2}" type="slidenum">
              <a:rPr lang="en-IN" smtClean="0"/>
              <a:pPr/>
              <a:t>‹#›</a:t>
            </a:fld>
            <a:endParaRPr lang="en-IN"/>
          </a:p>
        </p:txBody>
      </p:sp>
    </p:spTree>
    <p:extLst>
      <p:ext uri="{BB962C8B-B14F-4D97-AF65-F5344CB8AC3E}">
        <p14:creationId xmlns:p14="http://schemas.microsoft.com/office/powerpoint/2010/main" val="782098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2110-FB7A-430A-A082-EFAE1753F3F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3AF7D9-91FE-4423-8FD1-87FD03A14135}"/>
              </a:ext>
            </a:extLst>
          </p:cNvPr>
          <p:cNvSpPr>
            <a:spLocks noGrp="1"/>
          </p:cNvSpPr>
          <p:nvPr>
            <p:ph type="dt" sz="half" idx="10"/>
          </p:nvPr>
        </p:nvSpPr>
        <p:spPr>
          <a:xfrm>
            <a:off x="838200" y="6356350"/>
            <a:ext cx="2743200" cy="365125"/>
          </a:xfrm>
          <a:prstGeom prst="rect">
            <a:avLst/>
          </a:prstGeom>
        </p:spPr>
        <p:txBody>
          <a:bodyPr/>
          <a:lstStyle/>
          <a:p>
            <a:fld id="{3B5129CC-1EC1-41B3-ADE3-95BE45E01805}" type="datetimeFigureOut">
              <a:rPr lang="en-IN" smtClean="0"/>
              <a:pPr/>
              <a:t>05-08-2024</a:t>
            </a:fld>
            <a:endParaRPr lang="en-IN"/>
          </a:p>
        </p:txBody>
      </p:sp>
      <p:sp>
        <p:nvSpPr>
          <p:cNvPr id="4" name="Footer Placeholder 3">
            <a:extLst>
              <a:ext uri="{FF2B5EF4-FFF2-40B4-BE49-F238E27FC236}">
                <a16:creationId xmlns:a16="http://schemas.microsoft.com/office/drawing/2014/main" id="{3AE83C56-4427-4131-B623-0EE21B705F8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43BD3234-0E8E-414A-B700-237EA9842A8C}"/>
              </a:ext>
            </a:extLst>
          </p:cNvPr>
          <p:cNvSpPr>
            <a:spLocks noGrp="1"/>
          </p:cNvSpPr>
          <p:nvPr>
            <p:ph type="sldNum" sz="quarter" idx="12"/>
          </p:nvPr>
        </p:nvSpPr>
        <p:spPr>
          <a:xfrm>
            <a:off x="8610600" y="6356350"/>
            <a:ext cx="2743200" cy="365125"/>
          </a:xfrm>
          <a:prstGeom prst="rect">
            <a:avLst/>
          </a:prstGeom>
        </p:spPr>
        <p:txBody>
          <a:bodyPr/>
          <a:lstStyle/>
          <a:p>
            <a:fld id="{3629C7AF-1583-4536-99CB-656BEDA01FB2}" type="slidenum">
              <a:rPr lang="en-IN" smtClean="0"/>
              <a:pPr/>
              <a:t>‹#›</a:t>
            </a:fld>
            <a:endParaRPr lang="en-IN"/>
          </a:p>
        </p:txBody>
      </p:sp>
    </p:spTree>
    <p:extLst>
      <p:ext uri="{BB962C8B-B14F-4D97-AF65-F5344CB8AC3E}">
        <p14:creationId xmlns:p14="http://schemas.microsoft.com/office/powerpoint/2010/main" val="303080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7608-3435-47BA-A649-A909D7ACEC7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C75B1C-77D8-4551-89AE-647B32E5022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3CBA4B-F8B7-41BB-AF93-931566A08B58}"/>
              </a:ext>
            </a:extLst>
          </p:cNvPr>
          <p:cNvSpPr>
            <a:spLocks noGrp="1"/>
          </p:cNvSpPr>
          <p:nvPr>
            <p:ph type="dt" sz="half" idx="10"/>
          </p:nvPr>
        </p:nvSpPr>
        <p:spPr>
          <a:xfrm>
            <a:off x="838200" y="6356350"/>
            <a:ext cx="2743200" cy="365125"/>
          </a:xfrm>
          <a:prstGeom prst="rect">
            <a:avLst/>
          </a:prstGeom>
        </p:spPr>
        <p:txBody>
          <a:bodyPr/>
          <a:lstStyle/>
          <a:p>
            <a:fld id="{3B5129CC-1EC1-41B3-ADE3-95BE45E01805}" type="datetimeFigureOut">
              <a:rPr lang="en-IN" smtClean="0"/>
              <a:pPr/>
              <a:t>05-08-2024</a:t>
            </a:fld>
            <a:endParaRPr lang="en-IN"/>
          </a:p>
        </p:txBody>
      </p:sp>
      <p:sp>
        <p:nvSpPr>
          <p:cNvPr id="5" name="Footer Placeholder 4">
            <a:extLst>
              <a:ext uri="{FF2B5EF4-FFF2-40B4-BE49-F238E27FC236}">
                <a16:creationId xmlns:a16="http://schemas.microsoft.com/office/drawing/2014/main" id="{2D9D0E52-2CF1-42A7-BA8D-CC7FA4EAA7E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806E27CA-8F17-4A9C-AF6F-A75F2715EEE1}"/>
              </a:ext>
            </a:extLst>
          </p:cNvPr>
          <p:cNvSpPr>
            <a:spLocks noGrp="1"/>
          </p:cNvSpPr>
          <p:nvPr>
            <p:ph type="sldNum" sz="quarter" idx="12"/>
          </p:nvPr>
        </p:nvSpPr>
        <p:spPr>
          <a:xfrm>
            <a:off x="8610600" y="6356350"/>
            <a:ext cx="2743200" cy="365125"/>
          </a:xfrm>
          <a:prstGeom prst="rect">
            <a:avLst/>
          </a:prstGeom>
        </p:spPr>
        <p:txBody>
          <a:bodyPr/>
          <a:lstStyle/>
          <a:p>
            <a:fld id="{3629C7AF-1583-4536-99CB-656BEDA01FB2}" type="slidenum">
              <a:rPr lang="en-IN" smtClean="0"/>
              <a:pPr/>
              <a:t>‹#›</a:t>
            </a:fld>
            <a:endParaRPr lang="en-IN"/>
          </a:p>
        </p:txBody>
      </p:sp>
    </p:spTree>
    <p:extLst>
      <p:ext uri="{BB962C8B-B14F-4D97-AF65-F5344CB8AC3E}">
        <p14:creationId xmlns:p14="http://schemas.microsoft.com/office/powerpoint/2010/main" val="64558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0057-5BD9-4DE7-AFFC-70F8ABBE87A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790208-910E-4514-8BB9-E0F95DCF5B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BB11AD-26CD-41CD-AE7D-458BA3B79F42}"/>
              </a:ext>
            </a:extLst>
          </p:cNvPr>
          <p:cNvSpPr>
            <a:spLocks noGrp="1"/>
          </p:cNvSpPr>
          <p:nvPr>
            <p:ph type="dt" sz="half" idx="10"/>
          </p:nvPr>
        </p:nvSpPr>
        <p:spPr>
          <a:xfrm>
            <a:off x="838200" y="6356350"/>
            <a:ext cx="2743200" cy="365125"/>
          </a:xfrm>
          <a:prstGeom prst="rect">
            <a:avLst/>
          </a:prstGeom>
        </p:spPr>
        <p:txBody>
          <a:bodyPr/>
          <a:lstStyle/>
          <a:p>
            <a:fld id="{3B5129CC-1EC1-41B3-ADE3-95BE45E01805}" type="datetimeFigureOut">
              <a:rPr lang="en-IN" smtClean="0"/>
              <a:pPr/>
              <a:t>05-08-2024</a:t>
            </a:fld>
            <a:endParaRPr lang="en-IN"/>
          </a:p>
        </p:txBody>
      </p:sp>
      <p:sp>
        <p:nvSpPr>
          <p:cNvPr id="5" name="Footer Placeholder 4">
            <a:extLst>
              <a:ext uri="{FF2B5EF4-FFF2-40B4-BE49-F238E27FC236}">
                <a16:creationId xmlns:a16="http://schemas.microsoft.com/office/drawing/2014/main" id="{221D52C5-E586-4379-A3C4-D34CEB7E98E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C823856-C7D7-4B23-8672-EEFD22092648}"/>
              </a:ext>
            </a:extLst>
          </p:cNvPr>
          <p:cNvSpPr>
            <a:spLocks noGrp="1"/>
          </p:cNvSpPr>
          <p:nvPr>
            <p:ph type="sldNum" sz="quarter" idx="12"/>
          </p:nvPr>
        </p:nvSpPr>
        <p:spPr>
          <a:xfrm>
            <a:off x="8610600" y="6356350"/>
            <a:ext cx="2743200" cy="365125"/>
          </a:xfrm>
          <a:prstGeom prst="rect">
            <a:avLst/>
          </a:prstGeom>
        </p:spPr>
        <p:txBody>
          <a:bodyPr/>
          <a:lstStyle/>
          <a:p>
            <a:fld id="{3629C7AF-1583-4536-99CB-656BEDA01FB2}" type="slidenum">
              <a:rPr lang="en-IN" smtClean="0"/>
              <a:pPr/>
              <a:t>‹#›</a:t>
            </a:fld>
            <a:endParaRPr lang="en-IN"/>
          </a:p>
        </p:txBody>
      </p:sp>
    </p:spTree>
    <p:extLst>
      <p:ext uri="{BB962C8B-B14F-4D97-AF65-F5344CB8AC3E}">
        <p14:creationId xmlns:p14="http://schemas.microsoft.com/office/powerpoint/2010/main" val="211630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EC51-BCED-4564-A591-16B66035669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34A54C-5F9A-484E-A545-5DBDF5AB5545}"/>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084D53-ED0D-4A55-A460-E47ABDC51347}"/>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9E82B9-7C1B-4528-BAAC-04DAA51EA57F}"/>
              </a:ext>
            </a:extLst>
          </p:cNvPr>
          <p:cNvSpPr>
            <a:spLocks noGrp="1"/>
          </p:cNvSpPr>
          <p:nvPr>
            <p:ph type="dt" sz="half" idx="10"/>
          </p:nvPr>
        </p:nvSpPr>
        <p:spPr>
          <a:xfrm>
            <a:off x="838200" y="6356350"/>
            <a:ext cx="2743200" cy="365125"/>
          </a:xfrm>
          <a:prstGeom prst="rect">
            <a:avLst/>
          </a:prstGeom>
        </p:spPr>
        <p:txBody>
          <a:bodyPr/>
          <a:lstStyle/>
          <a:p>
            <a:fld id="{3B5129CC-1EC1-41B3-ADE3-95BE45E01805}" type="datetimeFigureOut">
              <a:rPr lang="en-IN" smtClean="0"/>
              <a:pPr/>
              <a:t>05-08-2024</a:t>
            </a:fld>
            <a:endParaRPr lang="en-IN"/>
          </a:p>
        </p:txBody>
      </p:sp>
      <p:sp>
        <p:nvSpPr>
          <p:cNvPr id="6" name="Footer Placeholder 5">
            <a:extLst>
              <a:ext uri="{FF2B5EF4-FFF2-40B4-BE49-F238E27FC236}">
                <a16:creationId xmlns:a16="http://schemas.microsoft.com/office/drawing/2014/main" id="{886F7331-2BFC-4088-8E89-8465CD5E75F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D339E6E-BE88-4307-B63F-E7F25E39D25C}"/>
              </a:ext>
            </a:extLst>
          </p:cNvPr>
          <p:cNvSpPr>
            <a:spLocks noGrp="1"/>
          </p:cNvSpPr>
          <p:nvPr>
            <p:ph type="sldNum" sz="quarter" idx="12"/>
          </p:nvPr>
        </p:nvSpPr>
        <p:spPr>
          <a:xfrm>
            <a:off x="8610600" y="6356350"/>
            <a:ext cx="2743200" cy="365125"/>
          </a:xfrm>
          <a:prstGeom prst="rect">
            <a:avLst/>
          </a:prstGeom>
        </p:spPr>
        <p:txBody>
          <a:bodyPr/>
          <a:lstStyle/>
          <a:p>
            <a:fld id="{3629C7AF-1583-4536-99CB-656BEDA01FB2}" type="slidenum">
              <a:rPr lang="en-IN" smtClean="0"/>
              <a:pPr/>
              <a:t>‹#›</a:t>
            </a:fld>
            <a:endParaRPr lang="en-IN"/>
          </a:p>
        </p:txBody>
      </p:sp>
    </p:spTree>
    <p:extLst>
      <p:ext uri="{BB962C8B-B14F-4D97-AF65-F5344CB8AC3E}">
        <p14:creationId xmlns:p14="http://schemas.microsoft.com/office/powerpoint/2010/main" val="136555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59FF-AF86-4DA3-8970-F2F84A10FE6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A2AEE4-900D-45AD-8736-43C13F23816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5DF985-81F5-4196-A6DB-811640163D24}"/>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182307-2AB9-4561-B2E2-59624D08273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4F320-535E-446B-8E36-5D32E50D49A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E903B1-AAE4-490D-B868-3D39CAF47555}"/>
              </a:ext>
            </a:extLst>
          </p:cNvPr>
          <p:cNvSpPr>
            <a:spLocks noGrp="1"/>
          </p:cNvSpPr>
          <p:nvPr>
            <p:ph type="dt" sz="half" idx="10"/>
          </p:nvPr>
        </p:nvSpPr>
        <p:spPr>
          <a:xfrm>
            <a:off x="838200" y="6356350"/>
            <a:ext cx="2743200" cy="365125"/>
          </a:xfrm>
          <a:prstGeom prst="rect">
            <a:avLst/>
          </a:prstGeom>
        </p:spPr>
        <p:txBody>
          <a:bodyPr/>
          <a:lstStyle/>
          <a:p>
            <a:fld id="{3B5129CC-1EC1-41B3-ADE3-95BE45E01805}" type="datetimeFigureOut">
              <a:rPr lang="en-IN" smtClean="0"/>
              <a:pPr/>
              <a:t>05-08-2024</a:t>
            </a:fld>
            <a:endParaRPr lang="en-IN"/>
          </a:p>
        </p:txBody>
      </p:sp>
      <p:sp>
        <p:nvSpPr>
          <p:cNvPr id="8" name="Footer Placeholder 7">
            <a:extLst>
              <a:ext uri="{FF2B5EF4-FFF2-40B4-BE49-F238E27FC236}">
                <a16:creationId xmlns:a16="http://schemas.microsoft.com/office/drawing/2014/main" id="{D0AEBEC2-F33B-4BC5-A484-32B8445CD64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08E499F3-4E4A-4724-B60C-37AF0615FBF2}"/>
              </a:ext>
            </a:extLst>
          </p:cNvPr>
          <p:cNvSpPr>
            <a:spLocks noGrp="1"/>
          </p:cNvSpPr>
          <p:nvPr>
            <p:ph type="sldNum" sz="quarter" idx="12"/>
          </p:nvPr>
        </p:nvSpPr>
        <p:spPr>
          <a:xfrm>
            <a:off x="8610600" y="6356350"/>
            <a:ext cx="2743200" cy="365125"/>
          </a:xfrm>
          <a:prstGeom prst="rect">
            <a:avLst/>
          </a:prstGeom>
        </p:spPr>
        <p:txBody>
          <a:bodyPr/>
          <a:lstStyle/>
          <a:p>
            <a:fld id="{3629C7AF-1583-4536-99CB-656BEDA01FB2}" type="slidenum">
              <a:rPr lang="en-IN" smtClean="0"/>
              <a:pPr/>
              <a:t>‹#›</a:t>
            </a:fld>
            <a:endParaRPr lang="en-IN"/>
          </a:p>
        </p:txBody>
      </p:sp>
    </p:spTree>
    <p:extLst>
      <p:ext uri="{BB962C8B-B14F-4D97-AF65-F5344CB8AC3E}">
        <p14:creationId xmlns:p14="http://schemas.microsoft.com/office/powerpoint/2010/main" val="319236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8AE7-868A-48FE-924B-FA9F33721D6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B9F20E-03E2-430D-AD86-CCEEFCECE6E2}"/>
              </a:ext>
            </a:extLst>
          </p:cNvPr>
          <p:cNvSpPr>
            <a:spLocks noGrp="1"/>
          </p:cNvSpPr>
          <p:nvPr>
            <p:ph type="dt" sz="half" idx="10"/>
          </p:nvPr>
        </p:nvSpPr>
        <p:spPr>
          <a:xfrm>
            <a:off x="838200" y="6356350"/>
            <a:ext cx="2743200" cy="365125"/>
          </a:xfrm>
          <a:prstGeom prst="rect">
            <a:avLst/>
          </a:prstGeom>
        </p:spPr>
        <p:txBody>
          <a:bodyPr/>
          <a:lstStyle/>
          <a:p>
            <a:fld id="{3B5129CC-1EC1-41B3-ADE3-95BE45E01805}" type="datetimeFigureOut">
              <a:rPr lang="en-IN" smtClean="0"/>
              <a:pPr/>
              <a:t>05-08-2024</a:t>
            </a:fld>
            <a:endParaRPr lang="en-IN"/>
          </a:p>
        </p:txBody>
      </p:sp>
      <p:sp>
        <p:nvSpPr>
          <p:cNvPr id="4" name="Footer Placeholder 3">
            <a:extLst>
              <a:ext uri="{FF2B5EF4-FFF2-40B4-BE49-F238E27FC236}">
                <a16:creationId xmlns:a16="http://schemas.microsoft.com/office/drawing/2014/main" id="{6A36B633-7803-4B50-B8A4-BB6CE3B1DEF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27FFD8B6-D20E-4ACE-89A1-BA1FEA4B6E6B}"/>
              </a:ext>
            </a:extLst>
          </p:cNvPr>
          <p:cNvSpPr>
            <a:spLocks noGrp="1"/>
          </p:cNvSpPr>
          <p:nvPr>
            <p:ph type="sldNum" sz="quarter" idx="12"/>
          </p:nvPr>
        </p:nvSpPr>
        <p:spPr>
          <a:xfrm>
            <a:off x="8610600" y="6356350"/>
            <a:ext cx="2743200" cy="365125"/>
          </a:xfrm>
          <a:prstGeom prst="rect">
            <a:avLst/>
          </a:prstGeom>
        </p:spPr>
        <p:txBody>
          <a:bodyPr/>
          <a:lstStyle/>
          <a:p>
            <a:fld id="{3629C7AF-1583-4536-99CB-656BEDA01FB2}" type="slidenum">
              <a:rPr lang="en-IN" smtClean="0"/>
              <a:pPr/>
              <a:t>‹#›</a:t>
            </a:fld>
            <a:endParaRPr lang="en-IN"/>
          </a:p>
        </p:txBody>
      </p:sp>
    </p:spTree>
    <p:extLst>
      <p:ext uri="{BB962C8B-B14F-4D97-AF65-F5344CB8AC3E}">
        <p14:creationId xmlns:p14="http://schemas.microsoft.com/office/powerpoint/2010/main" val="249577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341E9-DEBF-4633-B693-DF46850C0595}"/>
              </a:ext>
            </a:extLst>
          </p:cNvPr>
          <p:cNvSpPr>
            <a:spLocks noGrp="1"/>
          </p:cNvSpPr>
          <p:nvPr>
            <p:ph type="dt" sz="half" idx="10"/>
          </p:nvPr>
        </p:nvSpPr>
        <p:spPr>
          <a:xfrm>
            <a:off x="838200" y="6356350"/>
            <a:ext cx="2743200" cy="365125"/>
          </a:xfrm>
          <a:prstGeom prst="rect">
            <a:avLst/>
          </a:prstGeom>
        </p:spPr>
        <p:txBody>
          <a:bodyPr/>
          <a:lstStyle/>
          <a:p>
            <a:fld id="{3B5129CC-1EC1-41B3-ADE3-95BE45E01805}" type="datetimeFigureOut">
              <a:rPr lang="en-IN" smtClean="0"/>
              <a:pPr/>
              <a:t>05-08-2024</a:t>
            </a:fld>
            <a:endParaRPr lang="en-IN"/>
          </a:p>
        </p:txBody>
      </p:sp>
      <p:sp>
        <p:nvSpPr>
          <p:cNvPr id="3" name="Footer Placeholder 2">
            <a:extLst>
              <a:ext uri="{FF2B5EF4-FFF2-40B4-BE49-F238E27FC236}">
                <a16:creationId xmlns:a16="http://schemas.microsoft.com/office/drawing/2014/main" id="{8994BA4B-6538-4F50-AC54-B7CA5E05ED8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4DD9F07D-07A8-48DB-924D-3C2A6BC90279}"/>
              </a:ext>
            </a:extLst>
          </p:cNvPr>
          <p:cNvSpPr>
            <a:spLocks noGrp="1"/>
          </p:cNvSpPr>
          <p:nvPr>
            <p:ph type="sldNum" sz="quarter" idx="12"/>
          </p:nvPr>
        </p:nvSpPr>
        <p:spPr>
          <a:xfrm>
            <a:off x="8610600" y="6356350"/>
            <a:ext cx="2743200" cy="365125"/>
          </a:xfrm>
          <a:prstGeom prst="rect">
            <a:avLst/>
          </a:prstGeom>
        </p:spPr>
        <p:txBody>
          <a:bodyPr/>
          <a:lstStyle/>
          <a:p>
            <a:fld id="{3629C7AF-1583-4536-99CB-656BEDA01FB2}" type="slidenum">
              <a:rPr lang="en-IN" smtClean="0"/>
              <a:pPr/>
              <a:t>‹#›</a:t>
            </a:fld>
            <a:endParaRPr lang="en-IN"/>
          </a:p>
        </p:txBody>
      </p:sp>
    </p:spTree>
    <p:extLst>
      <p:ext uri="{BB962C8B-B14F-4D97-AF65-F5344CB8AC3E}">
        <p14:creationId xmlns:p14="http://schemas.microsoft.com/office/powerpoint/2010/main" val="45700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A503-0A1A-4D24-8BA5-EA9782EEC94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ED15BC-0A5D-4227-B1CB-783BD044A88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5522B8-1BD6-4235-97EE-4D7155725D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BC63E0-ADCE-4047-9684-C3F5D80C6ED3}"/>
              </a:ext>
            </a:extLst>
          </p:cNvPr>
          <p:cNvSpPr>
            <a:spLocks noGrp="1"/>
          </p:cNvSpPr>
          <p:nvPr>
            <p:ph type="dt" sz="half" idx="10"/>
          </p:nvPr>
        </p:nvSpPr>
        <p:spPr>
          <a:xfrm>
            <a:off x="838200" y="6356350"/>
            <a:ext cx="2743200" cy="365125"/>
          </a:xfrm>
          <a:prstGeom prst="rect">
            <a:avLst/>
          </a:prstGeom>
        </p:spPr>
        <p:txBody>
          <a:bodyPr/>
          <a:lstStyle/>
          <a:p>
            <a:fld id="{3B5129CC-1EC1-41B3-ADE3-95BE45E01805}" type="datetimeFigureOut">
              <a:rPr lang="en-IN" smtClean="0"/>
              <a:pPr/>
              <a:t>05-08-2024</a:t>
            </a:fld>
            <a:endParaRPr lang="en-IN"/>
          </a:p>
        </p:txBody>
      </p:sp>
      <p:sp>
        <p:nvSpPr>
          <p:cNvPr id="6" name="Footer Placeholder 5">
            <a:extLst>
              <a:ext uri="{FF2B5EF4-FFF2-40B4-BE49-F238E27FC236}">
                <a16:creationId xmlns:a16="http://schemas.microsoft.com/office/drawing/2014/main" id="{5F64D4F0-8F95-4B2D-8330-4B88B1F1E1A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6BAF5D8-5409-41BC-ACF3-188AF304301C}"/>
              </a:ext>
            </a:extLst>
          </p:cNvPr>
          <p:cNvSpPr>
            <a:spLocks noGrp="1"/>
          </p:cNvSpPr>
          <p:nvPr>
            <p:ph type="sldNum" sz="quarter" idx="12"/>
          </p:nvPr>
        </p:nvSpPr>
        <p:spPr>
          <a:xfrm>
            <a:off x="8610600" y="6356350"/>
            <a:ext cx="2743200" cy="365125"/>
          </a:xfrm>
          <a:prstGeom prst="rect">
            <a:avLst/>
          </a:prstGeom>
        </p:spPr>
        <p:txBody>
          <a:bodyPr/>
          <a:lstStyle/>
          <a:p>
            <a:fld id="{3629C7AF-1583-4536-99CB-656BEDA01FB2}" type="slidenum">
              <a:rPr lang="en-IN" smtClean="0"/>
              <a:pPr/>
              <a:t>‹#›</a:t>
            </a:fld>
            <a:endParaRPr lang="en-IN"/>
          </a:p>
        </p:txBody>
      </p:sp>
    </p:spTree>
    <p:extLst>
      <p:ext uri="{BB962C8B-B14F-4D97-AF65-F5344CB8AC3E}">
        <p14:creationId xmlns:p14="http://schemas.microsoft.com/office/powerpoint/2010/main" val="427016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082A-CC4C-4385-8316-29B6F803DD2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9AE658-C5C7-448E-8533-EC42BDDCA24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57D110-3925-44AA-9F7B-638C565C01D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480EC-601F-45BC-96E4-4078E09046CD}"/>
              </a:ext>
            </a:extLst>
          </p:cNvPr>
          <p:cNvSpPr>
            <a:spLocks noGrp="1"/>
          </p:cNvSpPr>
          <p:nvPr>
            <p:ph type="dt" sz="half" idx="10"/>
          </p:nvPr>
        </p:nvSpPr>
        <p:spPr>
          <a:xfrm>
            <a:off x="838200" y="6356350"/>
            <a:ext cx="2743200" cy="365125"/>
          </a:xfrm>
          <a:prstGeom prst="rect">
            <a:avLst/>
          </a:prstGeom>
        </p:spPr>
        <p:txBody>
          <a:bodyPr/>
          <a:lstStyle/>
          <a:p>
            <a:fld id="{3B5129CC-1EC1-41B3-ADE3-95BE45E01805}" type="datetimeFigureOut">
              <a:rPr lang="en-IN" smtClean="0"/>
              <a:pPr/>
              <a:t>05-08-2024</a:t>
            </a:fld>
            <a:endParaRPr lang="en-IN"/>
          </a:p>
        </p:txBody>
      </p:sp>
      <p:sp>
        <p:nvSpPr>
          <p:cNvPr id="6" name="Footer Placeholder 5">
            <a:extLst>
              <a:ext uri="{FF2B5EF4-FFF2-40B4-BE49-F238E27FC236}">
                <a16:creationId xmlns:a16="http://schemas.microsoft.com/office/drawing/2014/main" id="{D937C625-5930-4A1A-8BD7-FDEF9717447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917A1A72-782E-4E70-8927-3006AC830A79}"/>
              </a:ext>
            </a:extLst>
          </p:cNvPr>
          <p:cNvSpPr>
            <a:spLocks noGrp="1"/>
          </p:cNvSpPr>
          <p:nvPr>
            <p:ph type="sldNum" sz="quarter" idx="12"/>
          </p:nvPr>
        </p:nvSpPr>
        <p:spPr>
          <a:xfrm>
            <a:off x="8610600" y="6356350"/>
            <a:ext cx="2743200" cy="365125"/>
          </a:xfrm>
          <a:prstGeom prst="rect">
            <a:avLst/>
          </a:prstGeom>
        </p:spPr>
        <p:txBody>
          <a:bodyPr/>
          <a:lstStyle/>
          <a:p>
            <a:fld id="{3629C7AF-1583-4536-99CB-656BEDA01FB2}" type="slidenum">
              <a:rPr lang="en-IN" smtClean="0"/>
              <a:pPr/>
              <a:t>‹#›</a:t>
            </a:fld>
            <a:endParaRPr lang="en-IN"/>
          </a:p>
        </p:txBody>
      </p:sp>
    </p:spTree>
    <p:extLst>
      <p:ext uri="{BB962C8B-B14F-4D97-AF65-F5344CB8AC3E}">
        <p14:creationId xmlns:p14="http://schemas.microsoft.com/office/powerpoint/2010/main" val="1221394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50C092-6991-41A3-80F0-3170B87F15F7}"/>
              </a:ext>
            </a:extLst>
          </p:cNvPr>
          <p:cNvSpPr/>
          <p:nvPr userDrawn="1"/>
        </p:nvSpPr>
        <p:spPr>
          <a:xfrm>
            <a:off x="0" y="0"/>
            <a:ext cx="12192000" cy="9942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57843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FDA79C4D-4211-4086-8291-BD4B638D285C}"/>
              </a:ext>
            </a:extLst>
          </p:cNvPr>
          <p:cNvSpPr/>
          <p:nvPr/>
        </p:nvSpPr>
        <p:spPr>
          <a:xfrm>
            <a:off x="2804533" y="2095821"/>
            <a:ext cx="4563938" cy="251309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FDA79C4D-4211-4086-8291-BD4B638D285C}"/>
              </a:ext>
            </a:extLst>
          </p:cNvPr>
          <p:cNvSpPr/>
          <p:nvPr/>
        </p:nvSpPr>
        <p:spPr>
          <a:xfrm>
            <a:off x="2780891" y="4668025"/>
            <a:ext cx="4563939" cy="20582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EB7B50D9-F753-4DB9-8644-1350A7475962}"/>
              </a:ext>
            </a:extLst>
          </p:cNvPr>
          <p:cNvPicPr/>
          <p:nvPr/>
        </p:nvPicPr>
        <p:blipFill>
          <a:blip r:embed="rId2" cstate="print"/>
          <a:stretch>
            <a:fillRect/>
          </a:stretch>
        </p:blipFill>
        <p:spPr>
          <a:xfrm>
            <a:off x="152399" y="139680"/>
            <a:ext cx="824755" cy="737483"/>
          </a:xfrm>
          <a:prstGeom prst="rect">
            <a:avLst/>
          </a:prstGeom>
        </p:spPr>
      </p:pic>
      <p:sp>
        <p:nvSpPr>
          <p:cNvPr id="5" name="TextBox 4">
            <a:extLst>
              <a:ext uri="{FF2B5EF4-FFF2-40B4-BE49-F238E27FC236}">
                <a16:creationId xmlns:a16="http://schemas.microsoft.com/office/drawing/2014/main" id="{4F81BE77-1E1D-4A47-85F9-72721BCEA3DE}"/>
              </a:ext>
            </a:extLst>
          </p:cNvPr>
          <p:cNvSpPr txBox="1"/>
          <p:nvPr/>
        </p:nvSpPr>
        <p:spPr>
          <a:xfrm>
            <a:off x="1051560" y="0"/>
            <a:ext cx="9704742" cy="1046440"/>
          </a:xfrm>
          <a:prstGeom prst="rect">
            <a:avLst/>
          </a:prstGeom>
          <a:no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NUTAN MAHARASHTRA INSTITUTE OF ENGINEERING &amp; TECHNOLOGY</a:t>
            </a:r>
          </a:p>
          <a:p>
            <a:pPr algn="ctr"/>
            <a:r>
              <a:rPr lang="en-US" sz="1300" b="1" dirty="0">
                <a:solidFill>
                  <a:srgbClr val="FFFF00"/>
                </a:solidFill>
                <a:latin typeface="Times New Roman" panose="02020603050405020304" pitchFamily="18" charset="0"/>
                <a:cs typeface="Times New Roman" panose="02020603050405020304" pitchFamily="18" charset="0"/>
              </a:rPr>
              <a:t>“Augmented Reality In Education System”</a:t>
            </a:r>
          </a:p>
          <a:p>
            <a:pPr algn="ctr"/>
            <a:r>
              <a:rPr lang="en-IN" sz="1100" dirty="0">
                <a:solidFill>
                  <a:schemeClr val="bg1"/>
                </a:solidFill>
                <a:latin typeface="Times New Roman" panose="02020603050405020304" pitchFamily="18" charset="0"/>
                <a:cs typeface="Times New Roman" panose="02020603050405020304" pitchFamily="18" charset="0"/>
              </a:rPr>
              <a:t>Name of the Guide: Renuka </a:t>
            </a:r>
            <a:r>
              <a:rPr lang="en-IN" sz="1100" dirty="0" err="1">
                <a:solidFill>
                  <a:schemeClr val="bg1"/>
                </a:solidFill>
                <a:latin typeface="Times New Roman" panose="02020603050405020304" pitchFamily="18" charset="0"/>
                <a:cs typeface="Times New Roman" panose="02020603050405020304" pitchFamily="18" charset="0"/>
              </a:rPr>
              <a:t>Kajale</a:t>
            </a:r>
            <a:endParaRPr lang="en-IN" sz="1100" dirty="0">
              <a:solidFill>
                <a:schemeClr val="bg1"/>
              </a:solidFill>
              <a:latin typeface="Times New Roman" panose="02020603050405020304" pitchFamily="18" charset="0"/>
              <a:cs typeface="Times New Roman" panose="02020603050405020304" pitchFamily="18" charset="0"/>
            </a:endParaRPr>
          </a:p>
          <a:p>
            <a:pPr algn="ctr"/>
            <a:r>
              <a:rPr lang="en-IN" sz="1100" dirty="0">
                <a:solidFill>
                  <a:schemeClr val="bg1"/>
                </a:solidFill>
                <a:latin typeface="Times New Roman" panose="02020603050405020304" pitchFamily="18" charset="0"/>
                <a:cs typeface="Times New Roman" panose="02020603050405020304" pitchFamily="18" charset="0"/>
              </a:rPr>
              <a:t>Names of Students : 1. Siddhi Rajendra Shinde    2. Ms. Anuja </a:t>
            </a:r>
            <a:r>
              <a:rPr lang="en-IN" sz="1100" dirty="0" err="1">
                <a:solidFill>
                  <a:schemeClr val="bg1"/>
                </a:solidFill>
                <a:latin typeface="Times New Roman" panose="02020603050405020304" pitchFamily="18" charset="0"/>
                <a:cs typeface="Times New Roman" panose="02020603050405020304" pitchFamily="18" charset="0"/>
              </a:rPr>
              <a:t>Pandharinath</a:t>
            </a:r>
            <a:r>
              <a:rPr lang="en-IN" sz="1100" dirty="0">
                <a:solidFill>
                  <a:schemeClr val="bg1"/>
                </a:solidFill>
                <a:latin typeface="Times New Roman" panose="02020603050405020304" pitchFamily="18" charset="0"/>
                <a:cs typeface="Times New Roman" panose="02020603050405020304" pitchFamily="18" charset="0"/>
              </a:rPr>
              <a:t> Kore   3.  Mr. Sameer </a:t>
            </a:r>
            <a:r>
              <a:rPr lang="en-IN" sz="1100">
                <a:solidFill>
                  <a:schemeClr val="bg1"/>
                </a:solidFill>
                <a:latin typeface="Times New Roman" panose="02020603050405020304" pitchFamily="18" charset="0"/>
                <a:cs typeface="Times New Roman" panose="02020603050405020304" pitchFamily="18" charset="0"/>
              </a:rPr>
              <a:t>Ayub Shaikh </a:t>
            </a:r>
            <a:endParaRPr lang="en-IN" sz="1100" dirty="0">
              <a:solidFill>
                <a:schemeClr val="bg1"/>
              </a:solidFill>
              <a:latin typeface="Times New Roman" panose="02020603050405020304" pitchFamily="18" charset="0"/>
              <a:cs typeface="Times New Roman" panose="02020603050405020304" pitchFamily="18" charset="0"/>
            </a:endParaRPr>
          </a:p>
          <a:p>
            <a:pPr algn="ctr"/>
            <a:r>
              <a:rPr lang="en-US" sz="1100" dirty="0">
                <a:solidFill>
                  <a:schemeClr val="bg1"/>
                </a:solidFill>
                <a:latin typeface="Times New Roman" panose="02020603050405020304" pitchFamily="18" charset="0"/>
                <a:cs typeface="Times New Roman" panose="02020603050405020304" pitchFamily="18" charset="0"/>
              </a:rPr>
              <a:t>Session:2023-24</a:t>
            </a:r>
          </a:p>
        </p:txBody>
      </p:sp>
      <p:pic>
        <p:nvPicPr>
          <p:cNvPr id="6" name="Picture 5">
            <a:extLst>
              <a:ext uri="{FF2B5EF4-FFF2-40B4-BE49-F238E27FC236}">
                <a16:creationId xmlns:a16="http://schemas.microsoft.com/office/drawing/2014/main" id="{FFAB225C-5528-4342-AE14-AD757B05F894}"/>
              </a:ext>
            </a:extLst>
          </p:cNvPr>
          <p:cNvPicPr/>
          <p:nvPr/>
        </p:nvPicPr>
        <p:blipFill>
          <a:blip r:embed="rId3" cstate="print"/>
          <a:stretch>
            <a:fillRect/>
          </a:stretch>
        </p:blipFill>
        <p:spPr>
          <a:xfrm>
            <a:off x="11134986" y="141578"/>
            <a:ext cx="904614" cy="735585"/>
          </a:xfrm>
          <a:prstGeom prst="rect">
            <a:avLst/>
          </a:prstGeom>
        </p:spPr>
      </p:pic>
      <p:sp>
        <p:nvSpPr>
          <p:cNvPr id="9" name="Rectangle 8">
            <a:extLst>
              <a:ext uri="{FF2B5EF4-FFF2-40B4-BE49-F238E27FC236}">
                <a16:creationId xmlns:a16="http://schemas.microsoft.com/office/drawing/2014/main" id="{5B9A6BA9-56C7-452E-B295-32F1C7464998}"/>
              </a:ext>
            </a:extLst>
          </p:cNvPr>
          <p:cNvSpPr/>
          <p:nvPr/>
        </p:nvSpPr>
        <p:spPr>
          <a:xfrm>
            <a:off x="1" y="1004047"/>
            <a:ext cx="12191998" cy="760860"/>
          </a:xfrm>
          <a:prstGeom prst="rect">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endParaRPr lang="en-IN" sz="11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944A537-17F8-4D35-B885-747C56D22E25}"/>
              </a:ext>
            </a:extLst>
          </p:cNvPr>
          <p:cNvSpPr txBox="1"/>
          <p:nvPr/>
        </p:nvSpPr>
        <p:spPr>
          <a:xfrm>
            <a:off x="0" y="1000054"/>
            <a:ext cx="12191998" cy="884858"/>
          </a:xfrm>
          <a:prstGeom prst="rect">
            <a:avLst/>
          </a:prstGeom>
          <a:noFill/>
        </p:spPr>
        <p:txBody>
          <a:bodyPr wrap="square" rtlCol="0">
            <a:spAutoFit/>
          </a:bodyPr>
          <a:lstStyle/>
          <a:p>
            <a:r>
              <a:rPr lang="en-IN" sz="1400" b="1" dirty="0"/>
              <a:t>Abst</a:t>
            </a:r>
            <a:r>
              <a:rPr lang="en-IN" sz="1400" b="1" dirty="0">
                <a:latin typeface="Avenir Black"/>
                <a:cs typeface="Avenir Black"/>
              </a:rPr>
              <a:t>ract: </a:t>
            </a:r>
            <a:r>
              <a:rPr lang="en-IN" sz="1050" b="1" dirty="0">
                <a:latin typeface="Avenir Black"/>
                <a:cs typeface="Avenir Black"/>
              </a:rPr>
              <a:t>1. </a:t>
            </a:r>
            <a:r>
              <a:rPr lang="en-US" sz="1300" b="0" i="0" dirty="0">
                <a:effectLst/>
                <a:latin typeface="Söhne"/>
              </a:rPr>
              <a:t>AR technology supplements traditional teaching methods by overlaying digital content onto the real world, there by enhancing engagement and comprehension.</a:t>
            </a:r>
          </a:p>
          <a:p>
            <a:r>
              <a:rPr lang="en-IN" sz="1050" b="1" dirty="0">
                <a:latin typeface="Avenir Black"/>
                <a:cs typeface="Avenir Black"/>
              </a:rPr>
              <a:t>                       2</a:t>
            </a:r>
            <a:r>
              <a:rPr lang="en-IN" sz="1400" b="1" dirty="0">
                <a:latin typeface="Avenir Black"/>
                <a:cs typeface="Avenir Black"/>
              </a:rPr>
              <a:t>.</a:t>
            </a:r>
            <a:r>
              <a:rPr lang="en-US" sz="1400" b="0" i="0" dirty="0">
                <a:effectLst/>
                <a:latin typeface="Söhne"/>
              </a:rPr>
              <a:t> </a:t>
            </a:r>
            <a:r>
              <a:rPr lang="en-US" sz="1300" b="0" i="0" dirty="0">
                <a:effectLst/>
                <a:latin typeface="Söhne"/>
              </a:rPr>
              <a:t>In the educational context, mark-based image recognition facilitates a variety of interactive learning experiences.</a:t>
            </a:r>
          </a:p>
          <a:p>
            <a:r>
              <a:rPr lang="en-IN" sz="1050" b="1" dirty="0">
                <a:latin typeface="Avenir Black"/>
                <a:cs typeface="Avenir Black"/>
              </a:rPr>
              <a:t>                       3.</a:t>
            </a:r>
            <a:r>
              <a:rPr lang="en-US" sz="1050" b="0" i="0" dirty="0">
                <a:solidFill>
                  <a:srgbClr val="ECECEC"/>
                </a:solidFill>
                <a:effectLst/>
                <a:latin typeface="Söhne"/>
              </a:rPr>
              <a:t> </a:t>
            </a:r>
            <a:r>
              <a:rPr lang="en-US" sz="1300" b="0" i="0" dirty="0">
                <a:effectLst/>
                <a:latin typeface="Söhne"/>
              </a:rPr>
              <a:t>For instance, students can scan marked images in textbooks to access 3D models, providing deeper insights into complex subjects. </a:t>
            </a:r>
            <a:endParaRPr lang="en-US" sz="1300" spc="24" dirty="0">
              <a:latin typeface="TT Chocolates"/>
            </a:endParaRPr>
          </a:p>
          <a:p>
            <a:endParaRPr lang="en-IN" sz="1050" b="1" dirty="0">
              <a:latin typeface="Avenir Black"/>
              <a:cs typeface="Avenir Black"/>
            </a:endParaRPr>
          </a:p>
        </p:txBody>
      </p:sp>
      <p:sp>
        <p:nvSpPr>
          <p:cNvPr id="11" name="Rectangle 10">
            <a:extLst>
              <a:ext uri="{FF2B5EF4-FFF2-40B4-BE49-F238E27FC236}">
                <a16:creationId xmlns:a16="http://schemas.microsoft.com/office/drawing/2014/main" id="{53200B9F-9728-4C43-BEF9-FF398AA59888}"/>
              </a:ext>
            </a:extLst>
          </p:cNvPr>
          <p:cNvSpPr/>
          <p:nvPr/>
        </p:nvSpPr>
        <p:spPr>
          <a:xfrm>
            <a:off x="21713" y="2096481"/>
            <a:ext cx="2687355" cy="471034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spcBef>
                <a:spcPts val="600"/>
              </a:spcBef>
              <a:spcAft>
                <a:spcPts val="600"/>
              </a:spcAft>
            </a:pPr>
            <a:endParaRPr lang="en-US" sz="8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BD91F78E-245D-4624-A9B7-B5E0BF99DAAA}"/>
              </a:ext>
            </a:extLst>
          </p:cNvPr>
          <p:cNvSpPr/>
          <p:nvPr/>
        </p:nvSpPr>
        <p:spPr>
          <a:xfrm>
            <a:off x="7543153" y="5853995"/>
            <a:ext cx="4287416" cy="899229"/>
          </a:xfrm>
          <a:prstGeom prst="rect">
            <a:avLst/>
          </a:prstGeom>
          <a:solidFill>
            <a:schemeClr val="bg1"/>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lnSpc>
                <a:spcPts val="4310"/>
              </a:lnSpc>
            </a:pPr>
            <a:r>
              <a:rPr lang="en-US" sz="800" dirty="0">
                <a:solidFill>
                  <a:srgbClr val="FFFFFF"/>
                </a:solidFill>
                <a:latin typeface="Canva Sans"/>
              </a:rPr>
              <a:t>Augmented reality has the potential to revolutionize the education system by in education.</a:t>
            </a:r>
          </a:p>
        </p:txBody>
      </p:sp>
      <p:sp>
        <p:nvSpPr>
          <p:cNvPr id="16" name="TextBox 15"/>
          <p:cNvSpPr txBox="1"/>
          <p:nvPr/>
        </p:nvSpPr>
        <p:spPr>
          <a:xfrm>
            <a:off x="1344680" y="1616543"/>
            <a:ext cx="45719" cy="369332"/>
          </a:xfrm>
          <a:prstGeom prst="rect">
            <a:avLst/>
          </a:prstGeom>
          <a:noFill/>
        </p:spPr>
        <p:txBody>
          <a:bodyPr wrap="square" rtlCol="0">
            <a:spAutoFit/>
          </a:bodyPr>
          <a:lstStyle/>
          <a:p>
            <a:endParaRPr lang="en-US" dirty="0"/>
          </a:p>
        </p:txBody>
      </p:sp>
      <p:sp>
        <p:nvSpPr>
          <p:cNvPr id="17" name="TextBox 16"/>
          <p:cNvSpPr txBox="1"/>
          <p:nvPr/>
        </p:nvSpPr>
        <p:spPr>
          <a:xfrm>
            <a:off x="1344680" y="1616543"/>
            <a:ext cx="45719" cy="369332"/>
          </a:xfrm>
          <a:prstGeom prst="rect">
            <a:avLst/>
          </a:prstGeom>
          <a:noFill/>
        </p:spPr>
        <p:txBody>
          <a:bodyPr wrap="square" rtlCol="0">
            <a:spAutoFit/>
          </a:bodyPr>
          <a:lstStyle/>
          <a:p>
            <a:endParaRPr lang="en-US" dirty="0"/>
          </a:p>
        </p:txBody>
      </p:sp>
      <p:sp>
        <p:nvSpPr>
          <p:cNvPr id="18" name="Rectangle 17"/>
          <p:cNvSpPr/>
          <p:nvPr/>
        </p:nvSpPr>
        <p:spPr>
          <a:xfrm>
            <a:off x="6077710" y="3105029"/>
            <a:ext cx="184666" cy="923330"/>
          </a:xfrm>
          <a:prstGeom prst="rect">
            <a:avLst/>
          </a:prstGeom>
          <a:noFill/>
        </p:spPr>
        <p:txBody>
          <a:bodyPr wrap="none" lIns="91440" tIns="45720" rIns="91440" bIns="45720">
            <a:spAutoFit/>
          </a:bodyPr>
          <a:lstStyle/>
          <a:p>
            <a:pPr algn="ctr"/>
            <a:endPar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Rectangle 19"/>
          <p:cNvSpPr/>
          <p:nvPr/>
        </p:nvSpPr>
        <p:spPr>
          <a:xfrm>
            <a:off x="1" y="1559539"/>
            <a:ext cx="2614655" cy="923330"/>
          </a:xfrm>
          <a:prstGeom prst="rect">
            <a:avLst/>
          </a:prstGeom>
          <a:noFill/>
        </p:spPr>
        <p:txBody>
          <a:bodyPr wrap="square" lIns="91440" tIns="45720" rIns="91440" bIns="45720">
            <a:spAutoFit/>
          </a:bodyPr>
          <a:lstStyle/>
          <a:p>
            <a:pPr algn="ctr"/>
            <a:endPar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 name="Rectangle 20"/>
          <p:cNvSpPr/>
          <p:nvPr/>
        </p:nvSpPr>
        <p:spPr>
          <a:xfrm>
            <a:off x="1" y="1559538"/>
            <a:ext cx="2614655" cy="923330"/>
          </a:xfrm>
          <a:prstGeom prst="rect">
            <a:avLst/>
          </a:prstGeom>
          <a:noFill/>
        </p:spPr>
        <p:txBody>
          <a:bodyPr wrap="square" lIns="91440" tIns="45720" rIns="91440" bIns="45720">
            <a:spAutoFit/>
          </a:bodyPr>
          <a:lstStyle/>
          <a:p>
            <a:pPr algn="ctr"/>
            <a:endPar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8" name="TextBox 47"/>
          <p:cNvSpPr txBox="1"/>
          <p:nvPr/>
        </p:nvSpPr>
        <p:spPr>
          <a:xfrm>
            <a:off x="2637377" y="1791630"/>
            <a:ext cx="2377762" cy="253916"/>
          </a:xfrm>
          <a:prstGeom prst="rect">
            <a:avLst/>
          </a:prstGeom>
          <a:noFill/>
        </p:spPr>
        <p:txBody>
          <a:bodyPr wrap="square" rtlCol="0">
            <a:spAutoFit/>
          </a:bodyPr>
          <a:lstStyle/>
          <a:p>
            <a:r>
              <a:rPr lang="en-US" sz="1050" b="1" dirty="0">
                <a:latin typeface="Avenir Black"/>
                <a:cs typeface="Avenir Black"/>
              </a:rPr>
              <a:t>Experimental Setup:- Sketch</a:t>
            </a:r>
          </a:p>
        </p:txBody>
      </p:sp>
      <p:sp>
        <p:nvSpPr>
          <p:cNvPr id="31" name="TextBox 30"/>
          <p:cNvSpPr txBox="1"/>
          <p:nvPr/>
        </p:nvSpPr>
        <p:spPr>
          <a:xfrm>
            <a:off x="7543153" y="1747635"/>
            <a:ext cx="2377762" cy="253916"/>
          </a:xfrm>
          <a:prstGeom prst="rect">
            <a:avLst/>
          </a:prstGeom>
          <a:noFill/>
        </p:spPr>
        <p:txBody>
          <a:bodyPr wrap="square" rtlCol="0">
            <a:spAutoFit/>
          </a:bodyPr>
          <a:lstStyle/>
          <a:p>
            <a:r>
              <a:rPr lang="en-US" sz="1050" b="1" dirty="0">
                <a:latin typeface="Avenir Black"/>
                <a:cs typeface="Avenir Black"/>
              </a:rPr>
              <a:t>Future Scop &amp; Methodology:-</a:t>
            </a:r>
          </a:p>
        </p:txBody>
      </p:sp>
      <p:sp>
        <p:nvSpPr>
          <p:cNvPr id="23" name="Rectangle 22"/>
          <p:cNvSpPr/>
          <p:nvPr/>
        </p:nvSpPr>
        <p:spPr>
          <a:xfrm>
            <a:off x="7543153" y="1985875"/>
            <a:ext cx="4304664" cy="3647152"/>
          </a:xfrm>
          <a:prstGeom prst="rect">
            <a:avLst/>
          </a:prstGeom>
          <a:ln>
            <a:solidFill>
              <a:srgbClr val="FF0000"/>
            </a:solidFill>
          </a:ln>
        </p:spPr>
        <p:txBody>
          <a:bodyPr wrap="square">
            <a:spAutoFit/>
          </a:bodyPr>
          <a:lstStyle/>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a:p>
            <a:pPr algn="just"/>
            <a:endParaRPr lang="en-US" sz="1100" dirty="0">
              <a:solidFill>
                <a:schemeClr val="dk1"/>
              </a:solidFill>
              <a:latin typeface="Times New Roman" panose="02020603050405020304" pitchFamily="18" charset="0"/>
              <a:cs typeface="Times New Roman" panose="02020603050405020304" pitchFamily="18" charset="0"/>
            </a:endParaRPr>
          </a:p>
        </p:txBody>
      </p:sp>
      <p:sp>
        <p:nvSpPr>
          <p:cNvPr id="25" name="Rectangle 24"/>
          <p:cNvSpPr/>
          <p:nvPr/>
        </p:nvSpPr>
        <p:spPr>
          <a:xfrm>
            <a:off x="7484916" y="5604030"/>
            <a:ext cx="915635" cy="253916"/>
          </a:xfrm>
          <a:prstGeom prst="rect">
            <a:avLst/>
          </a:prstGeom>
        </p:spPr>
        <p:txBody>
          <a:bodyPr wrap="none">
            <a:spAutoFit/>
          </a:bodyPr>
          <a:lstStyle/>
          <a:p>
            <a:r>
              <a:rPr lang="en-US" sz="1050" b="1" dirty="0">
                <a:latin typeface="Avenir Black"/>
                <a:cs typeface="Avenir Black"/>
              </a:rPr>
              <a:t>Conclusion</a:t>
            </a:r>
          </a:p>
        </p:txBody>
      </p:sp>
      <p:sp>
        <p:nvSpPr>
          <p:cNvPr id="29" name="Rectangle 28"/>
          <p:cNvSpPr/>
          <p:nvPr/>
        </p:nvSpPr>
        <p:spPr>
          <a:xfrm>
            <a:off x="88640" y="1710105"/>
            <a:ext cx="2533066" cy="318933"/>
          </a:xfrm>
          <a:prstGeom prst="rect">
            <a:avLst/>
          </a:prstGeom>
        </p:spPr>
        <p:txBody>
          <a:bodyPr wrap="none">
            <a:spAutoFit/>
          </a:bodyPr>
          <a:lstStyle/>
          <a:p>
            <a:pPr algn="just">
              <a:lnSpc>
                <a:spcPct val="150000"/>
              </a:lnSpc>
              <a:spcBef>
                <a:spcPts val="600"/>
              </a:spcBef>
              <a:spcAft>
                <a:spcPts val="600"/>
              </a:spcAft>
            </a:pPr>
            <a:r>
              <a:rPr lang="en-IN" sz="1100" b="1" dirty="0">
                <a:solidFill>
                  <a:srgbClr val="000000"/>
                </a:solidFill>
                <a:latin typeface="Avenir Black"/>
                <a:ea typeface="Times New Roman" panose="02020603050405020304" pitchFamily="18" charset="0"/>
                <a:cs typeface="Avenir Black"/>
              </a:rPr>
              <a:t>INTRODUCTION  &amp; Problem Statement</a:t>
            </a:r>
            <a:r>
              <a:rPr lang="en-US" sz="1100" b="1" dirty="0">
                <a:latin typeface="Arial Hebrew"/>
                <a:cs typeface="Avenir Black"/>
              </a:rPr>
              <a:t>s</a:t>
            </a:r>
            <a:endParaRPr lang="en-US" sz="1100" b="1" dirty="0">
              <a:latin typeface="Arial Hebrew"/>
              <a:cs typeface="Arial Hebrew"/>
            </a:endParaRPr>
          </a:p>
        </p:txBody>
      </p:sp>
      <p:sp>
        <p:nvSpPr>
          <p:cNvPr id="2" name="TextBox 1">
            <a:extLst>
              <a:ext uri="{FF2B5EF4-FFF2-40B4-BE49-F238E27FC236}">
                <a16:creationId xmlns:a16="http://schemas.microsoft.com/office/drawing/2014/main" id="{4427D5CE-DB38-6C9D-AA28-5B47F33B502E}"/>
              </a:ext>
            </a:extLst>
          </p:cNvPr>
          <p:cNvSpPr txBox="1"/>
          <p:nvPr/>
        </p:nvSpPr>
        <p:spPr>
          <a:xfrm>
            <a:off x="-308514" y="2072269"/>
            <a:ext cx="3040020" cy="5116785"/>
          </a:xfrm>
          <a:prstGeom prst="rect">
            <a:avLst/>
          </a:prstGeom>
          <a:noFill/>
        </p:spPr>
        <p:txBody>
          <a:bodyPr wrap="square" rtlCol="0">
            <a:spAutoFit/>
          </a:bodyPr>
          <a:lstStyle/>
          <a:p>
            <a:pPr marL="531331" lvl="1" indent="-228600" algn="just">
              <a:buFont typeface="+mj-lt"/>
              <a:buAutoNum type="arabicPeriod"/>
            </a:pPr>
            <a:r>
              <a:rPr lang="en-US" sz="1400" b="1" u="sng" spc="21" dirty="0">
                <a:latin typeface="TT Chocolates"/>
              </a:rPr>
              <a:t>Problem statement</a:t>
            </a:r>
            <a:r>
              <a:rPr lang="en-US" sz="1400" b="1" spc="21" dirty="0">
                <a:latin typeface="TT Chocolates"/>
              </a:rPr>
              <a:t>: </a:t>
            </a:r>
          </a:p>
          <a:p>
            <a:pPr marL="474181" lvl="1" indent="-171450" algn="just">
              <a:buFont typeface="Wingdings" panose="05000000000000000000" pitchFamily="2" charset="2"/>
              <a:buChar char="ü"/>
            </a:pPr>
            <a:r>
              <a:rPr lang="en-US" sz="900" spc="21" dirty="0">
                <a:latin typeface="TT Chocolates"/>
              </a:rPr>
              <a:t>In</a:t>
            </a:r>
            <a:r>
              <a:rPr lang="en-US" sz="900" b="1" spc="21" dirty="0">
                <a:latin typeface="TT Chocolates"/>
              </a:rPr>
              <a:t> </a:t>
            </a:r>
            <a:r>
              <a:rPr lang="en-US" sz="900" spc="21" dirty="0">
                <a:latin typeface="TT Chocolates"/>
              </a:rPr>
              <a:t>traditional education settings, students often struggle to comprehend complex concepts when presented solely through 2D images. The limitations of static visuals hinder their ability to grasp spatial relationships, visualize abstract ideas, and engage with the material effectively. As a result, many students find themselves grappling with comprehension barriers, leading to frustration, disengagement, and suboptimal learning outcomes.</a:t>
            </a:r>
          </a:p>
          <a:p>
            <a:pPr marL="474181" lvl="1" indent="-171450" algn="just">
              <a:buFont typeface="Wingdings" panose="05000000000000000000" pitchFamily="2" charset="2"/>
              <a:buChar char="ü"/>
            </a:pPr>
            <a:endParaRPr lang="en-US" sz="900" spc="21" dirty="0">
              <a:latin typeface="TT Chocolates"/>
            </a:endParaRPr>
          </a:p>
          <a:p>
            <a:pPr marL="531331" lvl="1" indent="-228600" algn="just">
              <a:buFont typeface="+mj-lt"/>
              <a:buAutoNum type="arabicPeriod"/>
            </a:pPr>
            <a:r>
              <a:rPr lang="en-IN" sz="1400" b="1" u="sng" dirty="0">
                <a:effectLst/>
                <a:latin typeface="Times New Roman" panose="02020603050405020304" pitchFamily="18" charset="0"/>
                <a:ea typeface="Times New Roman" panose="02020603050405020304" pitchFamily="18" charset="0"/>
                <a:cs typeface="Times New Roman" panose="02020603050405020304" pitchFamily="18" charset="0"/>
              </a:rPr>
              <a:t>Introduction </a:t>
            </a:r>
            <a:r>
              <a:rPr lang="en-IN" sz="1200" b="1" u="sng"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474181" lvl="1" indent="-171450" algn="just">
              <a:buFont typeface="Wingdings" panose="05000000000000000000" pitchFamily="2" charset="2"/>
              <a:buChar char="ü"/>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This paper provides an overview of augmented reality in education, highlighting its benefits, challenges, and potential applications. It explores how AR can be used to create interactive simulations, virtual field trips, and personalized learning experiences. Additionally, the paper discusses the role of AR in promoting student engagement, collaboration, and critical thinking skills.</a:t>
            </a:r>
          </a:p>
          <a:p>
            <a:pPr marL="474181" lvl="1" indent="-171450" algn="just">
              <a:buFont typeface="Wingdings" panose="05000000000000000000" pitchFamily="2" charset="2"/>
              <a:buChar char="ü"/>
            </a:pP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74181" lvl="1" indent="-171450" algn="just">
              <a:buFont typeface="Wingdings" panose="05000000000000000000" pitchFamily="2" charset="2"/>
              <a:buChar char="ü"/>
            </a:pPr>
            <a:r>
              <a:rPr lang="en-US" sz="1000" b="0" i="0" dirty="0">
                <a:effectLst/>
                <a:latin typeface="Söhne"/>
              </a:rPr>
              <a:t>At the heart of AR technology lies the concept of marking base images, a fundamental process that facilitates the augmentation of reality. To put it simply, marking base images involves assigning digital content – such as 3D models, videos, or textual information – to specific real-world objects or markers.</a:t>
            </a:r>
          </a:p>
          <a:p>
            <a:pPr marL="531331" lvl="1" indent="-228600" algn="just">
              <a:buFont typeface="+mj-lt"/>
              <a:buAutoNum type="arabicPeriod"/>
            </a:pP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531331" lvl="1" indent="-228600" algn="just">
              <a:buFont typeface="+mj-lt"/>
              <a:buAutoNum type="arabicPeriod"/>
            </a:pPr>
            <a:endParaRPr lang="en-US" sz="1050" b="0" i="0" dirty="0">
              <a:effectLst/>
              <a:latin typeface="Söhne"/>
            </a:endParaRPr>
          </a:p>
        </p:txBody>
      </p:sp>
      <p:sp>
        <p:nvSpPr>
          <p:cNvPr id="3" name="TextBox 2">
            <a:extLst>
              <a:ext uri="{FF2B5EF4-FFF2-40B4-BE49-F238E27FC236}">
                <a16:creationId xmlns:a16="http://schemas.microsoft.com/office/drawing/2014/main" id="{E5AD981E-E936-4852-6BC8-B55037D3D88E}"/>
              </a:ext>
            </a:extLst>
          </p:cNvPr>
          <p:cNvSpPr txBox="1"/>
          <p:nvPr/>
        </p:nvSpPr>
        <p:spPr>
          <a:xfrm>
            <a:off x="2796421" y="4665311"/>
            <a:ext cx="4499769" cy="1877437"/>
          </a:xfrm>
          <a:prstGeom prst="rect">
            <a:avLst/>
          </a:prstGeom>
          <a:noFill/>
        </p:spPr>
        <p:txBody>
          <a:bodyPr wrap="square" rtlCol="0">
            <a:spAutoFit/>
          </a:bodyPr>
          <a:lstStyle/>
          <a:p>
            <a:r>
              <a:rPr lang="en-US" sz="1600" b="1" u="sng" dirty="0">
                <a:latin typeface="Google Sans"/>
              </a:rPr>
              <a:t>Implementation</a:t>
            </a:r>
          </a:p>
          <a:p>
            <a:endParaRPr lang="en-US" sz="1600" b="1" u="sng" dirty="0">
              <a:latin typeface="Google Sans"/>
            </a:endParaRPr>
          </a:p>
          <a:p>
            <a:r>
              <a:rPr lang="en-US" sz="1050" b="1" u="sng" dirty="0">
                <a:latin typeface="Google Sans"/>
              </a:rPr>
              <a:t>BLENDER</a:t>
            </a:r>
            <a:r>
              <a:rPr lang="en-US" sz="1050" b="1" dirty="0">
                <a:latin typeface="Google Sans"/>
              </a:rPr>
              <a:t>: </a:t>
            </a:r>
            <a:r>
              <a:rPr lang="en-US" sz="1050" dirty="0">
                <a:latin typeface="Google Sans"/>
              </a:rPr>
              <a:t>it</a:t>
            </a:r>
            <a:r>
              <a:rPr lang="en-US" sz="1050" b="0" i="0" dirty="0">
                <a:effectLst/>
                <a:latin typeface="Google Sans"/>
              </a:rPr>
              <a:t> is the free and open source 3D creation suite. with the help of blender we are making 3D models. Later on We export this model in the Unity 3D.</a:t>
            </a:r>
          </a:p>
          <a:p>
            <a:endParaRPr lang="en-US" sz="1050" b="0" i="0" dirty="0">
              <a:effectLst/>
              <a:latin typeface="Google Sans"/>
            </a:endParaRPr>
          </a:p>
          <a:p>
            <a:r>
              <a:rPr lang="en-US" sz="1050" b="1" u="sng" dirty="0">
                <a:latin typeface="Google Sans"/>
              </a:rPr>
              <a:t>UNITY 3D : </a:t>
            </a:r>
            <a:r>
              <a:rPr lang="en-US" sz="1050" b="0" i="0" dirty="0" err="1">
                <a:effectLst/>
                <a:latin typeface="Google Sans"/>
              </a:rPr>
              <a:t>Unity’S</a:t>
            </a:r>
            <a:r>
              <a:rPr lang="en-US" sz="1050" b="0" i="0" dirty="0">
                <a:effectLst/>
                <a:latin typeface="Google Sans"/>
              </a:rPr>
              <a:t> AR Foundation is a cross-platform framework that allows you to write augmented reality experiences once, then build for either Android or iOS devices without making any additional changes. We import this 3D model in UNITY . And developed AR application.</a:t>
            </a:r>
            <a:endParaRPr lang="en-IN" sz="1050" b="1" u="sng" dirty="0"/>
          </a:p>
        </p:txBody>
      </p:sp>
      <p:sp>
        <p:nvSpPr>
          <p:cNvPr id="7" name="TextBox 6">
            <a:extLst>
              <a:ext uri="{FF2B5EF4-FFF2-40B4-BE49-F238E27FC236}">
                <a16:creationId xmlns:a16="http://schemas.microsoft.com/office/drawing/2014/main" id="{B11E7B5C-A33B-8882-58C5-0C9CBC3902B6}"/>
              </a:ext>
            </a:extLst>
          </p:cNvPr>
          <p:cNvSpPr txBox="1"/>
          <p:nvPr/>
        </p:nvSpPr>
        <p:spPr>
          <a:xfrm>
            <a:off x="7514037" y="1673868"/>
            <a:ext cx="4304664" cy="2200602"/>
          </a:xfrm>
          <a:prstGeom prst="rect">
            <a:avLst/>
          </a:prstGeom>
          <a:noFill/>
        </p:spPr>
        <p:txBody>
          <a:bodyPr wrap="square" rtlCol="0">
            <a:spAutoFit/>
          </a:bodyPr>
          <a:lstStyle/>
          <a:p>
            <a:endParaRPr lang="en-IN" dirty="0"/>
          </a:p>
          <a:p>
            <a:r>
              <a:rPr lang="en-IN" sz="1600" b="1" u="sng" dirty="0"/>
              <a:t>Future Scope :</a:t>
            </a:r>
          </a:p>
          <a:p>
            <a:pPr marL="171450" indent="-171450" algn="just">
              <a:buFont typeface="Wingdings" panose="05000000000000000000" pitchFamily="2" charset="2"/>
              <a:buChar char="ü"/>
            </a:pPr>
            <a:r>
              <a:rPr lang="en-IN" sz="1100" dirty="0"/>
              <a:t>Augmented reality in education has a promising future with the potential to transform the way students learn and interact with information .</a:t>
            </a:r>
          </a:p>
          <a:p>
            <a:pPr marL="171450" indent="-171450" algn="just">
              <a:buFont typeface="Wingdings" panose="05000000000000000000" pitchFamily="2" charset="2"/>
              <a:buChar char="ü"/>
            </a:pPr>
            <a:r>
              <a:rPr lang="en-IN" sz="1100" dirty="0"/>
              <a:t>Accessibility – AR can provide personalized learning experience for students with disabilities ,helping them access educational content in new ways</a:t>
            </a:r>
          </a:p>
          <a:p>
            <a:pPr marL="171450" indent="-171450" algn="just">
              <a:buFont typeface="Wingdings" panose="05000000000000000000" pitchFamily="2" charset="2"/>
              <a:buChar char="ü"/>
            </a:pPr>
            <a:r>
              <a:rPr lang="en-IN" sz="1100" dirty="0"/>
              <a:t>Virtual Laboratories – AR can  simulate real world environment </a:t>
            </a:r>
          </a:p>
          <a:p>
            <a:r>
              <a:rPr lang="en-IN" sz="1600" b="1" u="sng" dirty="0"/>
              <a:t>Methodology:</a:t>
            </a:r>
          </a:p>
          <a:p>
            <a:endParaRPr lang="en-IN" sz="1000" b="1" u="sng" dirty="0"/>
          </a:p>
        </p:txBody>
      </p:sp>
      <p:sp>
        <p:nvSpPr>
          <p:cNvPr id="13" name="TextBox 12">
            <a:extLst>
              <a:ext uri="{FF2B5EF4-FFF2-40B4-BE49-F238E27FC236}">
                <a16:creationId xmlns:a16="http://schemas.microsoft.com/office/drawing/2014/main" id="{B0F541F0-A849-DE2A-4921-54D5D99374DD}"/>
              </a:ext>
            </a:extLst>
          </p:cNvPr>
          <p:cNvSpPr txBox="1"/>
          <p:nvPr/>
        </p:nvSpPr>
        <p:spPr>
          <a:xfrm>
            <a:off x="7543153" y="5896760"/>
            <a:ext cx="4296040" cy="984885"/>
          </a:xfrm>
          <a:prstGeom prst="rect">
            <a:avLst/>
          </a:prstGeom>
          <a:noFill/>
        </p:spPr>
        <p:txBody>
          <a:bodyPr wrap="square" rtlCol="0">
            <a:spAutoFit/>
          </a:bodyPr>
          <a:lstStyle/>
          <a:p>
            <a:r>
              <a:rPr lang="en-US" sz="1000" dirty="0">
                <a:latin typeface="Canva Sans"/>
              </a:rPr>
              <a:t>Augmented reality has the potential to revolutionize the education system by providing innovative and immersive learning experiences. This project aims to harness the power of AR to enhance learning outcomes, increase engagement, and improve accessibility in education.</a:t>
            </a:r>
          </a:p>
          <a:p>
            <a:endParaRPr lang="en-IN" dirty="0"/>
          </a:p>
        </p:txBody>
      </p:sp>
      <p:sp>
        <p:nvSpPr>
          <p:cNvPr id="14" name="Freeform 6">
            <a:extLst>
              <a:ext uri="{FF2B5EF4-FFF2-40B4-BE49-F238E27FC236}">
                <a16:creationId xmlns:a16="http://schemas.microsoft.com/office/drawing/2014/main" id="{40115AEB-11E3-4365-EDC3-3BE1FBE17964}"/>
              </a:ext>
            </a:extLst>
          </p:cNvPr>
          <p:cNvSpPr/>
          <p:nvPr/>
        </p:nvSpPr>
        <p:spPr>
          <a:xfrm>
            <a:off x="7559082" y="4171992"/>
            <a:ext cx="2124880" cy="196796"/>
          </a:xfrm>
          <a:custGeom>
            <a:avLst/>
            <a:gdLst/>
            <a:ahLst/>
            <a:cxnLst/>
            <a:rect l="l" t="t" r="r" b="b"/>
            <a:pathLst>
              <a:path w="6466442" h="959854">
                <a:moveTo>
                  <a:pt x="0" y="0"/>
                </a:moveTo>
                <a:lnTo>
                  <a:pt x="6466441" y="0"/>
                </a:lnTo>
                <a:lnTo>
                  <a:pt x="6466441" y="959854"/>
                </a:lnTo>
                <a:lnTo>
                  <a:pt x="0" y="959854"/>
                </a:lnTo>
                <a:lnTo>
                  <a:pt x="0" y="0"/>
                </a:lnTo>
                <a:close/>
              </a:path>
            </a:pathLst>
          </a:custGeom>
          <a:blipFill>
            <a:blip r:embed="rId4"/>
            <a:stretch>
              <a:fillRect t="-42211" b="-42211"/>
            </a:stretch>
          </a:blipFill>
        </p:spPr>
        <p:txBody>
          <a:bodyPr/>
          <a:lstStyle/>
          <a:p>
            <a:r>
              <a:rPr lang="en-US" sz="1200" dirty="0">
                <a:solidFill>
                  <a:srgbClr val="000000"/>
                </a:solidFill>
                <a:latin typeface="Canva Sans Semi-Bold"/>
              </a:rPr>
              <a:t>Define  learning Objectives  </a:t>
            </a:r>
          </a:p>
          <a:p>
            <a:endParaRPr lang="en-IN" dirty="0"/>
          </a:p>
        </p:txBody>
      </p:sp>
      <p:sp>
        <p:nvSpPr>
          <p:cNvPr id="15" name="Freeform 6">
            <a:extLst>
              <a:ext uri="{FF2B5EF4-FFF2-40B4-BE49-F238E27FC236}">
                <a16:creationId xmlns:a16="http://schemas.microsoft.com/office/drawing/2014/main" id="{AC1EAE6A-8D38-43ED-A317-082701DF6103}"/>
              </a:ext>
            </a:extLst>
          </p:cNvPr>
          <p:cNvSpPr/>
          <p:nvPr/>
        </p:nvSpPr>
        <p:spPr>
          <a:xfrm>
            <a:off x="9699251" y="4433762"/>
            <a:ext cx="2089826" cy="199112"/>
          </a:xfrm>
          <a:custGeom>
            <a:avLst/>
            <a:gdLst/>
            <a:ahLst/>
            <a:cxnLst/>
            <a:rect l="l" t="t" r="r" b="b"/>
            <a:pathLst>
              <a:path w="6466442" h="959854">
                <a:moveTo>
                  <a:pt x="0" y="0"/>
                </a:moveTo>
                <a:lnTo>
                  <a:pt x="6466441" y="0"/>
                </a:lnTo>
                <a:lnTo>
                  <a:pt x="6466441" y="959854"/>
                </a:lnTo>
                <a:lnTo>
                  <a:pt x="0" y="959854"/>
                </a:lnTo>
                <a:lnTo>
                  <a:pt x="0" y="0"/>
                </a:lnTo>
                <a:close/>
              </a:path>
            </a:pathLst>
          </a:custGeom>
          <a:blipFill>
            <a:blip r:embed="rId4"/>
            <a:stretch>
              <a:fillRect t="-42211" b="-42211"/>
            </a:stretch>
          </a:blipFill>
        </p:spPr>
      </p:sp>
      <p:sp>
        <p:nvSpPr>
          <p:cNvPr id="19" name="Freeform 6">
            <a:extLst>
              <a:ext uri="{FF2B5EF4-FFF2-40B4-BE49-F238E27FC236}">
                <a16:creationId xmlns:a16="http://schemas.microsoft.com/office/drawing/2014/main" id="{9EDCB3D9-286E-C6E8-15FC-063C6CCBDF7D}"/>
              </a:ext>
            </a:extLst>
          </p:cNvPr>
          <p:cNvSpPr/>
          <p:nvPr/>
        </p:nvSpPr>
        <p:spPr>
          <a:xfrm>
            <a:off x="7547425" y="4642622"/>
            <a:ext cx="2089826" cy="207844"/>
          </a:xfrm>
          <a:custGeom>
            <a:avLst/>
            <a:gdLst/>
            <a:ahLst/>
            <a:cxnLst/>
            <a:rect l="l" t="t" r="r" b="b"/>
            <a:pathLst>
              <a:path w="6466442" h="959854">
                <a:moveTo>
                  <a:pt x="0" y="0"/>
                </a:moveTo>
                <a:lnTo>
                  <a:pt x="6466441" y="0"/>
                </a:lnTo>
                <a:lnTo>
                  <a:pt x="6466441" y="959854"/>
                </a:lnTo>
                <a:lnTo>
                  <a:pt x="0" y="959854"/>
                </a:lnTo>
                <a:lnTo>
                  <a:pt x="0" y="0"/>
                </a:lnTo>
                <a:close/>
              </a:path>
            </a:pathLst>
          </a:custGeom>
          <a:blipFill>
            <a:blip r:embed="rId4"/>
            <a:stretch>
              <a:fillRect t="-42211" b="-42211"/>
            </a:stretch>
          </a:blipFill>
        </p:spPr>
      </p:sp>
      <p:sp>
        <p:nvSpPr>
          <p:cNvPr id="22" name="Freeform 6">
            <a:extLst>
              <a:ext uri="{FF2B5EF4-FFF2-40B4-BE49-F238E27FC236}">
                <a16:creationId xmlns:a16="http://schemas.microsoft.com/office/drawing/2014/main" id="{6B746927-BC23-8FEC-9F7A-6153E134D31F}"/>
              </a:ext>
            </a:extLst>
          </p:cNvPr>
          <p:cNvSpPr/>
          <p:nvPr/>
        </p:nvSpPr>
        <p:spPr>
          <a:xfrm>
            <a:off x="9691173" y="4898687"/>
            <a:ext cx="2089826" cy="191290"/>
          </a:xfrm>
          <a:custGeom>
            <a:avLst/>
            <a:gdLst/>
            <a:ahLst/>
            <a:cxnLst/>
            <a:rect l="l" t="t" r="r" b="b"/>
            <a:pathLst>
              <a:path w="6466442" h="959854">
                <a:moveTo>
                  <a:pt x="0" y="0"/>
                </a:moveTo>
                <a:lnTo>
                  <a:pt x="6466441" y="0"/>
                </a:lnTo>
                <a:lnTo>
                  <a:pt x="6466441" y="959854"/>
                </a:lnTo>
                <a:lnTo>
                  <a:pt x="0" y="959854"/>
                </a:lnTo>
                <a:lnTo>
                  <a:pt x="0" y="0"/>
                </a:lnTo>
                <a:close/>
              </a:path>
            </a:pathLst>
          </a:custGeom>
          <a:blipFill>
            <a:blip r:embed="rId4"/>
            <a:stretch>
              <a:fillRect t="-42211" b="-42211"/>
            </a:stretch>
          </a:blipFill>
        </p:spPr>
        <p:txBody>
          <a:bodyPr/>
          <a:lstStyle/>
          <a:p>
            <a:endParaRPr lang="en-IN" dirty="0"/>
          </a:p>
        </p:txBody>
      </p:sp>
      <p:sp>
        <p:nvSpPr>
          <p:cNvPr id="24" name="Freeform 6">
            <a:extLst>
              <a:ext uri="{FF2B5EF4-FFF2-40B4-BE49-F238E27FC236}">
                <a16:creationId xmlns:a16="http://schemas.microsoft.com/office/drawing/2014/main" id="{89D7FA5C-CE8B-4464-72DE-ABA868844022}"/>
              </a:ext>
            </a:extLst>
          </p:cNvPr>
          <p:cNvSpPr/>
          <p:nvPr/>
        </p:nvSpPr>
        <p:spPr>
          <a:xfrm>
            <a:off x="7545266" y="5228302"/>
            <a:ext cx="2089826" cy="207844"/>
          </a:xfrm>
          <a:custGeom>
            <a:avLst/>
            <a:gdLst/>
            <a:ahLst/>
            <a:cxnLst/>
            <a:rect l="l" t="t" r="r" b="b"/>
            <a:pathLst>
              <a:path w="6466442" h="959854">
                <a:moveTo>
                  <a:pt x="0" y="0"/>
                </a:moveTo>
                <a:lnTo>
                  <a:pt x="6466441" y="0"/>
                </a:lnTo>
                <a:lnTo>
                  <a:pt x="6466441" y="959854"/>
                </a:lnTo>
                <a:lnTo>
                  <a:pt x="0" y="959854"/>
                </a:lnTo>
                <a:lnTo>
                  <a:pt x="0" y="0"/>
                </a:lnTo>
                <a:close/>
              </a:path>
            </a:pathLst>
          </a:custGeom>
          <a:blipFill>
            <a:blip r:embed="rId4"/>
            <a:stretch>
              <a:fillRect t="-42211" b="-42211"/>
            </a:stretch>
          </a:blipFill>
        </p:spPr>
      </p:sp>
      <p:sp>
        <p:nvSpPr>
          <p:cNvPr id="26" name="Freeform 6">
            <a:extLst>
              <a:ext uri="{FF2B5EF4-FFF2-40B4-BE49-F238E27FC236}">
                <a16:creationId xmlns:a16="http://schemas.microsoft.com/office/drawing/2014/main" id="{D44CFBF1-390E-C7E4-73B0-166D245EF86A}"/>
              </a:ext>
            </a:extLst>
          </p:cNvPr>
          <p:cNvSpPr/>
          <p:nvPr/>
        </p:nvSpPr>
        <p:spPr>
          <a:xfrm>
            <a:off x="9695485" y="5385472"/>
            <a:ext cx="2089826" cy="207844"/>
          </a:xfrm>
          <a:custGeom>
            <a:avLst/>
            <a:gdLst/>
            <a:ahLst/>
            <a:cxnLst/>
            <a:rect l="l" t="t" r="r" b="b"/>
            <a:pathLst>
              <a:path w="6466442" h="959854">
                <a:moveTo>
                  <a:pt x="0" y="0"/>
                </a:moveTo>
                <a:lnTo>
                  <a:pt x="6466441" y="0"/>
                </a:lnTo>
                <a:lnTo>
                  <a:pt x="6466441" y="959854"/>
                </a:lnTo>
                <a:lnTo>
                  <a:pt x="0" y="959854"/>
                </a:lnTo>
                <a:lnTo>
                  <a:pt x="0" y="0"/>
                </a:lnTo>
                <a:close/>
              </a:path>
            </a:pathLst>
          </a:custGeom>
          <a:blipFill>
            <a:blip r:embed="rId4"/>
            <a:stretch>
              <a:fillRect t="-42211" b="-42211"/>
            </a:stretch>
          </a:blipFill>
        </p:spPr>
      </p:sp>
      <p:sp>
        <p:nvSpPr>
          <p:cNvPr id="32" name="TextBox 31">
            <a:extLst>
              <a:ext uri="{FF2B5EF4-FFF2-40B4-BE49-F238E27FC236}">
                <a16:creationId xmlns:a16="http://schemas.microsoft.com/office/drawing/2014/main" id="{8C2CA0B6-0AB6-09B4-0126-0659BAC83183}"/>
              </a:ext>
            </a:extLst>
          </p:cNvPr>
          <p:cNvSpPr txBox="1"/>
          <p:nvPr/>
        </p:nvSpPr>
        <p:spPr>
          <a:xfrm>
            <a:off x="9841700" y="4397359"/>
            <a:ext cx="2181448" cy="553998"/>
          </a:xfrm>
          <a:prstGeom prst="rect">
            <a:avLst/>
          </a:prstGeom>
          <a:noFill/>
        </p:spPr>
        <p:txBody>
          <a:bodyPr wrap="square" rtlCol="0">
            <a:spAutoFit/>
          </a:bodyPr>
          <a:lstStyle/>
          <a:p>
            <a:r>
              <a:rPr lang="en-US" sz="1200" dirty="0">
                <a:solidFill>
                  <a:srgbClr val="000000"/>
                </a:solidFill>
                <a:latin typeface="Canva Sans Semi-Bold"/>
              </a:rPr>
              <a:t>Research and Analysis</a:t>
            </a:r>
          </a:p>
          <a:p>
            <a:endParaRPr lang="en-IN" dirty="0"/>
          </a:p>
        </p:txBody>
      </p:sp>
      <p:sp>
        <p:nvSpPr>
          <p:cNvPr id="33" name="TextBox 32">
            <a:extLst>
              <a:ext uri="{FF2B5EF4-FFF2-40B4-BE49-F238E27FC236}">
                <a16:creationId xmlns:a16="http://schemas.microsoft.com/office/drawing/2014/main" id="{DC531895-3FFE-3121-0F63-4DD9EF0F0C75}"/>
              </a:ext>
            </a:extLst>
          </p:cNvPr>
          <p:cNvSpPr txBox="1"/>
          <p:nvPr/>
        </p:nvSpPr>
        <p:spPr>
          <a:xfrm>
            <a:off x="7685602" y="4608911"/>
            <a:ext cx="2181448" cy="738664"/>
          </a:xfrm>
          <a:prstGeom prst="rect">
            <a:avLst/>
          </a:prstGeom>
          <a:noFill/>
        </p:spPr>
        <p:txBody>
          <a:bodyPr wrap="square" rtlCol="0">
            <a:spAutoFit/>
          </a:bodyPr>
          <a:lstStyle/>
          <a:p>
            <a:r>
              <a:rPr lang="en-US" sz="1200" dirty="0">
                <a:solidFill>
                  <a:srgbClr val="000000"/>
                </a:solidFill>
                <a:latin typeface="Canva Sans Semi-Bold"/>
              </a:rPr>
              <a:t>AR technology selection</a:t>
            </a:r>
          </a:p>
          <a:p>
            <a:endParaRPr lang="en-US" sz="1200" dirty="0">
              <a:solidFill>
                <a:srgbClr val="000000"/>
              </a:solidFill>
              <a:latin typeface="Canva Sans Semi-Bold"/>
            </a:endParaRPr>
          </a:p>
          <a:p>
            <a:endParaRPr lang="en-IN" dirty="0"/>
          </a:p>
        </p:txBody>
      </p:sp>
      <p:sp>
        <p:nvSpPr>
          <p:cNvPr id="34" name="TextBox 33">
            <a:extLst>
              <a:ext uri="{FF2B5EF4-FFF2-40B4-BE49-F238E27FC236}">
                <a16:creationId xmlns:a16="http://schemas.microsoft.com/office/drawing/2014/main" id="{A4245F51-C1DB-096A-A9DC-C1072AEF8DEB}"/>
              </a:ext>
            </a:extLst>
          </p:cNvPr>
          <p:cNvSpPr txBox="1"/>
          <p:nvPr/>
        </p:nvSpPr>
        <p:spPr>
          <a:xfrm>
            <a:off x="9902597" y="4838463"/>
            <a:ext cx="2181448" cy="1107996"/>
          </a:xfrm>
          <a:prstGeom prst="rect">
            <a:avLst/>
          </a:prstGeom>
          <a:noFill/>
        </p:spPr>
        <p:txBody>
          <a:bodyPr wrap="square" rtlCol="0">
            <a:spAutoFit/>
          </a:bodyPr>
          <a:lstStyle/>
          <a:p>
            <a:r>
              <a:rPr lang="en-US" sz="1200" dirty="0">
                <a:solidFill>
                  <a:srgbClr val="000000"/>
                </a:solidFill>
                <a:latin typeface="Canva Sans Semi-Bold"/>
              </a:rPr>
              <a:t>AR Development</a:t>
            </a:r>
          </a:p>
          <a:p>
            <a:endParaRPr lang="en-US" sz="1200" dirty="0">
              <a:solidFill>
                <a:srgbClr val="000000"/>
              </a:solidFill>
              <a:latin typeface="Canva Sans Semi-Bold"/>
            </a:endParaRPr>
          </a:p>
          <a:p>
            <a:endParaRPr lang="en-US" sz="1200" dirty="0">
              <a:solidFill>
                <a:srgbClr val="000000"/>
              </a:solidFill>
              <a:latin typeface="Canva Sans Semi-Bold"/>
            </a:endParaRPr>
          </a:p>
          <a:p>
            <a:r>
              <a:rPr lang="en-US" sz="1200" dirty="0">
                <a:solidFill>
                  <a:srgbClr val="000000"/>
                </a:solidFill>
                <a:latin typeface="Canva Sans Semi-Bold"/>
              </a:rPr>
              <a:t>Deployment and Launch</a:t>
            </a:r>
          </a:p>
          <a:p>
            <a:endParaRPr lang="en-US" sz="1800" dirty="0">
              <a:solidFill>
                <a:srgbClr val="000000"/>
              </a:solidFill>
              <a:latin typeface="Canva Sans Semi-Bold"/>
            </a:endParaRPr>
          </a:p>
        </p:txBody>
      </p:sp>
      <p:sp>
        <p:nvSpPr>
          <p:cNvPr id="35" name="TextBox 34">
            <a:extLst>
              <a:ext uri="{FF2B5EF4-FFF2-40B4-BE49-F238E27FC236}">
                <a16:creationId xmlns:a16="http://schemas.microsoft.com/office/drawing/2014/main" id="{A7E28808-B26E-6350-41CD-5DAE3F4844E1}"/>
              </a:ext>
            </a:extLst>
          </p:cNvPr>
          <p:cNvSpPr txBox="1"/>
          <p:nvPr/>
        </p:nvSpPr>
        <p:spPr>
          <a:xfrm>
            <a:off x="7781494" y="5181606"/>
            <a:ext cx="2181448" cy="923330"/>
          </a:xfrm>
          <a:prstGeom prst="rect">
            <a:avLst/>
          </a:prstGeom>
          <a:noFill/>
        </p:spPr>
        <p:txBody>
          <a:bodyPr wrap="square" rtlCol="0">
            <a:spAutoFit/>
          </a:bodyPr>
          <a:lstStyle/>
          <a:p>
            <a:r>
              <a:rPr lang="en-US" sz="1200" dirty="0">
                <a:solidFill>
                  <a:srgbClr val="000000"/>
                </a:solidFill>
                <a:latin typeface="Canva Sans Semi-Bold"/>
              </a:rPr>
              <a:t>Testing and Validation</a:t>
            </a:r>
          </a:p>
          <a:p>
            <a:endParaRPr lang="en-US" sz="1200" dirty="0">
              <a:solidFill>
                <a:srgbClr val="000000"/>
              </a:solidFill>
              <a:latin typeface="Canva Sans Semi-Bold"/>
            </a:endParaRPr>
          </a:p>
          <a:p>
            <a:endParaRPr lang="en-US" sz="1200" dirty="0">
              <a:solidFill>
                <a:srgbClr val="000000"/>
              </a:solidFill>
              <a:latin typeface="Canva Sans Semi-Bold"/>
            </a:endParaRPr>
          </a:p>
          <a:p>
            <a:endParaRPr lang="en-IN" dirty="0"/>
          </a:p>
        </p:txBody>
      </p:sp>
      <p:sp>
        <p:nvSpPr>
          <p:cNvPr id="36" name="TextBox 35">
            <a:extLst>
              <a:ext uri="{FF2B5EF4-FFF2-40B4-BE49-F238E27FC236}">
                <a16:creationId xmlns:a16="http://schemas.microsoft.com/office/drawing/2014/main" id="{414DE537-110C-7582-E76A-0519BFE2A3E9}"/>
              </a:ext>
            </a:extLst>
          </p:cNvPr>
          <p:cNvSpPr txBox="1"/>
          <p:nvPr/>
        </p:nvSpPr>
        <p:spPr>
          <a:xfrm>
            <a:off x="6858000" y="3614472"/>
            <a:ext cx="5181600" cy="507831"/>
          </a:xfrm>
          <a:prstGeom prst="rect">
            <a:avLst/>
          </a:prstGeom>
          <a:noFill/>
        </p:spPr>
        <p:txBody>
          <a:bodyPr wrap="square" rtlCol="0">
            <a:spAutoFit/>
          </a:bodyPr>
          <a:lstStyle/>
          <a:p>
            <a:pPr marL="734059" lvl="1" indent="-367030" algn="ctr">
              <a:buFont typeface="Arial"/>
              <a:buChar char="•"/>
            </a:pPr>
            <a:r>
              <a:rPr lang="en-US" sz="900" dirty="0">
                <a:latin typeface="Canva Sans"/>
              </a:rPr>
              <a:t>The flow chart shown in Figure explains the work methodology for this work </a:t>
            </a:r>
          </a:p>
          <a:p>
            <a:pPr marL="734059" lvl="1" indent="-367030" algn="ctr">
              <a:buFont typeface="Arial"/>
              <a:buChar char="•"/>
            </a:pPr>
            <a:endParaRPr lang="en-US" sz="900" dirty="0">
              <a:latin typeface="Canva Sans"/>
            </a:endParaRPr>
          </a:p>
          <a:p>
            <a:pPr algn="ctr"/>
            <a:r>
              <a:rPr lang="en-US" sz="900" dirty="0">
                <a:latin typeface="Canva Sans Bold"/>
              </a:rPr>
              <a:t>Proposed Work Methodology (Flow Chart)</a:t>
            </a:r>
          </a:p>
        </p:txBody>
      </p:sp>
      <p:cxnSp>
        <p:nvCxnSpPr>
          <p:cNvPr id="38" name="Straight Arrow Connector 37">
            <a:extLst>
              <a:ext uri="{FF2B5EF4-FFF2-40B4-BE49-F238E27FC236}">
                <a16:creationId xmlns:a16="http://schemas.microsoft.com/office/drawing/2014/main" id="{FD88E60B-F26E-9139-F194-5537DA09A935}"/>
              </a:ext>
            </a:extLst>
          </p:cNvPr>
          <p:cNvCxnSpPr>
            <a:cxnSpLocks/>
          </p:cNvCxnSpPr>
          <p:nvPr/>
        </p:nvCxnSpPr>
        <p:spPr>
          <a:xfrm>
            <a:off x="9683962" y="4235856"/>
            <a:ext cx="518817" cy="148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103D0CE-1C8B-8A6B-D504-574EF20CF8D8}"/>
              </a:ext>
            </a:extLst>
          </p:cNvPr>
          <p:cNvCxnSpPr/>
          <p:nvPr/>
        </p:nvCxnSpPr>
        <p:spPr>
          <a:xfrm flipH="1">
            <a:off x="9635092" y="4662508"/>
            <a:ext cx="567687" cy="9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B7E1AD2-AE66-4A58-2913-CD651ACB74C0}"/>
              </a:ext>
            </a:extLst>
          </p:cNvPr>
          <p:cNvCxnSpPr>
            <a:cxnSpLocks/>
          </p:cNvCxnSpPr>
          <p:nvPr/>
        </p:nvCxnSpPr>
        <p:spPr>
          <a:xfrm>
            <a:off x="9087853" y="4850466"/>
            <a:ext cx="603320" cy="14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F3CEC67-505F-8056-5E69-1B4916CBA898}"/>
              </a:ext>
            </a:extLst>
          </p:cNvPr>
          <p:cNvCxnSpPr>
            <a:cxnSpLocks/>
          </p:cNvCxnSpPr>
          <p:nvPr/>
        </p:nvCxnSpPr>
        <p:spPr>
          <a:xfrm flipH="1">
            <a:off x="9649121" y="5085373"/>
            <a:ext cx="589291" cy="200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434BA73-C6DF-4CCE-24E8-D05266CCEAF5}"/>
              </a:ext>
            </a:extLst>
          </p:cNvPr>
          <p:cNvCxnSpPr/>
          <p:nvPr/>
        </p:nvCxnSpPr>
        <p:spPr>
          <a:xfrm>
            <a:off x="9087853" y="5415893"/>
            <a:ext cx="654346" cy="134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7B359E8-0ADE-8299-FD70-374E4125FA06}"/>
              </a:ext>
            </a:extLst>
          </p:cNvPr>
          <p:cNvSpPr txBox="1"/>
          <p:nvPr/>
        </p:nvSpPr>
        <p:spPr>
          <a:xfrm>
            <a:off x="2845061" y="2225522"/>
            <a:ext cx="4499769" cy="646331"/>
          </a:xfrm>
          <a:prstGeom prst="rect">
            <a:avLst/>
          </a:prstGeom>
          <a:noFill/>
        </p:spPr>
        <p:txBody>
          <a:bodyPr wrap="square" rtlCol="0">
            <a:spAutoFit/>
          </a:bodyPr>
          <a:lstStyle/>
          <a:p>
            <a:r>
              <a:rPr lang="en-IN" sz="1800" b="1" u="sng" dirty="0">
                <a:solidFill>
                  <a:schemeClr val="bg1"/>
                </a:solidFill>
              </a:rPr>
              <a:t>Input</a:t>
            </a:r>
          </a:p>
          <a:p>
            <a:endParaRPr lang="en-IN" dirty="0"/>
          </a:p>
        </p:txBody>
      </p:sp>
      <p:sp>
        <p:nvSpPr>
          <p:cNvPr id="28" name="TextBox 27">
            <a:extLst>
              <a:ext uri="{FF2B5EF4-FFF2-40B4-BE49-F238E27FC236}">
                <a16:creationId xmlns:a16="http://schemas.microsoft.com/office/drawing/2014/main" id="{8CC2D762-3CF5-B8EE-DE93-7C4231474EDC}"/>
              </a:ext>
            </a:extLst>
          </p:cNvPr>
          <p:cNvSpPr txBox="1"/>
          <p:nvPr/>
        </p:nvSpPr>
        <p:spPr>
          <a:xfrm>
            <a:off x="3137393" y="2192426"/>
            <a:ext cx="4390230" cy="369332"/>
          </a:xfrm>
          <a:prstGeom prst="rect">
            <a:avLst/>
          </a:prstGeom>
          <a:noFill/>
        </p:spPr>
        <p:txBody>
          <a:bodyPr wrap="square" rtlCol="0">
            <a:spAutoFit/>
          </a:bodyPr>
          <a:lstStyle/>
          <a:p>
            <a:r>
              <a:rPr lang="en-IN" b="1" dirty="0"/>
              <a:t>Input                                       Output</a:t>
            </a:r>
          </a:p>
        </p:txBody>
      </p:sp>
      <p:pic>
        <p:nvPicPr>
          <p:cNvPr id="30" name="Picture 29">
            <a:extLst>
              <a:ext uri="{FF2B5EF4-FFF2-40B4-BE49-F238E27FC236}">
                <a16:creationId xmlns:a16="http://schemas.microsoft.com/office/drawing/2014/main" id="{51E74795-6531-49A0-6E14-109A53373D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20977" y="2562490"/>
            <a:ext cx="1472111" cy="1581072"/>
          </a:xfrm>
          <a:prstGeom prst="rect">
            <a:avLst/>
          </a:prstGeom>
        </p:spPr>
      </p:pic>
      <p:pic>
        <p:nvPicPr>
          <p:cNvPr id="37" name="Picture 36">
            <a:extLst>
              <a:ext uri="{FF2B5EF4-FFF2-40B4-BE49-F238E27FC236}">
                <a16:creationId xmlns:a16="http://schemas.microsoft.com/office/drawing/2014/main" id="{840163D7-A670-1259-2FF2-6645B53D36A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9702" y="2571151"/>
            <a:ext cx="1402790" cy="1581072"/>
          </a:xfrm>
          <a:prstGeom prst="rect">
            <a:avLst/>
          </a:prstGeom>
        </p:spPr>
      </p:pic>
      <p:sp>
        <p:nvSpPr>
          <p:cNvPr id="43" name="Arrow: Right 42">
            <a:extLst>
              <a:ext uri="{FF2B5EF4-FFF2-40B4-BE49-F238E27FC236}">
                <a16:creationId xmlns:a16="http://schemas.microsoft.com/office/drawing/2014/main" id="{549746B3-9619-CD12-EFCB-090E6FFDEA87}"/>
              </a:ext>
            </a:extLst>
          </p:cNvPr>
          <p:cNvSpPr/>
          <p:nvPr/>
        </p:nvSpPr>
        <p:spPr>
          <a:xfrm>
            <a:off x="4479841" y="3082762"/>
            <a:ext cx="987713" cy="1102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TextBox 43">
            <a:extLst>
              <a:ext uri="{FF2B5EF4-FFF2-40B4-BE49-F238E27FC236}">
                <a16:creationId xmlns:a16="http://schemas.microsoft.com/office/drawing/2014/main" id="{1491E9F6-9011-10CF-0481-EA3D4375FCBC}"/>
              </a:ext>
            </a:extLst>
          </p:cNvPr>
          <p:cNvSpPr txBox="1"/>
          <p:nvPr/>
        </p:nvSpPr>
        <p:spPr>
          <a:xfrm>
            <a:off x="2851517" y="4178954"/>
            <a:ext cx="4441956" cy="369332"/>
          </a:xfrm>
          <a:prstGeom prst="rect">
            <a:avLst/>
          </a:prstGeom>
          <a:noFill/>
        </p:spPr>
        <p:txBody>
          <a:bodyPr wrap="square" rtlCol="0">
            <a:spAutoFit/>
          </a:bodyPr>
          <a:lstStyle/>
          <a:p>
            <a:r>
              <a:rPr lang="en-IN" dirty="0"/>
              <a:t>Marker Image                               3D Model</a:t>
            </a:r>
          </a:p>
        </p:txBody>
      </p:sp>
    </p:spTree>
    <p:extLst>
      <p:ext uri="{BB962C8B-B14F-4D97-AF65-F5344CB8AC3E}">
        <p14:creationId xmlns:p14="http://schemas.microsoft.com/office/powerpoint/2010/main" val="3386365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561</Words>
  <Application>Microsoft Office PowerPoint</Application>
  <PresentationFormat>Widescreen</PresentationFormat>
  <Paragraphs>66</Paragraphs>
  <Slides>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vt:i4>
      </vt:variant>
    </vt:vector>
  </HeadingPairs>
  <TitlesOfParts>
    <vt:vector size="14" baseType="lpstr">
      <vt:lpstr>Arial</vt:lpstr>
      <vt:lpstr>Arial Hebrew</vt:lpstr>
      <vt:lpstr>Avenir Black</vt:lpstr>
      <vt:lpstr>Calibri</vt:lpstr>
      <vt:lpstr>Canva Sans</vt:lpstr>
      <vt:lpstr>Canva Sans Bold</vt:lpstr>
      <vt:lpstr>Canva Sans Semi-Bold</vt:lpstr>
      <vt:lpstr>Google Sans</vt:lpstr>
      <vt:lpstr>Söhne</vt:lpstr>
      <vt:lpstr>Times New Roman</vt:lpstr>
      <vt:lpstr>TT Chocolates</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Gade</dc:creator>
  <cp:lastModifiedBy>ANUJA KORE</cp:lastModifiedBy>
  <cp:revision>25</cp:revision>
  <dcterms:created xsi:type="dcterms:W3CDTF">2021-08-16T12:55:19Z</dcterms:created>
  <dcterms:modified xsi:type="dcterms:W3CDTF">2024-08-05T13:42:14Z</dcterms:modified>
</cp:coreProperties>
</file>