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b721f906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b721f906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721f906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721f906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b721f906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b721f906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b721f9065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b721f9065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721f9065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721f9065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721f9065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721f906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90275" y="669125"/>
            <a:ext cx="48003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issue in sending bulk emails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About problem</a:t>
            </a:r>
            <a:endParaRPr sz="2400"/>
          </a:p>
        </p:txBody>
      </p:sp>
      <p:sp>
        <p:nvSpPr>
          <p:cNvPr id="78" name="Google Shape;78;p14"/>
          <p:cNvSpPr txBox="1"/>
          <p:nvPr>
            <p:ph idx="4294967295" type="title"/>
          </p:nvPr>
        </p:nvSpPr>
        <p:spPr>
          <a:xfrm>
            <a:off x="535775" y="1480150"/>
            <a:ext cx="51972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When we send the bulk emails it takes a lot of time to revert back the success/confirmation message.</a:t>
            </a:r>
            <a:endParaRPr sz="17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In depth explanation</a:t>
            </a:r>
            <a:endParaRPr>
              <a:solidFill>
                <a:schemeClr val="accent5"/>
              </a:solidFill>
            </a:endParaRPr>
          </a:p>
          <a:p>
            <a:pPr indent="0" lvl="0" marL="0" rtl="0" algn="l">
              <a:lnSpc>
                <a:spcPct val="115000"/>
              </a:lnSpc>
              <a:spcBef>
                <a:spcPts val="1000"/>
              </a:spcBef>
              <a:spcAft>
                <a:spcPts val="0"/>
              </a:spcAft>
              <a:buNone/>
            </a:pPr>
            <a:r>
              <a:rPr b="0" lang="en" sz="1800">
                <a:solidFill>
                  <a:srgbClr val="FFFFFF"/>
                </a:solidFill>
                <a:latin typeface="Lato"/>
                <a:ea typeface="Lato"/>
                <a:cs typeface="Lato"/>
                <a:sym typeface="Lato"/>
              </a:rPr>
              <a:t>For example, if we make an announcement and let's say we broadcast it to 100 employees, then it takes approximately 40s to publish that announcement. This problem might be everywhere in the software where we send bulk emails. </a:t>
            </a:r>
            <a:endParaRPr>
              <a:solidFill>
                <a:srgbClr val="FFFFFF"/>
              </a:solidFill>
            </a:endParaRPr>
          </a:p>
          <a:p>
            <a:pPr indent="0" lvl="0" marL="0" rtl="0" algn="l">
              <a:spcBef>
                <a:spcPts val="1600"/>
              </a:spcBef>
              <a:spcAft>
                <a:spcPts val="1000"/>
              </a:spcAft>
              <a:buNone/>
            </a:pPr>
            <a:r>
              <a:t/>
            </a:r>
            <a:endParaRPr b="0"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Technical</a:t>
            </a:r>
            <a:r>
              <a:rPr lang="en">
                <a:solidFill>
                  <a:schemeClr val="accent5"/>
                </a:solidFill>
              </a:rPr>
              <a:t> explanation</a:t>
            </a:r>
            <a:endParaRPr>
              <a:solidFill>
                <a:schemeClr val="accent5"/>
              </a:solidFill>
            </a:endParaRPr>
          </a:p>
          <a:p>
            <a:pPr indent="0" lvl="0" marL="0" rtl="0" algn="l">
              <a:lnSpc>
                <a:spcPct val="115000"/>
              </a:lnSpc>
              <a:spcBef>
                <a:spcPts val="1000"/>
              </a:spcBef>
              <a:spcAft>
                <a:spcPts val="0"/>
              </a:spcAft>
              <a:buNone/>
            </a:pPr>
            <a:r>
              <a:rPr b="0" lang="en" sz="1800">
                <a:solidFill>
                  <a:srgbClr val="FFFFFF"/>
                </a:solidFill>
                <a:latin typeface="Lato"/>
                <a:ea typeface="Lato"/>
                <a:cs typeface="Lato"/>
                <a:sym typeface="Lato"/>
              </a:rPr>
              <a:t>We are sending emails one person at a time. That is first we send email to one person then to second and so on. Technically we are sending email in a loop (basically for loop) at backend. Therefore it takes a lot of time to get acknowledged.  </a:t>
            </a:r>
            <a:endParaRPr>
              <a:solidFill>
                <a:srgbClr val="FFFFFF"/>
              </a:solidFill>
            </a:endParaRPr>
          </a:p>
          <a:p>
            <a:pPr indent="0" lvl="0" marL="0" rtl="0" algn="l">
              <a:spcBef>
                <a:spcPts val="1600"/>
              </a:spcBef>
              <a:spcAft>
                <a:spcPts val="1000"/>
              </a:spcAft>
              <a:buNone/>
            </a:pPr>
            <a:r>
              <a:t/>
            </a:r>
            <a:endParaRPr b="0"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Proposed Solutions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Solution 1 (Multithreading)</a:t>
            </a:r>
            <a:endParaRPr>
              <a:solidFill>
                <a:schemeClr val="accent5"/>
              </a:solidFill>
            </a:endParaRPr>
          </a:p>
          <a:p>
            <a:pPr indent="0" lvl="0" marL="0" rtl="0" algn="l">
              <a:lnSpc>
                <a:spcPct val="115000"/>
              </a:lnSpc>
              <a:spcBef>
                <a:spcPts val="1000"/>
              </a:spcBef>
              <a:spcAft>
                <a:spcPts val="0"/>
              </a:spcAft>
              <a:buNone/>
            </a:pPr>
            <a:r>
              <a:rPr b="0" lang="en" sz="1800">
                <a:solidFill>
                  <a:srgbClr val="FFFFFF"/>
                </a:solidFill>
                <a:latin typeface="Lato"/>
                <a:ea typeface="Lato"/>
                <a:cs typeface="Lato"/>
                <a:sym typeface="Lato"/>
              </a:rPr>
              <a:t>Multiple threads can be used to send emails parallelly. Multithreading might result in significant decrease in time. Probably we can send 2000 emails in less than 15 seconds.</a:t>
            </a:r>
            <a:r>
              <a:rPr b="0" lang="en" sz="1800">
                <a:solidFill>
                  <a:srgbClr val="FFFFFF"/>
                </a:solidFill>
                <a:latin typeface="Lato"/>
                <a:ea typeface="Lato"/>
                <a:cs typeface="Lato"/>
                <a:sym typeface="Lato"/>
              </a:rPr>
              <a:t> </a:t>
            </a:r>
            <a:endParaRPr>
              <a:solidFill>
                <a:srgbClr val="FFFFFF"/>
              </a:solidFill>
            </a:endParaRPr>
          </a:p>
          <a:p>
            <a:pPr indent="0" lvl="0" marL="0" rtl="0" algn="l">
              <a:spcBef>
                <a:spcPts val="1600"/>
              </a:spcBef>
              <a:spcAft>
                <a:spcPts val="1000"/>
              </a:spcAft>
              <a:buNone/>
            </a:pPr>
            <a:r>
              <a:t/>
            </a:r>
            <a:endParaRPr b="0"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Solution 2</a:t>
            </a:r>
            <a:endParaRPr>
              <a:solidFill>
                <a:schemeClr val="accent5"/>
              </a:solidFill>
            </a:endParaRPr>
          </a:p>
          <a:p>
            <a:pPr indent="0" lvl="0" marL="0" rtl="0" algn="l">
              <a:lnSpc>
                <a:spcPct val="115000"/>
              </a:lnSpc>
              <a:spcBef>
                <a:spcPts val="1000"/>
              </a:spcBef>
              <a:spcAft>
                <a:spcPts val="0"/>
              </a:spcAft>
              <a:buNone/>
            </a:pPr>
            <a:r>
              <a:rPr b="0" lang="en" sz="1800">
                <a:solidFill>
                  <a:srgbClr val="FFFFFF"/>
                </a:solidFill>
                <a:latin typeface="Lato"/>
                <a:ea typeface="Lato"/>
                <a:cs typeface="Lato"/>
                <a:sym typeface="Lato"/>
              </a:rPr>
              <a:t>We can acknowledge to the user first and publish it on the front end, then we can start sending emails in loop.</a:t>
            </a:r>
            <a:endParaRPr>
              <a:solidFill>
                <a:srgbClr val="FFFFFF"/>
              </a:solidFill>
            </a:endParaRPr>
          </a:p>
          <a:p>
            <a:pPr indent="0" lvl="0" marL="0" rtl="0" algn="l">
              <a:spcBef>
                <a:spcPts val="1600"/>
              </a:spcBef>
              <a:spcAft>
                <a:spcPts val="1000"/>
              </a:spcAft>
              <a:buNone/>
            </a:pPr>
            <a:r>
              <a:t/>
            </a:r>
            <a:endParaRPr b="0"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Solution 3</a:t>
            </a:r>
            <a:endParaRPr>
              <a:solidFill>
                <a:schemeClr val="accent5"/>
              </a:solidFill>
            </a:endParaRPr>
          </a:p>
          <a:p>
            <a:pPr indent="0" lvl="0" marL="0" rtl="0" algn="l">
              <a:lnSpc>
                <a:spcPct val="115000"/>
              </a:lnSpc>
              <a:spcBef>
                <a:spcPts val="1000"/>
              </a:spcBef>
              <a:spcAft>
                <a:spcPts val="0"/>
              </a:spcAft>
              <a:buNone/>
            </a:pPr>
            <a:r>
              <a:rPr b="0" lang="en" sz="1800">
                <a:solidFill>
                  <a:srgbClr val="FFFFFF"/>
                </a:solidFill>
                <a:latin typeface="Lato"/>
                <a:ea typeface="Lato"/>
                <a:cs typeface="Lato"/>
                <a:sym typeface="Lato"/>
              </a:rPr>
              <a:t>We can add 500 recipients at a time while sending email to a person</a:t>
            </a:r>
            <a:r>
              <a:rPr b="0" lang="en" sz="1800">
                <a:solidFill>
                  <a:srgbClr val="FFFFFF"/>
                </a:solidFill>
                <a:latin typeface="Lato"/>
                <a:ea typeface="Lato"/>
                <a:cs typeface="Lato"/>
                <a:sym typeface="Lato"/>
              </a:rPr>
              <a:t>.  </a:t>
            </a:r>
            <a:endParaRPr>
              <a:solidFill>
                <a:srgbClr val="FFFFFF"/>
              </a:solidFill>
            </a:endParaRPr>
          </a:p>
          <a:p>
            <a:pPr indent="0" lvl="0" marL="0" rtl="0" algn="l">
              <a:spcBef>
                <a:spcPts val="1600"/>
              </a:spcBef>
              <a:spcAft>
                <a:spcPts val="1000"/>
              </a:spcAft>
              <a:buNone/>
            </a:pPr>
            <a:r>
              <a:t/>
            </a:r>
            <a:endParaRPr b="0" sz="2400"/>
          </a:p>
        </p:txBody>
      </p:sp>
      <p:pic>
        <p:nvPicPr>
          <p:cNvPr id="109" name="Google Shape;109;p20"/>
          <p:cNvPicPr preferRelativeResize="0"/>
          <p:nvPr/>
        </p:nvPicPr>
        <p:blipFill>
          <a:blip r:embed="rId3">
            <a:alphaModFix/>
          </a:blip>
          <a:stretch>
            <a:fillRect/>
          </a:stretch>
        </p:blipFill>
        <p:spPr>
          <a:xfrm>
            <a:off x="1626750" y="2071475"/>
            <a:ext cx="5137000" cy="2898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2699525" y="1264500"/>
            <a:ext cx="42684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300">
                <a:solidFill>
                  <a:schemeClr val="accent5"/>
                </a:solidFill>
                <a:latin typeface="Lato"/>
                <a:ea typeface="Lato"/>
                <a:cs typeface="Lato"/>
                <a:sym typeface="Lato"/>
              </a:rPr>
              <a:t>Thank You</a:t>
            </a:r>
            <a:endParaRPr sz="5300">
              <a:solidFill>
                <a:schemeClr val="accent5"/>
              </a:solidFill>
              <a:latin typeface="Lato"/>
              <a:ea typeface="Lato"/>
              <a:cs typeface="Lato"/>
              <a:sym typeface="Lato"/>
            </a:endParaRPr>
          </a:p>
          <a:p>
            <a:pPr indent="0" lvl="0" marL="0" rtl="0" algn="l">
              <a:spcBef>
                <a:spcPts val="0"/>
              </a:spcBef>
              <a:spcAft>
                <a:spcPts val="0"/>
              </a:spcAft>
              <a:buNone/>
            </a:pPr>
            <a:r>
              <a:t/>
            </a:r>
            <a:endParaRPr sz="5300">
              <a:solidFill>
                <a:schemeClr val="accent5"/>
              </a:solidFill>
              <a:latin typeface="Lato"/>
              <a:ea typeface="Lato"/>
              <a:cs typeface="Lato"/>
              <a:sym typeface="Lato"/>
            </a:endParaRPr>
          </a:p>
          <a:p>
            <a:pPr indent="0" lvl="0" marL="0" rtl="0" algn="l">
              <a:spcBef>
                <a:spcPts val="0"/>
              </a:spcBef>
              <a:spcAft>
                <a:spcPts val="0"/>
              </a:spcAft>
              <a:buNone/>
            </a:pPr>
            <a:r>
              <a:rPr lang="en" sz="2400">
                <a:solidFill>
                  <a:schemeClr val="accent5"/>
                </a:solidFill>
                <a:latin typeface="Lato"/>
                <a:ea typeface="Lato"/>
                <a:cs typeface="Lato"/>
                <a:sym typeface="Lato"/>
              </a:rPr>
              <a:t>Made By: Sameer Sharma</a:t>
            </a:r>
            <a:endParaRPr sz="2400">
              <a:solidFill>
                <a:schemeClr val="accent5"/>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