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3"/>
  </p:notesMasterIdLst>
  <p:sldIdLst>
    <p:sldId id="4778" r:id="rId2"/>
    <p:sldId id="1010" r:id="rId3"/>
    <p:sldId id="4780" r:id="rId4"/>
    <p:sldId id="4779" r:id="rId5"/>
    <p:sldId id="4781" r:id="rId6"/>
    <p:sldId id="4790" r:id="rId7"/>
    <p:sldId id="4787" r:id="rId8"/>
    <p:sldId id="4792" r:id="rId9"/>
    <p:sldId id="4788" r:id="rId10"/>
    <p:sldId id="4793" r:id="rId11"/>
    <p:sldId id="4789" r:id="rId12"/>
    <p:sldId id="4794" r:id="rId13"/>
    <p:sldId id="4783" r:id="rId14"/>
    <p:sldId id="4795" r:id="rId15"/>
    <p:sldId id="4782" r:id="rId16"/>
    <p:sldId id="4791" r:id="rId17"/>
    <p:sldId id="4784" r:id="rId18"/>
    <p:sldId id="4785" r:id="rId19"/>
    <p:sldId id="4786" r:id="rId20"/>
    <p:sldId id="4796" r:id="rId21"/>
    <p:sldId id="4797" r:id="rId22"/>
    <p:sldId id="4800" r:id="rId23"/>
    <p:sldId id="4801" r:id="rId24"/>
    <p:sldId id="4802" r:id="rId25"/>
    <p:sldId id="4803" r:id="rId26"/>
    <p:sldId id="4804" r:id="rId27"/>
    <p:sldId id="4805" r:id="rId28"/>
    <p:sldId id="4806" r:id="rId29"/>
    <p:sldId id="4798" r:id="rId30"/>
    <p:sldId id="4807" r:id="rId31"/>
    <p:sldId id="275" r:id="rId32"/>
  </p:sldIdLst>
  <p:sldSz cx="12192000" cy="6858000"/>
  <p:notesSz cx="6858000" cy="9144000"/>
  <p:embeddedFontLst>
    <p:embeddedFont>
      <p:font typeface="Roboto" panose="020B0604020202020204" charset="0"/>
      <p:regular r:id="rId34"/>
      <p:bold r:id="rId35"/>
      <p:italic r:id="rId36"/>
      <p:boldItalic r:id="rId37"/>
    </p:embeddedFont>
    <p:embeddedFont>
      <p:font typeface="Roboto Medium" panose="020B0604020202020204" charset="0"/>
      <p:regular r:id="rId38"/>
      <p:italic r:id="rId39"/>
    </p:embeddedFont>
    <p:embeddedFont>
      <p:font typeface="Roboto Light" panose="020B0604020202020204" charset="0"/>
      <p:regular r:id="rId40"/>
      <p:italic r:id="rId41"/>
    </p:embeddedFont>
    <p:embeddedFont>
      <p:font typeface="Calibri" panose="020F0502020204030204"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90"/>
            <p14:sldId id="4787"/>
            <p14:sldId id="4792"/>
            <p14:sldId id="4788"/>
            <p14:sldId id="4793"/>
            <p14:sldId id="4789"/>
            <p14:sldId id="4794"/>
            <p14:sldId id="4783"/>
            <p14:sldId id="4795"/>
            <p14:sldId id="4782"/>
            <p14:sldId id="4791"/>
            <p14:sldId id="4784"/>
            <p14:sldId id="4785"/>
            <p14:sldId id="4786"/>
            <p14:sldId id="4796"/>
            <p14:sldId id="4797"/>
            <p14:sldId id="4800"/>
            <p14:sldId id="4801"/>
            <p14:sldId id="4802"/>
            <p14:sldId id="4803"/>
            <p14:sldId id="4804"/>
            <p14:sldId id="4805"/>
            <p14:sldId id="4806"/>
            <p14:sldId id="4798"/>
            <p14:sldId id="4807"/>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2695" autoAdjust="0"/>
  </p:normalViewPr>
  <p:slideViewPr>
    <p:cSldViewPr snapToGrid="0" showGuides="1">
      <p:cViewPr varScale="1">
        <p:scale>
          <a:sx n="87" d="100"/>
          <a:sy n="87" d="100"/>
        </p:scale>
        <p:origin x="781" y="55"/>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29/07/2020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31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p15:clr>
            <a:srgbClr val="5ACBF0"/>
          </p15:clr>
        </p15:guide>
        <p15:guide id="33" orient="horz" pos="3793">
          <p15:clr>
            <a:srgbClr val="5ACBF0"/>
          </p15:clr>
        </p15:guide>
        <p15:guide id="34" orient="horz" pos="315">
          <p15:clr>
            <a:srgbClr val="5ACBF0"/>
          </p15:clr>
        </p15:guide>
        <p15:guide id="35" pos="760">
          <p15:clr>
            <a:srgbClr val="5ACBF0"/>
          </p15:clr>
        </p15:guide>
        <p15:guide id="36" orient="horz" pos="822">
          <p15:clr>
            <a:srgbClr val="FBAE40"/>
          </p15:clr>
        </p15:guide>
        <p15:guide id="37" pos="4067">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xmlns=""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xmlns=""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xmlns=""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xmlns=""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xmlns=""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3871741"/>
          </a:xfrm>
        </p:spPr>
        <p:txBody>
          <a:bodyPr/>
          <a:lstStyle/>
          <a:p>
            <a:r>
              <a:rPr lang="en-IN" sz="1800" b="1" dirty="0" smtClean="0"/>
              <a:t>Insights</a:t>
            </a:r>
            <a:r>
              <a:rPr lang="en-IN" sz="1800" dirty="0" smtClean="0"/>
              <a:t>: People </a:t>
            </a:r>
            <a:r>
              <a:rPr lang="en-IN" sz="1800" dirty="0"/>
              <a:t>with category mainstream more likely to buy chips followed by the budget category </a:t>
            </a:r>
            <a:r>
              <a:rPr lang="en-IN" sz="1800" dirty="0" smtClean="0"/>
              <a:t>But </a:t>
            </a:r>
            <a:r>
              <a:rPr lang="en-IN" sz="1800" dirty="0"/>
              <a:t>premium customers less likely to buy </a:t>
            </a:r>
            <a:r>
              <a:rPr lang="en-IN" sz="1800" dirty="0" smtClean="0"/>
              <a:t>chips than mainstream and budget category maybe because they are more health conscious.</a:t>
            </a:r>
          </a:p>
          <a:p>
            <a:endParaRPr lang="en-IN" sz="1800" dirty="0"/>
          </a:p>
          <a:p>
            <a:r>
              <a:rPr lang="en-IN" sz="1800" b="1" dirty="0" smtClean="0"/>
              <a:t>Result:</a:t>
            </a:r>
            <a:r>
              <a:rPr lang="en-IN" sz="1800" dirty="0" smtClean="0"/>
              <a:t> Premium customers less likely to buy chips.</a:t>
            </a:r>
          </a:p>
          <a:p>
            <a:endParaRPr lang="en-IN" sz="1800" dirty="0" smtClean="0"/>
          </a:p>
          <a:p>
            <a:r>
              <a:rPr lang="en-IN" sz="1800" b="1" dirty="0" smtClean="0"/>
              <a:t>Recommendation: </a:t>
            </a:r>
            <a:r>
              <a:rPr lang="en-IN" sz="1800" dirty="0" smtClean="0"/>
              <a:t>Try to sell baked chips to the premium customers instead of fried chips as baked chips are more healthy.</a:t>
            </a:r>
          </a:p>
          <a:p>
            <a:endParaRPr lang="en-IN" sz="2000" dirty="0"/>
          </a:p>
          <a:p>
            <a:endParaRPr lang="en-IN" sz="2000" dirty="0"/>
          </a:p>
        </p:txBody>
      </p:sp>
    </p:spTree>
    <p:extLst>
      <p:ext uri="{BB962C8B-B14F-4D97-AF65-F5344CB8AC3E}">
        <p14:creationId xmlns:p14="http://schemas.microsoft.com/office/powerpoint/2010/main" val="801903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1"/>
            <a:ext cx="10479600" cy="423707"/>
          </a:xfrm>
        </p:spPr>
        <p:txBody>
          <a:bodyPr/>
          <a:lstStyle/>
          <a:p>
            <a:r>
              <a:rPr lang="en-AU" b="1" dirty="0">
                <a:latin typeface="Roboto Light" panose="02000000000000000000" pitchFamily="2" charset="0"/>
                <a:ea typeface="Roboto Light" panose="02000000000000000000" pitchFamily="2" charset="0"/>
              </a:rPr>
              <a:t>Effect of Life stage by Category on Chips demand.</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432" y="818233"/>
            <a:ext cx="10707624" cy="5225951"/>
          </a:xfrm>
          <a:prstGeom prst="rect">
            <a:avLst/>
          </a:prstGeom>
        </p:spPr>
      </p:pic>
    </p:spTree>
    <p:extLst>
      <p:ext uri="{BB962C8B-B14F-4D97-AF65-F5344CB8AC3E}">
        <p14:creationId xmlns:p14="http://schemas.microsoft.com/office/powerpoint/2010/main" val="2488666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4539253"/>
          </a:xfrm>
        </p:spPr>
        <p:txBody>
          <a:bodyPr/>
          <a:lstStyle/>
          <a:p>
            <a:r>
              <a:rPr lang="en-IN" sz="1800" b="1" dirty="0" smtClean="0"/>
              <a:t>Result: </a:t>
            </a:r>
            <a:r>
              <a:rPr lang="en-IN" sz="1800" dirty="0" smtClean="0"/>
              <a:t>In Budget category everyone love to buy chips except mainstream single/couples, In Mainstream Single/Couples and retirees more likely to buy chips and </a:t>
            </a:r>
            <a:r>
              <a:rPr lang="en-IN" sz="1800" dirty="0"/>
              <a:t>i</a:t>
            </a:r>
            <a:r>
              <a:rPr lang="en-IN" sz="1800" dirty="0" smtClean="0"/>
              <a:t>n Premium category Older Single/Couples and retirees more likely to buy Chips and New families have consistently low count in each category.</a:t>
            </a:r>
          </a:p>
          <a:p>
            <a:endParaRPr lang="en-IN" sz="1800" dirty="0"/>
          </a:p>
          <a:p>
            <a:r>
              <a:rPr lang="en-IN" sz="1800" b="1" dirty="0" smtClean="0"/>
              <a:t>Recommendation:</a:t>
            </a:r>
          </a:p>
          <a:p>
            <a:r>
              <a:rPr lang="en-IN" sz="1800" b="1" dirty="0"/>
              <a:t> </a:t>
            </a:r>
            <a:r>
              <a:rPr lang="en-IN" sz="1800" dirty="0" smtClean="0"/>
              <a:t>1. Focus on Families in Mainstream category.</a:t>
            </a:r>
          </a:p>
          <a:p>
            <a:r>
              <a:rPr lang="en-IN" sz="1800" dirty="0" smtClean="0"/>
              <a:t> 2. Focus on young/mid age single and couples and Families in Premium category.</a:t>
            </a:r>
          </a:p>
          <a:p>
            <a:r>
              <a:rPr lang="en-IN" sz="1800" dirty="0" smtClean="0"/>
              <a:t> 3. Focus on Mid age Single/Couples in Budget category.</a:t>
            </a:r>
          </a:p>
          <a:p>
            <a:endParaRPr lang="en-IN" dirty="0"/>
          </a:p>
        </p:txBody>
      </p:sp>
    </p:spTree>
    <p:extLst>
      <p:ext uri="{BB962C8B-B14F-4D97-AF65-F5344CB8AC3E}">
        <p14:creationId xmlns:p14="http://schemas.microsoft.com/office/powerpoint/2010/main" val="1638092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395715"/>
          </a:xfrm>
        </p:spPr>
        <p:txBody>
          <a:bodyPr/>
          <a:lstStyle/>
          <a:p>
            <a:r>
              <a:rPr lang="en-AU" dirty="0" smtClean="0"/>
              <a:t>Most sold quantity of Chips.</a:t>
            </a:r>
            <a:endParaRPr lang="en-AU" dirty="0"/>
          </a:p>
        </p:txBody>
      </p:sp>
      <p:grpSp>
        <p:nvGrpSpPr>
          <p:cNvPr id="3" name="Group 2">
            <a:extLst>
              <a:ext uri="{FF2B5EF4-FFF2-40B4-BE49-F238E27FC236}">
                <a16:creationId xmlns:a16="http://schemas.microsoft.com/office/drawing/2014/main" xmlns=""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xmlns=""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xmlns=""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xmlns=""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xmlns=""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xmlns=""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703" y="1291371"/>
            <a:ext cx="5876739" cy="4349901"/>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1"/>
            <a:ext cx="10479600" cy="3652285"/>
          </a:xfrm>
        </p:spPr>
        <p:txBody>
          <a:bodyPr/>
          <a:lstStyle/>
          <a:p>
            <a:r>
              <a:rPr lang="en-IN" sz="1800" b="1" dirty="0" smtClean="0"/>
              <a:t>Insights: </a:t>
            </a:r>
            <a:r>
              <a:rPr lang="en-IN" sz="1800" dirty="0" smtClean="0"/>
              <a:t>Customer most likely to buy 2 packet of chips followed by 1 packet of chips, and very less likely to buy 4 to 5 packets of chips at a time.</a:t>
            </a:r>
          </a:p>
          <a:p>
            <a:endParaRPr lang="en-IN" sz="1800" b="1" dirty="0"/>
          </a:p>
          <a:p>
            <a:r>
              <a:rPr lang="en-IN" sz="1800" b="1" dirty="0" smtClean="0"/>
              <a:t>Result: </a:t>
            </a:r>
            <a:r>
              <a:rPr lang="en-IN" sz="1800" dirty="0" smtClean="0"/>
              <a:t>Customers more likely to buy 2 packets of chips at a time.</a:t>
            </a:r>
          </a:p>
          <a:p>
            <a:endParaRPr lang="en-IN" sz="1800" dirty="0"/>
          </a:p>
          <a:p>
            <a:r>
              <a:rPr lang="en-IN" sz="1800" b="1" dirty="0" smtClean="0"/>
              <a:t>Recommendation: </a:t>
            </a:r>
            <a:r>
              <a:rPr lang="en-IN" sz="1800" dirty="0" smtClean="0"/>
              <a:t>As you see that there is huge difference between transaction count of 2 packets and transaction count of 3 packets. So we can give discount on 3 packets of chips in order to convert customer buying </a:t>
            </a:r>
            <a:r>
              <a:rPr lang="en-IN" sz="1800" dirty="0"/>
              <a:t>2</a:t>
            </a:r>
            <a:r>
              <a:rPr lang="en-IN" sz="1800" dirty="0" smtClean="0"/>
              <a:t> packets to 3 packets</a:t>
            </a:r>
            <a:r>
              <a:rPr lang="en-IN" sz="1800" dirty="0"/>
              <a:t>.</a:t>
            </a:r>
            <a:r>
              <a:rPr lang="en-IN" sz="1800" dirty="0" smtClean="0"/>
              <a:t> If this happens then there will be huge increase in sales of chips.</a:t>
            </a:r>
            <a:endParaRPr lang="en-IN" sz="1800" dirty="0"/>
          </a:p>
        </p:txBody>
      </p:sp>
    </p:spTree>
    <p:extLst>
      <p:ext uri="{BB962C8B-B14F-4D97-AF65-F5344CB8AC3E}">
        <p14:creationId xmlns:p14="http://schemas.microsoft.com/office/powerpoint/2010/main" val="2812263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433037"/>
          </a:xfrm>
        </p:spPr>
        <p:txBody>
          <a:bodyPr/>
          <a:lstStyle/>
          <a:p>
            <a:r>
              <a:rPr lang="en-AU" b="1" dirty="0" smtClean="0"/>
              <a:t>Effect of weight(g)/</a:t>
            </a:r>
            <a:r>
              <a:rPr lang="en-AU" b="1" dirty="0"/>
              <a:t>size on </a:t>
            </a:r>
            <a:r>
              <a:rPr lang="en-AU" b="1" dirty="0" smtClean="0"/>
              <a:t>demand.</a:t>
            </a:r>
            <a:endParaRPr lang="en-AU" b="1" dirty="0"/>
          </a:p>
        </p:txBody>
      </p:sp>
      <p:pic>
        <p:nvPicPr>
          <p:cNvPr id="2" name="Picture 1">
            <a:extLst>
              <a:ext uri="{FF2B5EF4-FFF2-40B4-BE49-F238E27FC236}">
                <a16:creationId xmlns:a16="http://schemas.microsoft.com/office/drawing/2014/main" xmlns=""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082" y="905256"/>
            <a:ext cx="10058400" cy="5340096"/>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6424" y="453371"/>
            <a:ext cx="10570151" cy="4520966"/>
          </a:xfrm>
        </p:spPr>
        <p:txBody>
          <a:bodyPr/>
          <a:lstStyle/>
          <a:p>
            <a:r>
              <a:rPr lang="en-IN" sz="1800" b="1" dirty="0" smtClean="0"/>
              <a:t>Insights: </a:t>
            </a:r>
            <a:r>
              <a:rPr lang="en-IN" sz="1800" dirty="0" smtClean="0"/>
              <a:t>We see that the packages that are not to large nor too small are sold the most. Here we see that 25% of the people buys the packet of weight 175g followed by 150g with percentage 16.3% and packet of weight 134g with percentage 9.5%.</a:t>
            </a:r>
          </a:p>
          <a:p>
            <a:endParaRPr lang="en-IN" sz="1800" b="1" dirty="0"/>
          </a:p>
          <a:p>
            <a:r>
              <a:rPr lang="en-IN" sz="1800" b="1" dirty="0" smtClean="0"/>
              <a:t>Result: </a:t>
            </a:r>
            <a:r>
              <a:rPr lang="en-IN" sz="1800" dirty="0" smtClean="0"/>
              <a:t>We see that the packets with the average sizes are most sold, particularly                          (175g and 150g).</a:t>
            </a:r>
          </a:p>
          <a:p>
            <a:endParaRPr lang="en-IN" sz="1800" dirty="0" smtClean="0"/>
          </a:p>
          <a:p>
            <a:r>
              <a:rPr lang="en-IN" sz="1800" b="1" dirty="0" smtClean="0"/>
              <a:t>Recommendations: </a:t>
            </a:r>
            <a:r>
              <a:rPr lang="en-IN" sz="1800" dirty="0" smtClean="0"/>
              <a:t>Place some of the average size chips packets near the billing counter particularly of weights (175g, 150g, 134g, 110g), so that every time people go for billing they notice the packets of Chips and the chips lovers mostly buy a packet even when they do not come in the grocery store to buy chips, as chips are of small size that leads to less money. This will increase more sales of average size chips.</a:t>
            </a:r>
            <a:endParaRPr lang="en-IN" sz="1800" dirty="0"/>
          </a:p>
        </p:txBody>
      </p:sp>
    </p:spTree>
    <p:extLst>
      <p:ext uri="{BB962C8B-B14F-4D97-AF65-F5344CB8AC3E}">
        <p14:creationId xmlns:p14="http://schemas.microsoft.com/office/powerpoint/2010/main" val="475942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a:t>
            </a:r>
            <a:r>
              <a:rPr lang="en-AU" dirty="0" smtClean="0"/>
              <a:t>Stores </a:t>
            </a:r>
            <a:r>
              <a:rPr lang="en-AU" dirty="0"/>
              <a:t>P</a:t>
            </a:r>
            <a:r>
              <a:rPr lang="en-AU" dirty="0" smtClean="0"/>
              <a:t>erformance</a:t>
            </a:r>
            <a:endParaRPr lang="en-AU" dirty="0"/>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0"/>
            <a:ext cx="10479600" cy="5645677"/>
          </a:xfrm>
        </p:spPr>
        <p:txBody>
          <a:bodyPr/>
          <a:lstStyle/>
          <a:p>
            <a:r>
              <a:rPr lang="en-US" sz="1800" b="1" dirty="0"/>
              <a:t>We've found control </a:t>
            </a:r>
            <a:r>
              <a:rPr lang="en-US" sz="1800" b="1" dirty="0" smtClean="0"/>
              <a:t>store 233 for trial store 77.</a:t>
            </a:r>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sz="2000" dirty="0"/>
          </a:p>
          <a:p>
            <a:r>
              <a:rPr lang="en-US" sz="1800" dirty="0" smtClean="0"/>
              <a:t>You can see from the bar graphs that Total Revenue count, Total Customer count and Total Transactions count of both store 77 and store 233 are quite similar before trial period i.e. from date 01-07-2018 to 31-01-2019</a:t>
            </a:r>
            <a:r>
              <a:rPr lang="en-US" sz="2000" dirty="0" smtClean="0"/>
              <a:t>. </a:t>
            </a:r>
            <a:endParaRPr lang="en-AU" sz="2000"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443" t="4138" r="8933" b="3363"/>
          <a:stretch/>
        </p:blipFill>
        <p:spPr>
          <a:xfrm>
            <a:off x="1426464" y="1024128"/>
            <a:ext cx="9244584" cy="3520440"/>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155449"/>
            <a:ext cx="10479600" cy="5797296"/>
          </a:xfrm>
        </p:spPr>
        <p:txBody>
          <a:bodyPr/>
          <a:lstStyle/>
          <a:p>
            <a:r>
              <a:rPr lang="en-AU" sz="1800" b="1" dirty="0" smtClean="0"/>
              <a:t>Trend lines of Total sales for Store 77 and Store 233.</a:t>
            </a:r>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r>
              <a:rPr lang="en-AU" sz="1800" dirty="0" smtClean="0"/>
              <a:t>You can see that the Trend lines of total sales for both Store 77 and Store 233 follows the similar path. Thus we select Store 233 as Control store for Store 77.</a:t>
            </a:r>
            <a:endParaRPr lang="en-AU" sz="1800" dirty="0"/>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807" t="9383" r="8103" b="6330"/>
          <a:stretch/>
        </p:blipFill>
        <p:spPr>
          <a:xfrm>
            <a:off x="2185416" y="667512"/>
            <a:ext cx="7781544" cy="4352544"/>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691397"/>
          </a:xfrm>
        </p:spPr>
        <p:txBody>
          <a:bodyPr/>
          <a:lstStyle/>
          <a:p>
            <a:r>
              <a:rPr lang="en-US" sz="1800" b="1" dirty="0" smtClean="0"/>
              <a:t>Compare monthly sales of store 233 and 77 during Trial period.</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sz="2000" dirty="0" smtClean="0"/>
          </a:p>
          <a:p>
            <a:r>
              <a:rPr lang="en-US" sz="1800" dirty="0" smtClean="0"/>
              <a:t>Above graph clearly shows that there is increase in sales of store 77 in month of March-2019 and April-2019.</a:t>
            </a:r>
            <a:endParaRPr lang="en-IN" sz="18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001" t="4424" r="8727" b="1758"/>
          <a:stretch/>
        </p:blipFill>
        <p:spPr>
          <a:xfrm>
            <a:off x="1481328" y="1252728"/>
            <a:ext cx="9070848" cy="3502152"/>
          </a:xfrm>
          <a:prstGeom prst="rect">
            <a:avLst/>
          </a:prstGeom>
        </p:spPr>
      </p:pic>
    </p:spTree>
    <p:extLst>
      <p:ext uri="{BB962C8B-B14F-4D97-AF65-F5344CB8AC3E}">
        <p14:creationId xmlns:p14="http://schemas.microsoft.com/office/powerpoint/2010/main" val="409120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1"/>
            <a:ext cx="10479600" cy="415309"/>
          </a:xfrm>
        </p:spPr>
        <p:txBody>
          <a:bodyPr/>
          <a:lstStyle/>
          <a:p>
            <a:r>
              <a:rPr lang="en-US" sz="1800" b="1" dirty="0" smtClean="0"/>
              <a:t>Trend lines of monthly sales for store 77 and 233 during Trial period.</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sz="1800" dirty="0" smtClean="0"/>
              <a:t>You can see trend lines shows significant difference in sales in month of Mar-2019 and Apr-2019.</a:t>
            </a:r>
            <a:endParaRPr lang="en-IN" sz="18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272" t="6743" r="8545" b="6156"/>
          <a:stretch/>
        </p:blipFill>
        <p:spPr>
          <a:xfrm>
            <a:off x="2148840" y="987552"/>
            <a:ext cx="8183880" cy="4379976"/>
          </a:xfrm>
          <a:prstGeom prst="rect">
            <a:avLst/>
          </a:prstGeom>
        </p:spPr>
      </p:pic>
    </p:spTree>
    <p:extLst>
      <p:ext uri="{BB962C8B-B14F-4D97-AF65-F5344CB8AC3E}">
        <p14:creationId xmlns:p14="http://schemas.microsoft.com/office/powerpoint/2010/main" val="3114538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5316494"/>
          </a:xfrm>
        </p:spPr>
        <p:txBody>
          <a:bodyPr/>
          <a:lstStyle/>
          <a:p>
            <a:r>
              <a:rPr lang="en-US" sz="1800" b="1" dirty="0"/>
              <a:t>We've found control </a:t>
            </a:r>
            <a:r>
              <a:rPr lang="en-US" sz="1800" b="1" dirty="0" smtClean="0"/>
              <a:t>store 155 for trial store 86.</a:t>
            </a:r>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sz="2000" dirty="0"/>
          </a:p>
          <a:p>
            <a:r>
              <a:rPr lang="en-US" sz="1800" dirty="0" smtClean="0"/>
              <a:t>You can see from the bar graphs that Total Revenue count, Total Customer count and Total Transactions count of both store 86 and store 155 are quite similar before trial period </a:t>
            </a:r>
            <a:r>
              <a:rPr lang="en-US" sz="1800" dirty="0" err="1" smtClean="0"/>
              <a:t>ie</a:t>
            </a:r>
            <a:r>
              <a:rPr lang="en-US" sz="1800" dirty="0" smtClean="0"/>
              <a:t>. from date 01-07-2018 to 31-01-2019. </a:t>
            </a:r>
            <a:endParaRPr lang="en-AU" sz="1800"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273" t="4425" r="8909" b="2576"/>
          <a:stretch/>
        </p:blipFill>
        <p:spPr>
          <a:xfrm>
            <a:off x="1655063" y="896112"/>
            <a:ext cx="9963635" cy="3685032"/>
          </a:xfrm>
          <a:prstGeom prst="rect">
            <a:avLst/>
          </a:prstGeom>
        </p:spPr>
      </p:pic>
    </p:spTree>
    <p:extLst>
      <p:ext uri="{BB962C8B-B14F-4D97-AF65-F5344CB8AC3E}">
        <p14:creationId xmlns:p14="http://schemas.microsoft.com/office/powerpoint/2010/main" val="289926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155449"/>
            <a:ext cx="10479600" cy="5797296"/>
          </a:xfrm>
        </p:spPr>
        <p:txBody>
          <a:bodyPr/>
          <a:lstStyle/>
          <a:p>
            <a:r>
              <a:rPr lang="en-AU" sz="1800" b="1" dirty="0" smtClean="0"/>
              <a:t>Trend lines of Total sales for Store 86 and Store 155.</a:t>
            </a:r>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r>
              <a:rPr lang="en-AU" sz="1800" dirty="0" smtClean="0"/>
              <a:t>You can see that the Trend lines of total sales for both Store 86 and Store 155 follows the similar path. Thus we select Store 155 as Control store for Store 86.</a:t>
            </a:r>
            <a:endParaRPr lang="en-AU" sz="1800" dirty="0"/>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546" t="11345" r="9000" b="6326"/>
          <a:stretch/>
        </p:blipFill>
        <p:spPr>
          <a:xfrm>
            <a:off x="1755648" y="548640"/>
            <a:ext cx="8933688" cy="4489704"/>
          </a:xfrm>
          <a:prstGeom prst="rect">
            <a:avLst/>
          </a:prstGeom>
        </p:spPr>
      </p:pic>
    </p:spTree>
    <p:extLst>
      <p:ext uri="{BB962C8B-B14F-4D97-AF65-F5344CB8AC3E}">
        <p14:creationId xmlns:p14="http://schemas.microsoft.com/office/powerpoint/2010/main" val="177277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1"/>
            <a:ext cx="10479600" cy="5106182"/>
          </a:xfrm>
        </p:spPr>
        <p:txBody>
          <a:bodyPr/>
          <a:lstStyle/>
          <a:p>
            <a:r>
              <a:rPr lang="en-US" sz="1800" b="1" dirty="0" smtClean="0"/>
              <a:t>Compare monthly sales of store 86 and 155 during Trial period.</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sz="2000" dirty="0" smtClean="0"/>
          </a:p>
          <a:p>
            <a:r>
              <a:rPr lang="en-US" sz="1800" dirty="0" smtClean="0"/>
              <a:t>Above graph clearly shows that there is increase in sales of store 86 in month of March-2019 only, but then in Apr-2019 again the Sales shows similar results.</a:t>
            </a:r>
            <a:endParaRPr lang="en-IN"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546" t="5398" r="9091" b="3022"/>
          <a:stretch/>
        </p:blipFill>
        <p:spPr>
          <a:xfrm>
            <a:off x="1453896" y="1106424"/>
            <a:ext cx="9692640" cy="3602736"/>
          </a:xfrm>
          <a:prstGeom prst="rect">
            <a:avLst/>
          </a:prstGeom>
        </p:spPr>
      </p:pic>
    </p:spTree>
    <p:extLst>
      <p:ext uri="{BB962C8B-B14F-4D97-AF65-F5344CB8AC3E}">
        <p14:creationId xmlns:p14="http://schemas.microsoft.com/office/powerpoint/2010/main" val="1528453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1"/>
            <a:ext cx="10479600" cy="415309"/>
          </a:xfrm>
        </p:spPr>
        <p:txBody>
          <a:bodyPr/>
          <a:lstStyle/>
          <a:p>
            <a:r>
              <a:rPr lang="en-US" sz="1800" b="1" dirty="0" smtClean="0"/>
              <a:t>Trend lines of monthly sales for store 86 and 155 during Trial period.</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sz="1800" dirty="0" smtClean="0"/>
              <a:t>You can see trend lines also shows significant difference in sales in month of March-2019 but not in month of Feburary-2019 and April-2019.</a:t>
            </a:r>
            <a:endParaRPr lang="en-IN"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993" t="7992" r="8992" b="5665"/>
          <a:stretch/>
        </p:blipFill>
        <p:spPr>
          <a:xfrm>
            <a:off x="1700784" y="859536"/>
            <a:ext cx="8979408" cy="4407408"/>
          </a:xfrm>
          <a:prstGeom prst="rect">
            <a:avLst/>
          </a:prstGeom>
        </p:spPr>
      </p:pic>
    </p:spTree>
    <p:extLst>
      <p:ext uri="{BB962C8B-B14F-4D97-AF65-F5344CB8AC3E}">
        <p14:creationId xmlns:p14="http://schemas.microsoft.com/office/powerpoint/2010/main" val="1295429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0"/>
            <a:ext cx="10479600" cy="5645677"/>
          </a:xfrm>
        </p:spPr>
        <p:txBody>
          <a:bodyPr/>
          <a:lstStyle/>
          <a:p>
            <a:r>
              <a:rPr lang="en-US" sz="1800" b="1" dirty="0"/>
              <a:t>We've found control </a:t>
            </a:r>
            <a:r>
              <a:rPr lang="en-US" sz="1800" b="1" dirty="0" smtClean="0"/>
              <a:t>store 237 for trial store 88.</a:t>
            </a:r>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sz="2000" dirty="0"/>
          </a:p>
          <a:p>
            <a:r>
              <a:rPr lang="en-US" sz="1800" dirty="0" smtClean="0"/>
              <a:t>You can see from the bar graphs that Total Revenue count, Total Customer count and Total Transactions count of both store 88 and store 237 are quite similar before trial period </a:t>
            </a:r>
            <a:r>
              <a:rPr lang="en-US" sz="1800" dirty="0" err="1" smtClean="0"/>
              <a:t>ie</a:t>
            </a:r>
            <a:r>
              <a:rPr lang="en-US" sz="1800" dirty="0" smtClean="0"/>
              <a:t>. from date 01-07-2018 to 31-01-2019. </a:t>
            </a:r>
            <a:endParaRPr lang="en-AU" sz="1800" dirty="0"/>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363" t="4970" r="8818" b="2848"/>
          <a:stretch/>
        </p:blipFill>
        <p:spPr>
          <a:xfrm>
            <a:off x="1063031" y="950976"/>
            <a:ext cx="10330393" cy="3787064"/>
          </a:xfrm>
          <a:prstGeom prst="rect">
            <a:avLst/>
          </a:prstGeom>
        </p:spPr>
      </p:pic>
    </p:spTree>
    <p:extLst>
      <p:ext uri="{BB962C8B-B14F-4D97-AF65-F5344CB8AC3E}">
        <p14:creationId xmlns:p14="http://schemas.microsoft.com/office/powerpoint/2010/main" val="230750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691397"/>
          </a:xfrm>
        </p:spPr>
        <p:txBody>
          <a:bodyPr/>
          <a:lstStyle/>
          <a:p>
            <a:r>
              <a:rPr lang="en-US" sz="1800" b="1" dirty="0" smtClean="0"/>
              <a:t>Compare monthly sales of store 237 and 88 during Trial period.</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sz="2000" dirty="0" smtClean="0"/>
          </a:p>
          <a:p>
            <a:r>
              <a:rPr lang="en-US" sz="1800" dirty="0" smtClean="0"/>
              <a:t>Above graph clearly shows that there is increase in sales of store 88 in month of March-2019 and April-2019.</a:t>
            </a:r>
            <a:endParaRPr lang="en-IN"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455" t="5788" r="9272" b="2031"/>
          <a:stretch/>
        </p:blipFill>
        <p:spPr>
          <a:xfrm>
            <a:off x="1353312" y="1170432"/>
            <a:ext cx="10287000" cy="3505686"/>
          </a:xfrm>
          <a:prstGeom prst="rect">
            <a:avLst/>
          </a:prstGeom>
        </p:spPr>
      </p:pic>
    </p:spTree>
    <p:extLst>
      <p:ext uri="{BB962C8B-B14F-4D97-AF65-F5344CB8AC3E}">
        <p14:creationId xmlns:p14="http://schemas.microsoft.com/office/powerpoint/2010/main" val="25818851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1"/>
            <a:ext cx="10479600" cy="415309"/>
          </a:xfrm>
        </p:spPr>
        <p:txBody>
          <a:bodyPr/>
          <a:lstStyle/>
          <a:p>
            <a:r>
              <a:rPr lang="en-US" sz="1800" b="1" dirty="0" smtClean="0"/>
              <a:t>Trend lines of monthly sales for store 88 and 237 during Trial period.</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sz="1800" dirty="0" smtClean="0"/>
              <a:t>You can see trend lines shows significant difference in sales in month of Mar-2019 and Apr-2019.</a:t>
            </a:r>
            <a:endParaRPr lang="en-IN"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182" t="7254" r="8546" b="5643"/>
          <a:stretch/>
        </p:blipFill>
        <p:spPr>
          <a:xfrm>
            <a:off x="1856232" y="859536"/>
            <a:ext cx="8476488" cy="4434840"/>
          </a:xfrm>
          <a:prstGeom prst="rect">
            <a:avLst/>
          </a:prstGeom>
        </p:spPr>
      </p:pic>
    </p:spTree>
    <p:extLst>
      <p:ext uri="{BB962C8B-B14F-4D97-AF65-F5344CB8AC3E}">
        <p14:creationId xmlns:p14="http://schemas.microsoft.com/office/powerpoint/2010/main" val="36062177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1"/>
            <a:ext cx="10479600" cy="4767853"/>
          </a:xfrm>
        </p:spPr>
        <p:txBody>
          <a:bodyPr/>
          <a:lstStyle/>
          <a:p>
            <a:r>
              <a:rPr lang="en-US" sz="1800" b="1" dirty="0" smtClean="0"/>
              <a:t>Insights:</a:t>
            </a:r>
          </a:p>
          <a:p>
            <a:r>
              <a:rPr lang="en-US" sz="1800" dirty="0" smtClean="0"/>
              <a:t>1</a:t>
            </a:r>
            <a:r>
              <a:rPr lang="en-US" sz="1800" dirty="0"/>
              <a:t>. Sales in Feburary-2019 for store number 77 is approx. same as its control store 233, but there is significant increase in sales in Store </a:t>
            </a:r>
            <a:r>
              <a:rPr lang="en-US" sz="1800" dirty="0" smtClean="0"/>
              <a:t>Number </a:t>
            </a:r>
            <a:r>
              <a:rPr lang="en-US" sz="1800" dirty="0"/>
              <a:t>77 in month March-2019 and April-2019 where as Store 233 shows us decrease in sales. Therefore we can say that changes made in Store 77 are effective.</a:t>
            </a:r>
          </a:p>
          <a:p>
            <a:r>
              <a:rPr lang="en-US" sz="1800" dirty="0"/>
              <a:t>2. Sales in Feburary-2019 for store number 86 is approx. same as its control store 155 and in next month (March-2019) sales for Store 86 increases abruptly than store 155, but in next month (April-2019) again the sales of both the stores becomes approximately equal. So we conclude that store number 86 is not showing us the significant changes and hence we say that changes made in Store 86 is not so effective like other trial stores.</a:t>
            </a:r>
          </a:p>
          <a:p>
            <a:r>
              <a:rPr lang="en-US" sz="1800" dirty="0"/>
              <a:t>3. Sales in Feburary-2019 for store number 88 is approx. same as its control store 237, but there is significant increase in sales in Store </a:t>
            </a:r>
            <a:r>
              <a:rPr lang="en-US" sz="1800" dirty="0" smtClean="0"/>
              <a:t>Number </a:t>
            </a:r>
            <a:r>
              <a:rPr lang="en-US" sz="1800" dirty="0"/>
              <a:t>88 in month March-2019 and April-2019 where as Store 237 shows us decrease in sales. Therefore we can say that changes made in Store 88 are effective.</a:t>
            </a:r>
          </a:p>
        </p:txBody>
      </p:sp>
    </p:spTree>
    <p:extLst>
      <p:ext uri="{BB962C8B-B14F-4D97-AF65-F5344CB8AC3E}">
        <p14:creationId xmlns:p14="http://schemas.microsoft.com/office/powerpoint/2010/main" val="4219985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Customer Analysis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Analyse Trial Stores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3831771" y="1967887"/>
            <a:ext cx="7580989" cy="1055232"/>
          </a:xfrm>
          <a:prstGeom prst="rect">
            <a:avLst/>
          </a:prstGeom>
          <a:noFill/>
        </p:spPr>
        <p:txBody>
          <a:bodyPr wrap="square" lIns="0" tIns="0" rIns="0" bIns="0" rtlCol="0" anchor="t">
            <a:noAutofit/>
          </a:bodyPr>
          <a:lstStyle/>
          <a:p>
            <a:pPr marL="228600" indent="-228600" algn="l">
              <a:buFont typeface="+mj-lt"/>
              <a:buAutoNum type="arabicPeriod"/>
            </a:pPr>
            <a:r>
              <a:rPr lang="en-AU" sz="1400" dirty="0" smtClean="0">
                <a:latin typeface="Roboto Light" panose="02000000000000000000" pitchFamily="2" charset="0"/>
                <a:ea typeface="Roboto Light" panose="02000000000000000000" pitchFamily="2" charset="0"/>
              </a:rPr>
              <a:t>Sales are highest near Christmas.</a:t>
            </a:r>
          </a:p>
          <a:p>
            <a:pPr marL="228600" indent="-228600" algn="l">
              <a:buFont typeface="+mj-lt"/>
              <a:buAutoNum type="arabicPeriod"/>
            </a:pPr>
            <a:r>
              <a:rPr lang="en-AU" sz="1400" dirty="0" smtClean="0">
                <a:latin typeface="Roboto Light" panose="02000000000000000000" pitchFamily="2" charset="0"/>
                <a:ea typeface="Roboto Light" panose="02000000000000000000" pitchFamily="2" charset="0"/>
              </a:rPr>
              <a:t>Average weight/size chips packets are in demand, particularly 175g and 150g. </a:t>
            </a:r>
          </a:p>
          <a:p>
            <a:pPr marL="228600" indent="-228600">
              <a:buFont typeface="+mj-lt"/>
              <a:buAutoNum type="arabicPeriod"/>
            </a:pPr>
            <a:r>
              <a:rPr lang="en-AU" sz="1400" dirty="0" smtClean="0">
                <a:latin typeface="Roboto Light" panose="02000000000000000000" pitchFamily="2" charset="0"/>
                <a:ea typeface="Roboto Light" panose="02000000000000000000" pitchFamily="2" charset="0"/>
              </a:rPr>
              <a:t>Most people likes to buy 2 packets of chips at a time.</a:t>
            </a:r>
          </a:p>
          <a:p>
            <a:pPr marL="228600" indent="-228600" algn="l">
              <a:buFont typeface="+mj-lt"/>
              <a:buAutoNum type="arabicPeriod"/>
            </a:pPr>
            <a:r>
              <a:rPr lang="en-AU" sz="1400" dirty="0" smtClean="0">
                <a:latin typeface="Roboto Light" panose="02000000000000000000" pitchFamily="2" charset="0"/>
                <a:ea typeface="Roboto Light" panose="02000000000000000000" pitchFamily="2" charset="0"/>
              </a:rPr>
              <a:t>Old and Young Single/Couples more likely to buy Chips.</a:t>
            </a:r>
          </a:p>
          <a:p>
            <a:pPr marL="228600" indent="-228600" algn="l">
              <a:buFont typeface="+mj-lt"/>
              <a:buAutoNum type="arabicPeriod"/>
            </a:pPr>
            <a:r>
              <a:rPr lang="en-AU" sz="1400" dirty="0" smtClean="0">
                <a:latin typeface="Roboto Light" panose="02000000000000000000" pitchFamily="2" charset="0"/>
                <a:ea typeface="Roboto Light" panose="02000000000000000000" pitchFamily="2" charset="0"/>
              </a:rPr>
              <a:t>People under premium category likely to buy less Chips than any other category.</a:t>
            </a:r>
          </a:p>
        </p:txBody>
      </p:sp>
      <p:sp>
        <p:nvSpPr>
          <p:cNvPr id="9" name="TextBox 8">
            <a:extLst>
              <a:ext uri="{FF2B5EF4-FFF2-40B4-BE49-F238E27FC236}">
                <a16:creationId xmlns:a16="http://schemas.microsoft.com/office/drawing/2014/main" xmlns="" id="{FF9D96EA-4B80-4F92-A071-B09915E427CE}"/>
              </a:ext>
            </a:extLst>
          </p:cNvPr>
          <p:cNvSpPr txBox="1"/>
          <p:nvPr/>
        </p:nvSpPr>
        <p:spPr>
          <a:xfrm>
            <a:off x="3831771" y="4158465"/>
            <a:ext cx="7580989" cy="422889"/>
          </a:xfrm>
          <a:prstGeom prst="rect">
            <a:avLst/>
          </a:prstGeom>
          <a:noFill/>
        </p:spPr>
        <p:txBody>
          <a:bodyPr wrap="square" lIns="0" tIns="0" rIns="0" bIns="0" rtlCol="0" anchor="t">
            <a:noAutofit/>
          </a:bodyPr>
          <a:lstStyle/>
          <a:p>
            <a:r>
              <a:rPr lang="en-AU" sz="1400" dirty="0" smtClean="0">
                <a:latin typeface="Roboto Light" panose="02000000000000000000" pitchFamily="2" charset="0"/>
                <a:ea typeface="Roboto Light" panose="02000000000000000000" pitchFamily="2" charset="0"/>
              </a:rPr>
              <a:t>Changes made for Store 77 and 88 show’s significant results, but Store 86 does not show significant results.</a:t>
            </a:r>
            <a:endParaRPr lang="en-AU"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1"/>
            <a:ext cx="10479600" cy="2701309"/>
          </a:xfrm>
        </p:spPr>
        <p:txBody>
          <a:bodyPr/>
          <a:lstStyle/>
          <a:p>
            <a:r>
              <a:rPr lang="en-US" sz="1800" b="1" dirty="0" smtClean="0"/>
              <a:t>Results: </a:t>
            </a:r>
            <a:r>
              <a:rPr lang="en-US" sz="1800" dirty="0" smtClean="0"/>
              <a:t>We've </a:t>
            </a:r>
            <a:r>
              <a:rPr lang="en-US" sz="1800" dirty="0"/>
              <a:t>found control stores 233, 155, 237 for trial stores 77, 86 and 88 respectively.</a:t>
            </a:r>
          </a:p>
          <a:p>
            <a:r>
              <a:rPr lang="en-US" sz="1800" dirty="0"/>
              <a:t>The trial stores 77 and 88 during the trial period show a significant difference after one month from starting of trial period. But Store 86 does not show us significant change</a:t>
            </a:r>
            <a:r>
              <a:rPr lang="en-US" sz="1800" dirty="0" smtClean="0"/>
              <a:t>.</a:t>
            </a:r>
          </a:p>
          <a:p>
            <a:endParaRPr lang="en-US" sz="1800" dirty="0"/>
          </a:p>
          <a:p>
            <a:r>
              <a:rPr lang="en-IN" sz="1800" b="1" dirty="0" smtClean="0"/>
              <a:t>Recommendation: </a:t>
            </a:r>
            <a:r>
              <a:rPr lang="en-IN" sz="1800" dirty="0" smtClean="0"/>
              <a:t>Give some details of changes make in trial stores so that we can figure out that why store 86 does not show significant difference.</a:t>
            </a:r>
            <a:endParaRPr lang="en-IN" sz="1800" dirty="0"/>
          </a:p>
        </p:txBody>
      </p:sp>
    </p:spTree>
    <p:extLst>
      <p:ext uri="{BB962C8B-B14F-4D97-AF65-F5344CB8AC3E}">
        <p14:creationId xmlns:p14="http://schemas.microsoft.com/office/powerpoint/2010/main" val="3512513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smtClean="0"/>
              <a:t>Customer Analysis</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b="1" dirty="0" smtClean="0"/>
              <a:t>Period with most sales throughout the year.</a:t>
            </a:r>
            <a:endParaRPr lang="en-AU" b="1" dirty="0"/>
          </a:p>
        </p:txBody>
      </p:sp>
      <p:pic>
        <p:nvPicPr>
          <p:cNvPr id="10" name="Picture 9">
            <a:extLst>
              <a:ext uri="{FF2B5EF4-FFF2-40B4-BE49-F238E27FC236}">
                <a16:creationId xmlns:a16="http://schemas.microsoft.com/office/drawing/2014/main" xmlns=""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9114"/>
          <a:stretch/>
        </p:blipFill>
        <p:spPr>
          <a:xfrm>
            <a:off x="1196976" y="946821"/>
            <a:ext cx="8768118" cy="5071424"/>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40991" y="360065"/>
            <a:ext cx="10479600" cy="3251815"/>
          </a:xfrm>
        </p:spPr>
        <p:txBody>
          <a:bodyPr/>
          <a:lstStyle/>
          <a:p>
            <a:r>
              <a:rPr lang="en-IN" sz="1800" b="1" dirty="0" smtClean="0"/>
              <a:t>Insights: </a:t>
            </a:r>
            <a:r>
              <a:rPr lang="en-IN" sz="1800" dirty="0" smtClean="0"/>
              <a:t>The sales are same throughout the year on average, but there is a spike up in December before 25 December 2018 and we know that on December 25 it is Christmas day.</a:t>
            </a:r>
          </a:p>
          <a:p>
            <a:endParaRPr lang="en-IN" sz="1800" b="1" dirty="0" smtClean="0"/>
          </a:p>
          <a:p>
            <a:r>
              <a:rPr lang="en-IN" sz="1800" b="1" dirty="0" smtClean="0"/>
              <a:t>Result</a:t>
            </a:r>
            <a:r>
              <a:rPr lang="en-IN" sz="1800" dirty="0" smtClean="0"/>
              <a:t>: Sales rocketed near Christmas.</a:t>
            </a:r>
          </a:p>
          <a:p>
            <a:endParaRPr lang="en-IN" sz="1800" dirty="0"/>
          </a:p>
          <a:p>
            <a:r>
              <a:rPr lang="en-IN" sz="1800" b="1" dirty="0" smtClean="0"/>
              <a:t>Recommendation: </a:t>
            </a:r>
            <a:r>
              <a:rPr lang="en-IN" sz="1800" dirty="0" smtClean="0"/>
              <a:t>As we see that sales go higher near Christmas, that means the sales goes high near biggest occasion, so we can make some strategy to increase sales near other big occasions also like New Year </a:t>
            </a:r>
            <a:r>
              <a:rPr lang="en-IN" sz="1800" dirty="0"/>
              <a:t>or </a:t>
            </a:r>
            <a:r>
              <a:rPr lang="en-IN" sz="1800" dirty="0" smtClean="0"/>
              <a:t>Halloween etc.</a:t>
            </a:r>
            <a:endParaRPr lang="en-IN" sz="1800" dirty="0"/>
          </a:p>
        </p:txBody>
      </p:sp>
    </p:spTree>
    <p:extLst>
      <p:ext uri="{BB962C8B-B14F-4D97-AF65-F5344CB8AC3E}">
        <p14:creationId xmlns:p14="http://schemas.microsoft.com/office/powerpoint/2010/main" val="3138733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1"/>
            <a:ext cx="10479600" cy="405045"/>
          </a:xfrm>
        </p:spPr>
        <p:txBody>
          <a:bodyPr/>
          <a:lstStyle/>
          <a:p>
            <a:r>
              <a:rPr lang="en-AU" b="1" dirty="0" smtClean="0">
                <a:latin typeface="Roboto Light" panose="02000000000000000000" pitchFamily="2" charset="0"/>
                <a:ea typeface="Roboto Light" panose="02000000000000000000" pitchFamily="2" charset="0"/>
              </a:rPr>
              <a:t>Chips popularity with respect to Life stage.</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144" y="1073909"/>
            <a:ext cx="10643616" cy="4659379"/>
          </a:xfrm>
          <a:prstGeom prst="rect">
            <a:avLst/>
          </a:prstGeom>
        </p:spPr>
      </p:pic>
    </p:spTree>
    <p:extLst>
      <p:ext uri="{BB962C8B-B14F-4D97-AF65-F5344CB8AC3E}">
        <p14:creationId xmlns:p14="http://schemas.microsoft.com/office/powerpoint/2010/main" val="2066004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4621549"/>
          </a:xfrm>
        </p:spPr>
        <p:txBody>
          <a:bodyPr/>
          <a:lstStyle/>
          <a:p>
            <a:r>
              <a:rPr lang="en-IN" sz="1800" b="1" dirty="0" smtClean="0"/>
              <a:t>Insights: </a:t>
            </a:r>
            <a:r>
              <a:rPr lang="en-IN" sz="1800" dirty="0" smtClean="0"/>
              <a:t>Chips are most popular among Retirees and Older and Young single couples. We see that Young and Older families less likely to buy chips. Basically the customers without families more likely to buy chips than the person with families. But we also see that there is a huge Drop in the customer with the new families. </a:t>
            </a:r>
          </a:p>
          <a:p>
            <a:endParaRPr lang="en-IN" sz="1800" b="1" dirty="0"/>
          </a:p>
          <a:p>
            <a:r>
              <a:rPr lang="en-IN" sz="1800" b="1" dirty="0" smtClean="0"/>
              <a:t>Result: </a:t>
            </a:r>
            <a:r>
              <a:rPr lang="en-IN" sz="1800" dirty="0" smtClean="0"/>
              <a:t>Chips are more popular in people without families than the people with families.</a:t>
            </a:r>
          </a:p>
          <a:p>
            <a:endParaRPr lang="en-IN" sz="1800" dirty="0"/>
          </a:p>
          <a:p>
            <a:r>
              <a:rPr lang="en-IN" sz="1800" b="1" dirty="0" smtClean="0"/>
              <a:t>Recommendation:</a:t>
            </a:r>
            <a:r>
              <a:rPr lang="en-IN" sz="1800" dirty="0" smtClean="0"/>
              <a:t> The people that have new families less likely to buy chips, so we need to find what the new families mostly buy, and then once we find out the product that new families buys the most, we will place the chips near that product.</a:t>
            </a:r>
            <a:endParaRPr lang="en-IN" sz="1800" dirty="0"/>
          </a:p>
        </p:txBody>
      </p:sp>
    </p:spTree>
    <p:extLst>
      <p:ext uri="{BB962C8B-B14F-4D97-AF65-F5344CB8AC3E}">
        <p14:creationId xmlns:p14="http://schemas.microsoft.com/office/powerpoint/2010/main" val="2394485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1"/>
            <a:ext cx="10479600" cy="415309"/>
          </a:xfrm>
        </p:spPr>
        <p:txBody>
          <a:bodyPr/>
          <a:lstStyle/>
          <a:p>
            <a:r>
              <a:rPr lang="en-AU" b="1" dirty="0" smtClean="0">
                <a:latin typeface="Roboto Light" panose="02000000000000000000" pitchFamily="2" charset="0"/>
                <a:ea typeface="Roboto Light" panose="02000000000000000000" pitchFamily="2" charset="0"/>
              </a:rPr>
              <a:t>Popularity of Chips with respect to Category</a:t>
            </a:r>
            <a:endParaRPr lang="en-AU" b="1" dirty="0">
              <a:latin typeface="Roboto Light" panose="02000000000000000000" pitchFamily="2" charset="0"/>
              <a:ea typeface="Roboto Light" panose="02000000000000000000"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455" y="923544"/>
            <a:ext cx="4485089" cy="5081996"/>
          </a:xfrm>
          <a:prstGeom prst="rect">
            <a:avLst/>
          </a:prstGeom>
        </p:spPr>
      </p:pic>
    </p:spTree>
    <p:extLst>
      <p:ext uri="{BB962C8B-B14F-4D97-AF65-F5344CB8AC3E}">
        <p14:creationId xmlns:p14="http://schemas.microsoft.com/office/powerpoint/2010/main" val="856724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6917</TotalTime>
  <Words>1750</Words>
  <Application>Microsoft Office PowerPoint</Application>
  <PresentationFormat>Widescreen</PresentationFormat>
  <Paragraphs>195</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Roboto</vt:lpstr>
      <vt:lpstr>Arial</vt:lpstr>
      <vt:lpstr>Roboto Medium</vt:lpstr>
      <vt:lpstr>Roboto Light</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ASUS</cp:lastModifiedBy>
  <cp:revision>515</cp:revision>
  <cp:lastPrinted>2020-07-29T05:42:06Z</cp:lastPrinted>
  <dcterms:created xsi:type="dcterms:W3CDTF">2018-02-07T23:23:24Z</dcterms:created>
  <dcterms:modified xsi:type="dcterms:W3CDTF">2020-07-29T08:09:18Z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