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89" r:id="rId7"/>
    <p:sldId id="299" r:id="rId8"/>
    <p:sldId id="290" r:id="rId9"/>
    <p:sldId id="300" r:id="rId10"/>
    <p:sldId id="301" r:id="rId11"/>
    <p:sldId id="302"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46" autoAdjust="0"/>
  </p:normalViewPr>
  <p:slideViewPr>
    <p:cSldViewPr snapToGrid="0">
      <p:cViewPr varScale="1">
        <p:scale>
          <a:sx n="70" d="100"/>
          <a:sy n="70" d="100"/>
        </p:scale>
        <p:origin x="525" y="4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5/24/2025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3C057-449E-6954-2F26-1BC6A6A9EE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E9F144-4456-88DB-F9F1-1C7F811722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DBA91A-925F-4EC2-758C-686288C47B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B9D24B3-38C7-230C-E18A-6CC20EF99FD7}"/>
              </a:ext>
            </a:extLst>
          </p:cNvPr>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9151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3D64E-8527-508F-4960-0110952535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4E1398-3E3A-51F1-5CC3-C0EF0C060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B25DBF-CBC6-8A16-9764-D85C39B365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91A256-563A-72FF-20D0-712976C23ED8}"/>
              </a:ext>
            </a:extLst>
          </p:cNvPr>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4119504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7E34E-5D52-9721-0B11-EEC9F2E507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3FA4E0-88CE-729D-E7AF-0A75CF23F0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AE0A25-CC68-8C01-D9EA-BCEAF12F83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B48175-61CA-3B56-F783-DF1702ADA261}"/>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782785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FCB84-E379-E63E-F11D-21DCE3DDCB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621202-99AC-13E9-0A7C-991BD1436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147478-241D-3FB1-F8DB-9977E1E156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BF4B37-B65E-A0CA-36E8-C6F1824449F8}"/>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101085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76"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75879" y="458822"/>
            <a:ext cx="7096933" cy="3830130"/>
          </a:xfrm>
        </p:spPr>
        <p:txBody>
          <a:bodyPr/>
          <a:lstStyle/>
          <a:p>
            <a:r>
              <a:rPr lang="en-US"/>
              <a:t>Lawgorithm: Multi Agent Legal Research</a:t>
            </a:r>
            <a:br>
              <a:rPr lang="en-US"/>
            </a:br>
            <a:r>
              <a:rPr lang="en-US"/>
              <a:t>Companion</a:t>
            </a:r>
            <a:endParaRPr lang="en-US" dirty="0"/>
          </a:p>
        </p:txBody>
      </p:sp>
      <p:pic>
        <p:nvPicPr>
          <p:cNvPr id="4" name="Picture 3">
            <a:extLst>
              <a:ext uri="{FF2B5EF4-FFF2-40B4-BE49-F238E27FC236}">
                <a16:creationId xmlns:a16="http://schemas.microsoft.com/office/drawing/2014/main" id="{3D3E9343-98EF-2E80-AC3A-C6F0F5B3D33B}"/>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996880" y="2839923"/>
            <a:ext cx="3429000" cy="3429000"/>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a:t>Problem Statement</a:t>
            </a:r>
          </a:p>
          <a:p>
            <a:r>
              <a:rPr lang="en-US"/>
              <a:t>Proposed Solution</a:t>
            </a:r>
          </a:p>
          <a:p>
            <a:r>
              <a:rPr lang="en-US"/>
              <a:t>Architecture Diagram</a:t>
            </a:r>
          </a:p>
          <a:p>
            <a:r>
              <a:rPr lang="en-US"/>
              <a:t>Implementation</a:t>
            </a:r>
          </a:p>
          <a:p>
            <a:r>
              <a:rPr lang="en-US"/>
              <a:t>Results</a:t>
            </a:r>
          </a:p>
          <a:p>
            <a:r>
              <a:rPr lang="en-US"/>
              <a:t>Demo</a:t>
            </a:r>
            <a:endParaRPr lang="en-US" dirty="0"/>
          </a:p>
        </p:txBody>
      </p:sp>
      <p:pic>
        <p:nvPicPr>
          <p:cNvPr id="2054" name="Picture 6" descr="Law png images | PNGEgg">
            <a:extLst>
              <a:ext uri="{FF2B5EF4-FFF2-40B4-BE49-F238E27FC236}">
                <a16:creationId xmlns:a16="http://schemas.microsoft.com/office/drawing/2014/main" id="{98B2473F-E99E-CB90-5638-A8804ADCD1B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6341807" y="1319375"/>
            <a:ext cx="4960034" cy="3534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514" y="408878"/>
            <a:ext cx="9779183" cy="1600835"/>
          </a:xfrm>
        </p:spPr>
        <p:txBody>
          <a:bodyPr/>
          <a:lstStyle/>
          <a:p>
            <a:r>
              <a:rPr lang="en-US"/>
              <a:t>Problem Statement</a:t>
            </a:r>
            <a:endParaRPr lang="en-US" dirty="0"/>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marL="59436" indent="0" algn="just">
              <a:buNone/>
            </a:pPr>
            <a:r>
              <a:rPr lang="en-US" sz="2400"/>
              <a:t>Legal research is fundamental to law education, often starting with a base paper such as a landmark judgment or academic article and expanding into supporting material for new or divergent arguments. However, the process remains manual and time consuming, involving repetitive keyword searches, citation tracing, and switching across platforms. Existing tools offer little contextual support, lack intelligent citation chaining, and depend heavily on user input. As a result, students often miss critical sources that could enhance their arguments and legal reasoning.</a:t>
            </a:r>
          </a:p>
          <a:p>
            <a:pPr marL="59436" indent="0" algn="just">
              <a:buNone/>
            </a:pPr>
            <a:endParaRPr lang="en-US" sz="2400" dirty="0"/>
          </a:p>
        </p:txBody>
      </p:sp>
    </p:spTree>
    <p:extLst>
      <p:ext uri="{BB962C8B-B14F-4D97-AF65-F5344CB8AC3E}">
        <p14:creationId xmlns:p14="http://schemas.microsoft.com/office/powerpoint/2010/main" val="252933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144EE-F4A8-669C-BFED-F28431A1C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6CB5E0-5528-4BCE-F2A9-44A977845120}"/>
              </a:ext>
            </a:extLst>
          </p:cNvPr>
          <p:cNvSpPr>
            <a:spLocks noGrp="1"/>
          </p:cNvSpPr>
          <p:nvPr>
            <p:ph type="title"/>
          </p:nvPr>
        </p:nvSpPr>
        <p:spPr>
          <a:xfrm>
            <a:off x="185505" y="356445"/>
            <a:ext cx="4323287" cy="1920240"/>
          </a:xfrm>
        </p:spPr>
        <p:txBody>
          <a:bodyPr/>
          <a:lstStyle/>
          <a:p>
            <a:pPr algn="ctr"/>
            <a:r>
              <a:rPr lang="en-US" sz="4800"/>
              <a:t>Architecture Diagram</a:t>
            </a:r>
            <a:endParaRPr lang="en-US" sz="4800" dirty="0"/>
          </a:p>
        </p:txBody>
      </p:sp>
      <p:pic>
        <p:nvPicPr>
          <p:cNvPr id="5" name="Content Placeholder 4">
            <a:extLst>
              <a:ext uri="{FF2B5EF4-FFF2-40B4-BE49-F238E27FC236}">
                <a16:creationId xmlns:a16="http://schemas.microsoft.com/office/drawing/2014/main" id="{ECCBD011-8D99-09DD-FCB5-D6DF9E2299BC}"/>
              </a:ext>
            </a:extLst>
          </p:cNvPr>
          <p:cNvPicPr>
            <a:picLocks noGrp="1" noChangeAspect="1"/>
          </p:cNvPicPr>
          <p:nvPr>
            <p:ph idx="17"/>
          </p:nvPr>
        </p:nvPicPr>
        <p:blipFill>
          <a:blip r:embed="rId3"/>
          <a:srcRect t="-3742" r="-420" b="1"/>
          <a:stretch/>
        </p:blipFill>
        <p:spPr>
          <a:xfrm>
            <a:off x="3893574" y="0"/>
            <a:ext cx="7434825" cy="6786782"/>
          </a:xfrm>
        </p:spPr>
      </p:pic>
    </p:spTree>
    <p:extLst>
      <p:ext uri="{BB962C8B-B14F-4D97-AF65-F5344CB8AC3E}">
        <p14:creationId xmlns:p14="http://schemas.microsoft.com/office/powerpoint/2010/main" val="4284656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981200" y="157316"/>
            <a:ext cx="8650332" cy="688684"/>
          </a:xfrm>
        </p:spPr>
        <p:txBody>
          <a:bodyPr/>
          <a:lstStyle/>
          <a:p>
            <a:pPr algn="ctr"/>
            <a:r>
              <a:rPr lang="en-US"/>
              <a:t>Core Components</a:t>
            </a:r>
            <a:endParaRPr lang="en-US" dirty="0"/>
          </a:p>
        </p:txBody>
      </p:sp>
      <p:pic>
        <p:nvPicPr>
          <p:cNvPr id="18" name="Content Placeholder 17">
            <a:extLst>
              <a:ext uri="{FF2B5EF4-FFF2-40B4-BE49-F238E27FC236}">
                <a16:creationId xmlns:a16="http://schemas.microsoft.com/office/drawing/2014/main" id="{577D9D3F-5C82-BE53-93D8-793F3A6D4B30}"/>
              </a:ext>
            </a:extLst>
          </p:cNvPr>
          <p:cNvPicPr>
            <a:picLocks noGrp="1" noChangeAspect="1"/>
          </p:cNvPicPr>
          <p:nvPr>
            <p:ph idx="1"/>
          </p:nvPr>
        </p:nvPicPr>
        <p:blipFill>
          <a:blip r:embed="rId3"/>
          <a:srcRect l="3301" t="16334" r="2447" b="7739"/>
          <a:stretch/>
        </p:blipFill>
        <p:spPr>
          <a:xfrm>
            <a:off x="579419" y="1252220"/>
            <a:ext cx="11033161" cy="4353560"/>
          </a:xfrm>
        </p:spPr>
      </p:pic>
    </p:spTree>
    <p:extLst>
      <p:ext uri="{BB962C8B-B14F-4D97-AF65-F5344CB8AC3E}">
        <p14:creationId xmlns:p14="http://schemas.microsoft.com/office/powerpoint/2010/main" val="12659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4FC34AD-AA83-4C69-8C2C-F87D4D4231B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0BB93DA-543C-74DD-55E0-E1DF191B95CC}"/>
              </a:ext>
            </a:extLst>
          </p:cNvPr>
          <p:cNvSpPr>
            <a:spLocks noGrp="1"/>
          </p:cNvSpPr>
          <p:nvPr>
            <p:ph type="title"/>
          </p:nvPr>
        </p:nvSpPr>
        <p:spPr>
          <a:xfrm>
            <a:off x="1030332" y="157316"/>
            <a:ext cx="9601200" cy="688684"/>
          </a:xfrm>
        </p:spPr>
        <p:txBody>
          <a:bodyPr/>
          <a:lstStyle/>
          <a:p>
            <a:pPr algn="ctr"/>
            <a:r>
              <a:rPr lang="en-US"/>
              <a:t>Agent Workflow Sequence</a:t>
            </a:r>
            <a:endParaRPr lang="en-US" dirty="0"/>
          </a:p>
        </p:txBody>
      </p:sp>
      <p:pic>
        <p:nvPicPr>
          <p:cNvPr id="8" name="Content Placeholder 7">
            <a:extLst>
              <a:ext uri="{FF2B5EF4-FFF2-40B4-BE49-F238E27FC236}">
                <a16:creationId xmlns:a16="http://schemas.microsoft.com/office/drawing/2014/main" id="{5A7C6080-85A7-61F9-6377-6B93C33F739B}"/>
              </a:ext>
            </a:extLst>
          </p:cNvPr>
          <p:cNvPicPr>
            <a:picLocks noGrp="1" noChangeAspect="1"/>
          </p:cNvPicPr>
          <p:nvPr>
            <p:ph idx="1"/>
          </p:nvPr>
        </p:nvPicPr>
        <p:blipFill>
          <a:blip r:embed="rId3"/>
          <a:srcRect l="5404" t="14286" r="6378" b="7257"/>
          <a:stretch/>
        </p:blipFill>
        <p:spPr>
          <a:xfrm>
            <a:off x="693555" y="1143000"/>
            <a:ext cx="10804889" cy="4572000"/>
          </a:xfrm>
        </p:spPr>
      </p:pic>
    </p:spTree>
    <p:extLst>
      <p:ext uri="{BB962C8B-B14F-4D97-AF65-F5344CB8AC3E}">
        <p14:creationId xmlns:p14="http://schemas.microsoft.com/office/powerpoint/2010/main" val="210253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E5A54B1-F96C-0E6C-0606-1BC1BA542D2F}"/>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8735A79-F6DE-034F-03EB-E14BF70B1E28}"/>
              </a:ext>
            </a:extLst>
          </p:cNvPr>
          <p:cNvPicPr>
            <a:picLocks noGrp="1" noChangeAspect="1"/>
          </p:cNvPicPr>
          <p:nvPr>
            <p:ph idx="1"/>
          </p:nvPr>
        </p:nvPicPr>
        <p:blipFill>
          <a:blip r:embed="rId3"/>
          <a:srcRect l="3520" t="24074" r="2811" b="15228"/>
          <a:stretch/>
        </p:blipFill>
        <p:spPr>
          <a:xfrm>
            <a:off x="474995" y="1790700"/>
            <a:ext cx="11242009" cy="3276600"/>
          </a:xfrm>
        </p:spPr>
      </p:pic>
      <p:sp>
        <p:nvSpPr>
          <p:cNvPr id="7" name="TextBox 6">
            <a:extLst>
              <a:ext uri="{FF2B5EF4-FFF2-40B4-BE49-F238E27FC236}">
                <a16:creationId xmlns:a16="http://schemas.microsoft.com/office/drawing/2014/main" id="{00B7D200-349F-541F-98E2-7EA6F991111C}"/>
              </a:ext>
            </a:extLst>
          </p:cNvPr>
          <p:cNvSpPr txBox="1"/>
          <p:nvPr/>
        </p:nvSpPr>
        <p:spPr>
          <a:xfrm>
            <a:off x="3042919" y="284480"/>
            <a:ext cx="6106160" cy="738664"/>
          </a:xfrm>
          <a:prstGeom prst="rect">
            <a:avLst/>
          </a:prstGeom>
          <a:noFill/>
        </p:spPr>
        <p:txBody>
          <a:bodyPr wrap="square" rtlCol="0">
            <a:spAutoFit/>
          </a:bodyPr>
          <a:lstStyle/>
          <a:p>
            <a:r>
              <a:rPr lang="en-US" sz="4200" b="1">
                <a:latin typeface="+mj-lt"/>
                <a:ea typeface="+mj-ea"/>
                <a:cs typeface="+mj-cs"/>
              </a:rPr>
              <a:t>Technical Implementation</a:t>
            </a:r>
          </a:p>
        </p:txBody>
      </p:sp>
    </p:spTree>
    <p:extLst>
      <p:ext uri="{BB962C8B-B14F-4D97-AF65-F5344CB8AC3E}">
        <p14:creationId xmlns:p14="http://schemas.microsoft.com/office/powerpoint/2010/main" val="278786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606C7BB-4FDA-DDEC-50D1-8882698CF8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F553445-C875-7384-6460-CE588A807FAA}"/>
              </a:ext>
            </a:extLst>
          </p:cNvPr>
          <p:cNvSpPr txBox="1"/>
          <p:nvPr/>
        </p:nvSpPr>
        <p:spPr>
          <a:xfrm>
            <a:off x="1422400" y="74024"/>
            <a:ext cx="10546079" cy="738664"/>
          </a:xfrm>
          <a:prstGeom prst="rect">
            <a:avLst/>
          </a:prstGeom>
          <a:noFill/>
        </p:spPr>
        <p:txBody>
          <a:bodyPr wrap="square" rtlCol="0">
            <a:spAutoFit/>
          </a:bodyPr>
          <a:lstStyle/>
          <a:p>
            <a:r>
              <a:rPr lang="en-US" sz="4200" b="1">
                <a:latin typeface="+mj-lt"/>
                <a:ea typeface="+mj-ea"/>
                <a:cs typeface="+mj-cs"/>
              </a:rPr>
              <a:t>Features Enhancing Research and Analysis</a:t>
            </a:r>
          </a:p>
        </p:txBody>
      </p:sp>
      <p:pic>
        <p:nvPicPr>
          <p:cNvPr id="9" name="Content Placeholder 8">
            <a:extLst>
              <a:ext uri="{FF2B5EF4-FFF2-40B4-BE49-F238E27FC236}">
                <a16:creationId xmlns:a16="http://schemas.microsoft.com/office/drawing/2014/main" id="{AD689088-F46B-FAD0-DC79-0E5698DC5D6C}"/>
              </a:ext>
            </a:extLst>
          </p:cNvPr>
          <p:cNvPicPr>
            <a:picLocks noGrp="1" noChangeAspect="1"/>
          </p:cNvPicPr>
          <p:nvPr>
            <p:ph idx="1"/>
          </p:nvPr>
        </p:nvPicPr>
        <p:blipFill>
          <a:blip r:embed="rId3"/>
          <a:srcRect l="4726" t="11860" r="5207" b="4252"/>
          <a:stretch/>
        </p:blipFill>
        <p:spPr>
          <a:xfrm>
            <a:off x="2722879" y="812688"/>
            <a:ext cx="6746241" cy="5822608"/>
          </a:xfrm>
        </p:spPr>
      </p:pic>
    </p:spTree>
    <p:extLst>
      <p:ext uri="{BB962C8B-B14F-4D97-AF65-F5344CB8AC3E}">
        <p14:creationId xmlns:p14="http://schemas.microsoft.com/office/powerpoint/2010/main" val="165088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173</TotalTime>
  <Words>138</Words>
  <Application>Microsoft Office PowerPoint</Application>
  <PresentationFormat>Widescreen</PresentationFormat>
  <Paragraphs>25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Lawgorithm: Multi Agent Legal Research Companion</vt:lpstr>
      <vt:lpstr>Agenda</vt:lpstr>
      <vt:lpstr>Problem Statement</vt:lpstr>
      <vt:lpstr>Architecture Diagram</vt:lpstr>
      <vt:lpstr>Core Components</vt:lpstr>
      <vt:lpstr>Agent Workflow Sequence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Vivek Malluri</dc:creator>
  <cp:lastModifiedBy>Pranava Bhaskar</cp:lastModifiedBy>
  <cp:revision>2</cp:revision>
  <dcterms:created xsi:type="dcterms:W3CDTF">2025-05-24T08:26:38Z</dcterms:created>
  <dcterms:modified xsi:type="dcterms:W3CDTF">2025-05-24T11:27:02Z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