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86" r:id="rId5"/>
  </p:sldMasterIdLst>
  <p:notesMasterIdLst>
    <p:notesMasterId r:id="rId26"/>
  </p:notesMasterIdLst>
  <p:sldIdLst>
    <p:sldId id="1787" r:id="rId6"/>
    <p:sldId id="838840073" r:id="rId7"/>
    <p:sldId id="838840075" r:id="rId8"/>
    <p:sldId id="2444" r:id="rId9"/>
    <p:sldId id="2442" r:id="rId10"/>
    <p:sldId id="2443" r:id="rId11"/>
    <p:sldId id="838840074" r:id="rId12"/>
    <p:sldId id="838840081" r:id="rId13"/>
    <p:sldId id="838840080" r:id="rId14"/>
    <p:sldId id="838840084" r:id="rId15"/>
    <p:sldId id="2445" r:id="rId16"/>
    <p:sldId id="2446" r:id="rId17"/>
    <p:sldId id="2448" r:id="rId18"/>
    <p:sldId id="838840083" r:id="rId19"/>
    <p:sldId id="838840082" r:id="rId20"/>
    <p:sldId id="838840077" r:id="rId21"/>
    <p:sldId id="838840076" r:id="rId22"/>
    <p:sldId id="838840078" r:id="rId23"/>
    <p:sldId id="838840079" r:id="rId24"/>
    <p:sldId id="1788"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FDB939-4CD4-4198-84B3-35B8139724C1}">
          <p14:sldIdLst>
            <p14:sldId id="1787"/>
            <p14:sldId id="838840073"/>
            <p14:sldId id="838840075"/>
            <p14:sldId id="2444"/>
            <p14:sldId id="2442"/>
            <p14:sldId id="2443"/>
            <p14:sldId id="838840074"/>
            <p14:sldId id="838840081"/>
            <p14:sldId id="838840080"/>
            <p14:sldId id="838840084"/>
            <p14:sldId id="2445"/>
            <p14:sldId id="2446"/>
            <p14:sldId id="2448"/>
            <p14:sldId id="838840083"/>
            <p14:sldId id="838840082"/>
            <p14:sldId id="838840077"/>
            <p14:sldId id="838840076"/>
            <p14:sldId id="838840078"/>
            <p14:sldId id="838840079"/>
            <p14:sldId id="17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E1B"/>
    <a:srgbClr val="000000"/>
    <a:srgbClr val="E45946"/>
    <a:srgbClr val="A8C9E9"/>
    <a:srgbClr val="DFEBF7"/>
    <a:srgbClr val="FFFFFF"/>
    <a:srgbClr val="F78F4B"/>
    <a:srgbClr val="E2EFD9"/>
    <a:srgbClr val="BDDAA9"/>
    <a:srgbClr val="FDD3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00" autoAdjust="0"/>
    <p:restoredTop sz="96197" autoAdjust="0"/>
  </p:normalViewPr>
  <p:slideViewPr>
    <p:cSldViewPr snapToGrid="0">
      <p:cViewPr>
        <p:scale>
          <a:sx n="125" d="100"/>
          <a:sy n="125" d="100"/>
        </p:scale>
        <p:origin x="972" y="708"/>
      </p:cViewPr>
      <p:guideLst/>
    </p:cSldViewPr>
  </p:slideViewPr>
  <p:notesTextViewPr>
    <p:cViewPr>
      <p:scale>
        <a:sx n="1" d="1"/>
        <a:sy n="1" d="1"/>
      </p:scale>
      <p:origin x="0" y="0"/>
    </p:cViewPr>
  </p:notesTextViewPr>
  <p:sorterViewPr>
    <p:cViewPr>
      <p:scale>
        <a:sx n="100" d="100"/>
        <a:sy n="100" d="100"/>
      </p:scale>
      <p:origin x="0" y="-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C9661-4DA8-478C-8ADA-1A1F822B77EB}" type="datetimeFigureOut">
              <a:rPr lang="en-US" smtClean="0"/>
              <a:t>6/17/2021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BA51E-150D-4309-A7CE-2617C63A6E60}" type="slidenum">
              <a:rPr lang="en-US" smtClean="0"/>
              <a:t>‹#›</a:t>
            </a:fld>
            <a:endParaRPr lang="en-US" dirty="0"/>
          </a:p>
        </p:txBody>
      </p:sp>
    </p:spTree>
    <p:extLst>
      <p:ext uri="{BB962C8B-B14F-4D97-AF65-F5344CB8AC3E}">
        <p14:creationId xmlns:p14="http://schemas.microsoft.com/office/powerpoint/2010/main" val="253660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DBA51E-150D-4309-A7CE-2617C63A6E60}" type="slidenum">
              <a:rPr lang="en-US" smtClean="0"/>
              <a:t>1</a:t>
            </a:fld>
            <a:endParaRPr lang="en-US" dirty="0"/>
          </a:p>
        </p:txBody>
      </p:sp>
    </p:spTree>
    <p:extLst>
      <p:ext uri="{BB962C8B-B14F-4D97-AF65-F5344CB8AC3E}">
        <p14:creationId xmlns:p14="http://schemas.microsoft.com/office/powerpoint/2010/main" val="101105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29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32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5.xml"/><Relationship Id="rId7" Type="http://schemas.openxmlformats.org/officeDocument/2006/relationships/image" Target="../media/image2.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12192000" cy="6858000"/>
          </a:xfrm>
        </p:spPr>
        <p:txBody>
          <a:bodyPr/>
          <a:lstStyle/>
          <a:p>
            <a:r>
              <a:rPr lang="en-US" dirty="0"/>
              <a:t>Click icon to add picture</a:t>
            </a:r>
          </a:p>
        </p:txBody>
      </p:sp>
      <p:sp>
        <p:nvSpPr>
          <p:cNvPr id="7" name="TextBox 6"/>
          <p:cNvSpPr txBox="1"/>
          <p:nvPr userDrawn="1"/>
        </p:nvSpPr>
        <p:spPr>
          <a:xfrm>
            <a:off x="0" y="3858649"/>
            <a:ext cx="12192000" cy="707886"/>
          </a:xfrm>
          <a:prstGeom prst="rect">
            <a:avLst/>
          </a:prstGeom>
          <a:noFill/>
        </p:spPr>
        <p:txBody>
          <a:bodyPr wrap="square" rtlCol="0">
            <a:spAutoFit/>
          </a:bodyPr>
          <a:lstStyle/>
          <a:p>
            <a:pPr algn="ctr"/>
            <a:r>
              <a:rPr lang="en-US" sz="4000" dirty="0">
                <a:solidFill>
                  <a:schemeClr val="bg1"/>
                </a:solidFill>
                <a:latin typeface="DIN-Regular" charset="0"/>
                <a:ea typeface="DIN-Regular" charset="0"/>
                <a:cs typeface="DIN-Regular" charset="0"/>
              </a:rPr>
              <a:t>PRESENTATION TITLE</a:t>
            </a:r>
          </a:p>
        </p:txBody>
      </p:sp>
      <p:sp>
        <p:nvSpPr>
          <p:cNvPr id="8" name="TextBox 7"/>
          <p:cNvSpPr txBox="1"/>
          <p:nvPr userDrawn="1"/>
        </p:nvSpPr>
        <p:spPr>
          <a:xfrm>
            <a:off x="0" y="4557671"/>
            <a:ext cx="12192000" cy="400110"/>
          </a:xfrm>
          <a:prstGeom prst="rect">
            <a:avLst/>
          </a:prstGeom>
          <a:noFill/>
        </p:spPr>
        <p:txBody>
          <a:bodyPr wrap="square" rtlCol="0">
            <a:spAutoFit/>
          </a:bodyPr>
          <a:lstStyle/>
          <a:p>
            <a:pPr algn="ctr"/>
            <a:r>
              <a:rPr lang="en-US" sz="2000" dirty="0">
                <a:solidFill>
                  <a:schemeClr val="bg1"/>
                </a:solidFill>
                <a:latin typeface="DIN-Regular" charset="0"/>
                <a:ea typeface="DIN-Regular" charset="0"/>
                <a:cs typeface="DIN-Regular" charset="0"/>
              </a:rPr>
              <a:t>PRESENTATION SUBTITLE</a:t>
            </a:r>
          </a:p>
        </p:txBody>
      </p:sp>
    </p:spTree>
    <p:extLst>
      <p:ext uri="{BB962C8B-B14F-4D97-AF65-F5344CB8AC3E}">
        <p14:creationId xmlns:p14="http://schemas.microsoft.com/office/powerpoint/2010/main" val="263523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WithGuides">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0117" name="think-cell Slide" r:id="rId5" imgW="471" imgH="472" progId="TCLayout.ActiveDocument.1">
                  <p:embed/>
                </p:oleObj>
              </mc:Choice>
              <mc:Fallback>
                <p:oleObj name="think-cell Slide" r:id="rId5" imgW="471" imgH="472" progId="TCLayout.ActiveDocument.1">
                  <p:embed/>
                  <p:pic>
                    <p:nvPicPr>
                      <p:cNvPr id="12" name="Object 11"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tangle 10" hidden="1"/>
          <p:cNvSpPr/>
          <p:nvPr userDrawn="1">
            <p:custDataLst>
              <p:tags r:id="rId3"/>
            </p:custDataLst>
          </p:nvPr>
        </p:nvSpPr>
        <p:spPr>
          <a:xfrm>
            <a:off x="0" y="0"/>
            <a:ext cx="158750" cy="15875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16" name="Text Placeholder 12">
            <a:extLst>
              <a:ext uri="{FF2B5EF4-FFF2-40B4-BE49-F238E27FC236}">
                <a16:creationId xmlns:a16="http://schemas.microsoft.com/office/drawing/2014/main" id="{2BD8AF54-C9AA-44A9-9B92-242310285D30}"/>
              </a:ext>
            </a:extLst>
          </p:cNvPr>
          <p:cNvSpPr txBox="1">
            <a:spLocks/>
          </p:cNvSpPr>
          <p:nvPr userDrawn="1"/>
        </p:nvSpPr>
        <p:spPr>
          <a:xfrm>
            <a:off x="342900" y="6587156"/>
            <a:ext cx="2115469" cy="270843"/>
          </a:xfrm>
          <a:prstGeom prst="rect">
            <a:avLst/>
          </a:prstGeom>
        </p:spPr>
        <p:txBody>
          <a:bodyPr vert="horz" lIns="0" tIns="45720" rIns="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600"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Arial" panose="020B0604020202020204" pitchFamily="34" charset="0"/>
              </a:rPr>
              <a:t>INFOSYS | M1 – DIGITIZATION  | </a:t>
            </a:r>
            <a:fld id="{B79B315C-CD22-4AFF-A370-31BA5021C1C8}" type="slidenum">
              <a:rPr lang="en-AU" sz="600" smtClean="0">
                <a:solidFill>
                  <a:schemeClr val="bg1">
                    <a:lumMod val="65000"/>
                  </a:schemeClr>
                </a:solidFill>
                <a:latin typeface="Arial" panose="020B0604020202020204" pitchFamily="34" charset="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AU" sz="600"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Arial" panose="020B0604020202020204" pitchFamily="34" charset="0"/>
              </a:rPr>
              <a:t> </a:t>
            </a:r>
            <a:endParaRPr kumimoji="0" lang="en-AU" sz="600" b="0" i="0" u="none" strike="noStrike" kern="1200" cap="none" spc="0" normalizeH="0" baseline="0" noProof="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pic>
        <p:nvPicPr>
          <p:cNvPr id="8" name="Graphic 7">
            <a:extLst>
              <a:ext uri="{FF2B5EF4-FFF2-40B4-BE49-F238E27FC236}">
                <a16:creationId xmlns:a16="http://schemas.microsoft.com/office/drawing/2014/main" id="{70CD426E-A135-43B4-8E88-5F584497110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889199" y="5580624"/>
            <a:ext cx="4961722" cy="1781131"/>
          </a:xfrm>
          <a:prstGeom prst="rect">
            <a:avLst/>
          </a:prstGeom>
        </p:spPr>
      </p:pic>
      <p:cxnSp>
        <p:nvCxnSpPr>
          <p:cNvPr id="17" name="Straight Connector 16">
            <a:extLst>
              <a:ext uri="{FF2B5EF4-FFF2-40B4-BE49-F238E27FC236}">
                <a16:creationId xmlns:a16="http://schemas.microsoft.com/office/drawing/2014/main" id="{3F7956E5-0FBD-4BD5-B6AF-551AE7119F2C}"/>
              </a:ext>
            </a:extLst>
          </p:cNvPr>
          <p:cNvCxnSpPr>
            <a:cxnSpLocks/>
          </p:cNvCxnSpPr>
          <p:nvPr userDrawn="1"/>
        </p:nvCxnSpPr>
        <p:spPr>
          <a:xfrm>
            <a:off x="1572016" y="6450774"/>
            <a:ext cx="9065504"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4C2E20-9514-482C-9920-9EBF4620002A}"/>
              </a:ext>
            </a:extLst>
          </p:cNvPr>
          <p:cNvCxnSpPr>
            <a:cxnSpLocks/>
          </p:cNvCxnSpPr>
          <p:nvPr userDrawn="1"/>
        </p:nvCxnSpPr>
        <p:spPr>
          <a:xfrm>
            <a:off x="2395533" y="303326"/>
            <a:ext cx="9453567"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a:xfrm>
            <a:off x="351668" y="311047"/>
            <a:ext cx="11506200" cy="438253"/>
          </a:xfrm>
        </p:spPr>
        <p:txBody>
          <a:bodyPr lIns="0" tIns="0" rIns="0" bIns="0">
            <a:noAutofit/>
          </a:bodyPr>
          <a:lstStyle>
            <a:lvl1pPr>
              <a:defRPr sz="2400" b="1">
                <a:solidFill>
                  <a:schemeClr val="accent1">
                    <a:lumMod val="75000"/>
                  </a:schemeClr>
                </a:solidFill>
              </a:defRPr>
            </a:lvl1pPr>
          </a:lstStyle>
          <a:p>
            <a:r>
              <a:rPr lang="en-US"/>
              <a:t>Content title</a:t>
            </a:r>
          </a:p>
        </p:txBody>
      </p:sp>
      <p:sp>
        <p:nvSpPr>
          <p:cNvPr id="5" name="Content Placeholder 4"/>
          <p:cNvSpPr>
            <a:spLocks noGrp="1"/>
          </p:cNvSpPr>
          <p:nvPr>
            <p:ph sz="quarter" idx="10" hasCustomPrompt="1"/>
          </p:nvPr>
        </p:nvSpPr>
        <p:spPr>
          <a:xfrm>
            <a:off x="352425" y="758405"/>
            <a:ext cx="11496675" cy="254552"/>
          </a:xfrm>
        </p:spPr>
        <p:txBody>
          <a:bodyPr lIns="0" tIns="0" rIns="0" bIns="0" anchor="ctr">
            <a:normAutofit/>
          </a:bodyPr>
          <a:lstStyle>
            <a:lvl1pPr marL="0" indent="0">
              <a:buNone/>
              <a:defRPr sz="1600" b="1">
                <a:solidFill>
                  <a:schemeClr val="tx1">
                    <a:lumMod val="75000"/>
                    <a:lumOff val="25000"/>
                  </a:schemeClr>
                </a:solidFill>
              </a:defRPr>
            </a:lvl1pPr>
          </a:lstStyle>
          <a:p>
            <a:pPr lvl="0"/>
            <a:r>
              <a:rPr lang="en-US"/>
              <a:t>Subject title</a:t>
            </a:r>
          </a:p>
        </p:txBody>
      </p:sp>
      <p:sp>
        <p:nvSpPr>
          <p:cNvPr id="7" name="Text Placeholder 6"/>
          <p:cNvSpPr>
            <a:spLocks noGrp="1"/>
          </p:cNvSpPr>
          <p:nvPr>
            <p:ph type="body" sz="quarter" idx="11" hasCustomPrompt="1"/>
          </p:nvPr>
        </p:nvSpPr>
        <p:spPr>
          <a:xfrm>
            <a:off x="351668" y="1241426"/>
            <a:ext cx="11497432" cy="4810960"/>
          </a:xfrm>
        </p:spPr>
        <p:txBody>
          <a:bodyPr/>
          <a:lstStyle>
            <a:lvl1pPr marL="0" indent="0">
              <a:buNone/>
              <a:defRPr baseline="0"/>
            </a:lvl1pPr>
          </a:lstStyle>
          <a:p>
            <a:pPr lvl="0"/>
            <a:r>
              <a:rPr lang="en-US"/>
              <a:t>Content area</a:t>
            </a:r>
          </a:p>
        </p:txBody>
      </p:sp>
      <p:cxnSp>
        <p:nvCxnSpPr>
          <p:cNvPr id="19" name="Straight Connector 18"/>
          <p:cNvCxnSpPr/>
          <p:nvPr userDrawn="1"/>
        </p:nvCxnSpPr>
        <p:spPr>
          <a:xfrm>
            <a:off x="10637520" y="6483350"/>
            <a:ext cx="0" cy="146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90CCFD5-21C9-4EEB-8E14-73A3ABF05380}"/>
              </a:ext>
            </a:extLst>
          </p:cNvPr>
          <p:cNvGrpSpPr/>
          <p:nvPr userDrawn="1"/>
        </p:nvGrpSpPr>
        <p:grpSpPr>
          <a:xfrm>
            <a:off x="312665" y="6299632"/>
            <a:ext cx="1259351" cy="286188"/>
            <a:chOff x="312665" y="6299632"/>
            <a:chExt cx="1259351" cy="286188"/>
          </a:xfrm>
        </p:grpSpPr>
        <p:cxnSp>
          <p:nvCxnSpPr>
            <p:cNvPr id="10" name="Straight Connector 9"/>
            <p:cNvCxnSpPr/>
            <p:nvPr userDrawn="1"/>
          </p:nvCxnSpPr>
          <p:spPr>
            <a:xfrm>
              <a:off x="1572016" y="6489700"/>
              <a:ext cx="0" cy="88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642938" y="6316041"/>
              <a:ext cx="0" cy="230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4" name="Picture 233" descr="m1-logo">
              <a:extLst>
                <a:ext uri="{FF2B5EF4-FFF2-40B4-BE49-F238E27FC236}">
                  <a16:creationId xmlns:a16="http://schemas.microsoft.com/office/drawing/2014/main" id="{15D2103D-4D70-4627-884F-B36B875F6000}"/>
                </a:ext>
              </a:extLst>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12665" y="6299632"/>
              <a:ext cx="286188" cy="286188"/>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A4A27697-8D37-441A-A9A7-CACFB9AAB1FE}"/>
                </a:ext>
              </a:extLst>
            </p:cNvPr>
            <p:cNvSpPr/>
            <p:nvPr/>
          </p:nvSpPr>
          <p:spPr>
            <a:xfrm>
              <a:off x="642088" y="6321382"/>
              <a:ext cx="4518" cy="225929"/>
            </a:xfrm>
            <a:custGeom>
              <a:avLst/>
              <a:gdLst>
                <a:gd name="connsiteX0" fmla="*/ 0 w 4518"/>
                <a:gd name="connsiteY0" fmla="*/ 0 h 225929"/>
                <a:gd name="connsiteX1" fmla="*/ 4519 w 4518"/>
                <a:gd name="connsiteY1" fmla="*/ 0 h 225929"/>
                <a:gd name="connsiteX2" fmla="*/ 4519 w 4518"/>
                <a:gd name="connsiteY2" fmla="*/ 225929 h 225929"/>
                <a:gd name="connsiteX3" fmla="*/ 0 w 4518"/>
                <a:gd name="connsiteY3" fmla="*/ 225929 h 225929"/>
              </a:gdLst>
              <a:ahLst/>
              <a:cxnLst>
                <a:cxn ang="0">
                  <a:pos x="connsiteX0" y="connsiteY0"/>
                </a:cxn>
                <a:cxn ang="0">
                  <a:pos x="connsiteX1" y="connsiteY1"/>
                </a:cxn>
                <a:cxn ang="0">
                  <a:pos x="connsiteX2" y="connsiteY2"/>
                </a:cxn>
                <a:cxn ang="0">
                  <a:pos x="connsiteX3" y="connsiteY3"/>
                </a:cxn>
              </a:cxnLst>
              <a:rect l="l" t="t" r="r" b="b"/>
              <a:pathLst>
                <a:path w="4518" h="225929">
                  <a:moveTo>
                    <a:pt x="0" y="0"/>
                  </a:moveTo>
                  <a:lnTo>
                    <a:pt x="4519" y="0"/>
                  </a:lnTo>
                  <a:lnTo>
                    <a:pt x="4519" y="225929"/>
                  </a:lnTo>
                  <a:lnTo>
                    <a:pt x="0" y="225929"/>
                  </a:lnTo>
                  <a:close/>
                </a:path>
              </a:pathLst>
            </a:custGeom>
            <a:noFill/>
            <a:ln w="2039" cap="flat">
              <a:solidFill>
                <a:srgbClr val="B3B3B3"/>
              </a:solidFill>
              <a:prstDash val="solid"/>
              <a:miter/>
            </a:ln>
          </p:spPr>
          <p:txBody>
            <a:bodyPr rtlCol="0" anchor="ctr"/>
            <a:lstStyle/>
            <a:p>
              <a:endParaRPr lang="en-US"/>
            </a:p>
          </p:txBody>
        </p:sp>
        <p:grpSp>
          <p:nvGrpSpPr>
            <p:cNvPr id="13" name="Graphic 14">
              <a:extLst>
                <a:ext uri="{FF2B5EF4-FFF2-40B4-BE49-F238E27FC236}">
                  <a16:creationId xmlns:a16="http://schemas.microsoft.com/office/drawing/2014/main" id="{D5C923E7-D693-4728-8A8B-2746B7201FF0}"/>
                </a:ext>
              </a:extLst>
            </p:cNvPr>
            <p:cNvGrpSpPr/>
            <p:nvPr/>
          </p:nvGrpSpPr>
          <p:grpSpPr>
            <a:xfrm>
              <a:off x="737800" y="6316042"/>
              <a:ext cx="728311" cy="268650"/>
              <a:chOff x="737800" y="6316042"/>
              <a:chExt cx="728311" cy="268650"/>
            </a:xfrm>
            <a:solidFill>
              <a:srgbClr val="007DC3"/>
            </a:solidFill>
          </p:grpSpPr>
          <p:sp>
            <p:nvSpPr>
              <p:cNvPr id="14" name="Freeform: Shape 13">
                <a:extLst>
                  <a:ext uri="{FF2B5EF4-FFF2-40B4-BE49-F238E27FC236}">
                    <a16:creationId xmlns:a16="http://schemas.microsoft.com/office/drawing/2014/main" id="{D7FB11DD-FE46-44A5-B109-8D61B7ED72E2}"/>
                  </a:ext>
                </a:extLst>
              </p:cNvPr>
              <p:cNvSpPr/>
              <p:nvPr/>
            </p:nvSpPr>
            <p:spPr>
              <a:xfrm>
                <a:off x="1421747" y="6316042"/>
                <a:ext cx="44364" cy="44364"/>
              </a:xfrm>
              <a:custGeom>
                <a:avLst/>
                <a:gdLst>
                  <a:gd name="connsiteX0" fmla="*/ 22182 w 44364"/>
                  <a:gd name="connsiteY0" fmla="*/ 44364 h 44364"/>
                  <a:gd name="connsiteX1" fmla="*/ 44364 w 44364"/>
                  <a:gd name="connsiteY1" fmla="*/ 22182 h 44364"/>
                  <a:gd name="connsiteX2" fmla="*/ 22182 w 44364"/>
                  <a:gd name="connsiteY2" fmla="*/ 0 h 44364"/>
                  <a:gd name="connsiteX3" fmla="*/ 0 w 44364"/>
                  <a:gd name="connsiteY3" fmla="*/ 22182 h 44364"/>
                  <a:gd name="connsiteX4" fmla="*/ 22182 w 44364"/>
                  <a:gd name="connsiteY4" fmla="*/ 44364 h 44364"/>
                  <a:gd name="connsiteX5" fmla="*/ 22182 w 44364"/>
                  <a:gd name="connsiteY5" fmla="*/ 44364 h 44364"/>
                  <a:gd name="connsiteX6" fmla="*/ 3286 w 44364"/>
                  <a:gd name="connsiteY6" fmla="*/ 22182 h 44364"/>
                  <a:gd name="connsiteX7" fmla="*/ 22182 w 44364"/>
                  <a:gd name="connsiteY7" fmla="*/ 3286 h 44364"/>
                  <a:gd name="connsiteX8" fmla="*/ 41078 w 44364"/>
                  <a:gd name="connsiteY8" fmla="*/ 22182 h 44364"/>
                  <a:gd name="connsiteX9" fmla="*/ 22182 w 44364"/>
                  <a:gd name="connsiteY9" fmla="*/ 41078 h 44364"/>
                  <a:gd name="connsiteX10" fmla="*/ 3286 w 44364"/>
                  <a:gd name="connsiteY10" fmla="*/ 22182 h 44364"/>
                  <a:gd name="connsiteX11" fmla="*/ 3286 w 44364"/>
                  <a:gd name="connsiteY11" fmla="*/ 22182 h 44364"/>
                  <a:gd name="connsiteX12" fmla="*/ 13966 w 44364"/>
                  <a:gd name="connsiteY12" fmla="*/ 33273 h 44364"/>
                  <a:gd name="connsiteX13" fmla="*/ 18074 w 44364"/>
                  <a:gd name="connsiteY13" fmla="*/ 33273 h 44364"/>
                  <a:gd name="connsiteX14" fmla="*/ 18074 w 44364"/>
                  <a:gd name="connsiteY14" fmla="*/ 23825 h 44364"/>
                  <a:gd name="connsiteX15" fmla="*/ 23004 w 44364"/>
                  <a:gd name="connsiteY15" fmla="*/ 23825 h 44364"/>
                  <a:gd name="connsiteX16" fmla="*/ 26701 w 44364"/>
                  <a:gd name="connsiteY16" fmla="*/ 33273 h 44364"/>
                  <a:gd name="connsiteX17" fmla="*/ 31219 w 44364"/>
                  <a:gd name="connsiteY17" fmla="*/ 33273 h 44364"/>
                  <a:gd name="connsiteX18" fmla="*/ 27111 w 44364"/>
                  <a:gd name="connsiteY18" fmla="*/ 23004 h 44364"/>
                  <a:gd name="connsiteX19" fmla="*/ 31219 w 44364"/>
                  <a:gd name="connsiteY19" fmla="*/ 17253 h 44364"/>
                  <a:gd name="connsiteX20" fmla="*/ 21771 w 44364"/>
                  <a:gd name="connsiteY20" fmla="*/ 9859 h 44364"/>
                  <a:gd name="connsiteX21" fmla="*/ 13966 w 44364"/>
                  <a:gd name="connsiteY21" fmla="*/ 9859 h 44364"/>
                  <a:gd name="connsiteX22" fmla="*/ 13966 w 44364"/>
                  <a:gd name="connsiteY22" fmla="*/ 33273 h 44364"/>
                  <a:gd name="connsiteX23" fmla="*/ 13966 w 44364"/>
                  <a:gd name="connsiteY23" fmla="*/ 33273 h 44364"/>
                  <a:gd name="connsiteX24" fmla="*/ 18074 w 44364"/>
                  <a:gd name="connsiteY24" fmla="*/ 13967 h 44364"/>
                  <a:gd name="connsiteX25" fmla="*/ 22593 w 44364"/>
                  <a:gd name="connsiteY25" fmla="*/ 13967 h 44364"/>
                  <a:gd name="connsiteX26" fmla="*/ 26701 w 44364"/>
                  <a:gd name="connsiteY26" fmla="*/ 17253 h 44364"/>
                  <a:gd name="connsiteX27" fmla="*/ 23004 w 44364"/>
                  <a:gd name="connsiteY27" fmla="*/ 20128 h 44364"/>
                  <a:gd name="connsiteX28" fmla="*/ 18074 w 44364"/>
                  <a:gd name="connsiteY28" fmla="*/ 20128 h 44364"/>
                  <a:gd name="connsiteX29" fmla="*/ 18074 w 44364"/>
                  <a:gd name="connsiteY29" fmla="*/ 13967 h 44364"/>
                  <a:gd name="connsiteX30" fmla="*/ 18074 w 44364"/>
                  <a:gd name="connsiteY30" fmla="*/ 13967 h 4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364" h="44364">
                    <a:moveTo>
                      <a:pt x="22182" y="44364"/>
                    </a:moveTo>
                    <a:cubicBezTo>
                      <a:pt x="34095" y="44364"/>
                      <a:pt x="44364" y="34506"/>
                      <a:pt x="44364" y="22182"/>
                    </a:cubicBezTo>
                    <a:cubicBezTo>
                      <a:pt x="44364" y="9859"/>
                      <a:pt x="34505" y="0"/>
                      <a:pt x="22182" y="0"/>
                    </a:cubicBezTo>
                    <a:cubicBezTo>
                      <a:pt x="10269" y="0"/>
                      <a:pt x="0" y="9859"/>
                      <a:pt x="0" y="22182"/>
                    </a:cubicBezTo>
                    <a:cubicBezTo>
                      <a:pt x="0" y="34506"/>
                      <a:pt x="9859" y="44364"/>
                      <a:pt x="22182" y="44364"/>
                    </a:cubicBezTo>
                    <a:lnTo>
                      <a:pt x="22182" y="44364"/>
                    </a:lnTo>
                    <a:close/>
                    <a:moveTo>
                      <a:pt x="3286" y="22182"/>
                    </a:moveTo>
                    <a:cubicBezTo>
                      <a:pt x="3286" y="11913"/>
                      <a:pt x="11913" y="3286"/>
                      <a:pt x="22182" y="3286"/>
                    </a:cubicBezTo>
                    <a:cubicBezTo>
                      <a:pt x="32452" y="3286"/>
                      <a:pt x="41078" y="11913"/>
                      <a:pt x="41078" y="22182"/>
                    </a:cubicBezTo>
                    <a:cubicBezTo>
                      <a:pt x="41078" y="32452"/>
                      <a:pt x="32452" y="41078"/>
                      <a:pt x="22182" y="41078"/>
                    </a:cubicBezTo>
                    <a:cubicBezTo>
                      <a:pt x="11913" y="41078"/>
                      <a:pt x="3286" y="32452"/>
                      <a:pt x="3286" y="22182"/>
                    </a:cubicBezTo>
                    <a:lnTo>
                      <a:pt x="3286" y="22182"/>
                    </a:lnTo>
                    <a:close/>
                    <a:moveTo>
                      <a:pt x="13966" y="33273"/>
                    </a:moveTo>
                    <a:lnTo>
                      <a:pt x="18074" y="33273"/>
                    </a:lnTo>
                    <a:lnTo>
                      <a:pt x="18074" y="23825"/>
                    </a:lnTo>
                    <a:lnTo>
                      <a:pt x="23004" y="23825"/>
                    </a:lnTo>
                    <a:lnTo>
                      <a:pt x="26701" y="33273"/>
                    </a:lnTo>
                    <a:lnTo>
                      <a:pt x="31219" y="33273"/>
                    </a:lnTo>
                    <a:lnTo>
                      <a:pt x="27111" y="23004"/>
                    </a:lnTo>
                    <a:cubicBezTo>
                      <a:pt x="28755" y="22182"/>
                      <a:pt x="31219" y="21361"/>
                      <a:pt x="31219" y="17253"/>
                    </a:cubicBezTo>
                    <a:cubicBezTo>
                      <a:pt x="31219" y="10680"/>
                      <a:pt x="26290" y="9859"/>
                      <a:pt x="21771" y="9859"/>
                    </a:cubicBezTo>
                    <a:lnTo>
                      <a:pt x="13966" y="9859"/>
                    </a:lnTo>
                    <a:lnTo>
                      <a:pt x="13966" y="33273"/>
                    </a:lnTo>
                    <a:lnTo>
                      <a:pt x="13966" y="33273"/>
                    </a:lnTo>
                    <a:close/>
                    <a:moveTo>
                      <a:pt x="18074" y="13967"/>
                    </a:moveTo>
                    <a:lnTo>
                      <a:pt x="22593" y="13967"/>
                    </a:lnTo>
                    <a:cubicBezTo>
                      <a:pt x="25058" y="13967"/>
                      <a:pt x="26701" y="15199"/>
                      <a:pt x="26701" y="17253"/>
                    </a:cubicBezTo>
                    <a:cubicBezTo>
                      <a:pt x="26701" y="19307"/>
                      <a:pt x="25058" y="20128"/>
                      <a:pt x="23004" y="20128"/>
                    </a:cubicBezTo>
                    <a:lnTo>
                      <a:pt x="18074" y="20128"/>
                    </a:lnTo>
                    <a:lnTo>
                      <a:pt x="18074" y="13967"/>
                    </a:lnTo>
                    <a:lnTo>
                      <a:pt x="18074" y="13967"/>
                    </a:lnTo>
                    <a:close/>
                  </a:path>
                </a:pathLst>
              </a:custGeom>
              <a:solidFill>
                <a:srgbClr val="007DC3"/>
              </a:solidFill>
              <a:ln w="407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79169FB-4B52-4600-AC62-8C2AE9A2603B}"/>
                  </a:ext>
                </a:extLst>
              </p:cNvPr>
              <p:cNvSpPr/>
              <p:nvPr/>
            </p:nvSpPr>
            <p:spPr>
              <a:xfrm>
                <a:off x="737800" y="6321792"/>
                <a:ext cx="25879" cy="217302"/>
              </a:xfrm>
              <a:custGeom>
                <a:avLst/>
                <a:gdLst>
                  <a:gd name="connsiteX0" fmla="*/ 0 w 25879"/>
                  <a:gd name="connsiteY0" fmla="*/ 26290 h 217302"/>
                  <a:gd name="connsiteX1" fmla="*/ 0 w 25879"/>
                  <a:gd name="connsiteY1" fmla="*/ 25879 h 217302"/>
                  <a:gd name="connsiteX2" fmla="*/ 0 w 25879"/>
                  <a:gd name="connsiteY2" fmla="*/ 0 h 217302"/>
                  <a:gd name="connsiteX3" fmla="*/ 25879 w 25879"/>
                  <a:gd name="connsiteY3" fmla="*/ 0 h 217302"/>
                  <a:gd name="connsiteX4" fmla="*/ 25879 w 25879"/>
                  <a:gd name="connsiteY4" fmla="*/ 25879 h 217302"/>
                  <a:gd name="connsiteX5" fmla="*/ 25879 w 25879"/>
                  <a:gd name="connsiteY5" fmla="*/ 26290 h 217302"/>
                  <a:gd name="connsiteX6" fmla="*/ 25879 w 25879"/>
                  <a:gd name="connsiteY6" fmla="*/ 191013 h 217302"/>
                  <a:gd name="connsiteX7" fmla="*/ 25879 w 25879"/>
                  <a:gd name="connsiteY7" fmla="*/ 191424 h 217302"/>
                  <a:gd name="connsiteX8" fmla="*/ 25879 w 25879"/>
                  <a:gd name="connsiteY8" fmla="*/ 217303 h 217302"/>
                  <a:gd name="connsiteX9" fmla="*/ 0 w 25879"/>
                  <a:gd name="connsiteY9" fmla="*/ 217303 h 217302"/>
                  <a:gd name="connsiteX10" fmla="*/ 0 w 25879"/>
                  <a:gd name="connsiteY10" fmla="*/ 191424 h 217302"/>
                  <a:gd name="connsiteX11" fmla="*/ 0 w 25879"/>
                  <a:gd name="connsiteY11" fmla="*/ 191013 h 217302"/>
                  <a:gd name="connsiteX12" fmla="*/ 0 w 25879"/>
                  <a:gd name="connsiteY12" fmla="*/ 26290 h 217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79" h="217302">
                    <a:moveTo>
                      <a:pt x="0" y="26290"/>
                    </a:moveTo>
                    <a:lnTo>
                      <a:pt x="0" y="25879"/>
                    </a:lnTo>
                    <a:lnTo>
                      <a:pt x="0" y="0"/>
                    </a:lnTo>
                    <a:lnTo>
                      <a:pt x="25879" y="0"/>
                    </a:lnTo>
                    <a:lnTo>
                      <a:pt x="25879" y="25879"/>
                    </a:lnTo>
                    <a:lnTo>
                      <a:pt x="25879" y="26290"/>
                    </a:lnTo>
                    <a:lnTo>
                      <a:pt x="25879" y="191013"/>
                    </a:lnTo>
                    <a:lnTo>
                      <a:pt x="25879" y="191424"/>
                    </a:lnTo>
                    <a:lnTo>
                      <a:pt x="25879" y="217303"/>
                    </a:lnTo>
                    <a:lnTo>
                      <a:pt x="0" y="217303"/>
                    </a:lnTo>
                    <a:lnTo>
                      <a:pt x="0" y="191424"/>
                    </a:lnTo>
                    <a:lnTo>
                      <a:pt x="0" y="191013"/>
                    </a:lnTo>
                    <a:lnTo>
                      <a:pt x="0" y="26290"/>
                    </a:lnTo>
                    <a:close/>
                  </a:path>
                </a:pathLst>
              </a:custGeom>
              <a:solidFill>
                <a:srgbClr val="007DC3"/>
              </a:solidFill>
              <a:ln w="407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9150E91-E554-4AD2-A188-C28BCE9AC459}"/>
                  </a:ext>
                </a:extLst>
              </p:cNvPr>
              <p:cNvSpPr/>
              <p:nvPr/>
            </p:nvSpPr>
            <p:spPr>
              <a:xfrm>
                <a:off x="913613" y="6320560"/>
                <a:ext cx="502793" cy="264131"/>
              </a:xfrm>
              <a:custGeom>
                <a:avLst/>
                <a:gdLst>
                  <a:gd name="connsiteX0" fmla="*/ 89139 w 502793"/>
                  <a:gd name="connsiteY0" fmla="*/ 139255 h 264131"/>
                  <a:gd name="connsiteX1" fmla="*/ 143773 w 502793"/>
                  <a:gd name="connsiteY1" fmla="*/ 209909 h 264131"/>
                  <a:gd name="connsiteX2" fmla="*/ 195942 w 502793"/>
                  <a:gd name="connsiteY2" fmla="*/ 137201 h 264131"/>
                  <a:gd name="connsiteX3" fmla="*/ 141308 w 502793"/>
                  <a:gd name="connsiteY3" fmla="*/ 66546 h 264131"/>
                  <a:gd name="connsiteX4" fmla="*/ 89139 w 502793"/>
                  <a:gd name="connsiteY4" fmla="*/ 139255 h 264131"/>
                  <a:gd name="connsiteX5" fmla="*/ 89139 w 502793"/>
                  <a:gd name="connsiteY5" fmla="*/ 139255 h 264131"/>
                  <a:gd name="connsiteX6" fmla="*/ 304798 w 502793"/>
                  <a:gd name="connsiteY6" fmla="*/ 91604 h 264131"/>
                  <a:gd name="connsiteX7" fmla="*/ 303976 w 502793"/>
                  <a:gd name="connsiteY7" fmla="*/ 89550 h 264131"/>
                  <a:gd name="connsiteX8" fmla="*/ 304798 w 502793"/>
                  <a:gd name="connsiteY8" fmla="*/ 91604 h 264131"/>
                  <a:gd name="connsiteX9" fmla="*/ 304798 w 502793"/>
                  <a:gd name="connsiteY9" fmla="*/ 91604 h 264131"/>
                  <a:gd name="connsiteX10" fmla="*/ 322462 w 502793"/>
                  <a:gd name="connsiteY10" fmla="*/ 255095 h 264131"/>
                  <a:gd name="connsiteX11" fmla="*/ 327391 w 502793"/>
                  <a:gd name="connsiteY11" fmla="*/ 246057 h 264131"/>
                  <a:gd name="connsiteX12" fmla="*/ 322462 w 502793"/>
                  <a:gd name="connsiteY12" fmla="*/ 255095 h 264131"/>
                  <a:gd name="connsiteX13" fmla="*/ 322462 w 502793"/>
                  <a:gd name="connsiteY13" fmla="*/ 255095 h 264131"/>
                  <a:gd name="connsiteX14" fmla="*/ 324105 w 502793"/>
                  <a:gd name="connsiteY14" fmla="*/ 78048 h 264131"/>
                  <a:gd name="connsiteX15" fmla="*/ 325337 w 502793"/>
                  <a:gd name="connsiteY15" fmla="*/ 80924 h 264131"/>
                  <a:gd name="connsiteX16" fmla="*/ 333963 w 502793"/>
                  <a:gd name="connsiteY16" fmla="*/ 102284 h 264131"/>
                  <a:gd name="connsiteX17" fmla="*/ 324105 w 502793"/>
                  <a:gd name="connsiteY17" fmla="*/ 78048 h 264131"/>
                  <a:gd name="connsiteX18" fmla="*/ 324105 w 502793"/>
                  <a:gd name="connsiteY18" fmla="*/ 78048 h 264131"/>
                  <a:gd name="connsiteX19" fmla="*/ 214837 w 502793"/>
                  <a:gd name="connsiteY19" fmla="*/ 186494 h 264131"/>
                  <a:gd name="connsiteX20" fmla="*/ 264131 w 502793"/>
                  <a:gd name="connsiteY20" fmla="*/ 208676 h 264131"/>
                  <a:gd name="connsiteX21" fmla="*/ 299869 w 502793"/>
                  <a:gd name="connsiteY21" fmla="*/ 181565 h 264131"/>
                  <a:gd name="connsiteX22" fmla="*/ 262899 w 502793"/>
                  <a:gd name="connsiteY22" fmla="*/ 147881 h 264131"/>
                  <a:gd name="connsiteX23" fmla="*/ 220177 w 502793"/>
                  <a:gd name="connsiteY23" fmla="*/ 120359 h 264131"/>
                  <a:gd name="connsiteX24" fmla="*/ 221821 w 502793"/>
                  <a:gd name="connsiteY24" fmla="*/ 137201 h 264131"/>
                  <a:gd name="connsiteX25" fmla="*/ 143362 w 502793"/>
                  <a:gd name="connsiteY25" fmla="*/ 225108 h 264131"/>
                  <a:gd name="connsiteX26" fmla="*/ 64903 w 502793"/>
                  <a:gd name="connsiteY26" fmla="*/ 137201 h 264131"/>
                  <a:gd name="connsiteX27" fmla="*/ 97355 w 502793"/>
                  <a:gd name="connsiteY27" fmla="*/ 66136 h 264131"/>
                  <a:gd name="connsiteX28" fmla="*/ 44364 w 502793"/>
                  <a:gd name="connsiteY28" fmla="*/ 66136 h 264131"/>
                  <a:gd name="connsiteX29" fmla="*/ 44364 w 502793"/>
                  <a:gd name="connsiteY29" fmla="*/ 192245 h 264131"/>
                  <a:gd name="connsiteX30" fmla="*/ 44364 w 502793"/>
                  <a:gd name="connsiteY30" fmla="*/ 192656 h 264131"/>
                  <a:gd name="connsiteX31" fmla="*/ 44364 w 502793"/>
                  <a:gd name="connsiteY31" fmla="*/ 218535 h 264131"/>
                  <a:gd name="connsiteX32" fmla="*/ 20950 w 502793"/>
                  <a:gd name="connsiteY32" fmla="*/ 218535 h 264131"/>
                  <a:gd name="connsiteX33" fmla="*/ 20950 w 502793"/>
                  <a:gd name="connsiteY33" fmla="*/ 193478 h 264131"/>
                  <a:gd name="connsiteX34" fmla="*/ 20950 w 502793"/>
                  <a:gd name="connsiteY34" fmla="*/ 192245 h 264131"/>
                  <a:gd name="connsiteX35" fmla="*/ 20950 w 502793"/>
                  <a:gd name="connsiteY35" fmla="*/ 66136 h 264131"/>
                  <a:gd name="connsiteX36" fmla="*/ 0 w 502793"/>
                  <a:gd name="connsiteY36" fmla="*/ 66136 h 264131"/>
                  <a:gd name="connsiteX37" fmla="*/ 0 w 502793"/>
                  <a:gd name="connsiteY37" fmla="*/ 50115 h 264131"/>
                  <a:gd name="connsiteX38" fmla="*/ 20950 w 502793"/>
                  <a:gd name="connsiteY38" fmla="*/ 50115 h 264131"/>
                  <a:gd name="connsiteX39" fmla="*/ 70654 w 502793"/>
                  <a:gd name="connsiteY39" fmla="*/ 0 h 264131"/>
                  <a:gd name="connsiteX40" fmla="*/ 103516 w 502793"/>
                  <a:gd name="connsiteY40" fmla="*/ 4519 h 264131"/>
                  <a:gd name="connsiteX41" fmla="*/ 103516 w 502793"/>
                  <a:gd name="connsiteY41" fmla="*/ 26290 h 264131"/>
                  <a:gd name="connsiteX42" fmla="*/ 103516 w 502793"/>
                  <a:gd name="connsiteY42" fmla="*/ 28755 h 264131"/>
                  <a:gd name="connsiteX43" fmla="*/ 102695 w 502793"/>
                  <a:gd name="connsiteY43" fmla="*/ 28755 h 264131"/>
                  <a:gd name="connsiteX44" fmla="*/ 66135 w 502793"/>
                  <a:gd name="connsiteY44" fmla="*/ 15199 h 264131"/>
                  <a:gd name="connsiteX45" fmla="*/ 43953 w 502793"/>
                  <a:gd name="connsiteY45" fmla="*/ 50115 h 264131"/>
                  <a:gd name="connsiteX46" fmla="*/ 132271 w 502793"/>
                  <a:gd name="connsiteY46" fmla="*/ 50115 h 264131"/>
                  <a:gd name="connsiteX47" fmla="*/ 143362 w 502793"/>
                  <a:gd name="connsiteY47" fmla="*/ 49294 h 264131"/>
                  <a:gd name="connsiteX48" fmla="*/ 214427 w 502793"/>
                  <a:gd name="connsiteY48" fmla="*/ 99820 h 264131"/>
                  <a:gd name="connsiteX49" fmla="*/ 214427 w 502793"/>
                  <a:gd name="connsiteY49" fmla="*/ 94479 h 264131"/>
                  <a:gd name="connsiteX50" fmla="*/ 275633 w 502793"/>
                  <a:gd name="connsiteY50" fmla="*/ 50115 h 264131"/>
                  <a:gd name="connsiteX51" fmla="*/ 279330 w 502793"/>
                  <a:gd name="connsiteY51" fmla="*/ 50115 h 264131"/>
                  <a:gd name="connsiteX52" fmla="*/ 315478 w 502793"/>
                  <a:gd name="connsiteY52" fmla="*/ 55866 h 264131"/>
                  <a:gd name="connsiteX53" fmla="*/ 324105 w 502793"/>
                  <a:gd name="connsiteY53" fmla="*/ 77227 h 264131"/>
                  <a:gd name="connsiteX54" fmla="*/ 333963 w 502793"/>
                  <a:gd name="connsiteY54" fmla="*/ 101463 h 264131"/>
                  <a:gd name="connsiteX55" fmla="*/ 360664 w 502793"/>
                  <a:gd name="connsiteY55" fmla="*/ 166366 h 264131"/>
                  <a:gd name="connsiteX56" fmla="*/ 363950 w 502793"/>
                  <a:gd name="connsiteY56" fmla="*/ 176636 h 264131"/>
                  <a:gd name="connsiteX57" fmla="*/ 367236 w 502793"/>
                  <a:gd name="connsiteY57" fmla="*/ 166366 h 264131"/>
                  <a:gd name="connsiteX58" fmla="*/ 400920 w 502793"/>
                  <a:gd name="connsiteY58" fmla="*/ 82978 h 264131"/>
                  <a:gd name="connsiteX59" fmla="*/ 458429 w 502793"/>
                  <a:gd name="connsiteY59" fmla="*/ 50115 h 264131"/>
                  <a:gd name="connsiteX60" fmla="*/ 493756 w 502793"/>
                  <a:gd name="connsiteY60" fmla="*/ 55866 h 264131"/>
                  <a:gd name="connsiteX61" fmla="*/ 493756 w 502793"/>
                  <a:gd name="connsiteY61" fmla="*/ 80924 h 264131"/>
                  <a:gd name="connsiteX62" fmla="*/ 451857 w 502793"/>
                  <a:gd name="connsiteY62" fmla="*/ 64082 h 264131"/>
                  <a:gd name="connsiteX63" fmla="*/ 419816 w 502793"/>
                  <a:gd name="connsiteY63" fmla="*/ 92015 h 264131"/>
                  <a:gd name="connsiteX64" fmla="*/ 457608 w 502793"/>
                  <a:gd name="connsiteY64" fmla="*/ 125288 h 264131"/>
                  <a:gd name="connsiteX65" fmla="*/ 502794 w 502793"/>
                  <a:gd name="connsiteY65" fmla="*/ 172939 h 264131"/>
                  <a:gd name="connsiteX66" fmla="*/ 439534 w 502793"/>
                  <a:gd name="connsiteY66" fmla="*/ 223875 h 264131"/>
                  <a:gd name="connsiteX67" fmla="*/ 394348 w 502793"/>
                  <a:gd name="connsiteY67" fmla="*/ 211552 h 264131"/>
                  <a:gd name="connsiteX68" fmla="*/ 394348 w 502793"/>
                  <a:gd name="connsiteY68" fmla="*/ 182797 h 264131"/>
                  <a:gd name="connsiteX69" fmla="*/ 395991 w 502793"/>
                  <a:gd name="connsiteY69" fmla="*/ 184030 h 264131"/>
                  <a:gd name="connsiteX70" fmla="*/ 446928 w 502793"/>
                  <a:gd name="connsiteY70" fmla="*/ 207855 h 264131"/>
                  <a:gd name="connsiteX71" fmla="*/ 482665 w 502793"/>
                  <a:gd name="connsiteY71" fmla="*/ 180743 h 264131"/>
                  <a:gd name="connsiteX72" fmla="*/ 445695 w 502793"/>
                  <a:gd name="connsiteY72" fmla="*/ 147059 h 264131"/>
                  <a:gd name="connsiteX73" fmla="*/ 402153 w 502793"/>
                  <a:gd name="connsiteY73" fmla="*/ 114608 h 264131"/>
                  <a:gd name="connsiteX74" fmla="*/ 340125 w 502793"/>
                  <a:gd name="connsiteY74" fmla="*/ 264132 h 264131"/>
                  <a:gd name="connsiteX75" fmla="*/ 317121 w 502793"/>
                  <a:gd name="connsiteY75" fmla="*/ 264132 h 264131"/>
                  <a:gd name="connsiteX76" fmla="*/ 322462 w 502793"/>
                  <a:gd name="connsiteY76" fmla="*/ 253862 h 264131"/>
                  <a:gd name="connsiteX77" fmla="*/ 327391 w 502793"/>
                  <a:gd name="connsiteY77" fmla="*/ 244825 h 264131"/>
                  <a:gd name="connsiteX78" fmla="*/ 327391 w 502793"/>
                  <a:gd name="connsiteY78" fmla="*/ 244414 h 264131"/>
                  <a:gd name="connsiteX79" fmla="*/ 349162 w 502793"/>
                  <a:gd name="connsiteY79" fmla="*/ 197996 h 264131"/>
                  <a:gd name="connsiteX80" fmla="*/ 304798 w 502793"/>
                  <a:gd name="connsiteY80" fmla="*/ 91604 h 264131"/>
                  <a:gd name="connsiteX81" fmla="*/ 302333 w 502793"/>
                  <a:gd name="connsiteY81" fmla="*/ 85853 h 264131"/>
                  <a:gd name="connsiteX82" fmla="*/ 286313 w 502793"/>
                  <a:gd name="connsiteY82" fmla="*/ 67368 h 264131"/>
                  <a:gd name="connsiteX83" fmla="*/ 269471 w 502793"/>
                  <a:gd name="connsiteY83" fmla="*/ 64903 h 264131"/>
                  <a:gd name="connsiteX84" fmla="*/ 236198 w 502793"/>
                  <a:gd name="connsiteY84" fmla="*/ 92836 h 264131"/>
                  <a:gd name="connsiteX85" fmla="*/ 275222 w 502793"/>
                  <a:gd name="connsiteY85" fmla="*/ 126110 h 264131"/>
                  <a:gd name="connsiteX86" fmla="*/ 320408 w 502793"/>
                  <a:gd name="connsiteY86" fmla="*/ 173760 h 264131"/>
                  <a:gd name="connsiteX87" fmla="*/ 257148 w 502793"/>
                  <a:gd name="connsiteY87" fmla="*/ 224697 h 264131"/>
                  <a:gd name="connsiteX88" fmla="*/ 215659 w 502793"/>
                  <a:gd name="connsiteY88" fmla="*/ 214838 h 264131"/>
                  <a:gd name="connsiteX89" fmla="*/ 215659 w 502793"/>
                  <a:gd name="connsiteY89" fmla="*/ 186494 h 264131"/>
                  <a:gd name="connsiteX90" fmla="*/ 214837 w 502793"/>
                  <a:gd name="connsiteY90" fmla="*/ 186494 h 26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02793" h="264131">
                    <a:moveTo>
                      <a:pt x="89139" y="139255"/>
                    </a:moveTo>
                    <a:cubicBezTo>
                      <a:pt x="89961" y="178689"/>
                      <a:pt x="114197" y="210320"/>
                      <a:pt x="143773" y="209909"/>
                    </a:cubicBezTo>
                    <a:cubicBezTo>
                      <a:pt x="173349" y="209498"/>
                      <a:pt x="196763" y="177046"/>
                      <a:pt x="195942" y="137201"/>
                    </a:cubicBezTo>
                    <a:cubicBezTo>
                      <a:pt x="195120" y="97766"/>
                      <a:pt x="170884" y="66136"/>
                      <a:pt x="141308" y="66546"/>
                    </a:cubicBezTo>
                    <a:cubicBezTo>
                      <a:pt x="111732" y="67368"/>
                      <a:pt x="88317" y="99820"/>
                      <a:pt x="89139" y="139255"/>
                    </a:cubicBezTo>
                    <a:lnTo>
                      <a:pt x="89139" y="139255"/>
                    </a:lnTo>
                    <a:close/>
                    <a:moveTo>
                      <a:pt x="304798" y="91604"/>
                    </a:moveTo>
                    <a:cubicBezTo>
                      <a:pt x="305620" y="93247"/>
                      <a:pt x="303976" y="89550"/>
                      <a:pt x="303976" y="89550"/>
                    </a:cubicBezTo>
                    <a:lnTo>
                      <a:pt x="304798" y="91604"/>
                    </a:lnTo>
                    <a:lnTo>
                      <a:pt x="304798" y="91604"/>
                    </a:lnTo>
                    <a:close/>
                    <a:moveTo>
                      <a:pt x="322462" y="255095"/>
                    </a:moveTo>
                    <a:cubicBezTo>
                      <a:pt x="323694" y="253041"/>
                      <a:pt x="325337" y="249754"/>
                      <a:pt x="327391" y="246057"/>
                    </a:cubicBezTo>
                    <a:lnTo>
                      <a:pt x="322462" y="255095"/>
                    </a:lnTo>
                    <a:lnTo>
                      <a:pt x="322462" y="255095"/>
                    </a:lnTo>
                    <a:close/>
                    <a:moveTo>
                      <a:pt x="324105" y="78048"/>
                    </a:moveTo>
                    <a:cubicBezTo>
                      <a:pt x="324515" y="78870"/>
                      <a:pt x="324926" y="79691"/>
                      <a:pt x="325337" y="80924"/>
                    </a:cubicBezTo>
                    <a:lnTo>
                      <a:pt x="333963" y="102284"/>
                    </a:lnTo>
                    <a:lnTo>
                      <a:pt x="324105" y="78048"/>
                    </a:lnTo>
                    <a:lnTo>
                      <a:pt x="324105" y="78048"/>
                    </a:lnTo>
                    <a:close/>
                    <a:moveTo>
                      <a:pt x="214837" y="186494"/>
                    </a:moveTo>
                    <a:cubicBezTo>
                      <a:pt x="230858" y="201282"/>
                      <a:pt x="245646" y="208676"/>
                      <a:pt x="264131" y="208676"/>
                    </a:cubicBezTo>
                    <a:cubicBezTo>
                      <a:pt x="283027" y="208676"/>
                      <a:pt x="299869" y="199639"/>
                      <a:pt x="299869" y="181565"/>
                    </a:cubicBezTo>
                    <a:cubicBezTo>
                      <a:pt x="299869" y="166777"/>
                      <a:pt x="286724" y="157740"/>
                      <a:pt x="262899" y="147881"/>
                    </a:cubicBezTo>
                    <a:cubicBezTo>
                      <a:pt x="242770" y="139255"/>
                      <a:pt x="227982" y="133093"/>
                      <a:pt x="220177" y="120359"/>
                    </a:cubicBezTo>
                    <a:cubicBezTo>
                      <a:pt x="220999" y="125699"/>
                      <a:pt x="221821" y="131450"/>
                      <a:pt x="221821" y="137201"/>
                    </a:cubicBezTo>
                    <a:cubicBezTo>
                      <a:pt x="221821" y="185673"/>
                      <a:pt x="186904" y="225108"/>
                      <a:pt x="143362" y="225108"/>
                    </a:cubicBezTo>
                    <a:cubicBezTo>
                      <a:pt x="100230" y="225108"/>
                      <a:pt x="64903" y="185673"/>
                      <a:pt x="64903" y="137201"/>
                    </a:cubicBezTo>
                    <a:cubicBezTo>
                      <a:pt x="64903" y="108035"/>
                      <a:pt x="77637" y="82156"/>
                      <a:pt x="97355" y="66136"/>
                    </a:cubicBezTo>
                    <a:lnTo>
                      <a:pt x="44364" y="66136"/>
                    </a:lnTo>
                    <a:lnTo>
                      <a:pt x="44364" y="192245"/>
                    </a:lnTo>
                    <a:lnTo>
                      <a:pt x="44364" y="192656"/>
                    </a:lnTo>
                    <a:lnTo>
                      <a:pt x="44364" y="218535"/>
                    </a:lnTo>
                    <a:lnTo>
                      <a:pt x="20950" y="218535"/>
                    </a:lnTo>
                    <a:lnTo>
                      <a:pt x="20950" y="193478"/>
                    </a:lnTo>
                    <a:cubicBezTo>
                      <a:pt x="20950" y="193067"/>
                      <a:pt x="20950" y="192656"/>
                      <a:pt x="20950" y="192245"/>
                    </a:cubicBezTo>
                    <a:lnTo>
                      <a:pt x="20950" y="66136"/>
                    </a:lnTo>
                    <a:lnTo>
                      <a:pt x="0" y="66136"/>
                    </a:lnTo>
                    <a:lnTo>
                      <a:pt x="0" y="50115"/>
                    </a:lnTo>
                    <a:lnTo>
                      <a:pt x="20950" y="50115"/>
                    </a:lnTo>
                    <a:cubicBezTo>
                      <a:pt x="23825" y="18074"/>
                      <a:pt x="43543" y="0"/>
                      <a:pt x="70654" y="0"/>
                    </a:cubicBezTo>
                    <a:cubicBezTo>
                      <a:pt x="88317" y="0"/>
                      <a:pt x="98176" y="2054"/>
                      <a:pt x="103516" y="4519"/>
                    </a:cubicBezTo>
                    <a:lnTo>
                      <a:pt x="103516" y="26290"/>
                    </a:lnTo>
                    <a:cubicBezTo>
                      <a:pt x="103516" y="27933"/>
                      <a:pt x="103516" y="28755"/>
                      <a:pt x="103516" y="28755"/>
                    </a:cubicBezTo>
                    <a:cubicBezTo>
                      <a:pt x="103105" y="28755"/>
                      <a:pt x="102695" y="28755"/>
                      <a:pt x="102695" y="28755"/>
                    </a:cubicBezTo>
                    <a:cubicBezTo>
                      <a:pt x="94068" y="20950"/>
                      <a:pt x="85853" y="14788"/>
                      <a:pt x="66135" y="15199"/>
                    </a:cubicBezTo>
                    <a:cubicBezTo>
                      <a:pt x="50526" y="15199"/>
                      <a:pt x="40256" y="27933"/>
                      <a:pt x="43953" y="50115"/>
                    </a:cubicBezTo>
                    <a:lnTo>
                      <a:pt x="132271" y="50115"/>
                    </a:lnTo>
                    <a:cubicBezTo>
                      <a:pt x="135968" y="49704"/>
                      <a:pt x="139665" y="49294"/>
                      <a:pt x="143362" y="49294"/>
                    </a:cubicBezTo>
                    <a:cubicBezTo>
                      <a:pt x="174581" y="49294"/>
                      <a:pt x="201692" y="69833"/>
                      <a:pt x="214427" y="99820"/>
                    </a:cubicBezTo>
                    <a:cubicBezTo>
                      <a:pt x="214427" y="98176"/>
                      <a:pt x="214427" y="96533"/>
                      <a:pt x="214427" y="94479"/>
                    </a:cubicBezTo>
                    <a:cubicBezTo>
                      <a:pt x="214427" y="63260"/>
                      <a:pt x="244413" y="50115"/>
                      <a:pt x="275633" y="50115"/>
                    </a:cubicBezTo>
                    <a:cubicBezTo>
                      <a:pt x="276865" y="50115"/>
                      <a:pt x="278097" y="50115"/>
                      <a:pt x="279330" y="50115"/>
                    </a:cubicBezTo>
                    <a:cubicBezTo>
                      <a:pt x="290421" y="50115"/>
                      <a:pt x="306030" y="53401"/>
                      <a:pt x="315478" y="55866"/>
                    </a:cubicBezTo>
                    <a:lnTo>
                      <a:pt x="324105" y="77227"/>
                    </a:lnTo>
                    <a:lnTo>
                      <a:pt x="333963" y="101463"/>
                    </a:lnTo>
                    <a:lnTo>
                      <a:pt x="360664" y="166366"/>
                    </a:lnTo>
                    <a:lnTo>
                      <a:pt x="363950" y="176636"/>
                    </a:lnTo>
                    <a:lnTo>
                      <a:pt x="367236" y="166366"/>
                    </a:lnTo>
                    <a:lnTo>
                      <a:pt x="400920" y="82978"/>
                    </a:lnTo>
                    <a:cubicBezTo>
                      <a:pt x="407082" y="59974"/>
                      <a:pt x="431729" y="50115"/>
                      <a:pt x="458429" y="50115"/>
                    </a:cubicBezTo>
                    <a:cubicBezTo>
                      <a:pt x="471985" y="50115"/>
                      <a:pt x="481844" y="51758"/>
                      <a:pt x="493756" y="55866"/>
                    </a:cubicBezTo>
                    <a:lnTo>
                      <a:pt x="493756" y="80924"/>
                    </a:lnTo>
                    <a:cubicBezTo>
                      <a:pt x="478968" y="70243"/>
                      <a:pt x="468699" y="64082"/>
                      <a:pt x="451857" y="64082"/>
                    </a:cubicBezTo>
                    <a:cubicBezTo>
                      <a:pt x="437069" y="64082"/>
                      <a:pt x="419816" y="70654"/>
                      <a:pt x="419816" y="92015"/>
                    </a:cubicBezTo>
                    <a:cubicBezTo>
                      <a:pt x="419405" y="108446"/>
                      <a:pt x="429264" y="111321"/>
                      <a:pt x="457608" y="125288"/>
                    </a:cubicBezTo>
                    <a:cubicBezTo>
                      <a:pt x="481022" y="135558"/>
                      <a:pt x="502794" y="146649"/>
                      <a:pt x="502794" y="172939"/>
                    </a:cubicBezTo>
                    <a:cubicBezTo>
                      <a:pt x="502794" y="216481"/>
                      <a:pt x="460072" y="223875"/>
                      <a:pt x="439534" y="223875"/>
                    </a:cubicBezTo>
                    <a:cubicBezTo>
                      <a:pt x="421048" y="223875"/>
                      <a:pt x="404206" y="219357"/>
                      <a:pt x="394348" y="211552"/>
                    </a:cubicBezTo>
                    <a:lnTo>
                      <a:pt x="394348" y="182797"/>
                    </a:lnTo>
                    <a:lnTo>
                      <a:pt x="395991" y="184030"/>
                    </a:lnTo>
                    <a:cubicBezTo>
                      <a:pt x="412833" y="199639"/>
                      <a:pt x="427621" y="207855"/>
                      <a:pt x="446928" y="207855"/>
                    </a:cubicBezTo>
                    <a:cubicBezTo>
                      <a:pt x="465823" y="207855"/>
                      <a:pt x="482665" y="198818"/>
                      <a:pt x="482665" y="180743"/>
                    </a:cubicBezTo>
                    <a:cubicBezTo>
                      <a:pt x="482665" y="165955"/>
                      <a:pt x="469520" y="156918"/>
                      <a:pt x="445695" y="147059"/>
                    </a:cubicBezTo>
                    <a:cubicBezTo>
                      <a:pt x="423102" y="137201"/>
                      <a:pt x="408314" y="130628"/>
                      <a:pt x="402153" y="114608"/>
                    </a:cubicBezTo>
                    <a:cubicBezTo>
                      <a:pt x="393115" y="137201"/>
                      <a:pt x="349984" y="241950"/>
                      <a:pt x="340125" y="264132"/>
                    </a:cubicBezTo>
                    <a:lnTo>
                      <a:pt x="317121" y="264132"/>
                    </a:lnTo>
                    <a:lnTo>
                      <a:pt x="322462" y="253862"/>
                    </a:lnTo>
                    <a:lnTo>
                      <a:pt x="327391" y="244825"/>
                    </a:lnTo>
                    <a:lnTo>
                      <a:pt x="327391" y="244414"/>
                    </a:lnTo>
                    <a:cubicBezTo>
                      <a:pt x="333142" y="232912"/>
                      <a:pt x="341768" y="214838"/>
                      <a:pt x="349162" y="197996"/>
                    </a:cubicBezTo>
                    <a:lnTo>
                      <a:pt x="304798" y="91604"/>
                    </a:lnTo>
                    <a:cubicBezTo>
                      <a:pt x="304387" y="90782"/>
                      <a:pt x="303976" y="89139"/>
                      <a:pt x="302333" y="85853"/>
                    </a:cubicBezTo>
                    <a:cubicBezTo>
                      <a:pt x="299047" y="78048"/>
                      <a:pt x="295761" y="70654"/>
                      <a:pt x="286313" y="67368"/>
                    </a:cubicBezTo>
                    <a:cubicBezTo>
                      <a:pt x="280973" y="65725"/>
                      <a:pt x="275633" y="64903"/>
                      <a:pt x="269471" y="64903"/>
                    </a:cubicBezTo>
                    <a:cubicBezTo>
                      <a:pt x="254683" y="64903"/>
                      <a:pt x="236198" y="71476"/>
                      <a:pt x="236198" y="92836"/>
                    </a:cubicBezTo>
                    <a:cubicBezTo>
                      <a:pt x="235787" y="109268"/>
                      <a:pt x="246878" y="112143"/>
                      <a:pt x="275222" y="126110"/>
                    </a:cubicBezTo>
                    <a:cubicBezTo>
                      <a:pt x="298636" y="136379"/>
                      <a:pt x="320408" y="147470"/>
                      <a:pt x="320408" y="173760"/>
                    </a:cubicBezTo>
                    <a:cubicBezTo>
                      <a:pt x="320408" y="217303"/>
                      <a:pt x="277687" y="224697"/>
                      <a:pt x="257148" y="224697"/>
                    </a:cubicBezTo>
                    <a:cubicBezTo>
                      <a:pt x="240716" y="224697"/>
                      <a:pt x="225518" y="221000"/>
                      <a:pt x="215659" y="214838"/>
                    </a:cubicBezTo>
                    <a:lnTo>
                      <a:pt x="215659" y="186494"/>
                    </a:lnTo>
                    <a:lnTo>
                      <a:pt x="214837" y="186494"/>
                    </a:lnTo>
                    <a:close/>
                  </a:path>
                </a:pathLst>
              </a:custGeom>
              <a:solidFill>
                <a:srgbClr val="007DC3"/>
              </a:solidFill>
              <a:ln w="407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E386BBB-CE92-4EF8-98FD-DC3B4A775D8F}"/>
                  </a:ext>
                </a:extLst>
              </p:cNvPr>
              <p:cNvSpPr/>
              <p:nvPr/>
            </p:nvSpPr>
            <p:spPr>
              <a:xfrm>
                <a:off x="789969" y="6370264"/>
                <a:ext cx="120769" cy="168830"/>
              </a:xfrm>
              <a:custGeom>
                <a:avLst/>
                <a:gdLst>
                  <a:gd name="connsiteX0" fmla="*/ 22593 w 120769"/>
                  <a:gd name="connsiteY0" fmla="*/ 2465 h 168830"/>
                  <a:gd name="connsiteX1" fmla="*/ 23004 w 120769"/>
                  <a:gd name="connsiteY1" fmla="*/ 21361 h 168830"/>
                  <a:gd name="connsiteX2" fmla="*/ 23004 w 120769"/>
                  <a:gd name="connsiteY2" fmla="*/ 22593 h 168830"/>
                  <a:gd name="connsiteX3" fmla="*/ 23414 w 120769"/>
                  <a:gd name="connsiteY3" fmla="*/ 22593 h 168830"/>
                  <a:gd name="connsiteX4" fmla="*/ 24647 w 120769"/>
                  <a:gd name="connsiteY4" fmla="*/ 20539 h 168830"/>
                  <a:gd name="connsiteX5" fmla="*/ 74762 w 120769"/>
                  <a:gd name="connsiteY5" fmla="*/ 0 h 168830"/>
                  <a:gd name="connsiteX6" fmla="*/ 120769 w 120769"/>
                  <a:gd name="connsiteY6" fmla="*/ 38203 h 168830"/>
                  <a:gd name="connsiteX7" fmla="*/ 120769 w 120769"/>
                  <a:gd name="connsiteY7" fmla="*/ 142541 h 168830"/>
                  <a:gd name="connsiteX8" fmla="*/ 120769 w 120769"/>
                  <a:gd name="connsiteY8" fmla="*/ 142952 h 168830"/>
                  <a:gd name="connsiteX9" fmla="*/ 120769 w 120769"/>
                  <a:gd name="connsiteY9" fmla="*/ 168831 h 168830"/>
                  <a:gd name="connsiteX10" fmla="*/ 97355 w 120769"/>
                  <a:gd name="connsiteY10" fmla="*/ 168831 h 168830"/>
                  <a:gd name="connsiteX11" fmla="*/ 97355 w 120769"/>
                  <a:gd name="connsiteY11" fmla="*/ 137611 h 168830"/>
                  <a:gd name="connsiteX12" fmla="*/ 97355 w 120769"/>
                  <a:gd name="connsiteY12" fmla="*/ 48883 h 168830"/>
                  <a:gd name="connsiteX13" fmla="*/ 61617 w 120769"/>
                  <a:gd name="connsiteY13" fmla="*/ 17253 h 168830"/>
                  <a:gd name="connsiteX14" fmla="*/ 23414 w 120769"/>
                  <a:gd name="connsiteY14" fmla="*/ 46829 h 168830"/>
                  <a:gd name="connsiteX15" fmla="*/ 23414 w 120769"/>
                  <a:gd name="connsiteY15" fmla="*/ 142130 h 168830"/>
                  <a:gd name="connsiteX16" fmla="*/ 23414 w 120769"/>
                  <a:gd name="connsiteY16" fmla="*/ 142952 h 168830"/>
                  <a:gd name="connsiteX17" fmla="*/ 23414 w 120769"/>
                  <a:gd name="connsiteY17" fmla="*/ 168420 h 168830"/>
                  <a:gd name="connsiteX18" fmla="*/ 0 w 120769"/>
                  <a:gd name="connsiteY18" fmla="*/ 168420 h 168830"/>
                  <a:gd name="connsiteX19" fmla="*/ 0 w 120769"/>
                  <a:gd name="connsiteY19" fmla="*/ 142130 h 168830"/>
                  <a:gd name="connsiteX20" fmla="*/ 0 w 120769"/>
                  <a:gd name="connsiteY20" fmla="*/ 23825 h 168830"/>
                  <a:gd name="connsiteX21" fmla="*/ 0 w 120769"/>
                  <a:gd name="connsiteY21" fmla="*/ 2054 h 168830"/>
                  <a:gd name="connsiteX22" fmla="*/ 4108 w 120769"/>
                  <a:gd name="connsiteY22" fmla="*/ 2054 h 168830"/>
                  <a:gd name="connsiteX23" fmla="*/ 16842 w 120769"/>
                  <a:gd name="connsiteY23" fmla="*/ 2054 h 168830"/>
                  <a:gd name="connsiteX24" fmla="*/ 22593 w 120769"/>
                  <a:gd name="connsiteY24" fmla="*/ 2465 h 168830"/>
                  <a:gd name="connsiteX25" fmla="*/ 22593 w 120769"/>
                  <a:gd name="connsiteY25" fmla="*/ 2465 h 16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0769" h="168830">
                    <a:moveTo>
                      <a:pt x="22593" y="2465"/>
                    </a:moveTo>
                    <a:lnTo>
                      <a:pt x="23004" y="21361"/>
                    </a:lnTo>
                    <a:lnTo>
                      <a:pt x="23004" y="22593"/>
                    </a:lnTo>
                    <a:lnTo>
                      <a:pt x="23414" y="22593"/>
                    </a:lnTo>
                    <a:cubicBezTo>
                      <a:pt x="23825" y="21771"/>
                      <a:pt x="24236" y="20950"/>
                      <a:pt x="24647" y="20539"/>
                    </a:cubicBezTo>
                    <a:cubicBezTo>
                      <a:pt x="34095" y="10270"/>
                      <a:pt x="46418" y="0"/>
                      <a:pt x="74762" y="0"/>
                    </a:cubicBezTo>
                    <a:cubicBezTo>
                      <a:pt x="102284" y="0"/>
                      <a:pt x="119947" y="23414"/>
                      <a:pt x="120769" y="38203"/>
                    </a:cubicBezTo>
                    <a:lnTo>
                      <a:pt x="120769" y="142541"/>
                    </a:lnTo>
                    <a:lnTo>
                      <a:pt x="120769" y="142952"/>
                    </a:lnTo>
                    <a:lnTo>
                      <a:pt x="120769" y="168831"/>
                    </a:lnTo>
                    <a:lnTo>
                      <a:pt x="97355" y="168831"/>
                    </a:lnTo>
                    <a:lnTo>
                      <a:pt x="97355" y="137611"/>
                    </a:lnTo>
                    <a:lnTo>
                      <a:pt x="97355" y="48883"/>
                    </a:lnTo>
                    <a:cubicBezTo>
                      <a:pt x="97355" y="30398"/>
                      <a:pt x="81334" y="17253"/>
                      <a:pt x="61617" y="17253"/>
                    </a:cubicBezTo>
                    <a:cubicBezTo>
                      <a:pt x="45186" y="17253"/>
                      <a:pt x="24236" y="32041"/>
                      <a:pt x="23414" y="46829"/>
                    </a:cubicBezTo>
                    <a:lnTo>
                      <a:pt x="23414" y="142130"/>
                    </a:lnTo>
                    <a:lnTo>
                      <a:pt x="23414" y="142952"/>
                    </a:lnTo>
                    <a:lnTo>
                      <a:pt x="23414" y="168420"/>
                    </a:lnTo>
                    <a:lnTo>
                      <a:pt x="0" y="168420"/>
                    </a:lnTo>
                    <a:lnTo>
                      <a:pt x="0" y="142130"/>
                    </a:lnTo>
                    <a:lnTo>
                      <a:pt x="0" y="23825"/>
                    </a:lnTo>
                    <a:lnTo>
                      <a:pt x="0" y="2054"/>
                    </a:lnTo>
                    <a:lnTo>
                      <a:pt x="4108" y="2054"/>
                    </a:lnTo>
                    <a:lnTo>
                      <a:pt x="16842" y="2054"/>
                    </a:lnTo>
                    <a:lnTo>
                      <a:pt x="22593" y="2465"/>
                    </a:lnTo>
                    <a:lnTo>
                      <a:pt x="22593" y="2465"/>
                    </a:lnTo>
                    <a:close/>
                  </a:path>
                </a:pathLst>
              </a:custGeom>
              <a:solidFill>
                <a:srgbClr val="007DC3"/>
              </a:solidFill>
              <a:ln w="4077"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97401391"/>
      </p:ext>
    </p:extLst>
  </p:cSld>
  <p:clrMapOvr>
    <a:masterClrMapping/>
  </p:clrMapOvr>
  <p:extLst>
    <p:ext uri="{DCECCB84-F9BA-43D5-87BE-67443E8EF086}">
      <p15:sldGuideLst xmlns:p15="http://schemas.microsoft.com/office/powerpoint/2012/main">
        <p15:guide id="1" orient="horz" pos="2160">
          <p15:clr>
            <a:srgbClr val="FBAE40"/>
          </p15:clr>
        </p15:guide>
        <p15:guide id="2" pos="216">
          <p15:clr>
            <a:srgbClr val="FBAE40"/>
          </p15:clr>
        </p15:guide>
        <p15:guide id="3" pos="3840">
          <p15:clr>
            <a:srgbClr val="FBAE40"/>
          </p15:clr>
        </p15:guide>
        <p15:guide id="4" pos="7464">
          <p15:clr>
            <a:srgbClr val="FBAE40"/>
          </p15:clr>
        </p15:guide>
        <p15:guide id="5" orient="horz" pos="4064">
          <p15:clr>
            <a:srgbClr val="FBAE40"/>
          </p15:clr>
        </p15:guide>
        <p15:guide id="6" orient="horz" pos="192">
          <p15:clr>
            <a:srgbClr val="FBAE40"/>
          </p15:clr>
        </p15:guide>
        <p15:guide id="7" orient="horz" pos="648">
          <p15:clr>
            <a:srgbClr val="FBAE40"/>
          </p15:clr>
        </p15:guide>
        <p15:guide id="8" orient="horz" pos="662">
          <p15:clr>
            <a:srgbClr val="FBAE40"/>
          </p15:clr>
        </p15:guide>
        <p15:guide id="9" orient="horz" pos="768">
          <p15:clr>
            <a:srgbClr val="FBAE40"/>
          </p15:clr>
        </p15:guide>
        <p15:guide id="10" orient="horz" pos="782">
          <p15:clr>
            <a:srgbClr val="FBAE40"/>
          </p15:clr>
        </p15:guide>
        <p15:guide id="11" orient="horz" pos="3812">
          <p15:clr>
            <a:srgbClr val="FBAE40"/>
          </p15:clr>
        </p15:guide>
        <p15:guide id="12" orient="horz" pos="4045">
          <p15:clr>
            <a:srgbClr val="FBAE40"/>
          </p15:clr>
        </p15:guide>
        <p15:guide id="13" orient="horz" pos="480">
          <p15:clr>
            <a:srgbClr val="FBAE40"/>
          </p15:clr>
        </p15:guide>
        <p15:guide id="14" orient="horz" pos="38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17"/>
        <p:cNvGrpSpPr/>
        <p:nvPr/>
      </p:nvGrpSpPr>
      <p:grpSpPr>
        <a:xfrm>
          <a:off x="0" y="0"/>
          <a:ext cx="0" cy="0"/>
          <a:chOff x="0" y="0"/>
          <a:chExt cx="0" cy="0"/>
        </a:xfrm>
      </p:grpSpPr>
      <p:sp>
        <p:nvSpPr>
          <p:cNvPr id="18" name="Google Shape;18;p9"/>
          <p:cNvSpPr>
            <a:spLocks noGrp="1"/>
          </p:cNvSpPr>
          <p:nvPr>
            <p:ph type="pic" idx="2"/>
          </p:nvPr>
        </p:nvSpPr>
        <p:spPr>
          <a:xfrm>
            <a:off x="-1" y="-1"/>
            <a:ext cx="12192001" cy="685800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1pPr>
            <a:lvl2pPr marR="0" lvl="1"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2pPr>
            <a:lvl3pPr marR="0" lvl="2"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3pPr>
            <a:lvl4pPr marR="0" lvl="3"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4pPr>
            <a:lvl5pPr marR="0" lvl="4"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5pPr>
            <a:lvl6pPr marR="0" lvl="5"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6pPr>
            <a:lvl7pPr marR="0" lvl="6"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7pPr>
            <a:lvl8pPr marR="0" lvl="7"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8pPr>
            <a:lvl9pPr marR="0" lvl="8"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9pPr>
          </a:lstStyle>
          <a:p>
            <a:r>
              <a:rPr lang="en-US"/>
              <a:t>Click icon to add picture</a:t>
            </a:r>
            <a:endParaRPr/>
          </a:p>
        </p:txBody>
      </p:sp>
      <p:sp>
        <p:nvSpPr>
          <p:cNvPr id="19" name="Google Shape;19;p9"/>
          <p:cNvSpPr txBox="1">
            <a:spLocks noGrp="1"/>
          </p:cNvSpPr>
          <p:nvPr>
            <p:ph type="sldNum" idx="12"/>
          </p:nvPr>
        </p:nvSpPr>
        <p:spPr>
          <a:xfrm>
            <a:off x="5892800" y="6171700"/>
            <a:ext cx="2844800" cy="369302"/>
          </a:xfrm>
          <a:prstGeom prst="rect">
            <a:avLst/>
          </a:prstGeom>
          <a:noFill/>
          <a:ln>
            <a:noFill/>
          </a:ln>
        </p:spPr>
        <p:txBody>
          <a:bodyPr spcFirstLastPara="1" wrap="square" lIns="91425" tIns="91425" rIns="91425" bIns="91425" anchor="ctr" anchorCtr="0">
            <a:spAutoFit/>
          </a:bodyPr>
          <a:lstStyle>
            <a:lvl1pPr marL="0" lvl="0"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1pPr>
            <a:lvl2pPr marL="0" lvl="1"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2pPr>
            <a:lvl3pPr marL="0" lvl="2"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3pPr>
            <a:lvl4pPr marL="0" lvl="3"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4pPr>
            <a:lvl5pPr marL="0" lvl="4"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5pPr>
            <a:lvl6pPr marL="0" lvl="5"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6pPr>
            <a:lvl7pPr marL="0" lvl="6"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7pPr>
            <a:lvl8pPr marL="0" lvl="7"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8pPr>
            <a:lvl9pPr marL="0" lvl="8"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79482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8" name="Rectangle 17"/>
          <p:cNvSpPr/>
          <p:nvPr userDrawn="1"/>
        </p:nvSpPr>
        <p:spPr>
          <a:xfrm>
            <a:off x="0" y="0"/>
            <a:ext cx="12192000" cy="6858000"/>
          </a:xfrm>
          <a:prstGeom prst="rect">
            <a:avLst/>
          </a:prstGeom>
          <a:solidFill>
            <a:srgbClr val="FF9E1B"/>
          </a:solidFill>
          <a:ln w="9525">
            <a:solidFill>
              <a:srgbClr val="FF9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 name="Title 1"/>
          <p:cNvSpPr>
            <a:spLocks noGrp="1"/>
          </p:cNvSpPr>
          <p:nvPr>
            <p:ph type="title" hasCustomPrompt="1"/>
          </p:nvPr>
        </p:nvSpPr>
        <p:spPr>
          <a:xfrm>
            <a:off x="838200" y="2295526"/>
            <a:ext cx="10515600" cy="1325563"/>
          </a:xfrm>
        </p:spPr>
        <p:txBody>
          <a:bodyPr anchor="t">
            <a:normAutofit/>
          </a:bodyPr>
          <a:lstStyle>
            <a:lvl1pPr>
              <a:defRPr sz="3200" b="1">
                <a:solidFill>
                  <a:schemeClr val="bg1"/>
                </a:solidFill>
                <a:latin typeface="+mj-lt"/>
              </a:defRPr>
            </a:lvl1pPr>
          </a:lstStyle>
          <a:p>
            <a:r>
              <a:rPr lang="en-US"/>
              <a:t>Title</a:t>
            </a:r>
          </a:p>
        </p:txBody>
      </p:sp>
      <p:cxnSp>
        <p:nvCxnSpPr>
          <p:cNvPr id="9" name="Straight Connector 8"/>
          <p:cNvCxnSpPr/>
          <p:nvPr userDrawn="1"/>
        </p:nvCxnSpPr>
        <p:spPr>
          <a:xfrm>
            <a:off x="10637520" y="6483350"/>
            <a:ext cx="0" cy="146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C941940-418F-4599-A247-E453AA8398D4}"/>
              </a:ext>
            </a:extLst>
          </p:cNvPr>
          <p:cNvCxnSpPr>
            <a:cxnSpLocks/>
          </p:cNvCxnSpPr>
          <p:nvPr userDrawn="1"/>
        </p:nvCxnSpPr>
        <p:spPr>
          <a:xfrm>
            <a:off x="1505712" y="6449499"/>
            <a:ext cx="10381488" cy="0"/>
          </a:xfrm>
          <a:prstGeom prst="line">
            <a:avLst/>
          </a:prstGeom>
          <a:ln>
            <a:solidFill>
              <a:schemeClr val="bg1">
                <a:alpha val="46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0" hasCustomPrompt="1"/>
          </p:nvPr>
        </p:nvSpPr>
        <p:spPr>
          <a:xfrm>
            <a:off x="838200" y="5308542"/>
            <a:ext cx="10515600" cy="565150"/>
          </a:xfrm>
        </p:spPr>
        <p:txBody>
          <a:bodyPr anchor="ctr">
            <a:normAutofit/>
          </a:bodyPr>
          <a:lstStyle>
            <a:lvl1pPr marL="0" indent="0">
              <a:buNone/>
              <a:defRPr sz="2400">
                <a:solidFill>
                  <a:schemeClr val="bg1"/>
                </a:solidFill>
              </a:defRPr>
            </a:lvl1pPr>
          </a:lstStyle>
          <a:p>
            <a:pPr lvl="0"/>
            <a:r>
              <a:rPr lang="en-US"/>
              <a:t>Date</a:t>
            </a:r>
          </a:p>
        </p:txBody>
      </p:sp>
      <p:sp>
        <p:nvSpPr>
          <p:cNvPr id="17" name="Content Placeholder 16"/>
          <p:cNvSpPr>
            <a:spLocks noGrp="1"/>
          </p:cNvSpPr>
          <p:nvPr>
            <p:ph sz="quarter" idx="11" hasCustomPrompt="1"/>
          </p:nvPr>
        </p:nvSpPr>
        <p:spPr>
          <a:xfrm>
            <a:off x="838200" y="3621088"/>
            <a:ext cx="10515600" cy="660400"/>
          </a:xfrm>
        </p:spPr>
        <p:txBody>
          <a:bodyPr>
            <a:normAutofit/>
          </a:bodyPr>
          <a:lstStyle>
            <a:lvl1pPr marL="0" indent="0">
              <a:buNone/>
              <a:defRPr sz="2400">
                <a:solidFill>
                  <a:schemeClr val="bg1"/>
                </a:solidFill>
              </a:defRPr>
            </a:lvl1pPr>
          </a:lstStyle>
          <a:p>
            <a:pPr lvl="0"/>
            <a:r>
              <a:rPr lang="en-US"/>
              <a:t>Document</a:t>
            </a:r>
          </a:p>
        </p:txBody>
      </p:sp>
      <p:pic>
        <p:nvPicPr>
          <p:cNvPr id="12" name="Graphic 19">
            <a:extLst>
              <a:ext uri="{FF2B5EF4-FFF2-40B4-BE49-F238E27FC236}">
                <a16:creationId xmlns:a16="http://schemas.microsoft.com/office/drawing/2014/main" id="{BB23C3EC-A44B-465A-B37C-663A5F8896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4357" y="6316042"/>
            <a:ext cx="1113211" cy="271114"/>
          </a:xfrm>
          <a:prstGeom prst="rect">
            <a:avLst/>
          </a:prstGeom>
        </p:spPr>
      </p:pic>
      <p:pic>
        <p:nvPicPr>
          <p:cNvPr id="13" name="Picture 233" descr="m1-logo">
            <a:extLst>
              <a:ext uri="{FF2B5EF4-FFF2-40B4-BE49-F238E27FC236}">
                <a16:creationId xmlns:a16="http://schemas.microsoft.com/office/drawing/2014/main" id="{34696E52-2EDD-41C2-B31F-CBB640F83AF0}"/>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78284" y="6276612"/>
            <a:ext cx="327388" cy="327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82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17"/>
        <p:cNvGrpSpPr/>
        <p:nvPr/>
      </p:nvGrpSpPr>
      <p:grpSpPr>
        <a:xfrm>
          <a:off x="0" y="0"/>
          <a:ext cx="0" cy="0"/>
          <a:chOff x="0" y="0"/>
          <a:chExt cx="0" cy="0"/>
        </a:xfrm>
      </p:grpSpPr>
      <p:sp>
        <p:nvSpPr>
          <p:cNvPr id="18" name="Google Shape;18;p9"/>
          <p:cNvSpPr>
            <a:spLocks noGrp="1"/>
          </p:cNvSpPr>
          <p:nvPr>
            <p:ph type="pic" idx="2"/>
          </p:nvPr>
        </p:nvSpPr>
        <p:spPr>
          <a:xfrm>
            <a:off x="-1" y="-1"/>
            <a:ext cx="12192001" cy="685800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1pPr>
            <a:lvl2pPr marR="0" lvl="1"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2pPr>
            <a:lvl3pPr marR="0" lvl="2"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3pPr>
            <a:lvl4pPr marR="0" lvl="3"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4pPr>
            <a:lvl5pPr marR="0" lvl="4"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5pPr>
            <a:lvl6pPr marR="0" lvl="5"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6pPr>
            <a:lvl7pPr marR="0" lvl="6"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7pPr>
            <a:lvl8pPr marR="0" lvl="7"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8pPr>
            <a:lvl9pPr marR="0" lvl="8" algn="l" rtl="0">
              <a:lnSpc>
                <a:spcPct val="90000"/>
              </a:lnSpc>
              <a:spcBef>
                <a:spcPts val="1000"/>
              </a:spcBef>
              <a:spcAft>
                <a:spcPts val="0"/>
              </a:spcAft>
              <a:buClr>
                <a:srgbClr val="000000"/>
              </a:buClr>
              <a:buSzPts val="5600"/>
              <a:buFont typeface="Arial"/>
              <a:buChar char="•"/>
              <a:defRPr sz="2800" b="0" i="0" u="none" strike="noStrike" cap="none">
                <a:solidFill>
                  <a:srgbClr val="000000"/>
                </a:solidFill>
                <a:latin typeface="Arial"/>
                <a:ea typeface="Arial"/>
                <a:cs typeface="Arial"/>
                <a:sym typeface="Arial"/>
              </a:defRPr>
            </a:lvl9pPr>
          </a:lstStyle>
          <a:p>
            <a:r>
              <a:rPr lang="en-US"/>
              <a:t>Click icon to add picture</a:t>
            </a:r>
            <a:endParaRPr/>
          </a:p>
        </p:txBody>
      </p:sp>
      <p:sp>
        <p:nvSpPr>
          <p:cNvPr id="19" name="Google Shape;19;p9"/>
          <p:cNvSpPr txBox="1">
            <a:spLocks noGrp="1"/>
          </p:cNvSpPr>
          <p:nvPr>
            <p:ph type="sldNum" idx="12"/>
          </p:nvPr>
        </p:nvSpPr>
        <p:spPr>
          <a:xfrm>
            <a:off x="5892800" y="6171700"/>
            <a:ext cx="2844800" cy="369302"/>
          </a:xfrm>
          <a:prstGeom prst="rect">
            <a:avLst/>
          </a:prstGeom>
          <a:noFill/>
          <a:ln>
            <a:noFill/>
          </a:ln>
        </p:spPr>
        <p:txBody>
          <a:bodyPr spcFirstLastPara="1" wrap="square" lIns="91425" tIns="91425" rIns="91425" bIns="91425" anchor="ctr" anchorCtr="0">
            <a:spAutoFit/>
          </a:bodyPr>
          <a:lstStyle>
            <a:lvl1pPr marL="0" lvl="0"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1pPr>
            <a:lvl2pPr marL="0" lvl="1"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2pPr>
            <a:lvl3pPr marL="0" lvl="2"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3pPr>
            <a:lvl4pPr marL="0" lvl="3"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4pPr>
            <a:lvl5pPr marL="0" lvl="4"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5pPr>
            <a:lvl6pPr marL="0" lvl="5"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6pPr>
            <a:lvl7pPr marL="0" lvl="6"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7pPr>
            <a:lvl8pPr marL="0" lvl="7"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8pPr>
            <a:lvl9pPr marL="0" lvl="8" indent="0" algn="r">
              <a:lnSpc>
                <a:spcPct val="100000"/>
              </a:lnSpc>
              <a:spcBef>
                <a:spcPts val="0"/>
              </a:spcBef>
              <a:spcAft>
                <a:spcPts val="0"/>
              </a:spcAft>
              <a:buClr>
                <a:srgbClr val="000000"/>
              </a:buClr>
              <a:buSzPts val="2400"/>
              <a:buFont typeface="Arial"/>
              <a:buNone/>
              <a:defRPr sz="1200">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61571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2.xml"/><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vmlDrawing" Target="../drawings/vmlDrawing3.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6"/>
            </p:custDataLst>
            <p:extLst>
              <p:ext uri="{D42A27DB-BD31-4B8C-83A1-F6EECF244321}">
                <p14:modId xmlns:p14="http://schemas.microsoft.com/office/powerpoint/2010/main" val="1608978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05" name="think-cell Slide" r:id="rId8" imgW="471" imgH="472" progId="TCLayout.ActiveDocument.1">
                  <p:embed/>
                </p:oleObj>
              </mc:Choice>
              <mc:Fallback>
                <p:oleObj name="think-cell Slide" r:id="rId8" imgW="471" imgH="472" progId="TCLayout.ActiveDocument.1">
                  <p:embed/>
                  <p:pic>
                    <p:nvPicPr>
                      <p:cNvPr id="8" name="Object 7" hidden="1"/>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7"/>
            </p:custDataLst>
          </p:nvPr>
        </p:nvSpPr>
        <p:spPr>
          <a:xfrm>
            <a:off x="0" y="0"/>
            <a:ext cx="158750" cy="15875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4400" b="0" i="0" baseline="0" dirty="0">
              <a:solidFill>
                <a:schemeClr val="tx1"/>
              </a:solidFill>
              <a:latin typeface="Arial" panose="020B0604020202020204" pitchFamily="34" charset="0"/>
              <a:ea typeface="+mj-ea"/>
              <a:cs typeface="+mj-cs"/>
              <a:sym typeface="Arial" panose="020B0604020202020204" pitchFamily="34" charset="0"/>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7A5C2-57CE-4DEA-9DC1-00A6DE5AB2C7}" type="datetimeFigureOut">
              <a:rPr lang="en-US" smtClean="0"/>
              <a:t>6/17/2021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F051B-8201-4778-B982-F7BE897795AD}" type="slidenum">
              <a:rPr lang="en-US" smtClean="0"/>
              <a:t>‹#›</a:t>
            </a:fld>
            <a:endParaRPr lang="en-US" dirty="0"/>
          </a:p>
        </p:txBody>
      </p:sp>
    </p:spTree>
    <p:extLst>
      <p:ext uri="{BB962C8B-B14F-4D97-AF65-F5344CB8AC3E}">
        <p14:creationId xmlns:p14="http://schemas.microsoft.com/office/powerpoint/2010/main" val="2574635990"/>
      </p:ext>
    </p:extLst>
  </p:cSld>
  <p:clrMap bg1="lt1" tx1="dk1" bg2="lt2" tx2="dk2" accent1="accent1" accent2="accent2" accent3="accent3" accent4="accent4" accent5="accent5" accent6="accent6" hlink="hlink" folHlink="folHlink"/>
  <p:sldLayoutIdLst>
    <p:sldLayoutId id="2147483694" r:id="rId1"/>
    <p:sldLayoutId id="2147483762" r:id="rId2"/>
    <p:sldLayoutId id="21474837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28" name="think-cell Slide" r:id="rId7" imgW="471" imgH="472" progId="TCLayout.ActiveDocument.1">
                  <p:embed/>
                </p:oleObj>
              </mc:Choice>
              <mc:Fallback>
                <p:oleObj name="think-cell Slide" r:id="rId7" imgW="471" imgH="472" progId="TCLayout.ActiveDocument.1">
                  <p:embed/>
                  <p:pic>
                    <p:nvPicPr>
                      <p:cNvPr id="8" name="Object 7"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6"/>
            </p:custDataLst>
          </p:nvPr>
        </p:nvSpPr>
        <p:spPr>
          <a:xfrm>
            <a:off x="0" y="0"/>
            <a:ext cx="158750" cy="15875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4400" b="0" i="0" baseline="0">
              <a:solidFill>
                <a:schemeClr val="tx1"/>
              </a:solidFill>
              <a:latin typeface="Arial" panose="020B0604020202020204" pitchFamily="34" charset="0"/>
              <a:ea typeface="+mj-ea"/>
              <a:cs typeface="+mj-cs"/>
              <a:sym typeface="Arial" panose="020B0604020202020204" pitchFamily="34" charset="0"/>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7A5C2-57CE-4DEA-9DC1-00A6DE5AB2C7}" type="datetimeFigureOut">
              <a:rPr lang="en-US" smtClean="0"/>
              <a:t>6/17/2021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F051B-8201-4778-B982-F7BE897795AD}" type="slidenum">
              <a:rPr lang="en-US" smtClean="0"/>
              <a:t>‹#›</a:t>
            </a:fld>
            <a:endParaRPr lang="en-US"/>
          </a:p>
        </p:txBody>
      </p:sp>
    </p:spTree>
    <p:extLst>
      <p:ext uri="{BB962C8B-B14F-4D97-AF65-F5344CB8AC3E}">
        <p14:creationId xmlns:p14="http://schemas.microsoft.com/office/powerpoint/2010/main" val="3074834291"/>
      </p:ext>
    </p:extLst>
  </p:cSld>
  <p:clrMap bg1="lt1" tx1="dk1" bg2="lt2" tx2="dk2" accent1="accent1" accent2="accent2" accent3="accent3" accent4="accent4" accent5="accent5" accent6="accent6" hlink="hlink" folHlink="folHlink"/>
  <p:sldLayoutIdLst>
    <p:sldLayoutId id="2147483687" r:id="rId1"/>
    <p:sldLayoutId id="214748369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a:ext>
            </a:extLst>
          </a:blip>
          <a:srcRect/>
          <a:stretch>
            <a:fillRect/>
          </a:stretch>
        </p:blipFill>
        <p:spPr/>
      </p:pic>
      <p:sp>
        <p:nvSpPr>
          <p:cNvPr id="6" name="TextBox 5"/>
          <p:cNvSpPr txBox="1"/>
          <p:nvPr/>
        </p:nvSpPr>
        <p:spPr>
          <a:xfrm>
            <a:off x="0" y="3858649"/>
            <a:ext cx="12192000" cy="1323439"/>
          </a:xfrm>
          <a:prstGeom prst="rect">
            <a:avLst/>
          </a:prstGeom>
          <a:noFill/>
        </p:spPr>
        <p:txBody>
          <a:bodyPr wrap="square" rtlCol="0">
            <a:spAutoFit/>
          </a:bodyPr>
          <a:lstStyle/>
          <a:p>
            <a:pPr algn="ctr"/>
            <a:r>
              <a:rPr lang="en-US" sz="4000" dirty="0">
                <a:solidFill>
                  <a:schemeClr val="bg1"/>
                </a:solidFill>
                <a:latin typeface="+mj-lt"/>
                <a:ea typeface="DIN-Regular" charset="0"/>
                <a:cs typeface="DIN-Regular" charset="0"/>
              </a:rPr>
              <a:t>Digital Transformation</a:t>
            </a:r>
          </a:p>
          <a:p>
            <a:pPr algn="ctr"/>
            <a:r>
              <a:rPr lang="en-US" sz="4000" dirty="0">
                <a:solidFill>
                  <a:schemeClr val="bg1"/>
                </a:solidFill>
                <a:latin typeface="+mj-lt"/>
                <a:ea typeface="DIN-Regular" charset="0"/>
                <a:cs typeface="DIN-Regular" charset="0"/>
              </a:rPr>
              <a:t>Program Key Improvements</a:t>
            </a:r>
          </a:p>
        </p:txBody>
      </p:sp>
      <p:sp>
        <p:nvSpPr>
          <p:cNvPr id="5" name="TextBox 4">
            <a:extLst>
              <a:ext uri="{FF2B5EF4-FFF2-40B4-BE49-F238E27FC236}">
                <a16:creationId xmlns:a16="http://schemas.microsoft.com/office/drawing/2014/main" id="{882657ED-BEC7-4F31-A2C8-B1F7DD7A1D24}"/>
              </a:ext>
            </a:extLst>
          </p:cNvPr>
          <p:cNvSpPr txBox="1"/>
          <p:nvPr/>
        </p:nvSpPr>
        <p:spPr>
          <a:xfrm>
            <a:off x="0" y="6172163"/>
            <a:ext cx="3216166" cy="400110"/>
          </a:xfrm>
          <a:prstGeom prst="rect">
            <a:avLst/>
          </a:prstGeom>
          <a:noFill/>
        </p:spPr>
        <p:txBody>
          <a:bodyPr wrap="square" rtlCol="0">
            <a:spAutoFit/>
          </a:bodyPr>
          <a:lstStyle/>
          <a:p>
            <a:pPr algn="ctr"/>
            <a:r>
              <a:rPr lang="en-US" sz="2000" dirty="0">
                <a:solidFill>
                  <a:schemeClr val="bg1"/>
                </a:solidFill>
                <a:latin typeface="+mj-lt"/>
                <a:ea typeface="DIN-Regular" charset="0"/>
                <a:cs typeface="DIN-Regular" charset="0"/>
              </a:rPr>
              <a:t>25 June 2021</a:t>
            </a:r>
          </a:p>
        </p:txBody>
      </p:sp>
    </p:spTree>
    <p:extLst>
      <p:ext uri="{BB962C8B-B14F-4D97-AF65-F5344CB8AC3E}">
        <p14:creationId xmlns:p14="http://schemas.microsoft.com/office/powerpoint/2010/main" val="63315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B685CE-2516-44CA-821A-6C5092710CCE}"/>
              </a:ext>
            </a:extLst>
          </p:cNvPr>
          <p:cNvSpPr>
            <a:spLocks noGrp="1"/>
          </p:cNvSpPr>
          <p:nvPr>
            <p:ph type="title"/>
          </p:nvPr>
        </p:nvSpPr>
        <p:spPr/>
        <p:txBody>
          <a:bodyPr/>
          <a:lstStyle/>
          <a:p>
            <a:r>
              <a:rPr lang="en-US" dirty="0"/>
              <a:t>Effort estimation details </a:t>
            </a:r>
          </a:p>
        </p:txBody>
      </p:sp>
      <p:sp>
        <p:nvSpPr>
          <p:cNvPr id="6" name="Content Placeholder 5">
            <a:extLst>
              <a:ext uri="{FF2B5EF4-FFF2-40B4-BE49-F238E27FC236}">
                <a16:creationId xmlns:a16="http://schemas.microsoft.com/office/drawing/2014/main" id="{EE4AA48D-A4D5-4CDD-A6FC-1DE0C4A6F45B}"/>
              </a:ext>
            </a:extLst>
          </p:cNvPr>
          <p:cNvSpPr>
            <a:spLocks noGrp="1"/>
          </p:cNvSpPr>
          <p:nvPr>
            <p:ph sz="quarter" idx="10"/>
          </p:nvPr>
        </p:nvSpPr>
        <p:spPr/>
        <p:txBody>
          <a:bodyPr/>
          <a:lstStyle/>
          <a:p>
            <a:endParaRPr lang="en-US"/>
          </a:p>
        </p:txBody>
      </p:sp>
      <p:sp>
        <p:nvSpPr>
          <p:cNvPr id="7" name="Content Placeholder 6">
            <a:extLst>
              <a:ext uri="{FF2B5EF4-FFF2-40B4-BE49-F238E27FC236}">
                <a16:creationId xmlns:a16="http://schemas.microsoft.com/office/drawing/2014/main" id="{249E1D95-6B7C-4ABD-8460-CBDFC415C810}"/>
              </a:ext>
            </a:extLst>
          </p:cNvPr>
          <p:cNvSpPr>
            <a:spLocks noGrp="1"/>
          </p:cNvSpPr>
          <p:nvPr>
            <p:ph sz="quarter" idx="11"/>
          </p:nvPr>
        </p:nvSpPr>
        <p:spPr/>
        <p:txBody>
          <a:bodyPr/>
          <a:lstStyle/>
          <a:p>
            <a:endParaRPr lang="en-US"/>
          </a:p>
        </p:txBody>
      </p:sp>
    </p:spTree>
    <p:extLst>
      <p:ext uri="{BB962C8B-B14F-4D97-AF65-F5344CB8AC3E}">
        <p14:creationId xmlns:p14="http://schemas.microsoft.com/office/powerpoint/2010/main" val="347326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BBA3-1AB3-45CD-98E0-AD86E774EED2}"/>
              </a:ext>
            </a:extLst>
          </p:cNvPr>
          <p:cNvSpPr>
            <a:spLocks noGrp="1"/>
          </p:cNvSpPr>
          <p:nvPr>
            <p:ph type="title"/>
          </p:nvPr>
        </p:nvSpPr>
        <p:spPr/>
        <p:txBody>
          <a:bodyPr/>
          <a:lstStyle/>
          <a:p>
            <a:r>
              <a:rPr lang="en-GB" dirty="0"/>
              <a:t>Estimation Factory</a:t>
            </a:r>
          </a:p>
        </p:txBody>
      </p:sp>
      <p:sp>
        <p:nvSpPr>
          <p:cNvPr id="3" name="Content Placeholder 2">
            <a:extLst>
              <a:ext uri="{FF2B5EF4-FFF2-40B4-BE49-F238E27FC236}">
                <a16:creationId xmlns:a16="http://schemas.microsoft.com/office/drawing/2014/main" id="{748A0155-3CEB-46BB-8D69-86BE84C2131E}"/>
              </a:ext>
            </a:extLst>
          </p:cNvPr>
          <p:cNvSpPr>
            <a:spLocks noGrp="1"/>
          </p:cNvSpPr>
          <p:nvPr>
            <p:ph sz="quarter" idx="10"/>
          </p:nvPr>
        </p:nvSpPr>
        <p:spPr/>
        <p:txBody>
          <a:bodyPr/>
          <a:lstStyle/>
          <a:p>
            <a:r>
              <a:rPr lang="en-GB" dirty="0"/>
              <a:t>Deep Dive  - 3 for Three</a:t>
            </a:r>
          </a:p>
        </p:txBody>
      </p:sp>
      <p:grpSp>
        <p:nvGrpSpPr>
          <p:cNvPr id="41" name="Group 40">
            <a:extLst>
              <a:ext uri="{FF2B5EF4-FFF2-40B4-BE49-F238E27FC236}">
                <a16:creationId xmlns:a16="http://schemas.microsoft.com/office/drawing/2014/main" id="{8D283DB2-9880-4C73-AB90-F4F655102F58}"/>
              </a:ext>
            </a:extLst>
          </p:cNvPr>
          <p:cNvGrpSpPr/>
          <p:nvPr/>
        </p:nvGrpSpPr>
        <p:grpSpPr>
          <a:xfrm>
            <a:off x="622300" y="1440824"/>
            <a:ext cx="8906995" cy="3976352"/>
            <a:chOff x="197745" y="1508735"/>
            <a:chExt cx="9791415" cy="3539613"/>
          </a:xfrm>
        </p:grpSpPr>
        <p:grpSp>
          <p:nvGrpSpPr>
            <p:cNvPr id="42" name="Group 41">
              <a:extLst>
                <a:ext uri="{FF2B5EF4-FFF2-40B4-BE49-F238E27FC236}">
                  <a16:creationId xmlns:a16="http://schemas.microsoft.com/office/drawing/2014/main" id="{EDC530E5-7F86-4AE9-ACCC-58026DD70C02}"/>
                </a:ext>
              </a:extLst>
            </p:cNvPr>
            <p:cNvGrpSpPr/>
            <p:nvPr/>
          </p:nvGrpSpPr>
          <p:grpSpPr>
            <a:xfrm>
              <a:off x="197745" y="1508735"/>
              <a:ext cx="1883353" cy="3539613"/>
              <a:chOff x="197745" y="1508735"/>
              <a:chExt cx="1883353" cy="3539613"/>
            </a:xfrm>
          </p:grpSpPr>
          <p:grpSp>
            <p:nvGrpSpPr>
              <p:cNvPr id="71" name="Group 70">
                <a:extLst>
                  <a:ext uri="{FF2B5EF4-FFF2-40B4-BE49-F238E27FC236}">
                    <a16:creationId xmlns:a16="http://schemas.microsoft.com/office/drawing/2014/main" id="{13EA1F76-F988-470E-B087-9FF5A4BB45F1}"/>
                  </a:ext>
                </a:extLst>
              </p:cNvPr>
              <p:cNvGrpSpPr/>
              <p:nvPr/>
            </p:nvGrpSpPr>
            <p:grpSpPr>
              <a:xfrm>
                <a:off x="251928" y="1548251"/>
                <a:ext cx="1828125" cy="503587"/>
                <a:chOff x="251928" y="1885133"/>
                <a:chExt cx="1828125" cy="503587"/>
              </a:xfrm>
            </p:grpSpPr>
            <p:sp>
              <p:nvSpPr>
                <p:cNvPr id="75" name="Rectangle 74">
                  <a:extLst>
                    <a:ext uri="{FF2B5EF4-FFF2-40B4-BE49-F238E27FC236}">
                      <a16:creationId xmlns:a16="http://schemas.microsoft.com/office/drawing/2014/main" id="{02BA2013-B428-4A5B-B780-51C7A85845A3}"/>
                    </a:ext>
                  </a:extLst>
                </p:cNvPr>
                <p:cNvSpPr/>
                <p:nvPr/>
              </p:nvSpPr>
              <p:spPr>
                <a:xfrm>
                  <a:off x="251928" y="1887273"/>
                  <a:ext cx="1828125"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F835D83-1502-4411-906C-7A61F5F15927}"/>
                    </a:ext>
                  </a:extLst>
                </p:cNvPr>
                <p:cNvSpPr txBox="1"/>
                <p:nvPr/>
              </p:nvSpPr>
              <p:spPr>
                <a:xfrm>
                  <a:off x="465431" y="1885133"/>
                  <a:ext cx="1486323" cy="410958"/>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Feature Envelope</a:t>
                  </a:r>
                </a:p>
              </p:txBody>
            </p:sp>
          </p:grpSp>
          <p:grpSp>
            <p:nvGrpSpPr>
              <p:cNvPr id="72" name="Group 71">
                <a:extLst>
                  <a:ext uri="{FF2B5EF4-FFF2-40B4-BE49-F238E27FC236}">
                    <a16:creationId xmlns:a16="http://schemas.microsoft.com/office/drawing/2014/main" id="{ABE86338-CE59-4E41-8F06-618D273C4227}"/>
                  </a:ext>
                </a:extLst>
              </p:cNvPr>
              <p:cNvGrpSpPr/>
              <p:nvPr/>
            </p:nvGrpSpPr>
            <p:grpSpPr>
              <a:xfrm>
                <a:off x="197745" y="1508735"/>
                <a:ext cx="1883353" cy="3539613"/>
                <a:chOff x="197745" y="1508735"/>
                <a:chExt cx="1883353" cy="3539613"/>
              </a:xfrm>
            </p:grpSpPr>
            <p:sp>
              <p:nvSpPr>
                <p:cNvPr id="73" name="Rectangle 72">
                  <a:extLst>
                    <a:ext uri="{FF2B5EF4-FFF2-40B4-BE49-F238E27FC236}">
                      <a16:creationId xmlns:a16="http://schemas.microsoft.com/office/drawing/2014/main" id="{3DAB49FA-23F7-453E-BC37-F475DB14FBDC}"/>
                    </a:ext>
                  </a:extLst>
                </p:cNvPr>
                <p:cNvSpPr/>
                <p:nvPr/>
              </p:nvSpPr>
              <p:spPr>
                <a:xfrm>
                  <a:off x="210102"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9E2585D2-D56A-47FB-AC44-10329E7F2079}"/>
                    </a:ext>
                  </a:extLst>
                </p:cNvPr>
                <p:cNvSpPr/>
                <p:nvPr/>
              </p:nvSpPr>
              <p:spPr>
                <a:xfrm>
                  <a:off x="197745" y="2044068"/>
                  <a:ext cx="1883353" cy="791495"/>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cs typeface="Arial" panose="020B0604020202020204" pitchFamily="34" charset="0"/>
                    </a:rPr>
                    <a:t>Definition of the feature as it is described	</a:t>
                  </a:r>
                </a:p>
              </p:txBody>
            </p:sp>
          </p:grpSp>
        </p:grpSp>
        <p:grpSp>
          <p:nvGrpSpPr>
            <p:cNvPr id="43" name="Group 42">
              <a:extLst>
                <a:ext uri="{FF2B5EF4-FFF2-40B4-BE49-F238E27FC236}">
                  <a16:creationId xmlns:a16="http://schemas.microsoft.com/office/drawing/2014/main" id="{4389648B-6EC0-4BB2-96E7-43960B793F57}"/>
                </a:ext>
              </a:extLst>
            </p:cNvPr>
            <p:cNvGrpSpPr/>
            <p:nvPr/>
          </p:nvGrpSpPr>
          <p:grpSpPr>
            <a:xfrm>
              <a:off x="2151498" y="1508735"/>
              <a:ext cx="1885321" cy="3539613"/>
              <a:chOff x="2151498" y="1508735"/>
              <a:chExt cx="1885321" cy="3539613"/>
            </a:xfrm>
          </p:grpSpPr>
          <p:grpSp>
            <p:nvGrpSpPr>
              <p:cNvPr id="65" name="Group 64">
                <a:extLst>
                  <a:ext uri="{FF2B5EF4-FFF2-40B4-BE49-F238E27FC236}">
                    <a16:creationId xmlns:a16="http://schemas.microsoft.com/office/drawing/2014/main" id="{E749B85A-A71A-437F-841E-BC74C52FDDE8}"/>
                  </a:ext>
                </a:extLst>
              </p:cNvPr>
              <p:cNvGrpSpPr/>
              <p:nvPr/>
            </p:nvGrpSpPr>
            <p:grpSpPr>
              <a:xfrm>
                <a:off x="2195397" y="1548251"/>
                <a:ext cx="1841422" cy="501447"/>
                <a:chOff x="2195397" y="1885133"/>
                <a:chExt cx="1841422" cy="501447"/>
              </a:xfrm>
            </p:grpSpPr>
            <p:sp>
              <p:nvSpPr>
                <p:cNvPr id="69" name="Rectangle 68">
                  <a:extLst>
                    <a:ext uri="{FF2B5EF4-FFF2-40B4-BE49-F238E27FC236}">
                      <a16:creationId xmlns:a16="http://schemas.microsoft.com/office/drawing/2014/main" id="{BECE71CB-0720-4A55-8CF2-351E646614C9}"/>
                    </a:ext>
                  </a:extLst>
                </p:cNvPr>
                <p:cNvSpPr/>
                <p:nvPr/>
              </p:nvSpPr>
              <p:spPr>
                <a:xfrm>
                  <a:off x="2195397" y="1885133"/>
                  <a:ext cx="1841422"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41830556-7684-4895-BFE5-6693B22D7D2F}"/>
                    </a:ext>
                  </a:extLst>
                </p:cNvPr>
                <p:cNvSpPr txBox="1"/>
                <p:nvPr/>
              </p:nvSpPr>
              <p:spPr>
                <a:xfrm>
                  <a:off x="2436913" y="1918131"/>
                  <a:ext cx="1358390" cy="410959"/>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Complexity of the Feature</a:t>
                  </a:r>
                </a:p>
              </p:txBody>
            </p:sp>
          </p:grpSp>
          <p:grpSp>
            <p:nvGrpSpPr>
              <p:cNvPr id="66" name="Group 65">
                <a:extLst>
                  <a:ext uri="{FF2B5EF4-FFF2-40B4-BE49-F238E27FC236}">
                    <a16:creationId xmlns:a16="http://schemas.microsoft.com/office/drawing/2014/main" id="{410459B8-45A7-4F0C-9B93-9A2BB0B89D25}"/>
                  </a:ext>
                </a:extLst>
              </p:cNvPr>
              <p:cNvGrpSpPr/>
              <p:nvPr/>
            </p:nvGrpSpPr>
            <p:grpSpPr>
              <a:xfrm>
                <a:off x="2151498" y="1508735"/>
                <a:ext cx="1883354" cy="3539613"/>
                <a:chOff x="2151498" y="1508735"/>
                <a:chExt cx="1883354" cy="3539613"/>
              </a:xfrm>
            </p:grpSpPr>
            <p:sp>
              <p:nvSpPr>
                <p:cNvPr id="67" name="Rectangle 66">
                  <a:extLst>
                    <a:ext uri="{FF2B5EF4-FFF2-40B4-BE49-F238E27FC236}">
                      <a16:creationId xmlns:a16="http://schemas.microsoft.com/office/drawing/2014/main" id="{ADC8AC10-B338-45B9-A498-D010460D2EFE}"/>
                    </a:ext>
                  </a:extLst>
                </p:cNvPr>
                <p:cNvSpPr/>
                <p:nvPr/>
              </p:nvSpPr>
              <p:spPr>
                <a:xfrm>
                  <a:off x="2191303"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17297F-32B0-4CE1-8147-5E457D8D8278}"/>
                    </a:ext>
                  </a:extLst>
                </p:cNvPr>
                <p:cNvSpPr/>
                <p:nvPr/>
              </p:nvSpPr>
              <p:spPr>
                <a:xfrm>
                  <a:off x="2151498" y="2057069"/>
                  <a:ext cx="1883354" cy="1284645"/>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What are the additional complexities that got added (which you discovered in Discovery)</a:t>
                  </a:r>
                  <a:endParaRPr lang="en-US" sz="1200" i="1" dirty="0">
                    <a:solidFill>
                      <a:prstClr val="black">
                        <a:lumMod val="75000"/>
                        <a:lumOff val="25000"/>
                      </a:prstClr>
                    </a:solidFill>
                    <a:latin typeface="Arial" panose="020B0604020202020204" pitchFamily="34" charset="0"/>
                    <a:cs typeface="Arial" panose="020B0604020202020204" pitchFamily="34" charset="0"/>
                  </a:endParaRPr>
                </a:p>
              </p:txBody>
            </p:sp>
          </p:grpSp>
        </p:grpSp>
        <p:grpSp>
          <p:nvGrpSpPr>
            <p:cNvPr id="44" name="Group 43">
              <a:extLst>
                <a:ext uri="{FF2B5EF4-FFF2-40B4-BE49-F238E27FC236}">
                  <a16:creationId xmlns:a16="http://schemas.microsoft.com/office/drawing/2014/main" id="{4C4E6FF1-C00B-422E-9769-D83631400ED2}"/>
                </a:ext>
              </a:extLst>
            </p:cNvPr>
            <p:cNvGrpSpPr/>
            <p:nvPr/>
          </p:nvGrpSpPr>
          <p:grpSpPr>
            <a:xfrm>
              <a:off x="4139846" y="1508735"/>
              <a:ext cx="1887101" cy="3539613"/>
              <a:chOff x="4139846" y="1508735"/>
              <a:chExt cx="1887101" cy="3539613"/>
            </a:xfrm>
          </p:grpSpPr>
          <p:grpSp>
            <p:nvGrpSpPr>
              <p:cNvPr id="59" name="Group 58">
                <a:extLst>
                  <a:ext uri="{FF2B5EF4-FFF2-40B4-BE49-F238E27FC236}">
                    <a16:creationId xmlns:a16="http://schemas.microsoft.com/office/drawing/2014/main" id="{1D79C6BD-FA74-44A8-80D0-BABFAEC1EB19}"/>
                  </a:ext>
                </a:extLst>
              </p:cNvPr>
              <p:cNvGrpSpPr/>
              <p:nvPr/>
            </p:nvGrpSpPr>
            <p:grpSpPr>
              <a:xfrm>
                <a:off x="4185525" y="1548257"/>
                <a:ext cx="1841422" cy="501447"/>
                <a:chOff x="4185525" y="1885139"/>
                <a:chExt cx="1841422" cy="501447"/>
              </a:xfrm>
            </p:grpSpPr>
            <p:sp>
              <p:nvSpPr>
                <p:cNvPr id="63" name="Rectangle 62">
                  <a:extLst>
                    <a:ext uri="{FF2B5EF4-FFF2-40B4-BE49-F238E27FC236}">
                      <a16:creationId xmlns:a16="http://schemas.microsoft.com/office/drawing/2014/main" id="{2C70B745-26FB-4FAA-A1E4-78791555549D}"/>
                    </a:ext>
                  </a:extLst>
                </p:cNvPr>
                <p:cNvSpPr/>
                <p:nvPr/>
              </p:nvSpPr>
              <p:spPr>
                <a:xfrm>
                  <a:off x="4185525" y="1885139"/>
                  <a:ext cx="1841422"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49169746-665C-4AF4-BA30-286254D80905}"/>
                    </a:ext>
                  </a:extLst>
                </p:cNvPr>
                <p:cNvSpPr txBox="1"/>
                <p:nvPr/>
              </p:nvSpPr>
              <p:spPr>
                <a:xfrm>
                  <a:off x="4424010" y="1951907"/>
                  <a:ext cx="1358390" cy="410958"/>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Component details</a:t>
                  </a:r>
                </a:p>
              </p:txBody>
            </p:sp>
          </p:grpSp>
          <p:grpSp>
            <p:nvGrpSpPr>
              <p:cNvPr id="60" name="Group 59">
                <a:extLst>
                  <a:ext uri="{FF2B5EF4-FFF2-40B4-BE49-F238E27FC236}">
                    <a16:creationId xmlns:a16="http://schemas.microsoft.com/office/drawing/2014/main" id="{5C6CB5B0-26D7-4DA8-983A-871AB51F1E8D}"/>
                  </a:ext>
                </a:extLst>
              </p:cNvPr>
              <p:cNvGrpSpPr/>
              <p:nvPr/>
            </p:nvGrpSpPr>
            <p:grpSpPr>
              <a:xfrm>
                <a:off x="4139846" y="1508735"/>
                <a:ext cx="1885133" cy="3539613"/>
                <a:chOff x="4139846" y="1508735"/>
                <a:chExt cx="1885133" cy="3539613"/>
              </a:xfrm>
            </p:grpSpPr>
            <p:sp>
              <p:nvSpPr>
                <p:cNvPr id="61" name="Rectangle 60">
                  <a:extLst>
                    <a:ext uri="{FF2B5EF4-FFF2-40B4-BE49-F238E27FC236}">
                      <a16:creationId xmlns:a16="http://schemas.microsoft.com/office/drawing/2014/main" id="{E72A01DE-F9DF-4F42-AAB6-977696272829}"/>
                    </a:ext>
                  </a:extLst>
                </p:cNvPr>
                <p:cNvSpPr/>
                <p:nvPr/>
              </p:nvSpPr>
              <p:spPr>
                <a:xfrm>
                  <a:off x="4181431"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7F34B554-C856-46A9-A851-137EB125A458}"/>
                    </a:ext>
                  </a:extLst>
                </p:cNvPr>
                <p:cNvSpPr/>
                <p:nvPr/>
              </p:nvSpPr>
              <p:spPr>
                <a:xfrm>
                  <a:off x="4139846" y="2044068"/>
                  <a:ext cx="1883355" cy="1038070"/>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Details of the changes required at component level, what are the challenges</a:t>
                  </a:r>
                  <a:endParaRPr lang="en-US" sz="1200" i="1" dirty="0">
                    <a:solidFill>
                      <a:prstClr val="black">
                        <a:lumMod val="75000"/>
                        <a:lumOff val="25000"/>
                      </a:prstClr>
                    </a:solidFill>
                    <a:latin typeface="Arial" panose="020B0604020202020204" pitchFamily="34" charset="0"/>
                    <a:cs typeface="Arial" panose="020B0604020202020204" pitchFamily="34" charset="0"/>
                  </a:endParaRPr>
                </a:p>
              </p:txBody>
            </p:sp>
          </p:grpSp>
        </p:grpSp>
        <p:grpSp>
          <p:nvGrpSpPr>
            <p:cNvPr id="45" name="Group 44">
              <a:extLst>
                <a:ext uri="{FF2B5EF4-FFF2-40B4-BE49-F238E27FC236}">
                  <a16:creationId xmlns:a16="http://schemas.microsoft.com/office/drawing/2014/main" id="{1FE4095D-9712-47A3-8CF3-5DC8B42BE25F}"/>
                </a:ext>
              </a:extLst>
            </p:cNvPr>
            <p:cNvGrpSpPr/>
            <p:nvPr/>
          </p:nvGrpSpPr>
          <p:grpSpPr>
            <a:xfrm>
              <a:off x="8105806" y="1508735"/>
              <a:ext cx="1883354" cy="3539613"/>
              <a:chOff x="8105806" y="1508735"/>
              <a:chExt cx="1883354" cy="3539613"/>
            </a:xfrm>
          </p:grpSpPr>
          <p:grpSp>
            <p:nvGrpSpPr>
              <p:cNvPr id="53" name="Group 52">
                <a:extLst>
                  <a:ext uri="{FF2B5EF4-FFF2-40B4-BE49-F238E27FC236}">
                    <a16:creationId xmlns:a16="http://schemas.microsoft.com/office/drawing/2014/main" id="{D2BA3B84-99F2-4911-A160-75F462DA94B2}"/>
                  </a:ext>
                </a:extLst>
              </p:cNvPr>
              <p:cNvGrpSpPr/>
              <p:nvPr/>
            </p:nvGrpSpPr>
            <p:grpSpPr>
              <a:xfrm>
                <a:off x="8158822" y="1548257"/>
                <a:ext cx="1823190" cy="501447"/>
                <a:chOff x="8158822" y="1885139"/>
                <a:chExt cx="1823190" cy="501447"/>
              </a:xfrm>
            </p:grpSpPr>
            <p:sp>
              <p:nvSpPr>
                <p:cNvPr id="57" name="Rectangle 56">
                  <a:extLst>
                    <a:ext uri="{FF2B5EF4-FFF2-40B4-BE49-F238E27FC236}">
                      <a16:creationId xmlns:a16="http://schemas.microsoft.com/office/drawing/2014/main" id="{8A5E3AEC-68A0-43A6-AE93-69BBAF1696EA}"/>
                    </a:ext>
                  </a:extLst>
                </p:cNvPr>
                <p:cNvSpPr/>
                <p:nvPr/>
              </p:nvSpPr>
              <p:spPr>
                <a:xfrm>
                  <a:off x="8158822" y="1885139"/>
                  <a:ext cx="1823190"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113511FC-9D33-4FAF-B6E6-C814C9AEFCB2}"/>
                    </a:ext>
                  </a:extLst>
                </p:cNvPr>
                <p:cNvSpPr txBox="1"/>
                <p:nvPr/>
              </p:nvSpPr>
              <p:spPr>
                <a:xfrm>
                  <a:off x="8388191" y="2029234"/>
                  <a:ext cx="1358390" cy="246575"/>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Remarks</a:t>
                  </a:r>
                </a:p>
              </p:txBody>
            </p:sp>
          </p:grpSp>
          <p:grpSp>
            <p:nvGrpSpPr>
              <p:cNvPr id="54" name="Group 53">
                <a:extLst>
                  <a:ext uri="{FF2B5EF4-FFF2-40B4-BE49-F238E27FC236}">
                    <a16:creationId xmlns:a16="http://schemas.microsoft.com/office/drawing/2014/main" id="{AF49B278-06F0-43CA-B88B-1F36970C549D}"/>
                  </a:ext>
                </a:extLst>
              </p:cNvPr>
              <p:cNvGrpSpPr/>
              <p:nvPr/>
            </p:nvGrpSpPr>
            <p:grpSpPr>
              <a:xfrm>
                <a:off x="8105806" y="1508735"/>
                <a:ext cx="1883354" cy="3539613"/>
                <a:chOff x="8105806" y="1508735"/>
                <a:chExt cx="1883354" cy="3539613"/>
              </a:xfrm>
            </p:grpSpPr>
            <p:sp>
              <p:nvSpPr>
                <p:cNvPr id="55" name="Rectangle 54">
                  <a:extLst>
                    <a:ext uri="{FF2B5EF4-FFF2-40B4-BE49-F238E27FC236}">
                      <a16:creationId xmlns:a16="http://schemas.microsoft.com/office/drawing/2014/main" id="{6C2CF2C8-E642-4675-B4D3-0529D711DCBE}"/>
                    </a:ext>
                  </a:extLst>
                </p:cNvPr>
                <p:cNvSpPr/>
                <p:nvPr/>
              </p:nvSpPr>
              <p:spPr>
                <a:xfrm>
                  <a:off x="8145612"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148C1CCB-3673-493A-AAF3-3567762D0ECB}"/>
                    </a:ext>
                  </a:extLst>
                </p:cNvPr>
                <p:cNvSpPr/>
                <p:nvPr/>
              </p:nvSpPr>
              <p:spPr>
                <a:xfrm>
                  <a:off x="8105806" y="2083021"/>
                  <a:ext cx="1883354" cy="1284645"/>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This slide is 100% editable. </a:t>
                  </a:r>
                  <a:r>
                    <a:rPr lang="en-US" sz="1200" i="1" dirty="0">
                      <a:solidFill>
                        <a:prstClr val="black">
                          <a:lumMod val="75000"/>
                          <a:lumOff val="25000"/>
                        </a:prstClr>
                      </a:solidFill>
                      <a:latin typeface="Arial" panose="020B0604020202020204" pitchFamily="34" charset="0"/>
                      <a:cs typeface="Arial" panose="020B0604020202020204" pitchFamily="34" charset="0"/>
                    </a:rPr>
                    <a:t>Adapt it to your needs and capture your audience's attention</a:t>
                  </a:r>
                  <a:r>
                    <a:rPr lang="en-US" sz="900" i="1" dirty="0">
                      <a:solidFill>
                        <a:prstClr val="black">
                          <a:lumMod val="75000"/>
                          <a:lumOff val="25000"/>
                        </a:prstClr>
                      </a:solidFill>
                      <a:latin typeface="Arial" panose="020B0604020202020204" pitchFamily="34" charset="0"/>
                      <a:cs typeface="Arial" panose="020B0604020202020204" pitchFamily="34" charset="0"/>
                    </a:rPr>
                    <a:t>.</a:t>
                  </a:r>
                </a:p>
              </p:txBody>
            </p:sp>
          </p:grpSp>
        </p:grpSp>
        <p:grpSp>
          <p:nvGrpSpPr>
            <p:cNvPr id="46" name="Group 45">
              <a:extLst>
                <a:ext uri="{FF2B5EF4-FFF2-40B4-BE49-F238E27FC236}">
                  <a16:creationId xmlns:a16="http://schemas.microsoft.com/office/drawing/2014/main" id="{89655F96-A685-49A3-9A0C-D0DED0B07C27}"/>
                </a:ext>
              </a:extLst>
            </p:cNvPr>
            <p:cNvGrpSpPr/>
            <p:nvPr/>
          </p:nvGrpSpPr>
          <p:grpSpPr>
            <a:xfrm>
              <a:off x="6142730" y="1508735"/>
              <a:ext cx="1883354" cy="3539613"/>
              <a:chOff x="6142730" y="1508735"/>
              <a:chExt cx="1883354" cy="3539613"/>
            </a:xfrm>
          </p:grpSpPr>
          <p:grpSp>
            <p:nvGrpSpPr>
              <p:cNvPr id="47" name="Group 46">
                <a:extLst>
                  <a:ext uri="{FF2B5EF4-FFF2-40B4-BE49-F238E27FC236}">
                    <a16:creationId xmlns:a16="http://schemas.microsoft.com/office/drawing/2014/main" id="{0537A7E9-5534-46D1-8FF2-836977427ECB}"/>
                  </a:ext>
                </a:extLst>
              </p:cNvPr>
              <p:cNvGrpSpPr/>
              <p:nvPr/>
            </p:nvGrpSpPr>
            <p:grpSpPr>
              <a:xfrm>
                <a:off x="6175842" y="1548257"/>
                <a:ext cx="1823190" cy="501447"/>
                <a:chOff x="6175842" y="1885139"/>
                <a:chExt cx="1823190" cy="501447"/>
              </a:xfrm>
            </p:grpSpPr>
            <p:sp>
              <p:nvSpPr>
                <p:cNvPr id="51" name="Rectangle 50">
                  <a:extLst>
                    <a:ext uri="{FF2B5EF4-FFF2-40B4-BE49-F238E27FC236}">
                      <a16:creationId xmlns:a16="http://schemas.microsoft.com/office/drawing/2014/main" id="{E8F1B38F-BD2B-46DB-8AA8-B2CBEED41F78}"/>
                    </a:ext>
                  </a:extLst>
                </p:cNvPr>
                <p:cNvSpPr/>
                <p:nvPr/>
              </p:nvSpPr>
              <p:spPr>
                <a:xfrm>
                  <a:off x="6175842" y="1885139"/>
                  <a:ext cx="1823190"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7C9D67CC-E65F-4C7C-A7C9-4A79EB5A1C65}"/>
                    </a:ext>
                  </a:extLst>
                </p:cNvPr>
                <p:cNvSpPr txBox="1"/>
                <p:nvPr/>
              </p:nvSpPr>
              <p:spPr>
                <a:xfrm>
                  <a:off x="6405211" y="2000324"/>
                  <a:ext cx="1358390" cy="246575"/>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OOTB %</a:t>
                  </a:r>
                </a:p>
              </p:txBody>
            </p:sp>
          </p:grpSp>
          <p:grpSp>
            <p:nvGrpSpPr>
              <p:cNvPr id="48" name="Group 47">
                <a:extLst>
                  <a:ext uri="{FF2B5EF4-FFF2-40B4-BE49-F238E27FC236}">
                    <a16:creationId xmlns:a16="http://schemas.microsoft.com/office/drawing/2014/main" id="{749C8451-1469-4C23-A530-291C97A3CA96}"/>
                  </a:ext>
                </a:extLst>
              </p:cNvPr>
              <p:cNvGrpSpPr/>
              <p:nvPr/>
            </p:nvGrpSpPr>
            <p:grpSpPr>
              <a:xfrm>
                <a:off x="6142730" y="1508735"/>
                <a:ext cx="1883354" cy="3539613"/>
                <a:chOff x="6142730" y="1508735"/>
                <a:chExt cx="1883354" cy="3539613"/>
              </a:xfrm>
            </p:grpSpPr>
            <p:sp>
              <p:nvSpPr>
                <p:cNvPr id="49" name="Rectangle 48">
                  <a:extLst>
                    <a:ext uri="{FF2B5EF4-FFF2-40B4-BE49-F238E27FC236}">
                      <a16:creationId xmlns:a16="http://schemas.microsoft.com/office/drawing/2014/main" id="{00AE66DC-7BEB-4CFB-88B5-1BC949CA598E}"/>
                    </a:ext>
                  </a:extLst>
                </p:cNvPr>
                <p:cNvSpPr/>
                <p:nvPr/>
              </p:nvSpPr>
              <p:spPr>
                <a:xfrm>
                  <a:off x="6162632"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88CD8A15-AE27-4730-BB6E-0D951C2241FE}"/>
                    </a:ext>
                  </a:extLst>
                </p:cNvPr>
                <p:cNvSpPr/>
                <p:nvPr/>
              </p:nvSpPr>
              <p:spPr>
                <a:xfrm>
                  <a:off x="6142730" y="2091418"/>
                  <a:ext cx="1883354" cy="2270945"/>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Add a % OOTB and what sort of customization required</a:t>
                  </a:r>
                  <a:r>
                    <a:rPr lang="en-US" sz="1200" i="1" dirty="0">
                      <a:solidFill>
                        <a:prstClr val="black">
                          <a:lumMod val="75000"/>
                          <a:lumOff val="25000"/>
                        </a:prstClr>
                      </a:solidFill>
                      <a:latin typeface="Arial" panose="020B0604020202020204" pitchFamily="34" charset="0"/>
                      <a:cs typeface="Arial" panose="020B0604020202020204" pitchFamily="34" charset="0"/>
                    </a:rPr>
                    <a:t>.</a:t>
                  </a:r>
                </a:p>
                <a:p>
                  <a:pPr defTabSz="685800">
                    <a:lnSpc>
                      <a:spcPct val="150000"/>
                    </a:lnSpc>
                    <a:defRPr/>
                  </a:pPr>
                  <a:endParaRPr lang="en-US" sz="1200" i="1" dirty="0">
                    <a:solidFill>
                      <a:prstClr val="black">
                        <a:lumMod val="75000"/>
                        <a:lumOff val="25000"/>
                      </a:prstClr>
                    </a:solidFill>
                    <a:latin typeface="Arial" panose="020B0604020202020204" pitchFamily="34" charset="0"/>
                    <a:cs typeface="Arial" panose="020B0604020202020204" pitchFamily="34" charset="0"/>
                  </a:endParaRPr>
                </a:p>
                <a:p>
                  <a:pPr defTabSz="685800">
                    <a:lnSpc>
                      <a:spcPct val="150000"/>
                    </a:lnSpc>
                    <a:defRPr/>
                  </a:pPr>
                  <a:r>
                    <a:rPr lang="en-US" sz="1200" i="1" dirty="0">
                      <a:solidFill>
                        <a:prstClr val="black">
                          <a:lumMod val="75000"/>
                          <a:lumOff val="25000"/>
                        </a:prstClr>
                      </a:solidFill>
                      <a:latin typeface="Arial" panose="020B0604020202020204" pitchFamily="34" charset="0"/>
                      <a:cs typeface="Arial" panose="020B0604020202020204" pitchFamily="34" charset="0"/>
                    </a:rPr>
                    <a:t>Also mention any other OOTB offered but this may not be an ask from M1</a:t>
                  </a:r>
                </a:p>
              </p:txBody>
            </p:sp>
          </p:grpSp>
        </p:grpSp>
      </p:grpSp>
      <p:sp>
        <p:nvSpPr>
          <p:cNvPr id="40" name="Rectangle 39">
            <a:extLst>
              <a:ext uri="{FF2B5EF4-FFF2-40B4-BE49-F238E27FC236}">
                <a16:creationId xmlns:a16="http://schemas.microsoft.com/office/drawing/2014/main" id="{A69C6910-4684-4FFE-983E-3E2126A896A0}"/>
              </a:ext>
            </a:extLst>
          </p:cNvPr>
          <p:cNvSpPr/>
          <p:nvPr/>
        </p:nvSpPr>
        <p:spPr>
          <a:xfrm>
            <a:off x="9038393" y="187701"/>
            <a:ext cx="2887980" cy="1395959"/>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Puneet</a:t>
            </a:r>
          </a:p>
        </p:txBody>
      </p:sp>
    </p:spTree>
    <p:extLst>
      <p:ext uri="{BB962C8B-B14F-4D97-AF65-F5344CB8AC3E}">
        <p14:creationId xmlns:p14="http://schemas.microsoft.com/office/powerpoint/2010/main" val="3330309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BBA3-1AB3-45CD-98E0-AD86E774EED2}"/>
              </a:ext>
            </a:extLst>
          </p:cNvPr>
          <p:cNvSpPr>
            <a:spLocks noGrp="1"/>
          </p:cNvSpPr>
          <p:nvPr>
            <p:ph type="title"/>
          </p:nvPr>
        </p:nvSpPr>
        <p:spPr/>
        <p:txBody>
          <a:bodyPr/>
          <a:lstStyle/>
          <a:p>
            <a:r>
              <a:rPr lang="en-GB" dirty="0"/>
              <a:t>Estimation Factory</a:t>
            </a:r>
          </a:p>
        </p:txBody>
      </p:sp>
      <p:sp>
        <p:nvSpPr>
          <p:cNvPr id="3" name="Content Placeholder 2">
            <a:extLst>
              <a:ext uri="{FF2B5EF4-FFF2-40B4-BE49-F238E27FC236}">
                <a16:creationId xmlns:a16="http://schemas.microsoft.com/office/drawing/2014/main" id="{748A0155-3CEB-46BB-8D69-86BE84C2131E}"/>
              </a:ext>
            </a:extLst>
          </p:cNvPr>
          <p:cNvSpPr>
            <a:spLocks noGrp="1"/>
          </p:cNvSpPr>
          <p:nvPr>
            <p:ph sz="quarter" idx="10"/>
          </p:nvPr>
        </p:nvSpPr>
        <p:spPr/>
        <p:txBody>
          <a:bodyPr/>
          <a:lstStyle/>
          <a:p>
            <a:r>
              <a:rPr lang="en-GB" dirty="0"/>
              <a:t>Deep Dive  - 5G Booster</a:t>
            </a:r>
          </a:p>
        </p:txBody>
      </p:sp>
      <p:grpSp>
        <p:nvGrpSpPr>
          <p:cNvPr id="41" name="Group 40">
            <a:extLst>
              <a:ext uri="{FF2B5EF4-FFF2-40B4-BE49-F238E27FC236}">
                <a16:creationId xmlns:a16="http://schemas.microsoft.com/office/drawing/2014/main" id="{8D283DB2-9880-4C73-AB90-F4F655102F58}"/>
              </a:ext>
            </a:extLst>
          </p:cNvPr>
          <p:cNvGrpSpPr/>
          <p:nvPr/>
        </p:nvGrpSpPr>
        <p:grpSpPr>
          <a:xfrm>
            <a:off x="622300" y="1440824"/>
            <a:ext cx="8906995" cy="3976352"/>
            <a:chOff x="197745" y="1508735"/>
            <a:chExt cx="9791415" cy="3539613"/>
          </a:xfrm>
        </p:grpSpPr>
        <p:grpSp>
          <p:nvGrpSpPr>
            <p:cNvPr id="42" name="Group 41">
              <a:extLst>
                <a:ext uri="{FF2B5EF4-FFF2-40B4-BE49-F238E27FC236}">
                  <a16:creationId xmlns:a16="http://schemas.microsoft.com/office/drawing/2014/main" id="{EDC530E5-7F86-4AE9-ACCC-58026DD70C02}"/>
                </a:ext>
              </a:extLst>
            </p:cNvPr>
            <p:cNvGrpSpPr/>
            <p:nvPr/>
          </p:nvGrpSpPr>
          <p:grpSpPr>
            <a:xfrm>
              <a:off x="197745" y="1508735"/>
              <a:ext cx="1883353" cy="3539613"/>
              <a:chOff x="197745" y="1508735"/>
              <a:chExt cx="1883353" cy="3539613"/>
            </a:xfrm>
          </p:grpSpPr>
          <p:grpSp>
            <p:nvGrpSpPr>
              <p:cNvPr id="71" name="Group 70">
                <a:extLst>
                  <a:ext uri="{FF2B5EF4-FFF2-40B4-BE49-F238E27FC236}">
                    <a16:creationId xmlns:a16="http://schemas.microsoft.com/office/drawing/2014/main" id="{13EA1F76-F988-470E-B087-9FF5A4BB45F1}"/>
                  </a:ext>
                </a:extLst>
              </p:cNvPr>
              <p:cNvGrpSpPr/>
              <p:nvPr/>
            </p:nvGrpSpPr>
            <p:grpSpPr>
              <a:xfrm>
                <a:off x="251928" y="1548251"/>
                <a:ext cx="1828125" cy="503587"/>
                <a:chOff x="251928" y="1885133"/>
                <a:chExt cx="1828125" cy="503587"/>
              </a:xfrm>
            </p:grpSpPr>
            <p:sp>
              <p:nvSpPr>
                <p:cNvPr id="75" name="Rectangle 74">
                  <a:extLst>
                    <a:ext uri="{FF2B5EF4-FFF2-40B4-BE49-F238E27FC236}">
                      <a16:creationId xmlns:a16="http://schemas.microsoft.com/office/drawing/2014/main" id="{02BA2013-B428-4A5B-B780-51C7A85845A3}"/>
                    </a:ext>
                  </a:extLst>
                </p:cNvPr>
                <p:cNvSpPr/>
                <p:nvPr/>
              </p:nvSpPr>
              <p:spPr>
                <a:xfrm>
                  <a:off x="251928" y="1887273"/>
                  <a:ext cx="1828125"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F835D83-1502-4411-906C-7A61F5F15927}"/>
                    </a:ext>
                  </a:extLst>
                </p:cNvPr>
                <p:cNvSpPr txBox="1"/>
                <p:nvPr/>
              </p:nvSpPr>
              <p:spPr>
                <a:xfrm>
                  <a:off x="465431" y="1885133"/>
                  <a:ext cx="1486323" cy="410958"/>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Feature Envelope</a:t>
                  </a:r>
                </a:p>
              </p:txBody>
            </p:sp>
          </p:grpSp>
          <p:grpSp>
            <p:nvGrpSpPr>
              <p:cNvPr id="72" name="Group 71">
                <a:extLst>
                  <a:ext uri="{FF2B5EF4-FFF2-40B4-BE49-F238E27FC236}">
                    <a16:creationId xmlns:a16="http://schemas.microsoft.com/office/drawing/2014/main" id="{ABE86338-CE59-4E41-8F06-618D273C4227}"/>
                  </a:ext>
                </a:extLst>
              </p:cNvPr>
              <p:cNvGrpSpPr/>
              <p:nvPr/>
            </p:nvGrpSpPr>
            <p:grpSpPr>
              <a:xfrm>
                <a:off x="197745" y="1508735"/>
                <a:ext cx="1883353" cy="3539613"/>
                <a:chOff x="197745" y="1508735"/>
                <a:chExt cx="1883353" cy="3539613"/>
              </a:xfrm>
            </p:grpSpPr>
            <p:sp>
              <p:nvSpPr>
                <p:cNvPr id="73" name="Rectangle 72">
                  <a:extLst>
                    <a:ext uri="{FF2B5EF4-FFF2-40B4-BE49-F238E27FC236}">
                      <a16:creationId xmlns:a16="http://schemas.microsoft.com/office/drawing/2014/main" id="{3DAB49FA-23F7-453E-BC37-F475DB14FBDC}"/>
                    </a:ext>
                  </a:extLst>
                </p:cNvPr>
                <p:cNvSpPr/>
                <p:nvPr/>
              </p:nvSpPr>
              <p:spPr>
                <a:xfrm>
                  <a:off x="210102"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9E2585D2-D56A-47FB-AC44-10329E7F2079}"/>
                    </a:ext>
                  </a:extLst>
                </p:cNvPr>
                <p:cNvSpPr/>
                <p:nvPr/>
              </p:nvSpPr>
              <p:spPr>
                <a:xfrm>
                  <a:off x="197745" y="2044068"/>
                  <a:ext cx="1883353" cy="791495"/>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cs typeface="Arial" panose="020B0604020202020204" pitchFamily="34" charset="0"/>
                    </a:rPr>
                    <a:t>Definition of the feature as it is described	</a:t>
                  </a:r>
                </a:p>
              </p:txBody>
            </p:sp>
          </p:grpSp>
        </p:grpSp>
        <p:grpSp>
          <p:nvGrpSpPr>
            <p:cNvPr id="43" name="Group 42">
              <a:extLst>
                <a:ext uri="{FF2B5EF4-FFF2-40B4-BE49-F238E27FC236}">
                  <a16:creationId xmlns:a16="http://schemas.microsoft.com/office/drawing/2014/main" id="{4389648B-6EC0-4BB2-96E7-43960B793F57}"/>
                </a:ext>
              </a:extLst>
            </p:cNvPr>
            <p:cNvGrpSpPr/>
            <p:nvPr/>
          </p:nvGrpSpPr>
          <p:grpSpPr>
            <a:xfrm>
              <a:off x="2151498" y="1508735"/>
              <a:ext cx="1885321" cy="3539613"/>
              <a:chOff x="2151498" y="1508735"/>
              <a:chExt cx="1885321" cy="3539613"/>
            </a:xfrm>
          </p:grpSpPr>
          <p:grpSp>
            <p:nvGrpSpPr>
              <p:cNvPr id="65" name="Group 64">
                <a:extLst>
                  <a:ext uri="{FF2B5EF4-FFF2-40B4-BE49-F238E27FC236}">
                    <a16:creationId xmlns:a16="http://schemas.microsoft.com/office/drawing/2014/main" id="{E749B85A-A71A-437F-841E-BC74C52FDDE8}"/>
                  </a:ext>
                </a:extLst>
              </p:cNvPr>
              <p:cNvGrpSpPr/>
              <p:nvPr/>
            </p:nvGrpSpPr>
            <p:grpSpPr>
              <a:xfrm>
                <a:off x="2195397" y="1548251"/>
                <a:ext cx="1841422" cy="501447"/>
                <a:chOff x="2195397" y="1885133"/>
                <a:chExt cx="1841422" cy="501447"/>
              </a:xfrm>
            </p:grpSpPr>
            <p:sp>
              <p:nvSpPr>
                <p:cNvPr id="69" name="Rectangle 68">
                  <a:extLst>
                    <a:ext uri="{FF2B5EF4-FFF2-40B4-BE49-F238E27FC236}">
                      <a16:creationId xmlns:a16="http://schemas.microsoft.com/office/drawing/2014/main" id="{BECE71CB-0720-4A55-8CF2-351E646614C9}"/>
                    </a:ext>
                  </a:extLst>
                </p:cNvPr>
                <p:cNvSpPr/>
                <p:nvPr/>
              </p:nvSpPr>
              <p:spPr>
                <a:xfrm>
                  <a:off x="2195397" y="1885133"/>
                  <a:ext cx="1841422"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41830556-7684-4895-BFE5-6693B22D7D2F}"/>
                    </a:ext>
                  </a:extLst>
                </p:cNvPr>
                <p:cNvSpPr txBox="1"/>
                <p:nvPr/>
              </p:nvSpPr>
              <p:spPr>
                <a:xfrm>
                  <a:off x="2436913" y="1918131"/>
                  <a:ext cx="1358390" cy="410959"/>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Complexity of the Feature</a:t>
                  </a:r>
                </a:p>
              </p:txBody>
            </p:sp>
          </p:grpSp>
          <p:grpSp>
            <p:nvGrpSpPr>
              <p:cNvPr id="66" name="Group 65">
                <a:extLst>
                  <a:ext uri="{FF2B5EF4-FFF2-40B4-BE49-F238E27FC236}">
                    <a16:creationId xmlns:a16="http://schemas.microsoft.com/office/drawing/2014/main" id="{410459B8-45A7-4F0C-9B93-9A2BB0B89D25}"/>
                  </a:ext>
                </a:extLst>
              </p:cNvPr>
              <p:cNvGrpSpPr/>
              <p:nvPr/>
            </p:nvGrpSpPr>
            <p:grpSpPr>
              <a:xfrm>
                <a:off x="2151498" y="1508735"/>
                <a:ext cx="1883354" cy="3539613"/>
                <a:chOff x="2151498" y="1508735"/>
                <a:chExt cx="1883354" cy="3539613"/>
              </a:xfrm>
            </p:grpSpPr>
            <p:sp>
              <p:nvSpPr>
                <p:cNvPr id="67" name="Rectangle 66">
                  <a:extLst>
                    <a:ext uri="{FF2B5EF4-FFF2-40B4-BE49-F238E27FC236}">
                      <a16:creationId xmlns:a16="http://schemas.microsoft.com/office/drawing/2014/main" id="{ADC8AC10-B338-45B9-A498-D010460D2EFE}"/>
                    </a:ext>
                  </a:extLst>
                </p:cNvPr>
                <p:cNvSpPr/>
                <p:nvPr/>
              </p:nvSpPr>
              <p:spPr>
                <a:xfrm>
                  <a:off x="2191303"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17297F-32B0-4CE1-8147-5E457D8D8278}"/>
                    </a:ext>
                  </a:extLst>
                </p:cNvPr>
                <p:cNvSpPr/>
                <p:nvPr/>
              </p:nvSpPr>
              <p:spPr>
                <a:xfrm>
                  <a:off x="2151498" y="2057069"/>
                  <a:ext cx="1883354" cy="1284645"/>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What are the additional complexities that got added (which you discovered in Discovery)</a:t>
                  </a:r>
                  <a:endParaRPr lang="en-US" sz="1200" i="1" dirty="0">
                    <a:solidFill>
                      <a:prstClr val="black">
                        <a:lumMod val="75000"/>
                        <a:lumOff val="25000"/>
                      </a:prstClr>
                    </a:solidFill>
                    <a:latin typeface="Arial" panose="020B0604020202020204" pitchFamily="34" charset="0"/>
                    <a:cs typeface="Arial" panose="020B0604020202020204" pitchFamily="34" charset="0"/>
                  </a:endParaRPr>
                </a:p>
              </p:txBody>
            </p:sp>
          </p:grpSp>
        </p:grpSp>
        <p:grpSp>
          <p:nvGrpSpPr>
            <p:cNvPr id="44" name="Group 43">
              <a:extLst>
                <a:ext uri="{FF2B5EF4-FFF2-40B4-BE49-F238E27FC236}">
                  <a16:creationId xmlns:a16="http://schemas.microsoft.com/office/drawing/2014/main" id="{4C4E6FF1-C00B-422E-9769-D83631400ED2}"/>
                </a:ext>
              </a:extLst>
            </p:cNvPr>
            <p:cNvGrpSpPr/>
            <p:nvPr/>
          </p:nvGrpSpPr>
          <p:grpSpPr>
            <a:xfrm>
              <a:off x="4139846" y="1508735"/>
              <a:ext cx="1887101" cy="3539613"/>
              <a:chOff x="4139846" y="1508735"/>
              <a:chExt cx="1887101" cy="3539613"/>
            </a:xfrm>
          </p:grpSpPr>
          <p:grpSp>
            <p:nvGrpSpPr>
              <p:cNvPr id="59" name="Group 58">
                <a:extLst>
                  <a:ext uri="{FF2B5EF4-FFF2-40B4-BE49-F238E27FC236}">
                    <a16:creationId xmlns:a16="http://schemas.microsoft.com/office/drawing/2014/main" id="{1D79C6BD-FA74-44A8-80D0-BABFAEC1EB19}"/>
                  </a:ext>
                </a:extLst>
              </p:cNvPr>
              <p:cNvGrpSpPr/>
              <p:nvPr/>
            </p:nvGrpSpPr>
            <p:grpSpPr>
              <a:xfrm>
                <a:off x="4185525" y="1548257"/>
                <a:ext cx="1841422" cy="501447"/>
                <a:chOff x="4185525" y="1885139"/>
                <a:chExt cx="1841422" cy="501447"/>
              </a:xfrm>
            </p:grpSpPr>
            <p:sp>
              <p:nvSpPr>
                <p:cNvPr id="63" name="Rectangle 62">
                  <a:extLst>
                    <a:ext uri="{FF2B5EF4-FFF2-40B4-BE49-F238E27FC236}">
                      <a16:creationId xmlns:a16="http://schemas.microsoft.com/office/drawing/2014/main" id="{2C70B745-26FB-4FAA-A1E4-78791555549D}"/>
                    </a:ext>
                  </a:extLst>
                </p:cNvPr>
                <p:cNvSpPr/>
                <p:nvPr/>
              </p:nvSpPr>
              <p:spPr>
                <a:xfrm>
                  <a:off x="4185525" y="1885139"/>
                  <a:ext cx="1841422"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49169746-665C-4AF4-BA30-286254D80905}"/>
                    </a:ext>
                  </a:extLst>
                </p:cNvPr>
                <p:cNvSpPr txBox="1"/>
                <p:nvPr/>
              </p:nvSpPr>
              <p:spPr>
                <a:xfrm>
                  <a:off x="4424010" y="1951907"/>
                  <a:ext cx="1358390" cy="410958"/>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Component details</a:t>
                  </a:r>
                </a:p>
              </p:txBody>
            </p:sp>
          </p:grpSp>
          <p:grpSp>
            <p:nvGrpSpPr>
              <p:cNvPr id="60" name="Group 59">
                <a:extLst>
                  <a:ext uri="{FF2B5EF4-FFF2-40B4-BE49-F238E27FC236}">
                    <a16:creationId xmlns:a16="http://schemas.microsoft.com/office/drawing/2014/main" id="{5C6CB5B0-26D7-4DA8-983A-871AB51F1E8D}"/>
                  </a:ext>
                </a:extLst>
              </p:cNvPr>
              <p:cNvGrpSpPr/>
              <p:nvPr/>
            </p:nvGrpSpPr>
            <p:grpSpPr>
              <a:xfrm>
                <a:off x="4139846" y="1508735"/>
                <a:ext cx="1885133" cy="3539613"/>
                <a:chOff x="4139846" y="1508735"/>
                <a:chExt cx="1885133" cy="3539613"/>
              </a:xfrm>
            </p:grpSpPr>
            <p:sp>
              <p:nvSpPr>
                <p:cNvPr id="61" name="Rectangle 60">
                  <a:extLst>
                    <a:ext uri="{FF2B5EF4-FFF2-40B4-BE49-F238E27FC236}">
                      <a16:creationId xmlns:a16="http://schemas.microsoft.com/office/drawing/2014/main" id="{E72A01DE-F9DF-4F42-AAB6-977696272829}"/>
                    </a:ext>
                  </a:extLst>
                </p:cNvPr>
                <p:cNvSpPr/>
                <p:nvPr/>
              </p:nvSpPr>
              <p:spPr>
                <a:xfrm>
                  <a:off x="4181431"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7F34B554-C856-46A9-A851-137EB125A458}"/>
                    </a:ext>
                  </a:extLst>
                </p:cNvPr>
                <p:cNvSpPr/>
                <p:nvPr/>
              </p:nvSpPr>
              <p:spPr>
                <a:xfrm>
                  <a:off x="4139846" y="2044068"/>
                  <a:ext cx="1883355" cy="1038070"/>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Details of the changes required at component level, what are the challenges</a:t>
                  </a:r>
                  <a:endParaRPr lang="en-US" sz="1200" i="1" dirty="0">
                    <a:solidFill>
                      <a:prstClr val="black">
                        <a:lumMod val="75000"/>
                        <a:lumOff val="25000"/>
                      </a:prstClr>
                    </a:solidFill>
                    <a:latin typeface="Arial" panose="020B0604020202020204" pitchFamily="34" charset="0"/>
                    <a:cs typeface="Arial" panose="020B0604020202020204" pitchFamily="34" charset="0"/>
                  </a:endParaRPr>
                </a:p>
              </p:txBody>
            </p:sp>
          </p:grpSp>
        </p:grpSp>
        <p:grpSp>
          <p:nvGrpSpPr>
            <p:cNvPr id="45" name="Group 44">
              <a:extLst>
                <a:ext uri="{FF2B5EF4-FFF2-40B4-BE49-F238E27FC236}">
                  <a16:creationId xmlns:a16="http://schemas.microsoft.com/office/drawing/2014/main" id="{1FE4095D-9712-47A3-8CF3-5DC8B42BE25F}"/>
                </a:ext>
              </a:extLst>
            </p:cNvPr>
            <p:cNvGrpSpPr/>
            <p:nvPr/>
          </p:nvGrpSpPr>
          <p:grpSpPr>
            <a:xfrm>
              <a:off x="8105806" y="1508735"/>
              <a:ext cx="1883354" cy="3539613"/>
              <a:chOff x="8105806" y="1508735"/>
              <a:chExt cx="1883354" cy="3539613"/>
            </a:xfrm>
          </p:grpSpPr>
          <p:grpSp>
            <p:nvGrpSpPr>
              <p:cNvPr id="53" name="Group 52">
                <a:extLst>
                  <a:ext uri="{FF2B5EF4-FFF2-40B4-BE49-F238E27FC236}">
                    <a16:creationId xmlns:a16="http://schemas.microsoft.com/office/drawing/2014/main" id="{D2BA3B84-99F2-4911-A160-75F462DA94B2}"/>
                  </a:ext>
                </a:extLst>
              </p:cNvPr>
              <p:cNvGrpSpPr/>
              <p:nvPr/>
            </p:nvGrpSpPr>
            <p:grpSpPr>
              <a:xfrm>
                <a:off x="8158822" y="1548257"/>
                <a:ext cx="1823190" cy="501447"/>
                <a:chOff x="8158822" y="1885139"/>
                <a:chExt cx="1823190" cy="501447"/>
              </a:xfrm>
            </p:grpSpPr>
            <p:sp>
              <p:nvSpPr>
                <p:cNvPr id="57" name="Rectangle 56">
                  <a:extLst>
                    <a:ext uri="{FF2B5EF4-FFF2-40B4-BE49-F238E27FC236}">
                      <a16:creationId xmlns:a16="http://schemas.microsoft.com/office/drawing/2014/main" id="{8A5E3AEC-68A0-43A6-AE93-69BBAF1696EA}"/>
                    </a:ext>
                  </a:extLst>
                </p:cNvPr>
                <p:cNvSpPr/>
                <p:nvPr/>
              </p:nvSpPr>
              <p:spPr>
                <a:xfrm>
                  <a:off x="8158822" y="1885139"/>
                  <a:ext cx="1823190"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113511FC-9D33-4FAF-B6E6-C814C9AEFCB2}"/>
                    </a:ext>
                  </a:extLst>
                </p:cNvPr>
                <p:cNvSpPr txBox="1"/>
                <p:nvPr/>
              </p:nvSpPr>
              <p:spPr>
                <a:xfrm>
                  <a:off x="8388191" y="2029234"/>
                  <a:ext cx="1358390" cy="246575"/>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Remarks</a:t>
                  </a:r>
                </a:p>
              </p:txBody>
            </p:sp>
          </p:grpSp>
          <p:grpSp>
            <p:nvGrpSpPr>
              <p:cNvPr id="54" name="Group 53">
                <a:extLst>
                  <a:ext uri="{FF2B5EF4-FFF2-40B4-BE49-F238E27FC236}">
                    <a16:creationId xmlns:a16="http://schemas.microsoft.com/office/drawing/2014/main" id="{AF49B278-06F0-43CA-B88B-1F36970C549D}"/>
                  </a:ext>
                </a:extLst>
              </p:cNvPr>
              <p:cNvGrpSpPr/>
              <p:nvPr/>
            </p:nvGrpSpPr>
            <p:grpSpPr>
              <a:xfrm>
                <a:off x="8105806" y="1508735"/>
                <a:ext cx="1883354" cy="3539613"/>
                <a:chOff x="8105806" y="1508735"/>
                <a:chExt cx="1883354" cy="3539613"/>
              </a:xfrm>
            </p:grpSpPr>
            <p:sp>
              <p:nvSpPr>
                <p:cNvPr id="55" name="Rectangle 54">
                  <a:extLst>
                    <a:ext uri="{FF2B5EF4-FFF2-40B4-BE49-F238E27FC236}">
                      <a16:creationId xmlns:a16="http://schemas.microsoft.com/office/drawing/2014/main" id="{6C2CF2C8-E642-4675-B4D3-0529D711DCBE}"/>
                    </a:ext>
                  </a:extLst>
                </p:cNvPr>
                <p:cNvSpPr/>
                <p:nvPr/>
              </p:nvSpPr>
              <p:spPr>
                <a:xfrm>
                  <a:off x="8145612"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148C1CCB-3673-493A-AAF3-3567762D0ECB}"/>
                    </a:ext>
                  </a:extLst>
                </p:cNvPr>
                <p:cNvSpPr/>
                <p:nvPr/>
              </p:nvSpPr>
              <p:spPr>
                <a:xfrm>
                  <a:off x="8105806" y="2083021"/>
                  <a:ext cx="1883354" cy="1284645"/>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This slide is 100% editable. </a:t>
                  </a:r>
                  <a:r>
                    <a:rPr lang="en-US" sz="1200" i="1" dirty="0">
                      <a:solidFill>
                        <a:prstClr val="black">
                          <a:lumMod val="75000"/>
                          <a:lumOff val="25000"/>
                        </a:prstClr>
                      </a:solidFill>
                      <a:latin typeface="Arial" panose="020B0604020202020204" pitchFamily="34" charset="0"/>
                      <a:cs typeface="Arial" panose="020B0604020202020204" pitchFamily="34" charset="0"/>
                    </a:rPr>
                    <a:t>Adapt it to your needs and capture your audience's attention</a:t>
                  </a:r>
                  <a:r>
                    <a:rPr lang="en-US" sz="900" i="1" dirty="0">
                      <a:solidFill>
                        <a:prstClr val="black">
                          <a:lumMod val="75000"/>
                          <a:lumOff val="25000"/>
                        </a:prstClr>
                      </a:solidFill>
                      <a:latin typeface="Arial" panose="020B0604020202020204" pitchFamily="34" charset="0"/>
                      <a:cs typeface="Arial" panose="020B0604020202020204" pitchFamily="34" charset="0"/>
                    </a:rPr>
                    <a:t>.</a:t>
                  </a:r>
                </a:p>
              </p:txBody>
            </p:sp>
          </p:grpSp>
        </p:grpSp>
        <p:grpSp>
          <p:nvGrpSpPr>
            <p:cNvPr id="46" name="Group 45">
              <a:extLst>
                <a:ext uri="{FF2B5EF4-FFF2-40B4-BE49-F238E27FC236}">
                  <a16:creationId xmlns:a16="http://schemas.microsoft.com/office/drawing/2014/main" id="{89655F96-A685-49A3-9A0C-D0DED0B07C27}"/>
                </a:ext>
              </a:extLst>
            </p:cNvPr>
            <p:cNvGrpSpPr/>
            <p:nvPr/>
          </p:nvGrpSpPr>
          <p:grpSpPr>
            <a:xfrm>
              <a:off x="6142730" y="1508735"/>
              <a:ext cx="1883354" cy="3539613"/>
              <a:chOff x="6142730" y="1508735"/>
              <a:chExt cx="1883354" cy="3539613"/>
            </a:xfrm>
          </p:grpSpPr>
          <p:grpSp>
            <p:nvGrpSpPr>
              <p:cNvPr id="47" name="Group 46">
                <a:extLst>
                  <a:ext uri="{FF2B5EF4-FFF2-40B4-BE49-F238E27FC236}">
                    <a16:creationId xmlns:a16="http://schemas.microsoft.com/office/drawing/2014/main" id="{0537A7E9-5534-46D1-8FF2-836977427ECB}"/>
                  </a:ext>
                </a:extLst>
              </p:cNvPr>
              <p:cNvGrpSpPr/>
              <p:nvPr/>
            </p:nvGrpSpPr>
            <p:grpSpPr>
              <a:xfrm>
                <a:off x="6175842" y="1548257"/>
                <a:ext cx="1823190" cy="501447"/>
                <a:chOff x="6175842" y="1885139"/>
                <a:chExt cx="1823190" cy="501447"/>
              </a:xfrm>
            </p:grpSpPr>
            <p:sp>
              <p:nvSpPr>
                <p:cNvPr id="51" name="Rectangle 50">
                  <a:extLst>
                    <a:ext uri="{FF2B5EF4-FFF2-40B4-BE49-F238E27FC236}">
                      <a16:creationId xmlns:a16="http://schemas.microsoft.com/office/drawing/2014/main" id="{E8F1B38F-BD2B-46DB-8AA8-B2CBEED41F78}"/>
                    </a:ext>
                  </a:extLst>
                </p:cNvPr>
                <p:cNvSpPr/>
                <p:nvPr/>
              </p:nvSpPr>
              <p:spPr>
                <a:xfrm>
                  <a:off x="6175842" y="1885139"/>
                  <a:ext cx="1823190"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7C9D67CC-E65F-4C7C-A7C9-4A79EB5A1C65}"/>
                    </a:ext>
                  </a:extLst>
                </p:cNvPr>
                <p:cNvSpPr txBox="1"/>
                <p:nvPr/>
              </p:nvSpPr>
              <p:spPr>
                <a:xfrm>
                  <a:off x="6405211" y="2000324"/>
                  <a:ext cx="1358390" cy="246575"/>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OOTB %</a:t>
                  </a:r>
                </a:p>
              </p:txBody>
            </p:sp>
          </p:grpSp>
          <p:grpSp>
            <p:nvGrpSpPr>
              <p:cNvPr id="48" name="Group 47">
                <a:extLst>
                  <a:ext uri="{FF2B5EF4-FFF2-40B4-BE49-F238E27FC236}">
                    <a16:creationId xmlns:a16="http://schemas.microsoft.com/office/drawing/2014/main" id="{749C8451-1469-4C23-A530-291C97A3CA96}"/>
                  </a:ext>
                </a:extLst>
              </p:cNvPr>
              <p:cNvGrpSpPr/>
              <p:nvPr/>
            </p:nvGrpSpPr>
            <p:grpSpPr>
              <a:xfrm>
                <a:off x="6142730" y="1508735"/>
                <a:ext cx="1883354" cy="3539613"/>
                <a:chOff x="6142730" y="1508735"/>
                <a:chExt cx="1883354" cy="3539613"/>
              </a:xfrm>
            </p:grpSpPr>
            <p:sp>
              <p:nvSpPr>
                <p:cNvPr id="49" name="Rectangle 48">
                  <a:extLst>
                    <a:ext uri="{FF2B5EF4-FFF2-40B4-BE49-F238E27FC236}">
                      <a16:creationId xmlns:a16="http://schemas.microsoft.com/office/drawing/2014/main" id="{00AE66DC-7BEB-4CFB-88B5-1BC949CA598E}"/>
                    </a:ext>
                  </a:extLst>
                </p:cNvPr>
                <p:cNvSpPr/>
                <p:nvPr/>
              </p:nvSpPr>
              <p:spPr>
                <a:xfrm>
                  <a:off x="6162632"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88CD8A15-AE27-4730-BB6E-0D951C2241FE}"/>
                    </a:ext>
                  </a:extLst>
                </p:cNvPr>
                <p:cNvSpPr/>
                <p:nvPr/>
              </p:nvSpPr>
              <p:spPr>
                <a:xfrm>
                  <a:off x="6142730" y="2091418"/>
                  <a:ext cx="1883354" cy="2270945"/>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Add a % OOTB and what sort of customization required</a:t>
                  </a:r>
                  <a:r>
                    <a:rPr lang="en-US" sz="1200" i="1" dirty="0">
                      <a:solidFill>
                        <a:prstClr val="black">
                          <a:lumMod val="75000"/>
                          <a:lumOff val="25000"/>
                        </a:prstClr>
                      </a:solidFill>
                      <a:latin typeface="Arial" panose="020B0604020202020204" pitchFamily="34" charset="0"/>
                      <a:cs typeface="Arial" panose="020B0604020202020204" pitchFamily="34" charset="0"/>
                    </a:rPr>
                    <a:t>.</a:t>
                  </a:r>
                </a:p>
                <a:p>
                  <a:pPr defTabSz="685800">
                    <a:lnSpc>
                      <a:spcPct val="150000"/>
                    </a:lnSpc>
                    <a:defRPr/>
                  </a:pPr>
                  <a:endParaRPr lang="en-US" sz="1200" i="1" dirty="0">
                    <a:solidFill>
                      <a:prstClr val="black">
                        <a:lumMod val="75000"/>
                        <a:lumOff val="25000"/>
                      </a:prstClr>
                    </a:solidFill>
                    <a:latin typeface="Arial" panose="020B0604020202020204" pitchFamily="34" charset="0"/>
                    <a:cs typeface="Arial" panose="020B0604020202020204" pitchFamily="34" charset="0"/>
                  </a:endParaRPr>
                </a:p>
                <a:p>
                  <a:pPr defTabSz="685800">
                    <a:lnSpc>
                      <a:spcPct val="150000"/>
                    </a:lnSpc>
                    <a:defRPr/>
                  </a:pPr>
                  <a:r>
                    <a:rPr lang="en-US" sz="1200" i="1" dirty="0">
                      <a:solidFill>
                        <a:prstClr val="black">
                          <a:lumMod val="75000"/>
                          <a:lumOff val="25000"/>
                        </a:prstClr>
                      </a:solidFill>
                      <a:latin typeface="Arial" panose="020B0604020202020204" pitchFamily="34" charset="0"/>
                      <a:cs typeface="Arial" panose="020B0604020202020204" pitchFamily="34" charset="0"/>
                    </a:rPr>
                    <a:t>Also mention any other OOTB offered but this may not be an ask from M1</a:t>
                  </a:r>
                </a:p>
              </p:txBody>
            </p:sp>
          </p:grpSp>
        </p:grpSp>
      </p:grpSp>
      <p:sp>
        <p:nvSpPr>
          <p:cNvPr id="40" name="Rectangle 39">
            <a:extLst>
              <a:ext uri="{FF2B5EF4-FFF2-40B4-BE49-F238E27FC236}">
                <a16:creationId xmlns:a16="http://schemas.microsoft.com/office/drawing/2014/main" id="{5F37F121-842D-4DBF-9127-091118A9EE16}"/>
              </a:ext>
            </a:extLst>
          </p:cNvPr>
          <p:cNvSpPr/>
          <p:nvPr/>
        </p:nvSpPr>
        <p:spPr>
          <a:xfrm>
            <a:off x="9038393" y="187701"/>
            <a:ext cx="2887980" cy="1395959"/>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Puneet</a:t>
            </a:r>
          </a:p>
        </p:txBody>
      </p:sp>
    </p:spTree>
    <p:extLst>
      <p:ext uri="{BB962C8B-B14F-4D97-AF65-F5344CB8AC3E}">
        <p14:creationId xmlns:p14="http://schemas.microsoft.com/office/powerpoint/2010/main" val="241964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BBA3-1AB3-45CD-98E0-AD86E774EED2}"/>
              </a:ext>
            </a:extLst>
          </p:cNvPr>
          <p:cNvSpPr>
            <a:spLocks noGrp="1"/>
          </p:cNvSpPr>
          <p:nvPr>
            <p:ph type="title"/>
          </p:nvPr>
        </p:nvSpPr>
        <p:spPr/>
        <p:txBody>
          <a:bodyPr/>
          <a:lstStyle/>
          <a:p>
            <a:r>
              <a:rPr lang="en-GB" dirty="0"/>
              <a:t>Estimation Factory</a:t>
            </a:r>
          </a:p>
        </p:txBody>
      </p:sp>
      <p:sp>
        <p:nvSpPr>
          <p:cNvPr id="3" name="Content Placeholder 2">
            <a:extLst>
              <a:ext uri="{FF2B5EF4-FFF2-40B4-BE49-F238E27FC236}">
                <a16:creationId xmlns:a16="http://schemas.microsoft.com/office/drawing/2014/main" id="{748A0155-3CEB-46BB-8D69-86BE84C2131E}"/>
              </a:ext>
            </a:extLst>
          </p:cNvPr>
          <p:cNvSpPr>
            <a:spLocks noGrp="1"/>
          </p:cNvSpPr>
          <p:nvPr>
            <p:ph sz="quarter" idx="10"/>
          </p:nvPr>
        </p:nvSpPr>
        <p:spPr/>
        <p:txBody>
          <a:bodyPr/>
          <a:lstStyle/>
          <a:p>
            <a:r>
              <a:rPr lang="en-GB" dirty="0"/>
              <a:t>Deep Dive  - HUV Voucher</a:t>
            </a:r>
          </a:p>
        </p:txBody>
      </p:sp>
      <p:grpSp>
        <p:nvGrpSpPr>
          <p:cNvPr id="41" name="Group 40">
            <a:extLst>
              <a:ext uri="{FF2B5EF4-FFF2-40B4-BE49-F238E27FC236}">
                <a16:creationId xmlns:a16="http://schemas.microsoft.com/office/drawing/2014/main" id="{8D283DB2-9880-4C73-AB90-F4F655102F58}"/>
              </a:ext>
            </a:extLst>
          </p:cNvPr>
          <p:cNvGrpSpPr/>
          <p:nvPr/>
        </p:nvGrpSpPr>
        <p:grpSpPr>
          <a:xfrm>
            <a:off x="622300" y="1440824"/>
            <a:ext cx="8906995" cy="3976352"/>
            <a:chOff x="197745" y="1508735"/>
            <a:chExt cx="9791415" cy="3539613"/>
          </a:xfrm>
        </p:grpSpPr>
        <p:grpSp>
          <p:nvGrpSpPr>
            <p:cNvPr id="42" name="Group 41">
              <a:extLst>
                <a:ext uri="{FF2B5EF4-FFF2-40B4-BE49-F238E27FC236}">
                  <a16:creationId xmlns:a16="http://schemas.microsoft.com/office/drawing/2014/main" id="{EDC530E5-7F86-4AE9-ACCC-58026DD70C02}"/>
                </a:ext>
              </a:extLst>
            </p:cNvPr>
            <p:cNvGrpSpPr/>
            <p:nvPr/>
          </p:nvGrpSpPr>
          <p:grpSpPr>
            <a:xfrm>
              <a:off x="197745" y="1508735"/>
              <a:ext cx="1883353" cy="3539613"/>
              <a:chOff x="197745" y="1508735"/>
              <a:chExt cx="1883353" cy="3539613"/>
            </a:xfrm>
          </p:grpSpPr>
          <p:grpSp>
            <p:nvGrpSpPr>
              <p:cNvPr id="71" name="Group 70">
                <a:extLst>
                  <a:ext uri="{FF2B5EF4-FFF2-40B4-BE49-F238E27FC236}">
                    <a16:creationId xmlns:a16="http://schemas.microsoft.com/office/drawing/2014/main" id="{13EA1F76-F988-470E-B087-9FF5A4BB45F1}"/>
                  </a:ext>
                </a:extLst>
              </p:cNvPr>
              <p:cNvGrpSpPr/>
              <p:nvPr/>
            </p:nvGrpSpPr>
            <p:grpSpPr>
              <a:xfrm>
                <a:off x="251928" y="1548251"/>
                <a:ext cx="1828125" cy="503587"/>
                <a:chOff x="251928" y="1885133"/>
                <a:chExt cx="1828125" cy="503587"/>
              </a:xfrm>
            </p:grpSpPr>
            <p:sp>
              <p:nvSpPr>
                <p:cNvPr id="75" name="Rectangle 74">
                  <a:extLst>
                    <a:ext uri="{FF2B5EF4-FFF2-40B4-BE49-F238E27FC236}">
                      <a16:creationId xmlns:a16="http://schemas.microsoft.com/office/drawing/2014/main" id="{02BA2013-B428-4A5B-B780-51C7A85845A3}"/>
                    </a:ext>
                  </a:extLst>
                </p:cNvPr>
                <p:cNvSpPr/>
                <p:nvPr/>
              </p:nvSpPr>
              <p:spPr>
                <a:xfrm>
                  <a:off x="251928" y="1887273"/>
                  <a:ext cx="1828125"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F835D83-1502-4411-906C-7A61F5F15927}"/>
                    </a:ext>
                  </a:extLst>
                </p:cNvPr>
                <p:cNvSpPr txBox="1"/>
                <p:nvPr/>
              </p:nvSpPr>
              <p:spPr>
                <a:xfrm>
                  <a:off x="465431" y="1885133"/>
                  <a:ext cx="1486323" cy="410958"/>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Feature Envelope</a:t>
                  </a:r>
                </a:p>
              </p:txBody>
            </p:sp>
          </p:grpSp>
          <p:grpSp>
            <p:nvGrpSpPr>
              <p:cNvPr id="72" name="Group 71">
                <a:extLst>
                  <a:ext uri="{FF2B5EF4-FFF2-40B4-BE49-F238E27FC236}">
                    <a16:creationId xmlns:a16="http://schemas.microsoft.com/office/drawing/2014/main" id="{ABE86338-CE59-4E41-8F06-618D273C4227}"/>
                  </a:ext>
                </a:extLst>
              </p:cNvPr>
              <p:cNvGrpSpPr/>
              <p:nvPr/>
            </p:nvGrpSpPr>
            <p:grpSpPr>
              <a:xfrm>
                <a:off x="197745" y="1508735"/>
                <a:ext cx="1883353" cy="3539613"/>
                <a:chOff x="197745" y="1508735"/>
                <a:chExt cx="1883353" cy="3539613"/>
              </a:xfrm>
            </p:grpSpPr>
            <p:sp>
              <p:nvSpPr>
                <p:cNvPr id="73" name="Rectangle 72">
                  <a:extLst>
                    <a:ext uri="{FF2B5EF4-FFF2-40B4-BE49-F238E27FC236}">
                      <a16:creationId xmlns:a16="http://schemas.microsoft.com/office/drawing/2014/main" id="{3DAB49FA-23F7-453E-BC37-F475DB14FBDC}"/>
                    </a:ext>
                  </a:extLst>
                </p:cNvPr>
                <p:cNvSpPr/>
                <p:nvPr/>
              </p:nvSpPr>
              <p:spPr>
                <a:xfrm>
                  <a:off x="210102"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9E2585D2-D56A-47FB-AC44-10329E7F2079}"/>
                    </a:ext>
                  </a:extLst>
                </p:cNvPr>
                <p:cNvSpPr/>
                <p:nvPr/>
              </p:nvSpPr>
              <p:spPr>
                <a:xfrm>
                  <a:off x="197745" y="2044068"/>
                  <a:ext cx="1883353" cy="791495"/>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cs typeface="Arial" panose="020B0604020202020204" pitchFamily="34" charset="0"/>
                    </a:rPr>
                    <a:t>Definition of the feature as it is described	</a:t>
                  </a:r>
                </a:p>
              </p:txBody>
            </p:sp>
          </p:grpSp>
        </p:grpSp>
        <p:grpSp>
          <p:nvGrpSpPr>
            <p:cNvPr id="43" name="Group 42">
              <a:extLst>
                <a:ext uri="{FF2B5EF4-FFF2-40B4-BE49-F238E27FC236}">
                  <a16:creationId xmlns:a16="http://schemas.microsoft.com/office/drawing/2014/main" id="{4389648B-6EC0-4BB2-96E7-43960B793F57}"/>
                </a:ext>
              </a:extLst>
            </p:cNvPr>
            <p:cNvGrpSpPr/>
            <p:nvPr/>
          </p:nvGrpSpPr>
          <p:grpSpPr>
            <a:xfrm>
              <a:off x="2151498" y="1508735"/>
              <a:ext cx="1885321" cy="3539613"/>
              <a:chOff x="2151498" y="1508735"/>
              <a:chExt cx="1885321" cy="3539613"/>
            </a:xfrm>
          </p:grpSpPr>
          <p:grpSp>
            <p:nvGrpSpPr>
              <p:cNvPr id="65" name="Group 64">
                <a:extLst>
                  <a:ext uri="{FF2B5EF4-FFF2-40B4-BE49-F238E27FC236}">
                    <a16:creationId xmlns:a16="http://schemas.microsoft.com/office/drawing/2014/main" id="{E749B85A-A71A-437F-841E-BC74C52FDDE8}"/>
                  </a:ext>
                </a:extLst>
              </p:cNvPr>
              <p:cNvGrpSpPr/>
              <p:nvPr/>
            </p:nvGrpSpPr>
            <p:grpSpPr>
              <a:xfrm>
                <a:off x="2195397" y="1548251"/>
                <a:ext cx="1841422" cy="501447"/>
                <a:chOff x="2195397" y="1885133"/>
                <a:chExt cx="1841422" cy="501447"/>
              </a:xfrm>
            </p:grpSpPr>
            <p:sp>
              <p:nvSpPr>
                <p:cNvPr id="69" name="Rectangle 68">
                  <a:extLst>
                    <a:ext uri="{FF2B5EF4-FFF2-40B4-BE49-F238E27FC236}">
                      <a16:creationId xmlns:a16="http://schemas.microsoft.com/office/drawing/2014/main" id="{BECE71CB-0720-4A55-8CF2-351E646614C9}"/>
                    </a:ext>
                  </a:extLst>
                </p:cNvPr>
                <p:cNvSpPr/>
                <p:nvPr/>
              </p:nvSpPr>
              <p:spPr>
                <a:xfrm>
                  <a:off x="2195397" y="1885133"/>
                  <a:ext cx="1841422"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41830556-7684-4895-BFE5-6693B22D7D2F}"/>
                    </a:ext>
                  </a:extLst>
                </p:cNvPr>
                <p:cNvSpPr txBox="1"/>
                <p:nvPr/>
              </p:nvSpPr>
              <p:spPr>
                <a:xfrm>
                  <a:off x="2436913" y="1918131"/>
                  <a:ext cx="1358390" cy="410959"/>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Complexity of the Feature</a:t>
                  </a:r>
                </a:p>
              </p:txBody>
            </p:sp>
          </p:grpSp>
          <p:grpSp>
            <p:nvGrpSpPr>
              <p:cNvPr id="66" name="Group 65">
                <a:extLst>
                  <a:ext uri="{FF2B5EF4-FFF2-40B4-BE49-F238E27FC236}">
                    <a16:creationId xmlns:a16="http://schemas.microsoft.com/office/drawing/2014/main" id="{410459B8-45A7-4F0C-9B93-9A2BB0B89D25}"/>
                  </a:ext>
                </a:extLst>
              </p:cNvPr>
              <p:cNvGrpSpPr/>
              <p:nvPr/>
            </p:nvGrpSpPr>
            <p:grpSpPr>
              <a:xfrm>
                <a:off x="2151498" y="1508735"/>
                <a:ext cx="1883354" cy="3539613"/>
                <a:chOff x="2151498" y="1508735"/>
                <a:chExt cx="1883354" cy="3539613"/>
              </a:xfrm>
            </p:grpSpPr>
            <p:sp>
              <p:nvSpPr>
                <p:cNvPr id="67" name="Rectangle 66">
                  <a:extLst>
                    <a:ext uri="{FF2B5EF4-FFF2-40B4-BE49-F238E27FC236}">
                      <a16:creationId xmlns:a16="http://schemas.microsoft.com/office/drawing/2014/main" id="{ADC8AC10-B338-45B9-A498-D010460D2EFE}"/>
                    </a:ext>
                  </a:extLst>
                </p:cNvPr>
                <p:cNvSpPr/>
                <p:nvPr/>
              </p:nvSpPr>
              <p:spPr>
                <a:xfrm>
                  <a:off x="2191303"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17297F-32B0-4CE1-8147-5E457D8D8278}"/>
                    </a:ext>
                  </a:extLst>
                </p:cNvPr>
                <p:cNvSpPr/>
                <p:nvPr/>
              </p:nvSpPr>
              <p:spPr>
                <a:xfrm>
                  <a:off x="2151498" y="2057069"/>
                  <a:ext cx="1883354" cy="1284645"/>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What are the additional complexities that got added (which you discovered in Discovery)</a:t>
                  </a:r>
                  <a:endParaRPr lang="en-US" sz="1200" i="1" dirty="0">
                    <a:solidFill>
                      <a:prstClr val="black">
                        <a:lumMod val="75000"/>
                        <a:lumOff val="25000"/>
                      </a:prstClr>
                    </a:solidFill>
                    <a:latin typeface="Arial" panose="020B0604020202020204" pitchFamily="34" charset="0"/>
                    <a:cs typeface="Arial" panose="020B0604020202020204" pitchFamily="34" charset="0"/>
                  </a:endParaRPr>
                </a:p>
              </p:txBody>
            </p:sp>
          </p:grpSp>
        </p:grpSp>
        <p:grpSp>
          <p:nvGrpSpPr>
            <p:cNvPr id="44" name="Group 43">
              <a:extLst>
                <a:ext uri="{FF2B5EF4-FFF2-40B4-BE49-F238E27FC236}">
                  <a16:creationId xmlns:a16="http://schemas.microsoft.com/office/drawing/2014/main" id="{4C4E6FF1-C00B-422E-9769-D83631400ED2}"/>
                </a:ext>
              </a:extLst>
            </p:cNvPr>
            <p:cNvGrpSpPr/>
            <p:nvPr/>
          </p:nvGrpSpPr>
          <p:grpSpPr>
            <a:xfrm>
              <a:off x="4139846" y="1508735"/>
              <a:ext cx="1887101" cy="3539613"/>
              <a:chOff x="4139846" y="1508735"/>
              <a:chExt cx="1887101" cy="3539613"/>
            </a:xfrm>
          </p:grpSpPr>
          <p:grpSp>
            <p:nvGrpSpPr>
              <p:cNvPr id="59" name="Group 58">
                <a:extLst>
                  <a:ext uri="{FF2B5EF4-FFF2-40B4-BE49-F238E27FC236}">
                    <a16:creationId xmlns:a16="http://schemas.microsoft.com/office/drawing/2014/main" id="{1D79C6BD-FA74-44A8-80D0-BABFAEC1EB19}"/>
                  </a:ext>
                </a:extLst>
              </p:cNvPr>
              <p:cNvGrpSpPr/>
              <p:nvPr/>
            </p:nvGrpSpPr>
            <p:grpSpPr>
              <a:xfrm>
                <a:off x="4185525" y="1548257"/>
                <a:ext cx="1841422" cy="501447"/>
                <a:chOff x="4185525" y="1885139"/>
                <a:chExt cx="1841422" cy="501447"/>
              </a:xfrm>
            </p:grpSpPr>
            <p:sp>
              <p:nvSpPr>
                <p:cNvPr id="63" name="Rectangle 62">
                  <a:extLst>
                    <a:ext uri="{FF2B5EF4-FFF2-40B4-BE49-F238E27FC236}">
                      <a16:creationId xmlns:a16="http://schemas.microsoft.com/office/drawing/2014/main" id="{2C70B745-26FB-4FAA-A1E4-78791555549D}"/>
                    </a:ext>
                  </a:extLst>
                </p:cNvPr>
                <p:cNvSpPr/>
                <p:nvPr/>
              </p:nvSpPr>
              <p:spPr>
                <a:xfrm>
                  <a:off x="4185525" y="1885139"/>
                  <a:ext cx="1841422"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49169746-665C-4AF4-BA30-286254D80905}"/>
                    </a:ext>
                  </a:extLst>
                </p:cNvPr>
                <p:cNvSpPr txBox="1"/>
                <p:nvPr/>
              </p:nvSpPr>
              <p:spPr>
                <a:xfrm>
                  <a:off x="4424010" y="1951907"/>
                  <a:ext cx="1358390" cy="410958"/>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Component details</a:t>
                  </a:r>
                </a:p>
              </p:txBody>
            </p:sp>
          </p:grpSp>
          <p:grpSp>
            <p:nvGrpSpPr>
              <p:cNvPr id="60" name="Group 59">
                <a:extLst>
                  <a:ext uri="{FF2B5EF4-FFF2-40B4-BE49-F238E27FC236}">
                    <a16:creationId xmlns:a16="http://schemas.microsoft.com/office/drawing/2014/main" id="{5C6CB5B0-26D7-4DA8-983A-871AB51F1E8D}"/>
                  </a:ext>
                </a:extLst>
              </p:cNvPr>
              <p:cNvGrpSpPr/>
              <p:nvPr/>
            </p:nvGrpSpPr>
            <p:grpSpPr>
              <a:xfrm>
                <a:off x="4139846" y="1508735"/>
                <a:ext cx="1885133" cy="3539613"/>
                <a:chOff x="4139846" y="1508735"/>
                <a:chExt cx="1885133" cy="3539613"/>
              </a:xfrm>
            </p:grpSpPr>
            <p:sp>
              <p:nvSpPr>
                <p:cNvPr id="61" name="Rectangle 60">
                  <a:extLst>
                    <a:ext uri="{FF2B5EF4-FFF2-40B4-BE49-F238E27FC236}">
                      <a16:creationId xmlns:a16="http://schemas.microsoft.com/office/drawing/2014/main" id="{E72A01DE-F9DF-4F42-AAB6-977696272829}"/>
                    </a:ext>
                  </a:extLst>
                </p:cNvPr>
                <p:cNvSpPr/>
                <p:nvPr/>
              </p:nvSpPr>
              <p:spPr>
                <a:xfrm>
                  <a:off x="4181431"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7F34B554-C856-46A9-A851-137EB125A458}"/>
                    </a:ext>
                  </a:extLst>
                </p:cNvPr>
                <p:cNvSpPr/>
                <p:nvPr/>
              </p:nvSpPr>
              <p:spPr>
                <a:xfrm>
                  <a:off x="4139846" y="2044068"/>
                  <a:ext cx="1883355" cy="1038070"/>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Details of the changes required at component level, what are the challenges</a:t>
                  </a:r>
                  <a:endParaRPr lang="en-US" sz="1200" i="1" dirty="0">
                    <a:solidFill>
                      <a:prstClr val="black">
                        <a:lumMod val="75000"/>
                        <a:lumOff val="25000"/>
                      </a:prstClr>
                    </a:solidFill>
                    <a:latin typeface="Arial" panose="020B0604020202020204" pitchFamily="34" charset="0"/>
                    <a:cs typeface="Arial" panose="020B0604020202020204" pitchFamily="34" charset="0"/>
                  </a:endParaRPr>
                </a:p>
              </p:txBody>
            </p:sp>
          </p:grpSp>
        </p:grpSp>
        <p:grpSp>
          <p:nvGrpSpPr>
            <p:cNvPr id="45" name="Group 44">
              <a:extLst>
                <a:ext uri="{FF2B5EF4-FFF2-40B4-BE49-F238E27FC236}">
                  <a16:creationId xmlns:a16="http://schemas.microsoft.com/office/drawing/2014/main" id="{1FE4095D-9712-47A3-8CF3-5DC8B42BE25F}"/>
                </a:ext>
              </a:extLst>
            </p:cNvPr>
            <p:cNvGrpSpPr/>
            <p:nvPr/>
          </p:nvGrpSpPr>
          <p:grpSpPr>
            <a:xfrm>
              <a:off x="8105806" y="1508735"/>
              <a:ext cx="1883354" cy="3539613"/>
              <a:chOff x="8105806" y="1508735"/>
              <a:chExt cx="1883354" cy="3539613"/>
            </a:xfrm>
          </p:grpSpPr>
          <p:grpSp>
            <p:nvGrpSpPr>
              <p:cNvPr id="53" name="Group 52">
                <a:extLst>
                  <a:ext uri="{FF2B5EF4-FFF2-40B4-BE49-F238E27FC236}">
                    <a16:creationId xmlns:a16="http://schemas.microsoft.com/office/drawing/2014/main" id="{D2BA3B84-99F2-4911-A160-75F462DA94B2}"/>
                  </a:ext>
                </a:extLst>
              </p:cNvPr>
              <p:cNvGrpSpPr/>
              <p:nvPr/>
            </p:nvGrpSpPr>
            <p:grpSpPr>
              <a:xfrm>
                <a:off x="8158822" y="1548257"/>
                <a:ext cx="1823190" cy="501447"/>
                <a:chOff x="8158822" y="1885139"/>
                <a:chExt cx="1823190" cy="501447"/>
              </a:xfrm>
            </p:grpSpPr>
            <p:sp>
              <p:nvSpPr>
                <p:cNvPr id="57" name="Rectangle 56">
                  <a:extLst>
                    <a:ext uri="{FF2B5EF4-FFF2-40B4-BE49-F238E27FC236}">
                      <a16:creationId xmlns:a16="http://schemas.microsoft.com/office/drawing/2014/main" id="{8A5E3AEC-68A0-43A6-AE93-69BBAF1696EA}"/>
                    </a:ext>
                  </a:extLst>
                </p:cNvPr>
                <p:cNvSpPr/>
                <p:nvPr/>
              </p:nvSpPr>
              <p:spPr>
                <a:xfrm>
                  <a:off x="8158822" y="1885139"/>
                  <a:ext cx="1823190"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113511FC-9D33-4FAF-B6E6-C814C9AEFCB2}"/>
                    </a:ext>
                  </a:extLst>
                </p:cNvPr>
                <p:cNvSpPr txBox="1"/>
                <p:nvPr/>
              </p:nvSpPr>
              <p:spPr>
                <a:xfrm>
                  <a:off x="8388191" y="2029234"/>
                  <a:ext cx="1358390" cy="246575"/>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Remarks</a:t>
                  </a:r>
                </a:p>
              </p:txBody>
            </p:sp>
          </p:grpSp>
          <p:grpSp>
            <p:nvGrpSpPr>
              <p:cNvPr id="54" name="Group 53">
                <a:extLst>
                  <a:ext uri="{FF2B5EF4-FFF2-40B4-BE49-F238E27FC236}">
                    <a16:creationId xmlns:a16="http://schemas.microsoft.com/office/drawing/2014/main" id="{AF49B278-06F0-43CA-B88B-1F36970C549D}"/>
                  </a:ext>
                </a:extLst>
              </p:cNvPr>
              <p:cNvGrpSpPr/>
              <p:nvPr/>
            </p:nvGrpSpPr>
            <p:grpSpPr>
              <a:xfrm>
                <a:off x="8105806" y="1508735"/>
                <a:ext cx="1883354" cy="3539613"/>
                <a:chOff x="8105806" y="1508735"/>
                <a:chExt cx="1883354" cy="3539613"/>
              </a:xfrm>
            </p:grpSpPr>
            <p:sp>
              <p:nvSpPr>
                <p:cNvPr id="55" name="Rectangle 54">
                  <a:extLst>
                    <a:ext uri="{FF2B5EF4-FFF2-40B4-BE49-F238E27FC236}">
                      <a16:creationId xmlns:a16="http://schemas.microsoft.com/office/drawing/2014/main" id="{6C2CF2C8-E642-4675-B4D3-0529D711DCBE}"/>
                    </a:ext>
                  </a:extLst>
                </p:cNvPr>
                <p:cNvSpPr/>
                <p:nvPr/>
              </p:nvSpPr>
              <p:spPr>
                <a:xfrm>
                  <a:off x="8145612"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148C1CCB-3673-493A-AAF3-3567762D0ECB}"/>
                    </a:ext>
                  </a:extLst>
                </p:cNvPr>
                <p:cNvSpPr/>
                <p:nvPr/>
              </p:nvSpPr>
              <p:spPr>
                <a:xfrm>
                  <a:off x="8105806" y="2083021"/>
                  <a:ext cx="1883354" cy="1284645"/>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This slide is 100% editable. </a:t>
                  </a:r>
                  <a:r>
                    <a:rPr lang="en-US" sz="1200" i="1" dirty="0">
                      <a:solidFill>
                        <a:prstClr val="black">
                          <a:lumMod val="75000"/>
                          <a:lumOff val="25000"/>
                        </a:prstClr>
                      </a:solidFill>
                      <a:latin typeface="Arial" panose="020B0604020202020204" pitchFamily="34" charset="0"/>
                      <a:cs typeface="Arial" panose="020B0604020202020204" pitchFamily="34" charset="0"/>
                    </a:rPr>
                    <a:t>Adapt it to your needs and capture your audience's attention</a:t>
                  </a:r>
                  <a:r>
                    <a:rPr lang="en-US" sz="900" i="1" dirty="0">
                      <a:solidFill>
                        <a:prstClr val="black">
                          <a:lumMod val="75000"/>
                          <a:lumOff val="25000"/>
                        </a:prstClr>
                      </a:solidFill>
                      <a:latin typeface="Arial" panose="020B0604020202020204" pitchFamily="34" charset="0"/>
                      <a:cs typeface="Arial" panose="020B0604020202020204" pitchFamily="34" charset="0"/>
                    </a:rPr>
                    <a:t>.</a:t>
                  </a:r>
                </a:p>
              </p:txBody>
            </p:sp>
          </p:grpSp>
        </p:grpSp>
        <p:grpSp>
          <p:nvGrpSpPr>
            <p:cNvPr id="46" name="Group 45">
              <a:extLst>
                <a:ext uri="{FF2B5EF4-FFF2-40B4-BE49-F238E27FC236}">
                  <a16:creationId xmlns:a16="http://schemas.microsoft.com/office/drawing/2014/main" id="{89655F96-A685-49A3-9A0C-D0DED0B07C27}"/>
                </a:ext>
              </a:extLst>
            </p:cNvPr>
            <p:cNvGrpSpPr/>
            <p:nvPr/>
          </p:nvGrpSpPr>
          <p:grpSpPr>
            <a:xfrm>
              <a:off x="6142730" y="1508735"/>
              <a:ext cx="1883354" cy="3539613"/>
              <a:chOff x="6142730" y="1508735"/>
              <a:chExt cx="1883354" cy="3539613"/>
            </a:xfrm>
          </p:grpSpPr>
          <p:grpSp>
            <p:nvGrpSpPr>
              <p:cNvPr id="47" name="Group 46">
                <a:extLst>
                  <a:ext uri="{FF2B5EF4-FFF2-40B4-BE49-F238E27FC236}">
                    <a16:creationId xmlns:a16="http://schemas.microsoft.com/office/drawing/2014/main" id="{0537A7E9-5534-46D1-8FF2-836977427ECB}"/>
                  </a:ext>
                </a:extLst>
              </p:cNvPr>
              <p:cNvGrpSpPr/>
              <p:nvPr/>
            </p:nvGrpSpPr>
            <p:grpSpPr>
              <a:xfrm>
                <a:off x="6175842" y="1548257"/>
                <a:ext cx="1823190" cy="501447"/>
                <a:chOff x="6175842" y="1885139"/>
                <a:chExt cx="1823190" cy="501447"/>
              </a:xfrm>
            </p:grpSpPr>
            <p:sp>
              <p:nvSpPr>
                <p:cNvPr id="51" name="Rectangle 50">
                  <a:extLst>
                    <a:ext uri="{FF2B5EF4-FFF2-40B4-BE49-F238E27FC236}">
                      <a16:creationId xmlns:a16="http://schemas.microsoft.com/office/drawing/2014/main" id="{E8F1B38F-BD2B-46DB-8AA8-B2CBEED41F78}"/>
                    </a:ext>
                  </a:extLst>
                </p:cNvPr>
                <p:cNvSpPr/>
                <p:nvPr/>
              </p:nvSpPr>
              <p:spPr>
                <a:xfrm>
                  <a:off x="6175842" y="1885139"/>
                  <a:ext cx="1823190" cy="501447"/>
                </a:xfrm>
                <a:prstGeom prst="rect">
                  <a:avLst/>
                </a:prstGeom>
                <a:solidFill>
                  <a:srgbClr val="F3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7C9D67CC-E65F-4C7C-A7C9-4A79EB5A1C65}"/>
                    </a:ext>
                  </a:extLst>
                </p:cNvPr>
                <p:cNvSpPr txBox="1"/>
                <p:nvPr/>
              </p:nvSpPr>
              <p:spPr>
                <a:xfrm>
                  <a:off x="6405211" y="2000324"/>
                  <a:ext cx="1358390" cy="246575"/>
                </a:xfrm>
                <a:prstGeom prst="rect">
                  <a:avLst/>
                </a:prstGeom>
                <a:noFill/>
              </p:spPr>
              <p:txBody>
                <a:bodyPr wrap="square" rtlCol="0">
                  <a:spAutoFit/>
                </a:bodyPr>
                <a:lstStyle/>
                <a:p>
                  <a:pPr algn="ctr" defTabSz="685800">
                    <a:defRPr/>
                  </a:pPr>
                  <a:r>
                    <a:rPr lang="en-US" sz="1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OOTB %</a:t>
                  </a:r>
                </a:p>
              </p:txBody>
            </p:sp>
          </p:grpSp>
          <p:grpSp>
            <p:nvGrpSpPr>
              <p:cNvPr id="48" name="Group 47">
                <a:extLst>
                  <a:ext uri="{FF2B5EF4-FFF2-40B4-BE49-F238E27FC236}">
                    <a16:creationId xmlns:a16="http://schemas.microsoft.com/office/drawing/2014/main" id="{749C8451-1469-4C23-A530-291C97A3CA96}"/>
                  </a:ext>
                </a:extLst>
              </p:cNvPr>
              <p:cNvGrpSpPr/>
              <p:nvPr/>
            </p:nvGrpSpPr>
            <p:grpSpPr>
              <a:xfrm>
                <a:off x="6142730" y="1508735"/>
                <a:ext cx="1883354" cy="3539613"/>
                <a:chOff x="6142730" y="1508735"/>
                <a:chExt cx="1883354" cy="3539613"/>
              </a:xfrm>
            </p:grpSpPr>
            <p:sp>
              <p:nvSpPr>
                <p:cNvPr id="49" name="Rectangle 48">
                  <a:extLst>
                    <a:ext uri="{FF2B5EF4-FFF2-40B4-BE49-F238E27FC236}">
                      <a16:creationId xmlns:a16="http://schemas.microsoft.com/office/drawing/2014/main" id="{00AE66DC-7BEB-4CFB-88B5-1BC949CA598E}"/>
                    </a:ext>
                  </a:extLst>
                </p:cNvPr>
                <p:cNvSpPr/>
                <p:nvPr/>
              </p:nvSpPr>
              <p:spPr>
                <a:xfrm>
                  <a:off x="6162632" y="1508735"/>
                  <a:ext cx="1843548" cy="3539613"/>
                </a:xfrm>
                <a:prstGeom prst="rect">
                  <a:avLst/>
                </a:prstGeom>
                <a:noFill/>
                <a:ln>
                  <a:solidFill>
                    <a:srgbClr val="F57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88CD8A15-AE27-4730-BB6E-0D951C2241FE}"/>
                    </a:ext>
                  </a:extLst>
                </p:cNvPr>
                <p:cNvSpPr/>
                <p:nvPr/>
              </p:nvSpPr>
              <p:spPr>
                <a:xfrm>
                  <a:off x="6142730" y="2091418"/>
                  <a:ext cx="1883354" cy="2270945"/>
                </a:xfrm>
                <a:prstGeom prst="rect">
                  <a:avLst/>
                </a:prstGeom>
              </p:spPr>
              <p:txBody>
                <a:bodyPr wrap="square">
                  <a:spAutoFit/>
                </a:bodyPr>
                <a:lstStyle/>
                <a:p>
                  <a:pPr defTabSz="685800">
                    <a:lnSpc>
                      <a:spcPct val="150000"/>
                    </a:lnSpc>
                    <a:defRPr/>
                  </a:pPr>
                  <a:r>
                    <a:rPr lang="en-US" sz="1200" i="1"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Add a % OOTB and what sort of customization required</a:t>
                  </a:r>
                  <a:r>
                    <a:rPr lang="en-US" sz="1200" i="1" dirty="0">
                      <a:solidFill>
                        <a:prstClr val="black">
                          <a:lumMod val="75000"/>
                          <a:lumOff val="25000"/>
                        </a:prstClr>
                      </a:solidFill>
                      <a:latin typeface="Arial" panose="020B0604020202020204" pitchFamily="34" charset="0"/>
                      <a:cs typeface="Arial" panose="020B0604020202020204" pitchFamily="34" charset="0"/>
                    </a:rPr>
                    <a:t>.</a:t>
                  </a:r>
                </a:p>
                <a:p>
                  <a:pPr defTabSz="685800">
                    <a:lnSpc>
                      <a:spcPct val="150000"/>
                    </a:lnSpc>
                    <a:defRPr/>
                  </a:pPr>
                  <a:endParaRPr lang="en-US" sz="1200" i="1" dirty="0">
                    <a:solidFill>
                      <a:prstClr val="black">
                        <a:lumMod val="75000"/>
                        <a:lumOff val="25000"/>
                      </a:prstClr>
                    </a:solidFill>
                    <a:latin typeface="Arial" panose="020B0604020202020204" pitchFamily="34" charset="0"/>
                    <a:cs typeface="Arial" panose="020B0604020202020204" pitchFamily="34" charset="0"/>
                  </a:endParaRPr>
                </a:p>
                <a:p>
                  <a:pPr defTabSz="685800">
                    <a:lnSpc>
                      <a:spcPct val="150000"/>
                    </a:lnSpc>
                    <a:defRPr/>
                  </a:pPr>
                  <a:r>
                    <a:rPr lang="en-US" sz="1200" i="1" dirty="0">
                      <a:solidFill>
                        <a:prstClr val="black">
                          <a:lumMod val="75000"/>
                          <a:lumOff val="25000"/>
                        </a:prstClr>
                      </a:solidFill>
                      <a:latin typeface="Arial" panose="020B0604020202020204" pitchFamily="34" charset="0"/>
                      <a:cs typeface="Arial" panose="020B0604020202020204" pitchFamily="34" charset="0"/>
                    </a:rPr>
                    <a:t>Also mention any other OOTB offered but this may not be an ask from M1</a:t>
                  </a:r>
                </a:p>
              </p:txBody>
            </p:sp>
          </p:grpSp>
        </p:grpSp>
      </p:grpSp>
      <p:sp>
        <p:nvSpPr>
          <p:cNvPr id="40" name="Rectangle 39">
            <a:extLst>
              <a:ext uri="{FF2B5EF4-FFF2-40B4-BE49-F238E27FC236}">
                <a16:creationId xmlns:a16="http://schemas.microsoft.com/office/drawing/2014/main" id="{3D4551BF-CF81-49ED-B554-ABE315560085}"/>
              </a:ext>
            </a:extLst>
          </p:cNvPr>
          <p:cNvSpPr/>
          <p:nvPr/>
        </p:nvSpPr>
        <p:spPr>
          <a:xfrm>
            <a:off x="9038393" y="187701"/>
            <a:ext cx="2887980" cy="1395959"/>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Puneet</a:t>
            </a:r>
          </a:p>
        </p:txBody>
      </p:sp>
    </p:spTree>
    <p:extLst>
      <p:ext uri="{BB962C8B-B14F-4D97-AF65-F5344CB8AC3E}">
        <p14:creationId xmlns:p14="http://schemas.microsoft.com/office/powerpoint/2010/main" val="150945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5"/>
          <p:cNvPicPr preferRelativeResize="0">
            <a:picLocks noGrp="1"/>
          </p:cNvPicPr>
          <p:nvPr>
            <p:ph type="pic" idx="2"/>
          </p:nvPr>
        </p:nvPicPr>
        <p:blipFill rotWithShape="1">
          <a:blip r:embed="rId3" cstate="screen">
            <a:extLst>
              <a:ext uri="{28A0092B-C50C-407E-A947-70E740481C1C}">
                <a14:useLocalDpi xmlns:a14="http://schemas.microsoft.com/office/drawing/2010/main"/>
              </a:ext>
            </a:extLst>
          </a:blip>
          <a:srcRect/>
          <a:stretch/>
        </p:blipFill>
        <p:spPr>
          <a:xfrm>
            <a:off x="-11692" y="0"/>
            <a:ext cx="12203692" cy="7155367"/>
          </a:xfrm>
          <a:prstGeom prst="rect">
            <a:avLst/>
          </a:prstGeom>
          <a:noFill/>
          <a:ln>
            <a:noFill/>
          </a:ln>
        </p:spPr>
      </p:pic>
      <p:sp>
        <p:nvSpPr>
          <p:cNvPr id="366" name="Google Shape;366;p5"/>
          <p:cNvSpPr/>
          <p:nvPr/>
        </p:nvSpPr>
        <p:spPr>
          <a:xfrm>
            <a:off x="-1" y="-1"/>
            <a:ext cx="12192001" cy="7155367"/>
          </a:xfrm>
          <a:prstGeom prst="rect">
            <a:avLst/>
          </a:prstGeom>
          <a:solidFill>
            <a:srgbClr val="000000">
              <a:alpha val="60000"/>
            </a:srgbClr>
          </a:solidFill>
          <a:ln>
            <a:noFill/>
          </a:ln>
        </p:spPr>
        <p:txBody>
          <a:bodyPr spcFirstLastPara="1" wrap="square" lIns="45713" tIns="45713" rIns="45713" bIns="45713" anchor="ctr" anchorCtr="0">
            <a:noAutofit/>
          </a:bodyPr>
          <a:lstStyle/>
          <a:p>
            <a:pPr algn="ctr">
              <a:buClr>
                <a:srgbClr val="FFFFFF"/>
              </a:buClr>
              <a:buSzPts val="3600"/>
            </a:pPr>
            <a:endParaRPr>
              <a:solidFill>
                <a:srgbClr val="FFFFFF"/>
              </a:solidFill>
              <a:latin typeface="Arial"/>
              <a:ea typeface="Arial"/>
              <a:cs typeface="Arial"/>
              <a:sym typeface="Arial"/>
            </a:endParaRPr>
          </a:p>
        </p:txBody>
      </p:sp>
      <p:sp>
        <p:nvSpPr>
          <p:cNvPr id="369" name="Google Shape;369;p5"/>
          <p:cNvSpPr txBox="1"/>
          <p:nvPr/>
        </p:nvSpPr>
        <p:spPr>
          <a:xfrm>
            <a:off x="3368010" y="2867322"/>
            <a:ext cx="5455978" cy="923316"/>
          </a:xfrm>
          <a:prstGeom prst="rect">
            <a:avLst/>
          </a:prstGeom>
          <a:noFill/>
          <a:ln>
            <a:noFill/>
          </a:ln>
        </p:spPr>
        <p:txBody>
          <a:bodyPr spcFirstLastPara="1" wrap="square" lIns="45713" tIns="45713" rIns="45713" bIns="45713" anchor="t" anchorCtr="0">
            <a:spAutoFit/>
          </a:bodyPr>
          <a:lstStyle/>
          <a:p>
            <a:pPr algn="ctr">
              <a:buClr>
                <a:srgbClr val="FFFFFF"/>
              </a:buClr>
              <a:buSzPts val="10800"/>
            </a:pPr>
            <a:r>
              <a:rPr lang="en-US" sz="5400" dirty="0">
                <a:solidFill>
                  <a:srgbClr val="FFFFFF"/>
                </a:solidFill>
                <a:latin typeface="D-DIN" panose="020B0504030202030204" pitchFamily="34" charset="77"/>
                <a:ea typeface="Arial"/>
                <a:cs typeface="Arial"/>
                <a:sym typeface="Arial"/>
              </a:rPr>
              <a:t>THANK YOU</a:t>
            </a:r>
            <a:endParaRPr sz="900" dirty="0">
              <a:latin typeface="D-DIN" panose="020B0504030202030204" pitchFamily="34" charset="77"/>
            </a:endParaRPr>
          </a:p>
        </p:txBody>
      </p:sp>
      <p:sp>
        <p:nvSpPr>
          <p:cNvPr id="371" name="Google Shape;371;p5"/>
          <p:cNvSpPr txBox="1"/>
          <p:nvPr/>
        </p:nvSpPr>
        <p:spPr>
          <a:xfrm>
            <a:off x="3984802" y="6023447"/>
            <a:ext cx="4222394" cy="200041"/>
          </a:xfrm>
          <a:prstGeom prst="rect">
            <a:avLst/>
          </a:prstGeom>
          <a:noFill/>
          <a:ln>
            <a:noFill/>
          </a:ln>
        </p:spPr>
        <p:txBody>
          <a:bodyPr spcFirstLastPara="1" wrap="square" lIns="45713" tIns="45713" rIns="45713" bIns="45713" anchor="t" anchorCtr="0">
            <a:spAutoFit/>
          </a:bodyPr>
          <a:lstStyle/>
          <a:p>
            <a:pPr algn="ctr">
              <a:buClr>
                <a:srgbClr val="FFFFFF"/>
              </a:buClr>
              <a:buSzPts val="1400"/>
            </a:pPr>
            <a:r>
              <a:rPr lang="en-US" sz="700" dirty="0">
                <a:solidFill>
                  <a:srgbClr val="FFFFFF"/>
                </a:solidFill>
                <a:latin typeface="Avenir"/>
                <a:ea typeface="Avenir"/>
                <a:cs typeface="Avenir"/>
                <a:sym typeface="Avenir"/>
              </a:rPr>
              <a:t>COPYRIGHT 2020 M1 LIMITED. ALL RIGHTS RESERVED.</a:t>
            </a:r>
            <a:endParaRPr sz="900" dirty="0"/>
          </a:p>
        </p:txBody>
      </p:sp>
    </p:spTree>
    <p:extLst>
      <p:ext uri="{BB962C8B-B14F-4D97-AF65-F5344CB8AC3E}">
        <p14:creationId xmlns:p14="http://schemas.microsoft.com/office/powerpoint/2010/main" val="309820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0513D1-E8CC-4A97-9931-79AFB5EE822B}"/>
              </a:ext>
            </a:extLst>
          </p:cNvPr>
          <p:cNvSpPr>
            <a:spLocks noGrp="1"/>
          </p:cNvSpPr>
          <p:nvPr>
            <p:ph type="title"/>
          </p:nvPr>
        </p:nvSpPr>
        <p:spPr/>
        <p:txBody>
          <a:bodyPr/>
          <a:lstStyle/>
          <a:p>
            <a:r>
              <a:rPr lang="en-US" dirty="0"/>
              <a:t>Content for 2 July</a:t>
            </a:r>
          </a:p>
        </p:txBody>
      </p:sp>
      <p:sp>
        <p:nvSpPr>
          <p:cNvPr id="6" name="Content Placeholder 5">
            <a:extLst>
              <a:ext uri="{FF2B5EF4-FFF2-40B4-BE49-F238E27FC236}">
                <a16:creationId xmlns:a16="http://schemas.microsoft.com/office/drawing/2014/main" id="{05D0222B-844B-4071-8166-44AEC5DAD4B8}"/>
              </a:ext>
            </a:extLst>
          </p:cNvPr>
          <p:cNvSpPr>
            <a:spLocks noGrp="1"/>
          </p:cNvSpPr>
          <p:nvPr>
            <p:ph sz="quarter" idx="10"/>
          </p:nvPr>
        </p:nvSpPr>
        <p:spPr/>
        <p:txBody>
          <a:bodyPr/>
          <a:lstStyle/>
          <a:p>
            <a:endParaRPr lang="en-US"/>
          </a:p>
        </p:txBody>
      </p:sp>
      <p:sp>
        <p:nvSpPr>
          <p:cNvPr id="7" name="Content Placeholder 6">
            <a:extLst>
              <a:ext uri="{FF2B5EF4-FFF2-40B4-BE49-F238E27FC236}">
                <a16:creationId xmlns:a16="http://schemas.microsoft.com/office/drawing/2014/main" id="{6A5F8A20-CB07-4279-901D-77715566FEC3}"/>
              </a:ext>
            </a:extLst>
          </p:cNvPr>
          <p:cNvSpPr>
            <a:spLocks noGrp="1"/>
          </p:cNvSpPr>
          <p:nvPr>
            <p:ph sz="quarter" idx="11"/>
          </p:nvPr>
        </p:nvSpPr>
        <p:spPr/>
        <p:txBody>
          <a:bodyPr/>
          <a:lstStyle/>
          <a:p>
            <a:endParaRPr lang="en-US"/>
          </a:p>
        </p:txBody>
      </p:sp>
    </p:spTree>
    <p:extLst>
      <p:ext uri="{BB962C8B-B14F-4D97-AF65-F5344CB8AC3E}">
        <p14:creationId xmlns:p14="http://schemas.microsoft.com/office/powerpoint/2010/main" val="2954216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A843-49F2-438B-B744-1B6A2C09B7B6}"/>
              </a:ext>
            </a:extLst>
          </p:cNvPr>
          <p:cNvSpPr>
            <a:spLocks noGrp="1"/>
          </p:cNvSpPr>
          <p:nvPr>
            <p:ph type="title"/>
          </p:nvPr>
        </p:nvSpPr>
        <p:spPr/>
        <p:txBody>
          <a:bodyPr/>
          <a:lstStyle/>
          <a:p>
            <a:r>
              <a:rPr lang="en-US" dirty="0"/>
              <a:t>2+2 week release</a:t>
            </a:r>
          </a:p>
        </p:txBody>
      </p:sp>
      <p:sp>
        <p:nvSpPr>
          <p:cNvPr id="3" name="Content Placeholder 2">
            <a:extLst>
              <a:ext uri="{FF2B5EF4-FFF2-40B4-BE49-F238E27FC236}">
                <a16:creationId xmlns:a16="http://schemas.microsoft.com/office/drawing/2014/main" id="{D4D37B72-51EB-48AF-A4AF-3BDCB20A4ABB}"/>
              </a:ext>
            </a:extLst>
          </p:cNvPr>
          <p:cNvSpPr>
            <a:spLocks noGrp="1"/>
          </p:cNvSpPr>
          <p:nvPr>
            <p:ph sz="quarter" idx="10"/>
          </p:nvPr>
        </p:nvSpPr>
        <p:spPr/>
        <p:txBody>
          <a:bodyPr/>
          <a:lstStyle/>
          <a:p>
            <a:endParaRPr lang="en-US"/>
          </a:p>
        </p:txBody>
      </p:sp>
      <p:graphicFrame>
        <p:nvGraphicFramePr>
          <p:cNvPr id="5" name="Table 5">
            <a:extLst>
              <a:ext uri="{FF2B5EF4-FFF2-40B4-BE49-F238E27FC236}">
                <a16:creationId xmlns:a16="http://schemas.microsoft.com/office/drawing/2014/main" id="{45842220-073D-4172-80F7-74BCB8E4E780}"/>
              </a:ext>
            </a:extLst>
          </p:cNvPr>
          <p:cNvGraphicFramePr>
            <a:graphicFrameLocks noGrp="1"/>
          </p:cNvGraphicFramePr>
          <p:nvPr>
            <p:extLst>
              <p:ext uri="{D42A27DB-BD31-4B8C-83A1-F6EECF244321}">
                <p14:modId xmlns:p14="http://schemas.microsoft.com/office/powerpoint/2010/main" val="835385915"/>
              </p:ext>
            </p:extLst>
          </p:nvPr>
        </p:nvGraphicFramePr>
        <p:xfrm>
          <a:off x="351668" y="1241425"/>
          <a:ext cx="11497436" cy="2585720"/>
        </p:xfrm>
        <a:graphic>
          <a:graphicData uri="http://schemas.openxmlformats.org/drawingml/2006/table">
            <a:tbl>
              <a:tblPr>
                <a:tableStyleId>{5C22544A-7EE6-4342-B048-85BDC9FD1C3A}</a:tableStyleId>
              </a:tblPr>
              <a:tblGrid>
                <a:gridCol w="2081708">
                  <a:extLst>
                    <a:ext uri="{9D8B030D-6E8A-4147-A177-3AD203B41FA5}">
                      <a16:colId xmlns:a16="http://schemas.microsoft.com/office/drawing/2014/main" val="3479423420"/>
                    </a:ext>
                  </a:extLst>
                </a:gridCol>
                <a:gridCol w="224184">
                  <a:extLst>
                    <a:ext uri="{9D8B030D-6E8A-4147-A177-3AD203B41FA5}">
                      <a16:colId xmlns:a16="http://schemas.microsoft.com/office/drawing/2014/main" val="3608790705"/>
                    </a:ext>
                  </a:extLst>
                </a:gridCol>
                <a:gridCol w="224184">
                  <a:extLst>
                    <a:ext uri="{9D8B030D-6E8A-4147-A177-3AD203B41FA5}">
                      <a16:colId xmlns:a16="http://schemas.microsoft.com/office/drawing/2014/main" val="4087896722"/>
                    </a:ext>
                  </a:extLst>
                </a:gridCol>
                <a:gridCol w="224184">
                  <a:extLst>
                    <a:ext uri="{9D8B030D-6E8A-4147-A177-3AD203B41FA5}">
                      <a16:colId xmlns:a16="http://schemas.microsoft.com/office/drawing/2014/main" val="3054517316"/>
                    </a:ext>
                  </a:extLst>
                </a:gridCol>
                <a:gridCol w="224184">
                  <a:extLst>
                    <a:ext uri="{9D8B030D-6E8A-4147-A177-3AD203B41FA5}">
                      <a16:colId xmlns:a16="http://schemas.microsoft.com/office/drawing/2014/main" val="3613781065"/>
                    </a:ext>
                  </a:extLst>
                </a:gridCol>
                <a:gridCol w="224184">
                  <a:extLst>
                    <a:ext uri="{9D8B030D-6E8A-4147-A177-3AD203B41FA5}">
                      <a16:colId xmlns:a16="http://schemas.microsoft.com/office/drawing/2014/main" val="3271746390"/>
                    </a:ext>
                  </a:extLst>
                </a:gridCol>
                <a:gridCol w="224184">
                  <a:extLst>
                    <a:ext uri="{9D8B030D-6E8A-4147-A177-3AD203B41FA5}">
                      <a16:colId xmlns:a16="http://schemas.microsoft.com/office/drawing/2014/main" val="1751927117"/>
                    </a:ext>
                  </a:extLst>
                </a:gridCol>
                <a:gridCol w="224184">
                  <a:extLst>
                    <a:ext uri="{9D8B030D-6E8A-4147-A177-3AD203B41FA5}">
                      <a16:colId xmlns:a16="http://schemas.microsoft.com/office/drawing/2014/main" val="174141673"/>
                    </a:ext>
                  </a:extLst>
                </a:gridCol>
                <a:gridCol w="224184">
                  <a:extLst>
                    <a:ext uri="{9D8B030D-6E8A-4147-A177-3AD203B41FA5}">
                      <a16:colId xmlns:a16="http://schemas.microsoft.com/office/drawing/2014/main" val="3710317939"/>
                    </a:ext>
                  </a:extLst>
                </a:gridCol>
                <a:gridCol w="224184">
                  <a:extLst>
                    <a:ext uri="{9D8B030D-6E8A-4147-A177-3AD203B41FA5}">
                      <a16:colId xmlns:a16="http://schemas.microsoft.com/office/drawing/2014/main" val="2930145415"/>
                    </a:ext>
                  </a:extLst>
                </a:gridCol>
                <a:gridCol w="224184">
                  <a:extLst>
                    <a:ext uri="{9D8B030D-6E8A-4147-A177-3AD203B41FA5}">
                      <a16:colId xmlns:a16="http://schemas.microsoft.com/office/drawing/2014/main" val="1722707925"/>
                    </a:ext>
                  </a:extLst>
                </a:gridCol>
                <a:gridCol w="224184">
                  <a:extLst>
                    <a:ext uri="{9D8B030D-6E8A-4147-A177-3AD203B41FA5}">
                      <a16:colId xmlns:a16="http://schemas.microsoft.com/office/drawing/2014/main" val="2932338002"/>
                    </a:ext>
                  </a:extLst>
                </a:gridCol>
                <a:gridCol w="224184">
                  <a:extLst>
                    <a:ext uri="{9D8B030D-6E8A-4147-A177-3AD203B41FA5}">
                      <a16:colId xmlns:a16="http://schemas.microsoft.com/office/drawing/2014/main" val="56282291"/>
                    </a:ext>
                  </a:extLst>
                </a:gridCol>
                <a:gridCol w="224184">
                  <a:extLst>
                    <a:ext uri="{9D8B030D-6E8A-4147-A177-3AD203B41FA5}">
                      <a16:colId xmlns:a16="http://schemas.microsoft.com/office/drawing/2014/main" val="4093718050"/>
                    </a:ext>
                  </a:extLst>
                </a:gridCol>
                <a:gridCol w="224184">
                  <a:extLst>
                    <a:ext uri="{9D8B030D-6E8A-4147-A177-3AD203B41FA5}">
                      <a16:colId xmlns:a16="http://schemas.microsoft.com/office/drawing/2014/main" val="4113938099"/>
                    </a:ext>
                  </a:extLst>
                </a:gridCol>
                <a:gridCol w="224184">
                  <a:extLst>
                    <a:ext uri="{9D8B030D-6E8A-4147-A177-3AD203B41FA5}">
                      <a16:colId xmlns:a16="http://schemas.microsoft.com/office/drawing/2014/main" val="3489494443"/>
                    </a:ext>
                  </a:extLst>
                </a:gridCol>
                <a:gridCol w="224184">
                  <a:extLst>
                    <a:ext uri="{9D8B030D-6E8A-4147-A177-3AD203B41FA5}">
                      <a16:colId xmlns:a16="http://schemas.microsoft.com/office/drawing/2014/main" val="1327323501"/>
                    </a:ext>
                  </a:extLst>
                </a:gridCol>
                <a:gridCol w="224184">
                  <a:extLst>
                    <a:ext uri="{9D8B030D-6E8A-4147-A177-3AD203B41FA5}">
                      <a16:colId xmlns:a16="http://schemas.microsoft.com/office/drawing/2014/main" val="1243432515"/>
                    </a:ext>
                  </a:extLst>
                </a:gridCol>
                <a:gridCol w="224184">
                  <a:extLst>
                    <a:ext uri="{9D8B030D-6E8A-4147-A177-3AD203B41FA5}">
                      <a16:colId xmlns:a16="http://schemas.microsoft.com/office/drawing/2014/main" val="3974106590"/>
                    </a:ext>
                  </a:extLst>
                </a:gridCol>
                <a:gridCol w="224184">
                  <a:extLst>
                    <a:ext uri="{9D8B030D-6E8A-4147-A177-3AD203B41FA5}">
                      <a16:colId xmlns:a16="http://schemas.microsoft.com/office/drawing/2014/main" val="3194461194"/>
                    </a:ext>
                  </a:extLst>
                </a:gridCol>
                <a:gridCol w="224184">
                  <a:extLst>
                    <a:ext uri="{9D8B030D-6E8A-4147-A177-3AD203B41FA5}">
                      <a16:colId xmlns:a16="http://schemas.microsoft.com/office/drawing/2014/main" val="477718558"/>
                    </a:ext>
                  </a:extLst>
                </a:gridCol>
                <a:gridCol w="224184">
                  <a:extLst>
                    <a:ext uri="{9D8B030D-6E8A-4147-A177-3AD203B41FA5}">
                      <a16:colId xmlns:a16="http://schemas.microsoft.com/office/drawing/2014/main" val="1150411863"/>
                    </a:ext>
                  </a:extLst>
                </a:gridCol>
                <a:gridCol w="224184">
                  <a:extLst>
                    <a:ext uri="{9D8B030D-6E8A-4147-A177-3AD203B41FA5}">
                      <a16:colId xmlns:a16="http://schemas.microsoft.com/office/drawing/2014/main" val="3941771310"/>
                    </a:ext>
                  </a:extLst>
                </a:gridCol>
                <a:gridCol w="224184">
                  <a:extLst>
                    <a:ext uri="{9D8B030D-6E8A-4147-A177-3AD203B41FA5}">
                      <a16:colId xmlns:a16="http://schemas.microsoft.com/office/drawing/2014/main" val="2208786977"/>
                    </a:ext>
                  </a:extLst>
                </a:gridCol>
                <a:gridCol w="224184">
                  <a:extLst>
                    <a:ext uri="{9D8B030D-6E8A-4147-A177-3AD203B41FA5}">
                      <a16:colId xmlns:a16="http://schemas.microsoft.com/office/drawing/2014/main" val="4078419103"/>
                    </a:ext>
                  </a:extLst>
                </a:gridCol>
                <a:gridCol w="224184">
                  <a:extLst>
                    <a:ext uri="{9D8B030D-6E8A-4147-A177-3AD203B41FA5}">
                      <a16:colId xmlns:a16="http://schemas.microsoft.com/office/drawing/2014/main" val="3005111346"/>
                    </a:ext>
                  </a:extLst>
                </a:gridCol>
                <a:gridCol w="224184">
                  <a:extLst>
                    <a:ext uri="{9D8B030D-6E8A-4147-A177-3AD203B41FA5}">
                      <a16:colId xmlns:a16="http://schemas.microsoft.com/office/drawing/2014/main" val="2031159881"/>
                    </a:ext>
                  </a:extLst>
                </a:gridCol>
                <a:gridCol w="224184">
                  <a:extLst>
                    <a:ext uri="{9D8B030D-6E8A-4147-A177-3AD203B41FA5}">
                      <a16:colId xmlns:a16="http://schemas.microsoft.com/office/drawing/2014/main" val="1095362596"/>
                    </a:ext>
                  </a:extLst>
                </a:gridCol>
                <a:gridCol w="224184">
                  <a:extLst>
                    <a:ext uri="{9D8B030D-6E8A-4147-A177-3AD203B41FA5}">
                      <a16:colId xmlns:a16="http://schemas.microsoft.com/office/drawing/2014/main" val="1114320990"/>
                    </a:ext>
                  </a:extLst>
                </a:gridCol>
                <a:gridCol w="224184">
                  <a:extLst>
                    <a:ext uri="{9D8B030D-6E8A-4147-A177-3AD203B41FA5}">
                      <a16:colId xmlns:a16="http://schemas.microsoft.com/office/drawing/2014/main" val="2096952950"/>
                    </a:ext>
                  </a:extLst>
                </a:gridCol>
                <a:gridCol w="224184">
                  <a:extLst>
                    <a:ext uri="{9D8B030D-6E8A-4147-A177-3AD203B41FA5}">
                      <a16:colId xmlns:a16="http://schemas.microsoft.com/office/drawing/2014/main" val="624401040"/>
                    </a:ext>
                  </a:extLst>
                </a:gridCol>
                <a:gridCol w="224184">
                  <a:extLst>
                    <a:ext uri="{9D8B030D-6E8A-4147-A177-3AD203B41FA5}">
                      <a16:colId xmlns:a16="http://schemas.microsoft.com/office/drawing/2014/main" val="2847343468"/>
                    </a:ext>
                  </a:extLst>
                </a:gridCol>
                <a:gridCol w="224184">
                  <a:extLst>
                    <a:ext uri="{9D8B030D-6E8A-4147-A177-3AD203B41FA5}">
                      <a16:colId xmlns:a16="http://schemas.microsoft.com/office/drawing/2014/main" val="2194563182"/>
                    </a:ext>
                  </a:extLst>
                </a:gridCol>
                <a:gridCol w="224184">
                  <a:extLst>
                    <a:ext uri="{9D8B030D-6E8A-4147-A177-3AD203B41FA5}">
                      <a16:colId xmlns:a16="http://schemas.microsoft.com/office/drawing/2014/main" val="3972235480"/>
                    </a:ext>
                  </a:extLst>
                </a:gridCol>
                <a:gridCol w="224184">
                  <a:extLst>
                    <a:ext uri="{9D8B030D-6E8A-4147-A177-3AD203B41FA5}">
                      <a16:colId xmlns:a16="http://schemas.microsoft.com/office/drawing/2014/main" val="1379846164"/>
                    </a:ext>
                  </a:extLst>
                </a:gridCol>
                <a:gridCol w="224184">
                  <a:extLst>
                    <a:ext uri="{9D8B030D-6E8A-4147-A177-3AD203B41FA5}">
                      <a16:colId xmlns:a16="http://schemas.microsoft.com/office/drawing/2014/main" val="670287934"/>
                    </a:ext>
                  </a:extLst>
                </a:gridCol>
                <a:gridCol w="224184">
                  <a:extLst>
                    <a:ext uri="{9D8B030D-6E8A-4147-A177-3AD203B41FA5}">
                      <a16:colId xmlns:a16="http://schemas.microsoft.com/office/drawing/2014/main" val="440339877"/>
                    </a:ext>
                  </a:extLst>
                </a:gridCol>
                <a:gridCol w="224184">
                  <a:extLst>
                    <a:ext uri="{9D8B030D-6E8A-4147-A177-3AD203B41FA5}">
                      <a16:colId xmlns:a16="http://schemas.microsoft.com/office/drawing/2014/main" val="2164410362"/>
                    </a:ext>
                  </a:extLst>
                </a:gridCol>
                <a:gridCol w="224184">
                  <a:extLst>
                    <a:ext uri="{9D8B030D-6E8A-4147-A177-3AD203B41FA5}">
                      <a16:colId xmlns:a16="http://schemas.microsoft.com/office/drawing/2014/main" val="2416449319"/>
                    </a:ext>
                  </a:extLst>
                </a:gridCol>
                <a:gridCol w="224184">
                  <a:extLst>
                    <a:ext uri="{9D8B030D-6E8A-4147-A177-3AD203B41FA5}">
                      <a16:colId xmlns:a16="http://schemas.microsoft.com/office/drawing/2014/main" val="2205051762"/>
                    </a:ext>
                  </a:extLst>
                </a:gridCol>
                <a:gridCol w="224184">
                  <a:extLst>
                    <a:ext uri="{9D8B030D-6E8A-4147-A177-3AD203B41FA5}">
                      <a16:colId xmlns:a16="http://schemas.microsoft.com/office/drawing/2014/main" val="4183960158"/>
                    </a:ext>
                  </a:extLst>
                </a:gridCol>
                <a:gridCol w="224184">
                  <a:extLst>
                    <a:ext uri="{9D8B030D-6E8A-4147-A177-3AD203B41FA5}">
                      <a16:colId xmlns:a16="http://schemas.microsoft.com/office/drawing/2014/main" val="3937974823"/>
                    </a:ext>
                  </a:extLst>
                </a:gridCol>
                <a:gridCol w="224184">
                  <a:extLst>
                    <a:ext uri="{9D8B030D-6E8A-4147-A177-3AD203B41FA5}">
                      <a16:colId xmlns:a16="http://schemas.microsoft.com/office/drawing/2014/main" val="1232643566"/>
                    </a:ext>
                  </a:extLst>
                </a:gridCol>
              </a:tblGrid>
              <a:tr h="365760">
                <a:tc>
                  <a:txBody>
                    <a:bodyPr/>
                    <a:lstStyle/>
                    <a:p>
                      <a:pPr algn="r"/>
                      <a:r>
                        <a:rPr lang="en-US" sz="1000" dirty="0"/>
                        <a:t>Sprint</a:t>
                      </a:r>
                    </a:p>
                  </a:txBody>
                  <a:tcPr anchor="b">
                    <a:lnB w="19050" cap="flat" cmpd="sng" algn="ctr">
                      <a:solidFill>
                        <a:schemeClr val="accent1">
                          <a:lumMod val="75000"/>
                        </a:schemeClr>
                      </a:solidFill>
                      <a:prstDash val="solid"/>
                      <a:round/>
                      <a:headEnd type="none" w="med" len="med"/>
                      <a:tailEnd type="none" w="med" len="med"/>
                    </a:lnB>
                    <a:noFill/>
                  </a:tcPr>
                </a:tc>
                <a:tc gridSpan="7">
                  <a:txBody>
                    <a:bodyPr/>
                    <a:lstStyle/>
                    <a:p>
                      <a:pPr algn="ctr"/>
                      <a:r>
                        <a:rPr lang="en-US" sz="1000" b="1" dirty="0">
                          <a:solidFill>
                            <a:schemeClr val="tx1">
                              <a:lumMod val="75000"/>
                              <a:lumOff val="25000"/>
                            </a:schemeClr>
                          </a:solidFill>
                        </a:rPr>
                        <a:t>Sprint n-1</a:t>
                      </a:r>
                    </a:p>
                  </a:txBody>
                  <a:tcPr marL="0" marR="0" anchor="b">
                    <a:lnB w="19050" cap="flat" cmpd="sng" algn="ctr">
                      <a:solidFill>
                        <a:schemeClr val="tx1">
                          <a:lumMod val="75000"/>
                          <a:lumOff val="2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gridSpan="21">
                  <a:txBody>
                    <a:bodyPr/>
                    <a:lstStyle/>
                    <a:p>
                      <a:pPr algn="ctr"/>
                      <a:r>
                        <a:rPr lang="en-US" sz="1000" b="1" dirty="0">
                          <a:solidFill>
                            <a:schemeClr val="accent1">
                              <a:lumMod val="75000"/>
                            </a:schemeClr>
                          </a:solidFill>
                        </a:rPr>
                        <a:t>Sprint n</a:t>
                      </a:r>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gridSpan="7">
                  <a:txBody>
                    <a:bodyPr/>
                    <a:lstStyle/>
                    <a:p>
                      <a:pPr algn="ctr"/>
                      <a:r>
                        <a:rPr lang="en-US" sz="1000" b="1" dirty="0">
                          <a:solidFill>
                            <a:schemeClr val="tx1">
                              <a:lumMod val="75000"/>
                              <a:lumOff val="25000"/>
                            </a:schemeClr>
                          </a:solidFill>
                        </a:rPr>
                        <a:t>Sprint n+1</a:t>
                      </a:r>
                    </a:p>
                  </a:txBody>
                  <a:tcPr marL="0" marR="0" anchor="b">
                    <a:lnB w="19050" cap="flat" cmpd="sng" algn="ctr">
                      <a:solidFill>
                        <a:schemeClr val="tx1">
                          <a:lumMod val="75000"/>
                          <a:lumOff val="2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sz="1000" dirty="0"/>
                    </a:p>
                  </a:txBody>
                  <a:tcPr marL="0" marR="0" anchor="b">
                    <a:lnB w="19050" cap="flat" cmpd="sng" algn="ctr">
                      <a:solidFill>
                        <a:schemeClr val="accent1">
                          <a:lumMod val="75000"/>
                        </a:schemeClr>
                      </a:solidFill>
                      <a:prstDash val="solid"/>
                      <a:round/>
                      <a:headEnd type="none" w="med" len="med"/>
                      <a:tailEnd type="none" w="med" len="med"/>
                    </a:lnB>
                    <a:noFill/>
                  </a:tcPr>
                </a:tc>
                <a:tc>
                  <a:txBody>
                    <a:bodyPr/>
                    <a:lstStyle/>
                    <a:p>
                      <a:pPr algn="ctr"/>
                      <a:endParaRPr lang="en-US" sz="1000" b="1" dirty="0">
                        <a:solidFill>
                          <a:schemeClr val="tx1">
                            <a:lumMod val="75000"/>
                            <a:lumOff val="25000"/>
                          </a:schemeClr>
                        </a:solidFill>
                      </a:endParaRPr>
                    </a:p>
                  </a:txBody>
                  <a:tcPr marL="0" marR="0" anchor="b">
                    <a:lnB w="19050" cap="flat" cmpd="sng" algn="ctr">
                      <a:solidFill>
                        <a:schemeClr val="tx1">
                          <a:lumMod val="75000"/>
                          <a:lumOff val="25000"/>
                        </a:schemeClr>
                      </a:solidFill>
                      <a:prstDash val="solid"/>
                      <a:round/>
                      <a:headEnd type="none" w="med" len="med"/>
                      <a:tailEnd type="none" w="med" len="med"/>
                    </a:lnB>
                    <a:noFill/>
                  </a:tcPr>
                </a:tc>
                <a:tc>
                  <a:txBody>
                    <a:bodyPr/>
                    <a:lstStyle/>
                    <a:p>
                      <a:pPr algn="ctr"/>
                      <a:endParaRPr lang="en-US" sz="1000" b="1" dirty="0">
                        <a:solidFill>
                          <a:schemeClr val="tx1">
                            <a:lumMod val="75000"/>
                            <a:lumOff val="25000"/>
                          </a:schemeClr>
                        </a:solidFill>
                      </a:endParaRPr>
                    </a:p>
                  </a:txBody>
                  <a:tcPr marL="0" marR="0" anchor="b">
                    <a:lnB w="19050" cap="flat" cmpd="sng" algn="ctr">
                      <a:solidFill>
                        <a:schemeClr val="tx1">
                          <a:lumMod val="75000"/>
                          <a:lumOff val="25000"/>
                        </a:schemeClr>
                      </a:solidFill>
                      <a:prstDash val="solid"/>
                      <a:round/>
                      <a:headEnd type="none" w="med" len="med"/>
                      <a:tailEnd type="none" w="med" len="med"/>
                    </a:lnB>
                    <a:noFill/>
                  </a:tcPr>
                </a:tc>
                <a:tc>
                  <a:txBody>
                    <a:bodyPr/>
                    <a:lstStyle/>
                    <a:p>
                      <a:pPr algn="ctr"/>
                      <a:endParaRPr lang="en-US" sz="1000" b="1" dirty="0">
                        <a:solidFill>
                          <a:schemeClr val="tx1">
                            <a:lumMod val="75000"/>
                            <a:lumOff val="25000"/>
                          </a:schemeClr>
                        </a:solidFill>
                      </a:endParaRPr>
                    </a:p>
                  </a:txBody>
                  <a:tcPr marL="0" marR="0" anchor="b">
                    <a:lnB w="19050" cap="flat" cmpd="sng" algn="ctr">
                      <a:solidFill>
                        <a:schemeClr val="tx1">
                          <a:lumMod val="75000"/>
                          <a:lumOff val="25000"/>
                        </a:schemeClr>
                      </a:solidFill>
                      <a:prstDash val="solid"/>
                      <a:round/>
                      <a:headEnd type="none" w="med" len="med"/>
                      <a:tailEnd type="none" w="med" len="med"/>
                    </a:lnB>
                    <a:noFill/>
                  </a:tcPr>
                </a:tc>
                <a:tc>
                  <a:txBody>
                    <a:bodyPr/>
                    <a:lstStyle/>
                    <a:p>
                      <a:pPr algn="ctr"/>
                      <a:endParaRPr lang="en-US" sz="1000" b="1" dirty="0">
                        <a:solidFill>
                          <a:schemeClr val="tx1">
                            <a:lumMod val="75000"/>
                            <a:lumOff val="25000"/>
                          </a:schemeClr>
                        </a:solidFill>
                      </a:endParaRPr>
                    </a:p>
                  </a:txBody>
                  <a:tcPr marL="0" marR="0" anchor="b">
                    <a:lnB w="19050" cap="flat" cmpd="sng" algn="ctr">
                      <a:solidFill>
                        <a:schemeClr val="tx1">
                          <a:lumMod val="75000"/>
                          <a:lumOff val="25000"/>
                        </a:schemeClr>
                      </a:solidFill>
                      <a:prstDash val="solid"/>
                      <a:round/>
                      <a:headEnd type="none" w="med" len="med"/>
                      <a:tailEnd type="none" w="med" len="med"/>
                    </a:lnB>
                    <a:noFill/>
                  </a:tcPr>
                </a:tc>
                <a:tc>
                  <a:txBody>
                    <a:bodyPr/>
                    <a:lstStyle/>
                    <a:p>
                      <a:pPr algn="ctr"/>
                      <a:endParaRPr lang="en-US" sz="1000" b="1" dirty="0">
                        <a:solidFill>
                          <a:schemeClr val="tx1">
                            <a:lumMod val="75000"/>
                            <a:lumOff val="25000"/>
                          </a:schemeClr>
                        </a:solidFill>
                      </a:endParaRPr>
                    </a:p>
                  </a:txBody>
                  <a:tcPr marL="0" marR="0" anchor="b">
                    <a:lnB w="19050" cap="flat" cmpd="sng" algn="ctr">
                      <a:solidFill>
                        <a:schemeClr val="tx1">
                          <a:lumMod val="75000"/>
                          <a:lumOff val="25000"/>
                        </a:schemeClr>
                      </a:solidFill>
                      <a:prstDash val="solid"/>
                      <a:round/>
                      <a:headEnd type="none" w="med" len="med"/>
                      <a:tailEnd type="none" w="med" len="med"/>
                    </a:lnB>
                    <a:noFill/>
                  </a:tcPr>
                </a:tc>
                <a:tc>
                  <a:txBody>
                    <a:bodyPr/>
                    <a:lstStyle/>
                    <a:p>
                      <a:pPr algn="ctr"/>
                      <a:endParaRPr lang="en-US" sz="1000" b="1" dirty="0">
                        <a:solidFill>
                          <a:schemeClr val="tx1">
                            <a:lumMod val="75000"/>
                            <a:lumOff val="25000"/>
                          </a:schemeClr>
                        </a:solidFill>
                      </a:endParaRPr>
                    </a:p>
                  </a:txBody>
                  <a:tcPr marL="0" marR="0" anchor="b">
                    <a:lnB w="19050" cap="flat" cmpd="sng" algn="ctr">
                      <a:solidFill>
                        <a:schemeClr val="tx1">
                          <a:lumMod val="75000"/>
                          <a:lumOff val="25000"/>
                        </a:schemeClr>
                      </a:solidFill>
                      <a:prstDash val="solid"/>
                      <a:round/>
                      <a:headEnd type="none" w="med" len="med"/>
                      <a:tailEnd type="none" w="med" len="med"/>
                    </a:lnB>
                    <a:noFill/>
                  </a:tcPr>
                </a:tc>
                <a:tc>
                  <a:txBody>
                    <a:bodyPr/>
                    <a:lstStyle/>
                    <a:p>
                      <a:pPr algn="ctr"/>
                      <a:endParaRPr lang="en-US" sz="1000" b="1" dirty="0">
                        <a:solidFill>
                          <a:schemeClr val="tx1">
                            <a:lumMod val="75000"/>
                            <a:lumOff val="25000"/>
                          </a:schemeClr>
                        </a:solidFill>
                      </a:endParaRPr>
                    </a:p>
                  </a:txBody>
                  <a:tcPr marL="0" marR="0" anchor="b">
                    <a:lnB w="1905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92205534"/>
                  </a:ext>
                </a:extLst>
              </a:tr>
              <a:tr h="365760">
                <a:tc>
                  <a:txBody>
                    <a:bodyPr/>
                    <a:lstStyle/>
                    <a:p>
                      <a:pPr algn="r"/>
                      <a:r>
                        <a:rPr lang="en-US" sz="1000" dirty="0"/>
                        <a:t>Day</a:t>
                      </a:r>
                    </a:p>
                  </a:txBody>
                  <a:tcPr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pPr algn="ctr"/>
                      <a:r>
                        <a:rPr lang="en-US" sz="1000" dirty="0"/>
                        <a:t>15</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16</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17</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18</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19</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20</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21</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1</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2</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3</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4</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5</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6</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7</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8</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9</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10</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11</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12</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13</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14</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15</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16</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17</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18</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19</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20</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21</a:t>
                      </a:r>
                    </a:p>
                  </a:txBody>
                  <a:tcPr marL="0" marR="0" anchor="b">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000" dirty="0"/>
                        <a:t>1</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2</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3</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4</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5</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6</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7</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8</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9</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10</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11</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12</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13</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tc>
                  <a:txBody>
                    <a:bodyPr/>
                    <a:lstStyle/>
                    <a:p>
                      <a:pPr algn="ctr"/>
                      <a:r>
                        <a:rPr lang="en-US" sz="1000" dirty="0"/>
                        <a:t>14</a:t>
                      </a:r>
                    </a:p>
                  </a:txBody>
                  <a:tcPr marL="0" marR="0" anchor="b">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201274184"/>
                  </a:ext>
                </a:extLst>
              </a:tr>
              <a:tr h="370840">
                <a:tc>
                  <a:txBody>
                    <a:bodyPr/>
                    <a:lstStyle/>
                    <a:p>
                      <a:r>
                        <a:rPr lang="en-US" sz="1200" b="1" dirty="0"/>
                        <a:t>Development</a:t>
                      </a:r>
                    </a:p>
                  </a:txBody>
                  <a:tcPr anchor="ctr">
                    <a:lnT w="19050" cap="flat" cmpd="sng" algn="ctr">
                      <a:solidFill>
                        <a:schemeClr val="accent1">
                          <a:lumMod val="75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endParaRPr lang="en-US" sz="1200"/>
                    </a:p>
                  </a:txBody>
                  <a:tcPr>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T w="19050" cap="flat" cmpd="sng" algn="ctr">
                      <a:solidFill>
                        <a:schemeClr val="tx1">
                          <a:lumMod val="75000"/>
                          <a:lumOff val="2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7863841"/>
                  </a:ext>
                </a:extLst>
              </a:tr>
              <a:tr h="370840">
                <a:tc>
                  <a:txBody>
                    <a:bodyPr/>
                    <a:lstStyle/>
                    <a:p>
                      <a:r>
                        <a:rPr lang="en-US" sz="1200" b="1" dirty="0"/>
                        <a:t>SIT</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endParaRPr lang="en-US" sz="1200"/>
                    </a:p>
                  </a:txBody>
                  <a:tcP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46059696"/>
                  </a:ext>
                </a:extLst>
              </a:tr>
              <a:tr h="370840">
                <a:tc>
                  <a:txBody>
                    <a:bodyPr/>
                    <a:lstStyle/>
                    <a:p>
                      <a:r>
                        <a:rPr lang="en-US" sz="1200" b="1" dirty="0"/>
                        <a:t>UAT</a:t>
                      </a:r>
                    </a:p>
                  </a:txBody>
                  <a:tcPr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endParaRPr lang="en-US" sz="1200"/>
                    </a:p>
                  </a:txBody>
                  <a:tcP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80233767"/>
                  </a:ext>
                </a:extLst>
              </a:tr>
              <a:tr h="370840">
                <a:tc>
                  <a:txBody>
                    <a:bodyPr/>
                    <a:lstStyle/>
                    <a:p>
                      <a:r>
                        <a:rPr lang="en-US" sz="1200" b="1" dirty="0"/>
                        <a:t>Training</a:t>
                      </a:r>
                    </a:p>
                  </a:txBody>
                  <a:tcPr anchor="ctr">
                    <a:lnT w="9525" cap="flat" cmpd="sng" algn="ctr">
                      <a:solidFill>
                        <a:schemeClr val="bg1"/>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endParaRPr lang="en-US" sz="1200"/>
                    </a:p>
                  </a:txBody>
                  <a:tcP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lumMod val="85000"/>
                      </a:schemeClr>
                    </a:solid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lumMod val="85000"/>
                      </a:schemeClr>
                    </a:solid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16514552"/>
                  </a:ext>
                </a:extLst>
              </a:tr>
              <a:tr h="370840">
                <a:tc>
                  <a:txBody>
                    <a:bodyPr/>
                    <a:lstStyle/>
                    <a:p>
                      <a:r>
                        <a:rPr lang="en-US" sz="1200" b="1" dirty="0"/>
                        <a:t>Milestones</a:t>
                      </a:r>
                    </a:p>
                  </a:txBody>
                  <a:tcPr anchor="ctr">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12700" cmpd="sng">
                      <a:noFill/>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12700" cmpd="sng">
                      <a:noFill/>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12700" cmpd="sng">
                      <a:noFill/>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12700" cmpd="sng">
                      <a:noFill/>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12700" cmpd="sng">
                      <a:noFill/>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12700" cmpd="sng">
                      <a:noFill/>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R w="12700" cmpd="sng">
                      <a:noFill/>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endParaRPr lang="en-US" sz="1200" dirty="0"/>
                    </a:p>
                  </a:txBody>
                  <a:tcPr>
                    <a:lnL w="9525" cap="flat" cmpd="sng" algn="ctr">
                      <a:noFill/>
                      <a:prstDash val="solid"/>
                      <a:round/>
                      <a:headEnd type="none" w="med" len="med"/>
                      <a:tailEnd type="none" w="med" len="med"/>
                    </a:lnL>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77132962"/>
                  </a:ext>
                </a:extLst>
              </a:tr>
            </a:tbl>
          </a:graphicData>
        </a:graphic>
      </p:graphicFrame>
      <p:grpSp>
        <p:nvGrpSpPr>
          <p:cNvPr id="21" name="Group 20">
            <a:extLst>
              <a:ext uri="{FF2B5EF4-FFF2-40B4-BE49-F238E27FC236}">
                <a16:creationId xmlns:a16="http://schemas.microsoft.com/office/drawing/2014/main" id="{A931E902-0B02-458E-BA49-2026A5F8C5BB}"/>
              </a:ext>
            </a:extLst>
          </p:cNvPr>
          <p:cNvGrpSpPr/>
          <p:nvPr/>
        </p:nvGrpSpPr>
        <p:grpSpPr>
          <a:xfrm>
            <a:off x="2428875" y="2051049"/>
            <a:ext cx="7393613" cy="1320799"/>
            <a:chOff x="2428875" y="2034539"/>
            <a:chExt cx="7393613" cy="1337310"/>
          </a:xfrm>
        </p:grpSpPr>
        <p:sp>
          <p:nvSpPr>
            <p:cNvPr id="7" name="Arrow: Pentagon 6">
              <a:extLst>
                <a:ext uri="{FF2B5EF4-FFF2-40B4-BE49-F238E27FC236}">
                  <a16:creationId xmlns:a16="http://schemas.microsoft.com/office/drawing/2014/main" id="{59CD4D4F-A91C-4F8F-BF8B-DE2BD9B3E2E7}"/>
                </a:ext>
              </a:extLst>
            </p:cNvPr>
            <p:cNvSpPr/>
            <p:nvPr/>
          </p:nvSpPr>
          <p:spPr>
            <a:xfrm>
              <a:off x="4019550" y="2034539"/>
              <a:ext cx="2690284" cy="232409"/>
            </a:xfrm>
            <a:prstGeom prst="homePlate">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 name="Arrow: Pentagon 7">
              <a:extLst>
                <a:ext uri="{FF2B5EF4-FFF2-40B4-BE49-F238E27FC236}">
                  <a16:creationId xmlns:a16="http://schemas.microsoft.com/office/drawing/2014/main" id="{DC826FB4-2A44-48A1-BEFE-02872E6D46A0}"/>
                </a:ext>
              </a:extLst>
            </p:cNvPr>
            <p:cNvSpPr/>
            <p:nvPr/>
          </p:nvSpPr>
          <p:spPr>
            <a:xfrm>
              <a:off x="5581650" y="2423160"/>
              <a:ext cx="2691437" cy="232409"/>
            </a:xfrm>
            <a:prstGeom prst="homePlate">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SIT testing</a:t>
              </a:r>
            </a:p>
          </p:txBody>
        </p:sp>
        <p:sp>
          <p:nvSpPr>
            <p:cNvPr id="9" name="Arrow: Pentagon 8">
              <a:extLst>
                <a:ext uri="{FF2B5EF4-FFF2-40B4-BE49-F238E27FC236}">
                  <a16:creationId xmlns:a16="http://schemas.microsoft.com/office/drawing/2014/main" id="{A61807B9-B05F-450A-8DD1-B77ECC7AE150}"/>
                </a:ext>
              </a:extLst>
            </p:cNvPr>
            <p:cNvSpPr/>
            <p:nvPr/>
          </p:nvSpPr>
          <p:spPr>
            <a:xfrm>
              <a:off x="7156450" y="2781300"/>
              <a:ext cx="2241550" cy="232409"/>
            </a:xfrm>
            <a:prstGeom prst="homePlate">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UAT testing</a:t>
              </a:r>
            </a:p>
          </p:txBody>
        </p:sp>
        <p:sp>
          <p:nvSpPr>
            <p:cNvPr id="10" name="Arrow: Pentagon 9">
              <a:extLst>
                <a:ext uri="{FF2B5EF4-FFF2-40B4-BE49-F238E27FC236}">
                  <a16:creationId xmlns:a16="http://schemas.microsoft.com/office/drawing/2014/main" id="{358F1CB0-7060-4753-A22A-F083A173EBC4}"/>
                </a:ext>
              </a:extLst>
            </p:cNvPr>
            <p:cNvSpPr/>
            <p:nvPr/>
          </p:nvSpPr>
          <p:spPr>
            <a:xfrm>
              <a:off x="8718550" y="3139440"/>
              <a:ext cx="1103938" cy="232409"/>
            </a:xfrm>
            <a:prstGeom prst="homePlate">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Training</a:t>
              </a:r>
            </a:p>
          </p:txBody>
        </p:sp>
        <p:sp>
          <p:nvSpPr>
            <p:cNvPr id="11" name="Arrow: Pentagon 10">
              <a:extLst>
                <a:ext uri="{FF2B5EF4-FFF2-40B4-BE49-F238E27FC236}">
                  <a16:creationId xmlns:a16="http://schemas.microsoft.com/office/drawing/2014/main" id="{F1108F47-C502-4C05-BB05-2A909E14219C}"/>
                </a:ext>
              </a:extLst>
            </p:cNvPr>
            <p:cNvSpPr/>
            <p:nvPr/>
          </p:nvSpPr>
          <p:spPr>
            <a:xfrm>
              <a:off x="3982317" y="3139440"/>
              <a:ext cx="2727517" cy="232409"/>
            </a:xfrm>
            <a:prstGeom prst="homePlate">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SOP writing</a:t>
              </a:r>
            </a:p>
          </p:txBody>
        </p:sp>
        <p:sp>
          <p:nvSpPr>
            <p:cNvPr id="12" name="Arrow: Pentagon 11">
              <a:extLst>
                <a:ext uri="{FF2B5EF4-FFF2-40B4-BE49-F238E27FC236}">
                  <a16:creationId xmlns:a16="http://schemas.microsoft.com/office/drawing/2014/main" id="{5FC7A605-4500-47AC-93AA-67D3D075F958}"/>
                </a:ext>
              </a:extLst>
            </p:cNvPr>
            <p:cNvSpPr/>
            <p:nvPr/>
          </p:nvSpPr>
          <p:spPr>
            <a:xfrm>
              <a:off x="2428875" y="2781300"/>
              <a:ext cx="1146175" cy="232409"/>
            </a:xfrm>
            <a:prstGeom prst="homePlate">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tx1"/>
                  </a:solidFill>
                </a:rPr>
                <a:t>Test case prep</a:t>
              </a:r>
            </a:p>
          </p:txBody>
        </p:sp>
        <p:sp>
          <p:nvSpPr>
            <p:cNvPr id="13" name="Arrow: Pentagon 12">
              <a:extLst>
                <a:ext uri="{FF2B5EF4-FFF2-40B4-BE49-F238E27FC236}">
                  <a16:creationId xmlns:a16="http://schemas.microsoft.com/office/drawing/2014/main" id="{5259339A-F326-40B8-A927-5C89B0C3C11E}"/>
                </a:ext>
              </a:extLst>
            </p:cNvPr>
            <p:cNvSpPr/>
            <p:nvPr/>
          </p:nvSpPr>
          <p:spPr>
            <a:xfrm>
              <a:off x="2428875" y="2423160"/>
              <a:ext cx="2727517" cy="232409"/>
            </a:xfrm>
            <a:prstGeom prst="homePlate">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Test case prep</a:t>
              </a:r>
            </a:p>
          </p:txBody>
        </p:sp>
      </p:grpSp>
      <p:sp>
        <p:nvSpPr>
          <p:cNvPr id="14" name="Star: 5 Points 13">
            <a:extLst>
              <a:ext uri="{FF2B5EF4-FFF2-40B4-BE49-F238E27FC236}">
                <a16:creationId xmlns:a16="http://schemas.microsoft.com/office/drawing/2014/main" id="{C458E2CC-79B6-4E02-9ACD-6DA82062C33E}"/>
              </a:ext>
            </a:extLst>
          </p:cNvPr>
          <p:cNvSpPr/>
          <p:nvPr/>
        </p:nvSpPr>
        <p:spPr>
          <a:xfrm>
            <a:off x="9374187" y="3493294"/>
            <a:ext cx="247650" cy="247650"/>
          </a:xfrm>
          <a:prstGeom prst="star5">
            <a:avLst>
              <a:gd name="adj" fmla="val 29148"/>
              <a:gd name="hf" fmla="val 105146"/>
              <a:gd name="vf" fmla="val 11055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5" name="Rectangle 14">
            <a:extLst>
              <a:ext uri="{FF2B5EF4-FFF2-40B4-BE49-F238E27FC236}">
                <a16:creationId xmlns:a16="http://schemas.microsoft.com/office/drawing/2014/main" id="{3E4F80E1-F66E-4C88-94E3-F69092BD6277}"/>
              </a:ext>
            </a:extLst>
          </p:cNvPr>
          <p:cNvSpPr/>
          <p:nvPr/>
        </p:nvSpPr>
        <p:spPr>
          <a:xfrm>
            <a:off x="9043193" y="3863975"/>
            <a:ext cx="909638" cy="230981"/>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Go / </a:t>
            </a:r>
            <a:br>
              <a:rPr lang="en-US" sz="1200" dirty="0">
                <a:solidFill>
                  <a:schemeClr val="tx1"/>
                </a:solidFill>
              </a:rPr>
            </a:br>
            <a:r>
              <a:rPr lang="en-US" sz="1200" dirty="0">
                <a:solidFill>
                  <a:schemeClr val="tx1"/>
                </a:solidFill>
              </a:rPr>
              <a:t>no-go</a:t>
            </a:r>
          </a:p>
        </p:txBody>
      </p:sp>
      <p:sp>
        <p:nvSpPr>
          <p:cNvPr id="16" name="Star: 5 Points 15">
            <a:extLst>
              <a:ext uri="{FF2B5EF4-FFF2-40B4-BE49-F238E27FC236}">
                <a16:creationId xmlns:a16="http://schemas.microsoft.com/office/drawing/2014/main" id="{43CF9875-1CDC-4117-87EA-D71C4C8B3DD8}"/>
              </a:ext>
            </a:extLst>
          </p:cNvPr>
          <p:cNvSpPr/>
          <p:nvPr/>
        </p:nvSpPr>
        <p:spPr>
          <a:xfrm>
            <a:off x="10031008" y="3493294"/>
            <a:ext cx="247650" cy="247650"/>
          </a:xfrm>
          <a:prstGeom prst="star5">
            <a:avLst>
              <a:gd name="adj" fmla="val 29148"/>
              <a:gd name="hf" fmla="val 105146"/>
              <a:gd name="vf" fmla="val 11055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 name="Rectangle 16">
            <a:extLst>
              <a:ext uri="{FF2B5EF4-FFF2-40B4-BE49-F238E27FC236}">
                <a16:creationId xmlns:a16="http://schemas.microsoft.com/office/drawing/2014/main" id="{C303A962-3A34-4EF5-AAA7-1953445610BC}"/>
              </a:ext>
            </a:extLst>
          </p:cNvPr>
          <p:cNvSpPr/>
          <p:nvPr/>
        </p:nvSpPr>
        <p:spPr>
          <a:xfrm>
            <a:off x="9775031" y="3863975"/>
            <a:ext cx="759604" cy="230981"/>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Release</a:t>
            </a:r>
          </a:p>
        </p:txBody>
      </p:sp>
      <p:sp>
        <p:nvSpPr>
          <p:cNvPr id="18" name="Star: 5 Points 17">
            <a:extLst>
              <a:ext uri="{FF2B5EF4-FFF2-40B4-BE49-F238E27FC236}">
                <a16:creationId xmlns:a16="http://schemas.microsoft.com/office/drawing/2014/main" id="{A463F647-60F9-43F2-A266-EFC36918F6A8}"/>
              </a:ext>
            </a:extLst>
          </p:cNvPr>
          <p:cNvSpPr/>
          <p:nvPr/>
        </p:nvSpPr>
        <p:spPr>
          <a:xfrm>
            <a:off x="3309937" y="3493294"/>
            <a:ext cx="247650" cy="247650"/>
          </a:xfrm>
          <a:prstGeom prst="star5">
            <a:avLst>
              <a:gd name="adj" fmla="val 29148"/>
              <a:gd name="hf" fmla="val 105146"/>
              <a:gd name="vf" fmla="val 11055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9" name="Rectangle 18">
            <a:extLst>
              <a:ext uri="{FF2B5EF4-FFF2-40B4-BE49-F238E27FC236}">
                <a16:creationId xmlns:a16="http://schemas.microsoft.com/office/drawing/2014/main" id="{73BD5527-0400-4746-9FB7-EB53AA16A75B}"/>
              </a:ext>
            </a:extLst>
          </p:cNvPr>
          <p:cNvSpPr/>
          <p:nvPr/>
        </p:nvSpPr>
        <p:spPr>
          <a:xfrm>
            <a:off x="2978943" y="3863975"/>
            <a:ext cx="909638" cy="230981"/>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Scope fixed</a:t>
            </a:r>
          </a:p>
        </p:txBody>
      </p:sp>
      <p:sp>
        <p:nvSpPr>
          <p:cNvPr id="22" name="Rectangle 21">
            <a:extLst>
              <a:ext uri="{FF2B5EF4-FFF2-40B4-BE49-F238E27FC236}">
                <a16:creationId xmlns:a16="http://schemas.microsoft.com/office/drawing/2014/main" id="{765043C2-AA96-4F90-8154-D61B9831E7D9}"/>
              </a:ext>
            </a:extLst>
          </p:cNvPr>
          <p:cNvSpPr/>
          <p:nvPr/>
        </p:nvSpPr>
        <p:spPr>
          <a:xfrm>
            <a:off x="3806549" y="120650"/>
            <a:ext cx="4596437" cy="927100"/>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For 2 July</a:t>
            </a:r>
          </a:p>
        </p:txBody>
      </p:sp>
      <p:sp>
        <p:nvSpPr>
          <p:cNvPr id="23" name="Rectangle 22">
            <a:extLst>
              <a:ext uri="{FF2B5EF4-FFF2-40B4-BE49-F238E27FC236}">
                <a16:creationId xmlns:a16="http://schemas.microsoft.com/office/drawing/2014/main" id="{28AB8EF2-7282-4141-B806-2F8226011736}"/>
              </a:ext>
            </a:extLst>
          </p:cNvPr>
          <p:cNvSpPr/>
          <p:nvPr/>
        </p:nvSpPr>
        <p:spPr>
          <a:xfrm>
            <a:off x="9038393" y="187701"/>
            <a:ext cx="2887980" cy="1395959"/>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Mahesh, Subhash, </a:t>
            </a:r>
          </a:p>
        </p:txBody>
      </p:sp>
    </p:spTree>
    <p:extLst>
      <p:ext uri="{BB962C8B-B14F-4D97-AF65-F5344CB8AC3E}">
        <p14:creationId xmlns:p14="http://schemas.microsoft.com/office/powerpoint/2010/main" val="4245641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3C6D-89F8-4476-8923-5E449317971D}"/>
              </a:ext>
            </a:extLst>
          </p:cNvPr>
          <p:cNvSpPr>
            <a:spLocks noGrp="1"/>
          </p:cNvSpPr>
          <p:nvPr>
            <p:ph type="title"/>
          </p:nvPr>
        </p:nvSpPr>
        <p:spPr/>
        <p:txBody>
          <a:bodyPr/>
          <a:lstStyle/>
          <a:p>
            <a:r>
              <a:rPr lang="en-US" dirty="0"/>
              <a:t>Enablers and their timeline to reach 2+2 week releases</a:t>
            </a:r>
          </a:p>
        </p:txBody>
      </p:sp>
      <p:sp>
        <p:nvSpPr>
          <p:cNvPr id="3" name="Content Placeholder 2">
            <a:extLst>
              <a:ext uri="{FF2B5EF4-FFF2-40B4-BE49-F238E27FC236}">
                <a16:creationId xmlns:a16="http://schemas.microsoft.com/office/drawing/2014/main" id="{7D8A5D1B-5A86-4548-9B52-03F942C4CDDC}"/>
              </a:ext>
            </a:extLst>
          </p:cNvPr>
          <p:cNvSpPr>
            <a:spLocks noGrp="1"/>
          </p:cNvSpPr>
          <p:nvPr>
            <p:ph sz="quarter" idx="10"/>
          </p:nvPr>
        </p:nvSpPr>
        <p:spPr/>
        <p:txBody>
          <a:bodyPr/>
          <a:lstStyle/>
          <a:p>
            <a:endParaRPr lang="en-US"/>
          </a:p>
        </p:txBody>
      </p:sp>
      <p:sp>
        <p:nvSpPr>
          <p:cNvPr id="5" name="Rectangle 4">
            <a:extLst>
              <a:ext uri="{FF2B5EF4-FFF2-40B4-BE49-F238E27FC236}">
                <a16:creationId xmlns:a16="http://schemas.microsoft.com/office/drawing/2014/main" id="{539C548A-B070-4329-BFBC-91ADC5E4088B}"/>
              </a:ext>
            </a:extLst>
          </p:cNvPr>
          <p:cNvSpPr/>
          <p:nvPr/>
        </p:nvSpPr>
        <p:spPr>
          <a:xfrm rot="16200000">
            <a:off x="-377879" y="3180031"/>
            <a:ext cx="1626240" cy="18107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Description</a:t>
            </a:r>
          </a:p>
        </p:txBody>
      </p:sp>
      <p:sp>
        <p:nvSpPr>
          <p:cNvPr id="6" name="Rectangle 5">
            <a:extLst>
              <a:ext uri="{FF2B5EF4-FFF2-40B4-BE49-F238E27FC236}">
                <a16:creationId xmlns:a16="http://schemas.microsoft.com/office/drawing/2014/main" id="{1EB1AD69-7A13-4C7B-8036-20766099014A}"/>
              </a:ext>
            </a:extLst>
          </p:cNvPr>
          <p:cNvSpPr/>
          <p:nvPr/>
        </p:nvSpPr>
        <p:spPr>
          <a:xfrm rot="16200000">
            <a:off x="-377879" y="4963742"/>
            <a:ext cx="1626240" cy="18107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Impact</a:t>
            </a:r>
          </a:p>
        </p:txBody>
      </p:sp>
      <p:grpSp>
        <p:nvGrpSpPr>
          <p:cNvPr id="44" name="Group 43">
            <a:extLst>
              <a:ext uri="{FF2B5EF4-FFF2-40B4-BE49-F238E27FC236}">
                <a16:creationId xmlns:a16="http://schemas.microsoft.com/office/drawing/2014/main" id="{A1956C42-2303-499F-9F9B-D3FE6BC26EEA}"/>
              </a:ext>
            </a:extLst>
          </p:cNvPr>
          <p:cNvGrpSpPr/>
          <p:nvPr/>
        </p:nvGrpSpPr>
        <p:grpSpPr>
          <a:xfrm>
            <a:off x="647700" y="1371600"/>
            <a:ext cx="11306175" cy="4495800"/>
            <a:chOff x="2209852" y="1371600"/>
            <a:chExt cx="9744023" cy="4495800"/>
          </a:xfrm>
        </p:grpSpPr>
        <p:sp>
          <p:nvSpPr>
            <p:cNvPr id="11" name="Arrow: Pentagon 10">
              <a:extLst>
                <a:ext uri="{FF2B5EF4-FFF2-40B4-BE49-F238E27FC236}">
                  <a16:creationId xmlns:a16="http://schemas.microsoft.com/office/drawing/2014/main" id="{C13564F2-FD4D-466C-92AF-19AAD2BA3195}"/>
                </a:ext>
              </a:extLst>
            </p:cNvPr>
            <p:cNvSpPr/>
            <p:nvPr/>
          </p:nvSpPr>
          <p:spPr>
            <a:xfrm>
              <a:off x="10258739" y="1781175"/>
              <a:ext cx="1695136" cy="676275"/>
            </a:xfrm>
            <a:prstGeom prst="homePlate">
              <a:avLst>
                <a:gd name="adj" fmla="val 24648"/>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Parallel SIT with UAT</a:t>
              </a:r>
            </a:p>
          </p:txBody>
        </p:sp>
        <p:sp>
          <p:nvSpPr>
            <p:cNvPr id="16" name="Rectangle 15">
              <a:extLst>
                <a:ext uri="{FF2B5EF4-FFF2-40B4-BE49-F238E27FC236}">
                  <a16:creationId xmlns:a16="http://schemas.microsoft.com/office/drawing/2014/main" id="{700DA995-541E-4F3F-9C9F-E2544979B3C9}"/>
                </a:ext>
              </a:extLst>
            </p:cNvPr>
            <p:cNvSpPr/>
            <p:nvPr/>
          </p:nvSpPr>
          <p:spPr>
            <a:xfrm>
              <a:off x="10258739" y="2457450"/>
              <a:ext cx="1533211" cy="1626239"/>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a:spcAft>
                  <a:spcPts val="300"/>
                </a:spcAft>
                <a:buFont typeface="Arial" panose="020B0604020202020204" pitchFamily="34" charset="0"/>
                <a:buChar char="•"/>
              </a:pPr>
              <a:r>
                <a:rPr lang="en-US" sz="1200" dirty="0">
                  <a:solidFill>
                    <a:schemeClr val="tx1"/>
                  </a:solidFill>
                </a:rPr>
                <a:t>Perform SIT and UAT phases in parallel epic by epic – first select epics &amp; tests, then all of them</a:t>
              </a:r>
            </a:p>
            <a:p>
              <a:pPr marL="137160" indent="-137160">
                <a:spcAft>
                  <a:spcPts val="300"/>
                </a:spcAft>
                <a:buFont typeface="Arial" panose="020B0604020202020204" pitchFamily="34" charset="0"/>
                <a:buChar char="•"/>
              </a:pPr>
              <a:endParaRPr lang="en-US" sz="1200" dirty="0">
                <a:solidFill>
                  <a:schemeClr val="tx1"/>
                </a:solidFill>
              </a:endParaRPr>
            </a:p>
            <a:p>
              <a:pPr marL="137160" indent="-137160">
                <a:spcAft>
                  <a:spcPts val="300"/>
                </a:spcAft>
                <a:buFont typeface="Arial" panose="020B0604020202020204" pitchFamily="34" charset="0"/>
                <a:buChar char="•"/>
              </a:pPr>
              <a:endParaRPr lang="en-US" sz="1200" dirty="0">
                <a:solidFill>
                  <a:schemeClr val="tx1"/>
                </a:solidFill>
              </a:endParaRPr>
            </a:p>
            <a:p>
              <a:pPr marL="137160" indent="-137160">
                <a:spcAft>
                  <a:spcPts val="300"/>
                </a:spcAft>
                <a:buFont typeface="Arial" panose="020B0604020202020204" pitchFamily="34" charset="0"/>
                <a:buChar char="•"/>
              </a:pPr>
              <a:endParaRPr lang="en-US" sz="1200" dirty="0">
                <a:solidFill>
                  <a:schemeClr val="tx1"/>
                </a:solidFill>
              </a:endParaRPr>
            </a:p>
          </p:txBody>
        </p:sp>
        <p:sp>
          <p:nvSpPr>
            <p:cNvPr id="21" name="Rectangle 20">
              <a:extLst>
                <a:ext uri="{FF2B5EF4-FFF2-40B4-BE49-F238E27FC236}">
                  <a16:creationId xmlns:a16="http://schemas.microsoft.com/office/drawing/2014/main" id="{8C5ABC9D-3008-493C-A971-20C7ACDA7DAE}"/>
                </a:ext>
              </a:extLst>
            </p:cNvPr>
            <p:cNvSpPr/>
            <p:nvPr/>
          </p:nvSpPr>
          <p:spPr>
            <a:xfrm>
              <a:off x="10258739" y="4241161"/>
              <a:ext cx="1533211" cy="1626239"/>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a:spcAft>
                  <a:spcPts val="300"/>
                </a:spcAft>
                <a:buFont typeface="Arial" panose="020B0604020202020204" pitchFamily="34" charset="0"/>
                <a:buChar char="•"/>
              </a:pPr>
              <a:r>
                <a:rPr lang="en-US" sz="1200" dirty="0">
                  <a:solidFill>
                    <a:schemeClr val="tx1"/>
                  </a:solidFill>
                </a:rPr>
                <a:t>Reduced dedicated duration for UAT</a:t>
              </a:r>
            </a:p>
          </p:txBody>
        </p:sp>
        <p:sp>
          <p:nvSpPr>
            <p:cNvPr id="26" name="Rectangle 25">
              <a:extLst>
                <a:ext uri="{FF2B5EF4-FFF2-40B4-BE49-F238E27FC236}">
                  <a16:creationId xmlns:a16="http://schemas.microsoft.com/office/drawing/2014/main" id="{8DB1AE52-C42E-4B37-8E28-BF2EED56D0CA}"/>
                </a:ext>
              </a:extLst>
            </p:cNvPr>
            <p:cNvSpPr/>
            <p:nvPr/>
          </p:nvSpPr>
          <p:spPr>
            <a:xfrm>
              <a:off x="10258738" y="1371600"/>
              <a:ext cx="1557835" cy="281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Timeline </a:t>
              </a:r>
            </a:p>
          </p:txBody>
        </p:sp>
        <p:sp>
          <p:nvSpPr>
            <p:cNvPr id="10" name="Arrow: Pentagon 9">
              <a:extLst>
                <a:ext uri="{FF2B5EF4-FFF2-40B4-BE49-F238E27FC236}">
                  <a16:creationId xmlns:a16="http://schemas.microsoft.com/office/drawing/2014/main" id="{E8EFE933-42FD-4059-B09F-636998FB20B3}"/>
                </a:ext>
              </a:extLst>
            </p:cNvPr>
            <p:cNvSpPr/>
            <p:nvPr/>
          </p:nvSpPr>
          <p:spPr>
            <a:xfrm>
              <a:off x="8648960" y="1781175"/>
              <a:ext cx="1695136" cy="676275"/>
            </a:xfrm>
            <a:prstGeom prst="homePlate">
              <a:avLst>
                <a:gd name="adj" fmla="val 24648"/>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Epic-based testing</a:t>
              </a:r>
            </a:p>
          </p:txBody>
        </p:sp>
        <p:sp>
          <p:nvSpPr>
            <p:cNvPr id="15" name="Rectangle 14">
              <a:extLst>
                <a:ext uri="{FF2B5EF4-FFF2-40B4-BE49-F238E27FC236}">
                  <a16:creationId xmlns:a16="http://schemas.microsoft.com/office/drawing/2014/main" id="{42C252CE-172E-447F-B53C-3BB2B71523AC}"/>
                </a:ext>
              </a:extLst>
            </p:cNvPr>
            <p:cNvSpPr/>
            <p:nvPr/>
          </p:nvSpPr>
          <p:spPr>
            <a:xfrm>
              <a:off x="8648960" y="2457450"/>
              <a:ext cx="1533211" cy="1626239"/>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a:spcAft>
                  <a:spcPts val="300"/>
                </a:spcAft>
                <a:buFont typeface="Arial" panose="020B0604020202020204" pitchFamily="34" charset="0"/>
                <a:buChar char="•"/>
              </a:pPr>
              <a:r>
                <a:rPr lang="en-US" sz="1200" dirty="0">
                  <a:solidFill>
                    <a:schemeClr val="tx1"/>
                  </a:solidFill>
                </a:rPr>
                <a:t>Enable epic-based releases to SIT, UAT &amp; other environments</a:t>
              </a:r>
            </a:p>
            <a:p>
              <a:pPr marL="137160" indent="-137160">
                <a:spcAft>
                  <a:spcPts val="300"/>
                </a:spcAft>
                <a:buFont typeface="Arial" panose="020B0604020202020204" pitchFamily="34" charset="0"/>
                <a:buChar char="•"/>
              </a:pPr>
              <a:r>
                <a:rPr lang="en-US" sz="1200" dirty="0">
                  <a:solidFill>
                    <a:schemeClr val="tx1"/>
                  </a:solidFill>
                </a:rPr>
                <a:t>Manage test suite and dependencies at epic level</a:t>
              </a:r>
            </a:p>
            <a:p>
              <a:pPr marL="137160" indent="-137160">
                <a:spcAft>
                  <a:spcPts val="300"/>
                </a:spcAft>
                <a:buFont typeface="Arial" panose="020B0604020202020204" pitchFamily="34" charset="0"/>
                <a:buChar char="•"/>
              </a:pPr>
              <a:endParaRPr lang="en-US" sz="1200" dirty="0">
                <a:solidFill>
                  <a:schemeClr val="tx1"/>
                </a:solidFill>
              </a:endParaRPr>
            </a:p>
            <a:p>
              <a:pPr marL="137160" indent="-137160">
                <a:spcAft>
                  <a:spcPts val="300"/>
                </a:spcAft>
                <a:buFont typeface="Arial" panose="020B0604020202020204" pitchFamily="34" charset="0"/>
                <a:buChar char="•"/>
              </a:pPr>
              <a:endParaRPr lang="en-US" sz="1200" dirty="0">
                <a:solidFill>
                  <a:schemeClr val="tx1"/>
                </a:solidFill>
              </a:endParaRPr>
            </a:p>
          </p:txBody>
        </p:sp>
        <p:sp>
          <p:nvSpPr>
            <p:cNvPr id="20" name="Rectangle 19">
              <a:extLst>
                <a:ext uri="{FF2B5EF4-FFF2-40B4-BE49-F238E27FC236}">
                  <a16:creationId xmlns:a16="http://schemas.microsoft.com/office/drawing/2014/main" id="{00A12533-F578-4048-87FD-12FAE823FC73}"/>
                </a:ext>
              </a:extLst>
            </p:cNvPr>
            <p:cNvSpPr/>
            <p:nvPr/>
          </p:nvSpPr>
          <p:spPr>
            <a:xfrm>
              <a:off x="8648960" y="4241161"/>
              <a:ext cx="1533211" cy="1626239"/>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a:spcAft>
                  <a:spcPts val="300"/>
                </a:spcAft>
                <a:buFont typeface="Arial" panose="020B0604020202020204" pitchFamily="34" charset="0"/>
                <a:buChar char="•"/>
              </a:pPr>
              <a:r>
                <a:rPr lang="en-US" sz="1200" dirty="0">
                  <a:solidFill>
                    <a:schemeClr val="tx1"/>
                  </a:solidFill>
                </a:rPr>
                <a:t>Enable parallel testing of SIT and UAT epic by epic</a:t>
              </a:r>
            </a:p>
            <a:p>
              <a:pPr marL="137160" indent="-137160">
                <a:spcAft>
                  <a:spcPts val="300"/>
                </a:spcAft>
                <a:buFont typeface="Arial" panose="020B0604020202020204" pitchFamily="34" charset="0"/>
                <a:buChar char="•"/>
              </a:pPr>
              <a:r>
                <a:rPr lang="en-US" sz="1200" dirty="0">
                  <a:solidFill>
                    <a:schemeClr val="tx1"/>
                  </a:solidFill>
                </a:rPr>
                <a:t>Enable epic-based releases also to production</a:t>
              </a:r>
            </a:p>
          </p:txBody>
        </p:sp>
        <p:sp>
          <p:nvSpPr>
            <p:cNvPr id="25" name="Rectangle 24">
              <a:extLst>
                <a:ext uri="{FF2B5EF4-FFF2-40B4-BE49-F238E27FC236}">
                  <a16:creationId xmlns:a16="http://schemas.microsoft.com/office/drawing/2014/main" id="{812B1C61-4607-4A25-A61D-550CB37B622B}"/>
                </a:ext>
              </a:extLst>
            </p:cNvPr>
            <p:cNvSpPr/>
            <p:nvPr/>
          </p:nvSpPr>
          <p:spPr>
            <a:xfrm>
              <a:off x="8648959" y="1371600"/>
              <a:ext cx="1557835" cy="281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Timeline </a:t>
              </a:r>
            </a:p>
          </p:txBody>
        </p:sp>
        <p:sp>
          <p:nvSpPr>
            <p:cNvPr id="9" name="Arrow: Pentagon 8">
              <a:extLst>
                <a:ext uri="{FF2B5EF4-FFF2-40B4-BE49-F238E27FC236}">
                  <a16:creationId xmlns:a16="http://schemas.microsoft.com/office/drawing/2014/main" id="{D026E81A-8F7B-428D-B5DB-CAB45BE8421A}"/>
                </a:ext>
              </a:extLst>
            </p:cNvPr>
            <p:cNvSpPr/>
            <p:nvPr/>
          </p:nvSpPr>
          <p:spPr>
            <a:xfrm>
              <a:off x="7039182" y="1781175"/>
              <a:ext cx="1695136" cy="676275"/>
            </a:xfrm>
            <a:prstGeom prst="homePlate">
              <a:avLst>
                <a:gd name="adj" fmla="val 24648"/>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Parallel SIT with Development</a:t>
              </a:r>
            </a:p>
          </p:txBody>
        </p:sp>
        <p:sp>
          <p:nvSpPr>
            <p:cNvPr id="14" name="Rectangle 13">
              <a:extLst>
                <a:ext uri="{FF2B5EF4-FFF2-40B4-BE49-F238E27FC236}">
                  <a16:creationId xmlns:a16="http://schemas.microsoft.com/office/drawing/2014/main" id="{3E93301B-F86D-4BDB-A3B3-6F07A53C11E8}"/>
                </a:ext>
              </a:extLst>
            </p:cNvPr>
            <p:cNvSpPr/>
            <p:nvPr/>
          </p:nvSpPr>
          <p:spPr>
            <a:xfrm>
              <a:off x="7047184" y="2457450"/>
              <a:ext cx="1533211" cy="1626239"/>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a:spcAft>
                  <a:spcPts val="300"/>
                </a:spcAft>
                <a:buFont typeface="Arial" panose="020B0604020202020204" pitchFamily="34" charset="0"/>
                <a:buChar char="•"/>
              </a:pPr>
              <a:r>
                <a:rPr lang="en-US" sz="1200" dirty="0">
                  <a:solidFill>
                    <a:schemeClr val="tx1"/>
                  </a:solidFill>
                </a:rPr>
                <a:t>Perform SIT test cases in parallel with dev phase – first select tests, then all of them</a:t>
              </a:r>
            </a:p>
            <a:p>
              <a:pPr marL="137160" indent="-137160">
                <a:spcAft>
                  <a:spcPts val="300"/>
                </a:spcAft>
                <a:buFont typeface="Arial" panose="020B0604020202020204" pitchFamily="34" charset="0"/>
                <a:buChar char="•"/>
              </a:pPr>
              <a:r>
                <a:rPr lang="en-US" sz="1200" dirty="0">
                  <a:solidFill>
                    <a:schemeClr val="tx1"/>
                  </a:solidFill>
                </a:rPr>
                <a:t>Continuous dev, deploy, test cycle through the sprint</a:t>
              </a:r>
            </a:p>
            <a:p>
              <a:pPr marL="137160" indent="-137160">
                <a:spcAft>
                  <a:spcPts val="300"/>
                </a:spcAft>
                <a:buFont typeface="Arial" panose="020B0604020202020204" pitchFamily="34" charset="0"/>
                <a:buChar char="•"/>
              </a:pPr>
              <a:endParaRPr lang="en-US" sz="1200" dirty="0">
                <a:solidFill>
                  <a:schemeClr val="tx1"/>
                </a:solidFill>
              </a:endParaRPr>
            </a:p>
          </p:txBody>
        </p:sp>
        <p:sp>
          <p:nvSpPr>
            <p:cNvPr id="19" name="Rectangle 18">
              <a:extLst>
                <a:ext uri="{FF2B5EF4-FFF2-40B4-BE49-F238E27FC236}">
                  <a16:creationId xmlns:a16="http://schemas.microsoft.com/office/drawing/2014/main" id="{6972B321-6E42-41A0-BD83-E15D9FE738E3}"/>
                </a:ext>
              </a:extLst>
            </p:cNvPr>
            <p:cNvSpPr/>
            <p:nvPr/>
          </p:nvSpPr>
          <p:spPr>
            <a:xfrm>
              <a:off x="7047184" y="4241161"/>
              <a:ext cx="1533211" cy="1626239"/>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a:spcAft>
                  <a:spcPts val="300"/>
                </a:spcAft>
                <a:buFont typeface="Arial" panose="020B0604020202020204" pitchFamily="34" charset="0"/>
                <a:buChar char="•"/>
              </a:pPr>
              <a:r>
                <a:rPr lang="en-US" sz="1200" dirty="0">
                  <a:solidFill>
                    <a:schemeClr val="tx1"/>
                  </a:solidFill>
                </a:rPr>
                <a:t>No need for Pre-SIT</a:t>
              </a:r>
            </a:p>
            <a:p>
              <a:pPr marL="137160" indent="-137160">
                <a:spcAft>
                  <a:spcPts val="300"/>
                </a:spcAft>
                <a:buFont typeface="Arial" panose="020B0604020202020204" pitchFamily="34" charset="0"/>
                <a:buChar char="•"/>
              </a:pPr>
              <a:r>
                <a:rPr lang="en-US" sz="1200" dirty="0">
                  <a:solidFill>
                    <a:schemeClr val="tx1"/>
                  </a:solidFill>
                </a:rPr>
                <a:t>Reduced dedicated duration for SIT</a:t>
              </a:r>
            </a:p>
            <a:p>
              <a:pPr marL="137160" indent="-137160">
                <a:spcAft>
                  <a:spcPts val="300"/>
                </a:spcAft>
                <a:buFont typeface="Arial" panose="020B0604020202020204" pitchFamily="34" charset="0"/>
                <a:buChar char="•"/>
              </a:pPr>
              <a:endParaRPr lang="en-US" sz="1200" dirty="0">
                <a:solidFill>
                  <a:schemeClr val="tx1"/>
                </a:solidFill>
              </a:endParaRPr>
            </a:p>
          </p:txBody>
        </p:sp>
        <p:sp>
          <p:nvSpPr>
            <p:cNvPr id="24" name="Rectangle 23">
              <a:extLst>
                <a:ext uri="{FF2B5EF4-FFF2-40B4-BE49-F238E27FC236}">
                  <a16:creationId xmlns:a16="http://schemas.microsoft.com/office/drawing/2014/main" id="{596F1248-25EB-4A93-9A89-1F4B17E8EF2F}"/>
                </a:ext>
              </a:extLst>
            </p:cNvPr>
            <p:cNvSpPr/>
            <p:nvPr/>
          </p:nvSpPr>
          <p:spPr>
            <a:xfrm>
              <a:off x="7039182" y="1371600"/>
              <a:ext cx="1557835" cy="281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Timeline </a:t>
              </a:r>
            </a:p>
          </p:txBody>
        </p:sp>
        <p:sp>
          <p:nvSpPr>
            <p:cNvPr id="8" name="Arrow: Pentagon 7">
              <a:extLst>
                <a:ext uri="{FF2B5EF4-FFF2-40B4-BE49-F238E27FC236}">
                  <a16:creationId xmlns:a16="http://schemas.microsoft.com/office/drawing/2014/main" id="{4321FBBF-F425-4B8A-BB2F-7062691647B2}"/>
                </a:ext>
              </a:extLst>
            </p:cNvPr>
            <p:cNvSpPr/>
            <p:nvPr/>
          </p:nvSpPr>
          <p:spPr>
            <a:xfrm>
              <a:off x="5429406" y="1781175"/>
              <a:ext cx="1695136" cy="676275"/>
            </a:xfrm>
            <a:prstGeom prst="homePlate">
              <a:avLst>
                <a:gd name="adj" fmla="val 24648"/>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Integrated dev environment</a:t>
              </a:r>
            </a:p>
          </p:txBody>
        </p:sp>
        <p:sp>
          <p:nvSpPr>
            <p:cNvPr id="13" name="Rectangle 12">
              <a:extLst>
                <a:ext uri="{FF2B5EF4-FFF2-40B4-BE49-F238E27FC236}">
                  <a16:creationId xmlns:a16="http://schemas.microsoft.com/office/drawing/2014/main" id="{3007684C-A25B-491C-B0E8-E3519C65D772}"/>
                </a:ext>
              </a:extLst>
            </p:cNvPr>
            <p:cNvSpPr/>
            <p:nvPr/>
          </p:nvSpPr>
          <p:spPr>
            <a:xfrm>
              <a:off x="5429406" y="2457450"/>
              <a:ext cx="1533211" cy="1626239"/>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a:spcAft>
                  <a:spcPts val="300"/>
                </a:spcAft>
                <a:buFont typeface="Arial" panose="020B0604020202020204" pitchFamily="34" charset="0"/>
                <a:buChar char="•"/>
              </a:pPr>
              <a:r>
                <a:rPr lang="en-US" sz="1200" dirty="0">
                  <a:solidFill>
                    <a:schemeClr val="tx1"/>
                  </a:solidFill>
                </a:rPr>
                <a:t>Dedicate one SIT environment to be the integrated dev env.</a:t>
              </a:r>
            </a:p>
            <a:p>
              <a:pPr marL="137160" indent="-137160">
                <a:spcAft>
                  <a:spcPts val="300"/>
                </a:spcAft>
                <a:buFont typeface="Arial" panose="020B0604020202020204" pitchFamily="34" charset="0"/>
                <a:buChar char="•"/>
              </a:pPr>
              <a:r>
                <a:rPr lang="en-US" sz="1200" dirty="0">
                  <a:solidFill>
                    <a:schemeClr val="tx1"/>
                  </a:solidFill>
                </a:rPr>
                <a:t>Continually deploy and integrate code </a:t>
              </a:r>
            </a:p>
          </p:txBody>
        </p:sp>
        <p:sp>
          <p:nvSpPr>
            <p:cNvPr id="18" name="Rectangle 17">
              <a:extLst>
                <a:ext uri="{FF2B5EF4-FFF2-40B4-BE49-F238E27FC236}">
                  <a16:creationId xmlns:a16="http://schemas.microsoft.com/office/drawing/2014/main" id="{D4D20C67-E33F-408A-A5DE-249C42E11263}"/>
                </a:ext>
              </a:extLst>
            </p:cNvPr>
            <p:cNvSpPr/>
            <p:nvPr/>
          </p:nvSpPr>
          <p:spPr>
            <a:xfrm>
              <a:off x="5429406" y="4241161"/>
              <a:ext cx="1533211" cy="1626239"/>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a:spcAft>
                  <a:spcPts val="300"/>
                </a:spcAft>
                <a:buFont typeface="Arial" panose="020B0604020202020204" pitchFamily="34" charset="0"/>
                <a:buChar char="•"/>
              </a:pPr>
              <a:r>
                <a:rPr lang="en-US" sz="1200" dirty="0">
                  <a:solidFill>
                    <a:schemeClr val="tx1"/>
                  </a:solidFill>
                </a:rPr>
                <a:t>Reduced need for Pre-SIT</a:t>
              </a:r>
            </a:p>
            <a:p>
              <a:pPr marL="137160" indent="-137160">
                <a:spcAft>
                  <a:spcPts val="300"/>
                </a:spcAft>
                <a:buFont typeface="Arial" panose="020B0604020202020204" pitchFamily="34" charset="0"/>
                <a:buChar char="•"/>
              </a:pPr>
              <a:r>
                <a:rPr lang="en-US" sz="1200" dirty="0">
                  <a:solidFill>
                    <a:schemeClr val="tx1"/>
                  </a:solidFill>
                </a:rPr>
                <a:t>Increased code quality to SIT</a:t>
              </a:r>
            </a:p>
            <a:p>
              <a:pPr marL="137160" indent="-137160">
                <a:spcAft>
                  <a:spcPts val="300"/>
                </a:spcAft>
                <a:buFont typeface="Arial" panose="020B0604020202020204" pitchFamily="34" charset="0"/>
                <a:buChar char="•"/>
              </a:pPr>
              <a:r>
                <a:rPr lang="en-US" sz="1200" dirty="0">
                  <a:solidFill>
                    <a:schemeClr val="tx1"/>
                  </a:solidFill>
                </a:rPr>
                <a:t>Reduced SIT duration</a:t>
              </a:r>
            </a:p>
          </p:txBody>
        </p:sp>
        <p:sp>
          <p:nvSpPr>
            <p:cNvPr id="23" name="Rectangle 22">
              <a:extLst>
                <a:ext uri="{FF2B5EF4-FFF2-40B4-BE49-F238E27FC236}">
                  <a16:creationId xmlns:a16="http://schemas.microsoft.com/office/drawing/2014/main" id="{221262E1-D957-415B-BE0D-AEBBA8302EF3}"/>
                </a:ext>
              </a:extLst>
            </p:cNvPr>
            <p:cNvSpPr/>
            <p:nvPr/>
          </p:nvSpPr>
          <p:spPr>
            <a:xfrm>
              <a:off x="5429406" y="1371600"/>
              <a:ext cx="1557835" cy="281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Timeline </a:t>
              </a:r>
            </a:p>
          </p:txBody>
        </p:sp>
        <p:sp>
          <p:nvSpPr>
            <p:cNvPr id="7" name="Arrow: Pentagon 6">
              <a:extLst>
                <a:ext uri="{FF2B5EF4-FFF2-40B4-BE49-F238E27FC236}">
                  <a16:creationId xmlns:a16="http://schemas.microsoft.com/office/drawing/2014/main" id="{1B77943D-C386-4945-A39B-6FB2F0C1A1E4}"/>
                </a:ext>
              </a:extLst>
            </p:cNvPr>
            <p:cNvSpPr/>
            <p:nvPr/>
          </p:nvSpPr>
          <p:spPr>
            <a:xfrm>
              <a:off x="3819629" y="1781175"/>
              <a:ext cx="1695136" cy="676275"/>
            </a:xfrm>
            <a:prstGeom prst="homePlate">
              <a:avLst>
                <a:gd name="adj" fmla="val 24648"/>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Drive testing &amp; deployment efficiency </a:t>
              </a:r>
            </a:p>
          </p:txBody>
        </p:sp>
        <p:sp>
          <p:nvSpPr>
            <p:cNvPr id="12" name="Rectangle 11">
              <a:extLst>
                <a:ext uri="{FF2B5EF4-FFF2-40B4-BE49-F238E27FC236}">
                  <a16:creationId xmlns:a16="http://schemas.microsoft.com/office/drawing/2014/main" id="{1964E5BB-6275-4D5E-8A01-21D02DA820FC}"/>
                </a:ext>
              </a:extLst>
            </p:cNvPr>
            <p:cNvSpPr/>
            <p:nvPr/>
          </p:nvSpPr>
          <p:spPr>
            <a:xfrm>
              <a:off x="3819629" y="2457450"/>
              <a:ext cx="1533211" cy="1626239"/>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a:spcAft>
                  <a:spcPts val="300"/>
                </a:spcAft>
                <a:buFont typeface="Arial" panose="020B0604020202020204" pitchFamily="34" charset="0"/>
                <a:buChar char="•"/>
              </a:pPr>
              <a:r>
                <a:rPr lang="en-US" sz="1200" dirty="0">
                  <a:solidFill>
                    <a:schemeClr val="tx1"/>
                  </a:solidFill>
                </a:rPr>
                <a:t>Increase testing and deployment automation</a:t>
              </a:r>
            </a:p>
            <a:p>
              <a:pPr marL="137160" indent="-137160">
                <a:spcAft>
                  <a:spcPts val="300"/>
                </a:spcAft>
                <a:buFont typeface="Arial" panose="020B0604020202020204" pitchFamily="34" charset="0"/>
                <a:buChar char="•"/>
              </a:pPr>
              <a:r>
                <a:rPr lang="en-US" sz="1200" dirty="0">
                  <a:solidFill>
                    <a:schemeClr val="tx1"/>
                  </a:solidFill>
                </a:rPr>
                <a:t>Introduce dedicated UAT testers</a:t>
              </a:r>
            </a:p>
          </p:txBody>
        </p:sp>
        <p:sp>
          <p:nvSpPr>
            <p:cNvPr id="17" name="Rectangle 16">
              <a:extLst>
                <a:ext uri="{FF2B5EF4-FFF2-40B4-BE49-F238E27FC236}">
                  <a16:creationId xmlns:a16="http://schemas.microsoft.com/office/drawing/2014/main" id="{2EB12BB1-C7E8-426D-9829-61626E4B739B}"/>
                </a:ext>
              </a:extLst>
            </p:cNvPr>
            <p:cNvSpPr/>
            <p:nvPr/>
          </p:nvSpPr>
          <p:spPr>
            <a:xfrm>
              <a:off x="3819629" y="4241161"/>
              <a:ext cx="1533211" cy="1626239"/>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a:spcAft>
                  <a:spcPts val="300"/>
                </a:spcAft>
                <a:buFont typeface="Arial" panose="020B0604020202020204" pitchFamily="34" charset="0"/>
                <a:buChar char="•"/>
              </a:pPr>
              <a:r>
                <a:rPr lang="en-US" sz="1200" dirty="0">
                  <a:solidFill>
                    <a:schemeClr val="tx1"/>
                  </a:solidFill>
                </a:rPr>
                <a:t>Reduce SIT and UAT durations</a:t>
              </a:r>
            </a:p>
            <a:p>
              <a:pPr marL="137160" indent="-137160">
                <a:spcAft>
                  <a:spcPts val="300"/>
                </a:spcAft>
                <a:buFont typeface="Arial" panose="020B0604020202020204" pitchFamily="34" charset="0"/>
                <a:buChar char="•"/>
              </a:pPr>
              <a:r>
                <a:rPr lang="en-US" sz="1200" dirty="0">
                  <a:solidFill>
                    <a:schemeClr val="tx1"/>
                  </a:solidFill>
                </a:rPr>
                <a:t>Clear testing backlog</a:t>
              </a:r>
            </a:p>
          </p:txBody>
        </p:sp>
        <p:sp>
          <p:nvSpPr>
            <p:cNvPr id="22" name="Rectangle 21">
              <a:extLst>
                <a:ext uri="{FF2B5EF4-FFF2-40B4-BE49-F238E27FC236}">
                  <a16:creationId xmlns:a16="http://schemas.microsoft.com/office/drawing/2014/main" id="{633E7084-BC2C-4E35-BBE5-690A6E41214D}"/>
                </a:ext>
              </a:extLst>
            </p:cNvPr>
            <p:cNvSpPr/>
            <p:nvPr/>
          </p:nvSpPr>
          <p:spPr>
            <a:xfrm>
              <a:off x="3819629" y="1371600"/>
              <a:ext cx="1557835" cy="281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Timeline </a:t>
              </a:r>
            </a:p>
          </p:txBody>
        </p:sp>
        <p:sp>
          <p:nvSpPr>
            <p:cNvPr id="28" name="Arrow: Pentagon 27">
              <a:extLst>
                <a:ext uri="{FF2B5EF4-FFF2-40B4-BE49-F238E27FC236}">
                  <a16:creationId xmlns:a16="http://schemas.microsoft.com/office/drawing/2014/main" id="{38F632FD-D3F5-468F-8FF5-3440B04A0436}"/>
                </a:ext>
              </a:extLst>
            </p:cNvPr>
            <p:cNvSpPr/>
            <p:nvPr/>
          </p:nvSpPr>
          <p:spPr>
            <a:xfrm>
              <a:off x="2209852" y="1781175"/>
              <a:ext cx="1695136" cy="676275"/>
            </a:xfrm>
            <a:prstGeom prst="homePlate">
              <a:avLst>
                <a:gd name="adj" fmla="val 24648"/>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Cease merging sprints</a:t>
              </a:r>
            </a:p>
          </p:txBody>
        </p:sp>
        <p:sp>
          <p:nvSpPr>
            <p:cNvPr id="29" name="Rectangle 28">
              <a:extLst>
                <a:ext uri="{FF2B5EF4-FFF2-40B4-BE49-F238E27FC236}">
                  <a16:creationId xmlns:a16="http://schemas.microsoft.com/office/drawing/2014/main" id="{572FCC6F-7931-4AC6-966F-C49E94BB76D9}"/>
                </a:ext>
              </a:extLst>
            </p:cNvPr>
            <p:cNvSpPr/>
            <p:nvPr/>
          </p:nvSpPr>
          <p:spPr>
            <a:xfrm>
              <a:off x="2209852" y="2457450"/>
              <a:ext cx="1533211" cy="1626239"/>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a:spcAft>
                  <a:spcPts val="300"/>
                </a:spcAft>
                <a:buFont typeface="Arial" panose="020B0604020202020204" pitchFamily="34" charset="0"/>
                <a:buChar char="•"/>
              </a:pPr>
              <a:r>
                <a:rPr lang="en-US" sz="1200" dirty="0">
                  <a:solidFill>
                    <a:schemeClr val="tx1"/>
                  </a:solidFill>
                </a:rPr>
                <a:t>Implement change management controls: Do not accept changes to requirements that would lead to merging sprints</a:t>
              </a:r>
            </a:p>
          </p:txBody>
        </p:sp>
        <p:sp>
          <p:nvSpPr>
            <p:cNvPr id="30" name="Rectangle 29">
              <a:extLst>
                <a:ext uri="{FF2B5EF4-FFF2-40B4-BE49-F238E27FC236}">
                  <a16:creationId xmlns:a16="http://schemas.microsoft.com/office/drawing/2014/main" id="{48DD754C-7F0E-4BA6-93CB-8010201BDB30}"/>
                </a:ext>
              </a:extLst>
            </p:cNvPr>
            <p:cNvSpPr/>
            <p:nvPr/>
          </p:nvSpPr>
          <p:spPr>
            <a:xfrm>
              <a:off x="2209852" y="4241161"/>
              <a:ext cx="1533211" cy="1626239"/>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a:spcAft>
                  <a:spcPts val="300"/>
                </a:spcAft>
                <a:buFont typeface="Arial" panose="020B0604020202020204" pitchFamily="34" charset="0"/>
                <a:buChar char="•"/>
              </a:pPr>
              <a:r>
                <a:rPr lang="en-US" sz="1200" dirty="0">
                  <a:solidFill>
                    <a:schemeClr val="tx1"/>
                  </a:solidFill>
                </a:rPr>
                <a:t>Sprints no longer merged after sprints 26-27.</a:t>
              </a:r>
            </a:p>
            <a:p>
              <a:pPr marL="137160" indent="-137160">
                <a:spcAft>
                  <a:spcPts val="300"/>
                </a:spcAft>
                <a:buFont typeface="Arial" panose="020B0604020202020204" pitchFamily="34" charset="0"/>
                <a:buChar char="•"/>
              </a:pPr>
              <a:r>
                <a:rPr lang="en-US" sz="1200" dirty="0">
                  <a:solidFill>
                    <a:schemeClr val="tx1"/>
                  </a:solidFill>
                </a:rPr>
                <a:t>Sprint 28 the first single sprint release since Sprint 12.</a:t>
              </a:r>
            </a:p>
          </p:txBody>
        </p:sp>
        <p:sp>
          <p:nvSpPr>
            <p:cNvPr id="31" name="Rectangle 30">
              <a:extLst>
                <a:ext uri="{FF2B5EF4-FFF2-40B4-BE49-F238E27FC236}">
                  <a16:creationId xmlns:a16="http://schemas.microsoft.com/office/drawing/2014/main" id="{101114CD-8723-4839-AE96-CC97B72BEEBA}"/>
                </a:ext>
              </a:extLst>
            </p:cNvPr>
            <p:cNvSpPr/>
            <p:nvPr/>
          </p:nvSpPr>
          <p:spPr>
            <a:xfrm>
              <a:off x="2209852" y="1371600"/>
              <a:ext cx="1557835" cy="281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Sep 2020 </a:t>
              </a:r>
            </a:p>
          </p:txBody>
        </p:sp>
      </p:grpSp>
      <p:sp>
        <p:nvSpPr>
          <p:cNvPr id="45" name="Rectangle 44">
            <a:extLst>
              <a:ext uri="{FF2B5EF4-FFF2-40B4-BE49-F238E27FC236}">
                <a16:creationId xmlns:a16="http://schemas.microsoft.com/office/drawing/2014/main" id="{CD913604-34A5-4949-8F68-71E1B0714CB3}"/>
              </a:ext>
            </a:extLst>
          </p:cNvPr>
          <p:cNvSpPr/>
          <p:nvPr/>
        </p:nvSpPr>
        <p:spPr>
          <a:xfrm>
            <a:off x="3806549" y="120650"/>
            <a:ext cx="4596437" cy="927100"/>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For 2 July</a:t>
            </a:r>
          </a:p>
        </p:txBody>
      </p:sp>
      <p:sp>
        <p:nvSpPr>
          <p:cNvPr id="46" name="Rectangle 45">
            <a:extLst>
              <a:ext uri="{FF2B5EF4-FFF2-40B4-BE49-F238E27FC236}">
                <a16:creationId xmlns:a16="http://schemas.microsoft.com/office/drawing/2014/main" id="{AFBBF07E-EF32-4B2C-A8EA-8BFCE60BABAE}"/>
              </a:ext>
            </a:extLst>
          </p:cNvPr>
          <p:cNvSpPr/>
          <p:nvPr/>
        </p:nvSpPr>
        <p:spPr>
          <a:xfrm>
            <a:off x="9038393" y="187701"/>
            <a:ext cx="2887980" cy="840999"/>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Mahesh, Subhash, team</a:t>
            </a:r>
          </a:p>
        </p:txBody>
      </p:sp>
    </p:spTree>
    <p:extLst>
      <p:ext uri="{BB962C8B-B14F-4D97-AF65-F5344CB8AC3E}">
        <p14:creationId xmlns:p14="http://schemas.microsoft.com/office/powerpoint/2010/main" val="3140365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3141-CCCC-4ABC-BFDB-E2EDE64B3F42}"/>
              </a:ext>
            </a:extLst>
          </p:cNvPr>
          <p:cNvSpPr>
            <a:spLocks noGrp="1"/>
          </p:cNvSpPr>
          <p:nvPr>
            <p:ph type="title"/>
          </p:nvPr>
        </p:nvSpPr>
        <p:spPr/>
        <p:txBody>
          <a:bodyPr/>
          <a:lstStyle/>
          <a:p>
            <a:r>
              <a:rPr lang="en-US" dirty="0"/>
              <a:t>Program efficiency benchmark</a:t>
            </a:r>
          </a:p>
        </p:txBody>
      </p:sp>
      <p:sp>
        <p:nvSpPr>
          <p:cNvPr id="3" name="Content Placeholder 2">
            <a:extLst>
              <a:ext uri="{FF2B5EF4-FFF2-40B4-BE49-F238E27FC236}">
                <a16:creationId xmlns:a16="http://schemas.microsoft.com/office/drawing/2014/main" id="{A79D714D-6A30-40D3-8CD7-753BB2BA16E7}"/>
              </a:ext>
            </a:extLst>
          </p:cNvPr>
          <p:cNvSpPr>
            <a:spLocks noGrp="1"/>
          </p:cNvSpPr>
          <p:nvPr>
            <p:ph sz="quarter" idx="10"/>
          </p:nvPr>
        </p:nvSpPr>
        <p:spPr/>
        <p:txBody>
          <a:bodyPr/>
          <a:lstStyle/>
          <a:p>
            <a:endParaRPr lang="en-US"/>
          </a:p>
        </p:txBody>
      </p:sp>
      <p:sp>
        <p:nvSpPr>
          <p:cNvPr id="4" name="Text Placeholder 3">
            <a:extLst>
              <a:ext uri="{FF2B5EF4-FFF2-40B4-BE49-F238E27FC236}">
                <a16:creationId xmlns:a16="http://schemas.microsoft.com/office/drawing/2014/main" id="{F61E0E9A-956D-4203-8C54-F1694A6D4E0D}"/>
              </a:ext>
            </a:extLst>
          </p:cNvPr>
          <p:cNvSpPr>
            <a:spLocks noGrp="1"/>
          </p:cNvSpPr>
          <p:nvPr>
            <p:ph type="body" sz="quarter" idx="11"/>
          </p:nvPr>
        </p:nvSpPr>
        <p:spPr/>
        <p:txBody>
          <a:bodyPr/>
          <a:lstStyle/>
          <a:p>
            <a:endParaRPr lang="en-US" dirty="0"/>
          </a:p>
          <a:p>
            <a:pPr lvl="2"/>
            <a:r>
              <a:rPr lang="en-HK" dirty="0"/>
              <a:t>Benchmark based on what we have delivered for the money M1 spent (simple one slider as to what was the spent and what is delivered.  Or for what we are delivering now, is M1 supposed to spend 100 but actually spending 80) – Very minimal 1 slider focusing on story point.</a:t>
            </a:r>
            <a:endParaRPr lang="en-US" dirty="0"/>
          </a:p>
          <a:p>
            <a:endParaRPr lang="en-US" dirty="0"/>
          </a:p>
        </p:txBody>
      </p:sp>
      <p:sp>
        <p:nvSpPr>
          <p:cNvPr id="5" name="Rectangle 4">
            <a:extLst>
              <a:ext uri="{FF2B5EF4-FFF2-40B4-BE49-F238E27FC236}">
                <a16:creationId xmlns:a16="http://schemas.microsoft.com/office/drawing/2014/main" id="{3426D692-A61B-45B3-95EC-7AC08211D627}"/>
              </a:ext>
            </a:extLst>
          </p:cNvPr>
          <p:cNvSpPr/>
          <p:nvPr/>
        </p:nvSpPr>
        <p:spPr>
          <a:xfrm>
            <a:off x="3806549" y="120650"/>
            <a:ext cx="4596437" cy="927100"/>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For 2 July</a:t>
            </a:r>
          </a:p>
        </p:txBody>
      </p:sp>
      <p:sp>
        <p:nvSpPr>
          <p:cNvPr id="6" name="Rectangle 5">
            <a:extLst>
              <a:ext uri="{FF2B5EF4-FFF2-40B4-BE49-F238E27FC236}">
                <a16:creationId xmlns:a16="http://schemas.microsoft.com/office/drawing/2014/main" id="{F66903CA-14C2-4711-A7AD-A62A38E1AFD6}"/>
              </a:ext>
            </a:extLst>
          </p:cNvPr>
          <p:cNvSpPr/>
          <p:nvPr/>
        </p:nvSpPr>
        <p:spPr>
          <a:xfrm>
            <a:off x="9038393" y="187701"/>
            <a:ext cx="2887980" cy="1395959"/>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Ganesh</a:t>
            </a:r>
          </a:p>
        </p:txBody>
      </p:sp>
    </p:spTree>
    <p:extLst>
      <p:ext uri="{BB962C8B-B14F-4D97-AF65-F5344CB8AC3E}">
        <p14:creationId xmlns:p14="http://schemas.microsoft.com/office/powerpoint/2010/main" val="1442032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1291255-3CB2-48EC-8A7D-E3FB6BFD28DC}"/>
              </a:ext>
            </a:extLst>
          </p:cNvPr>
          <p:cNvGrpSpPr/>
          <p:nvPr/>
        </p:nvGrpSpPr>
        <p:grpSpPr>
          <a:xfrm>
            <a:off x="5530851" y="2922812"/>
            <a:ext cx="1139068" cy="880838"/>
            <a:chOff x="5149850" y="2794493"/>
            <a:chExt cx="2130427" cy="880838"/>
          </a:xfrm>
        </p:grpSpPr>
        <p:sp>
          <p:nvSpPr>
            <p:cNvPr id="27" name="Rectangle 26">
              <a:extLst>
                <a:ext uri="{FF2B5EF4-FFF2-40B4-BE49-F238E27FC236}">
                  <a16:creationId xmlns:a16="http://schemas.microsoft.com/office/drawing/2014/main" id="{A11919C4-59DD-488C-9033-85D56D3100B8}"/>
                </a:ext>
              </a:extLst>
            </p:cNvPr>
            <p:cNvSpPr/>
            <p:nvPr/>
          </p:nvSpPr>
          <p:spPr>
            <a:xfrm>
              <a:off x="5149850" y="2794493"/>
              <a:ext cx="946150" cy="880838"/>
            </a:xfrm>
            <a:prstGeom prst="rect">
              <a:avLst/>
            </a:prstGeom>
            <a:solidFill>
              <a:schemeClr val="accent1">
                <a:lumMod val="40000"/>
                <a:lumOff val="6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wrap="square" lIns="91440" tIns="91440" rIns="91440" bIns="91440" anchor="t"/>
            <a:lstStyle/>
            <a:p>
              <a:pPr marL="182880" indent="-182880">
                <a:spcAft>
                  <a:spcPts val="400"/>
                </a:spcAft>
                <a:buFont typeface="Arial" panose="020B0604020202020204" pitchFamily="34" charset="0"/>
                <a:buChar char="•"/>
              </a:pPr>
              <a:endParaRPr lang="en-US" sz="1400" dirty="0">
                <a:solidFill>
                  <a:schemeClr val="tx1"/>
                </a:solidFill>
              </a:endParaRPr>
            </a:p>
          </p:txBody>
        </p:sp>
        <p:sp>
          <p:nvSpPr>
            <p:cNvPr id="28" name="Rectangle 27">
              <a:extLst>
                <a:ext uri="{FF2B5EF4-FFF2-40B4-BE49-F238E27FC236}">
                  <a16:creationId xmlns:a16="http://schemas.microsoft.com/office/drawing/2014/main" id="{DFF5C76A-EAFF-4171-9E18-313F884295B7}"/>
                </a:ext>
              </a:extLst>
            </p:cNvPr>
            <p:cNvSpPr/>
            <p:nvPr/>
          </p:nvSpPr>
          <p:spPr>
            <a:xfrm>
              <a:off x="6334127" y="2794493"/>
              <a:ext cx="946150" cy="880838"/>
            </a:xfrm>
            <a:prstGeom prst="rect">
              <a:avLst/>
            </a:prstGeom>
            <a:solidFill>
              <a:schemeClr val="accent1">
                <a:lumMod val="40000"/>
                <a:lumOff val="6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wrap="square" lIns="91440" tIns="91440" rIns="91440" bIns="91440" anchor="t"/>
            <a:lstStyle/>
            <a:p>
              <a:pPr marL="182880" indent="-182880">
                <a:spcAft>
                  <a:spcPts val="400"/>
                </a:spcAft>
                <a:buFont typeface="Arial" panose="020B0604020202020204" pitchFamily="34" charset="0"/>
                <a:buChar char="•"/>
              </a:pPr>
              <a:endParaRPr lang="en-US" sz="1400" dirty="0">
                <a:solidFill>
                  <a:schemeClr val="tx1"/>
                </a:solidFill>
              </a:endParaRPr>
            </a:p>
          </p:txBody>
        </p:sp>
      </p:grpSp>
      <p:sp>
        <p:nvSpPr>
          <p:cNvPr id="13" name="Rectangle 12">
            <a:extLst>
              <a:ext uri="{FF2B5EF4-FFF2-40B4-BE49-F238E27FC236}">
                <a16:creationId xmlns:a16="http://schemas.microsoft.com/office/drawing/2014/main" id="{3A4288E5-0BC9-4A75-9543-61C93F7334B5}"/>
              </a:ext>
            </a:extLst>
          </p:cNvPr>
          <p:cNvSpPr/>
          <p:nvPr/>
        </p:nvSpPr>
        <p:spPr>
          <a:xfrm>
            <a:off x="4305300" y="1834252"/>
            <a:ext cx="3590168" cy="1969398"/>
          </a:xfrm>
          <a:prstGeom prst="rect">
            <a:avLst/>
          </a:prstGeom>
          <a:solidFill>
            <a:schemeClr val="accent1">
              <a:lumMod val="20000"/>
              <a:lumOff val="8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wrap="square" lIns="91440" tIns="91440" rIns="91440" bIns="91440" anchor="t"/>
          <a:lstStyle/>
          <a:p>
            <a:pPr marL="182880" indent="-182880">
              <a:spcAft>
                <a:spcPts val="400"/>
              </a:spcAft>
              <a:buFont typeface="Arial" panose="020B0604020202020204" pitchFamily="34" charset="0"/>
              <a:buChar char="•"/>
            </a:pPr>
            <a:r>
              <a:rPr lang="en-US" sz="1400" b="1" dirty="0">
                <a:solidFill>
                  <a:schemeClr val="tx1"/>
                </a:solidFill>
              </a:rPr>
              <a:t>Final story level story point estimates </a:t>
            </a:r>
            <a:r>
              <a:rPr lang="en-US" sz="1400" dirty="0">
                <a:solidFill>
                  <a:schemeClr val="tx1"/>
                </a:solidFill>
              </a:rPr>
              <a:t>will be </a:t>
            </a:r>
            <a:r>
              <a:rPr lang="en-US" sz="1400" b="1" dirty="0">
                <a:solidFill>
                  <a:schemeClr val="tx1"/>
                </a:solidFill>
              </a:rPr>
              <a:t>based on complexity</a:t>
            </a:r>
            <a:r>
              <a:rPr lang="en-US" sz="1400" dirty="0">
                <a:solidFill>
                  <a:schemeClr val="tx1"/>
                </a:solidFill>
              </a:rPr>
              <a:t>, not effort.</a:t>
            </a:r>
          </a:p>
          <a:p>
            <a:pPr marL="182880" indent="-182880">
              <a:spcAft>
                <a:spcPts val="400"/>
              </a:spcAft>
              <a:buFont typeface="Arial" panose="020B0604020202020204" pitchFamily="34" charset="0"/>
              <a:buChar char="•"/>
            </a:pPr>
            <a:r>
              <a:rPr lang="en-US" sz="1400" dirty="0">
                <a:solidFill>
                  <a:schemeClr val="tx1"/>
                </a:solidFill>
              </a:rPr>
              <a:t>Golden Stories used as comparison points to keep </a:t>
            </a:r>
            <a:r>
              <a:rPr lang="en-US" sz="1400" b="1" dirty="0">
                <a:solidFill>
                  <a:schemeClr val="tx1"/>
                </a:solidFill>
              </a:rPr>
              <a:t>estimates comparable sprint over sprint</a:t>
            </a:r>
            <a:r>
              <a:rPr lang="en-US" sz="1400" dirty="0">
                <a:solidFill>
                  <a:schemeClr val="tx1"/>
                </a:solidFill>
              </a:rPr>
              <a:t>.</a:t>
            </a:r>
          </a:p>
          <a:p>
            <a:pPr marL="182880" indent="-182880">
              <a:spcAft>
                <a:spcPts val="400"/>
              </a:spcAft>
              <a:buFont typeface="Arial" panose="020B0604020202020204" pitchFamily="34" charset="0"/>
              <a:buChar char="•"/>
            </a:pPr>
            <a:r>
              <a:rPr lang="en-US" sz="1400" dirty="0">
                <a:solidFill>
                  <a:schemeClr val="tx1"/>
                </a:solidFill>
              </a:rPr>
              <a:t>Earlier T-shirt sizing and discovery &amp; solutioning estimates based on person days as before.</a:t>
            </a:r>
          </a:p>
        </p:txBody>
      </p:sp>
      <p:sp>
        <p:nvSpPr>
          <p:cNvPr id="2" name="Title 1">
            <a:extLst>
              <a:ext uri="{FF2B5EF4-FFF2-40B4-BE49-F238E27FC236}">
                <a16:creationId xmlns:a16="http://schemas.microsoft.com/office/drawing/2014/main" id="{5EFE2A72-6793-4067-B282-3E8B3C021DC3}"/>
              </a:ext>
            </a:extLst>
          </p:cNvPr>
          <p:cNvSpPr>
            <a:spLocks noGrp="1"/>
          </p:cNvSpPr>
          <p:nvPr>
            <p:ph type="title"/>
          </p:nvPr>
        </p:nvSpPr>
        <p:spPr/>
        <p:txBody>
          <a:bodyPr/>
          <a:lstStyle/>
          <a:p>
            <a:r>
              <a:rPr lang="en-US" dirty="0"/>
              <a:t>Efficiency measurement and management using golden stories</a:t>
            </a:r>
          </a:p>
        </p:txBody>
      </p:sp>
      <p:sp>
        <p:nvSpPr>
          <p:cNvPr id="3" name="Content Placeholder 2">
            <a:extLst>
              <a:ext uri="{FF2B5EF4-FFF2-40B4-BE49-F238E27FC236}">
                <a16:creationId xmlns:a16="http://schemas.microsoft.com/office/drawing/2014/main" id="{43E04D99-38D9-4C76-99D5-C7B6EC36202A}"/>
              </a:ext>
            </a:extLst>
          </p:cNvPr>
          <p:cNvSpPr>
            <a:spLocks noGrp="1"/>
          </p:cNvSpPr>
          <p:nvPr>
            <p:ph sz="quarter" idx="10"/>
          </p:nvPr>
        </p:nvSpPr>
        <p:spPr/>
        <p:txBody>
          <a:bodyPr/>
          <a:lstStyle/>
          <a:p>
            <a:endParaRPr lang="en-US"/>
          </a:p>
        </p:txBody>
      </p:sp>
      <p:sp>
        <p:nvSpPr>
          <p:cNvPr id="5" name="Rectangle 4">
            <a:extLst>
              <a:ext uri="{FF2B5EF4-FFF2-40B4-BE49-F238E27FC236}">
                <a16:creationId xmlns:a16="http://schemas.microsoft.com/office/drawing/2014/main" id="{C73CF22A-69D5-4B8E-9226-AF7DC605642B}"/>
              </a:ext>
            </a:extLst>
          </p:cNvPr>
          <p:cNvSpPr/>
          <p:nvPr/>
        </p:nvSpPr>
        <p:spPr>
          <a:xfrm>
            <a:off x="342900" y="1838004"/>
            <a:ext cx="3590168" cy="1969398"/>
          </a:xfrm>
          <a:prstGeom prst="rect">
            <a:avLst/>
          </a:prstGeom>
          <a:solidFill>
            <a:schemeClr val="accent1">
              <a:lumMod val="20000"/>
              <a:lumOff val="80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t" anchorCtr="0">
            <a:noAutofit/>
          </a:bodyPr>
          <a:lstStyle/>
          <a:p>
            <a:pPr marL="182880" lvl="0" indent="-182880" defTabSz="711200">
              <a:spcAft>
                <a:spcPts val="400"/>
              </a:spcAft>
              <a:buFont typeface="Arial" panose="020B0604020202020204" pitchFamily="34" charset="0"/>
              <a:buChar char="•"/>
            </a:pPr>
            <a:r>
              <a:rPr lang="en-US" sz="1400" b="0" kern="1200" dirty="0">
                <a:solidFill>
                  <a:schemeClr val="tx1"/>
                </a:solidFill>
              </a:rPr>
              <a:t>Golden Stories serve as the </a:t>
            </a:r>
            <a:r>
              <a:rPr lang="en-US" sz="1400" b="1" kern="1200" dirty="0">
                <a:solidFill>
                  <a:schemeClr val="tx1"/>
                </a:solidFill>
              </a:rPr>
              <a:t>benchmark</a:t>
            </a:r>
            <a:r>
              <a:rPr lang="en-US" sz="1400" b="0" kern="1200" dirty="0">
                <a:solidFill>
                  <a:schemeClr val="tx1"/>
                </a:solidFill>
              </a:rPr>
              <a:t> for </a:t>
            </a:r>
            <a:r>
              <a:rPr lang="en-US" sz="1400" b="1" kern="1200" dirty="0">
                <a:solidFill>
                  <a:schemeClr val="tx1"/>
                </a:solidFill>
              </a:rPr>
              <a:t>complexity-based estimation.</a:t>
            </a:r>
          </a:p>
          <a:p>
            <a:pPr marL="182880" lvl="0" indent="-182880" defTabSz="711200">
              <a:spcAft>
                <a:spcPts val="400"/>
              </a:spcAft>
              <a:buFont typeface="Arial" panose="020B0604020202020204" pitchFamily="34" charset="0"/>
              <a:buChar char="•"/>
            </a:pPr>
            <a:r>
              <a:rPr lang="en-US" sz="1400" kern="1200" dirty="0">
                <a:solidFill>
                  <a:schemeClr val="tx1"/>
                </a:solidFill>
              </a:rPr>
              <a:t>Every component technology has their own suite of mutually agreed </a:t>
            </a:r>
            <a:r>
              <a:rPr lang="en-US" sz="1400" b="0" kern="1200" dirty="0">
                <a:solidFill>
                  <a:schemeClr val="tx1"/>
                </a:solidFill>
              </a:rPr>
              <a:t>golden stories.</a:t>
            </a:r>
          </a:p>
          <a:p>
            <a:pPr marL="182880" lvl="0" indent="-182880" defTabSz="711200">
              <a:spcAft>
                <a:spcPts val="400"/>
              </a:spcAft>
              <a:buFont typeface="Arial" panose="020B0604020202020204" pitchFamily="34" charset="0"/>
              <a:buChar char="•"/>
            </a:pPr>
            <a:r>
              <a:rPr lang="en-US" sz="1400" dirty="0">
                <a:solidFill>
                  <a:schemeClr val="tx1"/>
                </a:solidFill>
              </a:rPr>
              <a:t>Golden Stories from different component technologies aligned on size based on effort on the sprint N.</a:t>
            </a:r>
            <a:endParaRPr lang="en-US" sz="1400" b="0" kern="1200" dirty="0">
              <a:solidFill>
                <a:schemeClr val="tx1"/>
              </a:solidFill>
            </a:endParaRPr>
          </a:p>
        </p:txBody>
      </p:sp>
      <p:sp>
        <p:nvSpPr>
          <p:cNvPr id="6" name="Flowchart: Connector 5">
            <a:extLst>
              <a:ext uri="{FF2B5EF4-FFF2-40B4-BE49-F238E27FC236}">
                <a16:creationId xmlns:a16="http://schemas.microsoft.com/office/drawing/2014/main" id="{735701AF-CE5D-4BC8-A607-7D420E317D21}"/>
              </a:ext>
            </a:extLst>
          </p:cNvPr>
          <p:cNvSpPr/>
          <p:nvPr/>
        </p:nvSpPr>
        <p:spPr>
          <a:xfrm>
            <a:off x="342900" y="1504950"/>
            <a:ext cx="315668" cy="315668"/>
          </a:xfrm>
          <a:prstGeom prst="flowChartConnector">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1</a:t>
            </a:r>
          </a:p>
        </p:txBody>
      </p:sp>
      <p:sp>
        <p:nvSpPr>
          <p:cNvPr id="7" name="TextBox 6">
            <a:extLst>
              <a:ext uri="{FF2B5EF4-FFF2-40B4-BE49-F238E27FC236}">
                <a16:creationId xmlns:a16="http://schemas.microsoft.com/office/drawing/2014/main" id="{312732FF-6BDF-47AB-AD1F-6B60FC2D1B34}"/>
              </a:ext>
            </a:extLst>
          </p:cNvPr>
          <p:cNvSpPr txBox="1"/>
          <p:nvPr/>
        </p:nvSpPr>
        <p:spPr>
          <a:xfrm>
            <a:off x="2747584" y="4497469"/>
            <a:ext cx="2743200" cy="954107"/>
          </a:xfrm>
          <a:prstGeom prst="rect">
            <a:avLst/>
          </a:prstGeom>
          <a:noFill/>
          <a:ln w="28575">
            <a:solidFill>
              <a:schemeClr val="accent1"/>
            </a:solidFill>
          </a:ln>
        </p:spPr>
        <p:txBody>
          <a:bodyPr wrap="square" rtlCol="0">
            <a:spAutoFit/>
          </a:bodyPr>
          <a:lstStyle/>
          <a:p>
            <a:r>
              <a:rPr lang="en-US" sz="1400" dirty="0"/>
              <a:t>Digital Office quality audit as required to ensure story point values justified and no estimate inflation.</a:t>
            </a:r>
          </a:p>
        </p:txBody>
      </p:sp>
      <p:sp>
        <p:nvSpPr>
          <p:cNvPr id="8" name="TextBox 7">
            <a:extLst>
              <a:ext uri="{FF2B5EF4-FFF2-40B4-BE49-F238E27FC236}">
                <a16:creationId xmlns:a16="http://schemas.microsoft.com/office/drawing/2014/main" id="{A2EA1B3C-4192-4E4E-B713-9755BA7FCA0E}"/>
              </a:ext>
            </a:extLst>
          </p:cNvPr>
          <p:cNvSpPr txBox="1"/>
          <p:nvPr/>
        </p:nvSpPr>
        <p:spPr>
          <a:xfrm>
            <a:off x="6709984" y="4497469"/>
            <a:ext cx="2743200" cy="954107"/>
          </a:xfrm>
          <a:prstGeom prst="rect">
            <a:avLst/>
          </a:prstGeom>
          <a:noFill/>
          <a:ln w="28575">
            <a:solidFill>
              <a:schemeClr val="accent1"/>
            </a:solidFill>
          </a:ln>
        </p:spPr>
        <p:txBody>
          <a:bodyPr wrap="square" rtlCol="0">
            <a:spAutoFit/>
          </a:bodyPr>
          <a:lstStyle/>
          <a:p>
            <a:r>
              <a:rPr lang="en-US" sz="1400" dirty="0"/>
              <a:t>Efficiency increase visible when more story points = more complexity achieved per developer day.</a:t>
            </a:r>
          </a:p>
        </p:txBody>
      </p:sp>
      <p:cxnSp>
        <p:nvCxnSpPr>
          <p:cNvPr id="9" name="Straight Arrow Connector 42">
            <a:extLst>
              <a:ext uri="{FF2B5EF4-FFF2-40B4-BE49-F238E27FC236}">
                <a16:creationId xmlns:a16="http://schemas.microsoft.com/office/drawing/2014/main" id="{33175898-EF0A-4E4A-A745-9527C9CF0411}"/>
              </a:ext>
            </a:extLst>
          </p:cNvPr>
          <p:cNvCxnSpPr>
            <a:cxnSpLocks/>
            <a:stCxn id="27" idx="2"/>
            <a:endCxn id="7" idx="3"/>
          </p:cNvCxnSpPr>
          <p:nvPr/>
        </p:nvCxnSpPr>
        <p:spPr>
          <a:xfrm rot="5400000">
            <a:off x="5051851" y="4242584"/>
            <a:ext cx="1170873" cy="293005"/>
          </a:xfrm>
          <a:prstGeom prst="bentConnector2">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42">
            <a:extLst>
              <a:ext uri="{FF2B5EF4-FFF2-40B4-BE49-F238E27FC236}">
                <a16:creationId xmlns:a16="http://schemas.microsoft.com/office/drawing/2014/main" id="{A14F53A6-BC87-411B-8AC9-56C43B94EAE8}"/>
              </a:ext>
            </a:extLst>
          </p:cNvPr>
          <p:cNvCxnSpPr>
            <a:cxnSpLocks/>
            <a:stCxn id="7" idx="1"/>
            <a:endCxn id="5" idx="2"/>
          </p:cNvCxnSpPr>
          <p:nvPr/>
        </p:nvCxnSpPr>
        <p:spPr>
          <a:xfrm rot="10800000">
            <a:off x="2137984" y="3807403"/>
            <a:ext cx="609600" cy="1167121"/>
          </a:xfrm>
          <a:prstGeom prst="bentConnector2">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42">
            <a:extLst>
              <a:ext uri="{FF2B5EF4-FFF2-40B4-BE49-F238E27FC236}">
                <a16:creationId xmlns:a16="http://schemas.microsoft.com/office/drawing/2014/main" id="{B239626C-5588-4FF1-B3DA-125B394CC6A5}"/>
              </a:ext>
            </a:extLst>
          </p:cNvPr>
          <p:cNvCxnSpPr>
            <a:cxnSpLocks/>
            <a:stCxn id="14" idx="2"/>
            <a:endCxn id="8" idx="3"/>
          </p:cNvCxnSpPr>
          <p:nvPr/>
        </p:nvCxnSpPr>
        <p:spPr>
          <a:xfrm rot="5400000">
            <a:off x="9172548" y="4084286"/>
            <a:ext cx="1170873" cy="609600"/>
          </a:xfrm>
          <a:prstGeom prst="bentConnector2">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42">
            <a:extLst>
              <a:ext uri="{FF2B5EF4-FFF2-40B4-BE49-F238E27FC236}">
                <a16:creationId xmlns:a16="http://schemas.microsoft.com/office/drawing/2014/main" id="{B4603497-CA95-45C0-B32B-D9E5B0E47E00}"/>
              </a:ext>
            </a:extLst>
          </p:cNvPr>
          <p:cNvCxnSpPr>
            <a:cxnSpLocks/>
            <a:stCxn id="8" idx="1"/>
            <a:endCxn id="28" idx="2"/>
          </p:cNvCxnSpPr>
          <p:nvPr/>
        </p:nvCxnSpPr>
        <p:spPr>
          <a:xfrm rot="10800000">
            <a:off x="6416982" y="3803651"/>
            <a:ext cx="293002" cy="1170873"/>
          </a:xfrm>
          <a:prstGeom prst="bentConnector2">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2B08D97-B6F1-47EA-BA71-6715155FCF84}"/>
              </a:ext>
            </a:extLst>
          </p:cNvPr>
          <p:cNvSpPr/>
          <p:nvPr/>
        </p:nvSpPr>
        <p:spPr>
          <a:xfrm>
            <a:off x="8267700" y="1834252"/>
            <a:ext cx="3590168" cy="1969398"/>
          </a:xfrm>
          <a:prstGeom prst="rect">
            <a:avLst/>
          </a:prstGeom>
          <a:solidFill>
            <a:schemeClr val="accent1">
              <a:lumMod val="20000"/>
              <a:lumOff val="8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wrap="square" lIns="91440" tIns="91440" rIns="91440" bIns="91440" anchor="t"/>
          <a:lstStyle/>
          <a:p>
            <a:pPr marL="182880" indent="-182880">
              <a:spcAft>
                <a:spcPts val="400"/>
              </a:spcAft>
              <a:buFont typeface="Arial" panose="020B0604020202020204" pitchFamily="34" charset="0"/>
              <a:buChar char="•"/>
            </a:pPr>
            <a:r>
              <a:rPr lang="en-US" sz="1400" dirty="0">
                <a:solidFill>
                  <a:schemeClr val="tx1"/>
                </a:solidFill>
              </a:rPr>
              <a:t>Each component team’s use of time in a sprint (developer days) is measured as today.</a:t>
            </a:r>
          </a:p>
          <a:p>
            <a:pPr marL="182880" indent="-182880">
              <a:spcAft>
                <a:spcPts val="400"/>
              </a:spcAft>
              <a:buFont typeface="Arial" panose="020B0604020202020204" pitchFamily="34" charset="0"/>
              <a:buChar char="•"/>
            </a:pPr>
            <a:r>
              <a:rPr lang="en-US" sz="1400" b="1" dirty="0">
                <a:solidFill>
                  <a:schemeClr val="tx1"/>
                </a:solidFill>
              </a:rPr>
              <a:t>Complexity based story points divided by used developer days</a:t>
            </a:r>
            <a:r>
              <a:rPr lang="en-US" sz="1400" dirty="0">
                <a:solidFill>
                  <a:schemeClr val="tx1"/>
                </a:solidFill>
              </a:rPr>
              <a:t> </a:t>
            </a:r>
            <a:r>
              <a:rPr lang="en-US" sz="1400" b="1" dirty="0">
                <a:solidFill>
                  <a:schemeClr val="tx1"/>
                </a:solidFill>
              </a:rPr>
              <a:t>gives an efficiency metric.</a:t>
            </a:r>
          </a:p>
          <a:p>
            <a:pPr marL="182880" indent="-182880">
              <a:spcAft>
                <a:spcPts val="400"/>
              </a:spcAft>
              <a:buFont typeface="Arial" panose="020B0604020202020204" pitchFamily="34" charset="0"/>
              <a:buChar char="•"/>
            </a:pPr>
            <a:endParaRPr lang="en-US" sz="1400" dirty="0">
              <a:solidFill>
                <a:schemeClr val="tx1"/>
              </a:solidFill>
            </a:endParaRPr>
          </a:p>
        </p:txBody>
      </p:sp>
      <p:sp>
        <p:nvSpPr>
          <p:cNvPr id="15" name="Flowchart: Connector 14">
            <a:extLst>
              <a:ext uri="{FF2B5EF4-FFF2-40B4-BE49-F238E27FC236}">
                <a16:creationId xmlns:a16="http://schemas.microsoft.com/office/drawing/2014/main" id="{5C8046F6-5EA8-4AB2-8314-6E4F387F6145}"/>
              </a:ext>
            </a:extLst>
          </p:cNvPr>
          <p:cNvSpPr/>
          <p:nvPr/>
        </p:nvSpPr>
        <p:spPr>
          <a:xfrm>
            <a:off x="8280563" y="1504950"/>
            <a:ext cx="315668" cy="315668"/>
          </a:xfrm>
          <a:prstGeom prst="flowChartConnector">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3</a:t>
            </a:r>
          </a:p>
        </p:txBody>
      </p:sp>
      <p:sp>
        <p:nvSpPr>
          <p:cNvPr id="16" name="Flowchart: Connector 15">
            <a:extLst>
              <a:ext uri="{FF2B5EF4-FFF2-40B4-BE49-F238E27FC236}">
                <a16:creationId xmlns:a16="http://schemas.microsoft.com/office/drawing/2014/main" id="{3D915E2E-C171-4E15-A161-3BE87A404B64}"/>
              </a:ext>
            </a:extLst>
          </p:cNvPr>
          <p:cNvSpPr/>
          <p:nvPr/>
        </p:nvSpPr>
        <p:spPr>
          <a:xfrm>
            <a:off x="4294985" y="1504950"/>
            <a:ext cx="315668" cy="315668"/>
          </a:xfrm>
          <a:prstGeom prst="flowChartConnector">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2</a:t>
            </a:r>
          </a:p>
        </p:txBody>
      </p:sp>
      <p:sp>
        <p:nvSpPr>
          <p:cNvPr id="20" name="Rectangle 19">
            <a:extLst>
              <a:ext uri="{FF2B5EF4-FFF2-40B4-BE49-F238E27FC236}">
                <a16:creationId xmlns:a16="http://schemas.microsoft.com/office/drawing/2014/main" id="{7357BBFE-C017-4DA4-8A08-03D3A5D479BE}"/>
              </a:ext>
            </a:extLst>
          </p:cNvPr>
          <p:cNvSpPr/>
          <p:nvPr/>
        </p:nvSpPr>
        <p:spPr>
          <a:xfrm>
            <a:off x="781050" y="1507804"/>
            <a:ext cx="3152018" cy="327346"/>
          </a:xfrm>
          <a:prstGeom prst="rect">
            <a:avLst/>
          </a:pr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2880" tIns="60960" rIns="182880" bIns="60960" numCol="1" spcCol="1270" anchor="ctr" anchorCtr="0">
            <a:noAutofit/>
          </a:bodyPr>
          <a:lstStyle/>
          <a:p>
            <a:pPr lvl="0" algn="ctr" defTabSz="711200">
              <a:lnSpc>
                <a:spcPct val="90000"/>
              </a:lnSpc>
              <a:spcBef>
                <a:spcPct val="0"/>
              </a:spcBef>
              <a:spcAft>
                <a:spcPct val="35000"/>
              </a:spcAft>
            </a:pPr>
            <a:r>
              <a:rPr lang="en-US" sz="1400" b="1" kern="1200" dirty="0">
                <a:solidFill>
                  <a:schemeClr val="tx1"/>
                </a:solidFill>
              </a:rPr>
              <a:t>Define Golden Stories</a:t>
            </a:r>
          </a:p>
        </p:txBody>
      </p:sp>
      <p:sp>
        <p:nvSpPr>
          <p:cNvPr id="21" name="Rectangle 20">
            <a:extLst>
              <a:ext uri="{FF2B5EF4-FFF2-40B4-BE49-F238E27FC236}">
                <a16:creationId xmlns:a16="http://schemas.microsoft.com/office/drawing/2014/main" id="{F19BF844-0A61-430C-9D9E-64FACE8C6A63}"/>
              </a:ext>
            </a:extLst>
          </p:cNvPr>
          <p:cNvSpPr/>
          <p:nvPr/>
        </p:nvSpPr>
        <p:spPr>
          <a:xfrm>
            <a:off x="4743450" y="1507804"/>
            <a:ext cx="3152018" cy="327346"/>
          </a:xfrm>
          <a:prstGeom prst="rect">
            <a:avLst/>
          </a:pr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2880" tIns="60960" rIns="182880" bIns="60960" numCol="1" spcCol="1270" anchor="ctr" anchorCtr="0">
            <a:noAutofit/>
          </a:bodyPr>
          <a:lstStyle/>
          <a:p>
            <a:pPr lvl="0" algn="ctr" defTabSz="711200">
              <a:lnSpc>
                <a:spcPct val="90000"/>
              </a:lnSpc>
              <a:spcBef>
                <a:spcPct val="0"/>
              </a:spcBef>
              <a:spcAft>
                <a:spcPct val="35000"/>
              </a:spcAft>
            </a:pPr>
            <a:r>
              <a:rPr lang="en-US" sz="1400" b="1" kern="1200" dirty="0">
                <a:solidFill>
                  <a:schemeClr val="tx1"/>
                </a:solidFill>
              </a:rPr>
              <a:t>Estimate complexity, not effort</a:t>
            </a:r>
          </a:p>
        </p:txBody>
      </p:sp>
      <p:sp>
        <p:nvSpPr>
          <p:cNvPr id="22" name="Rectangle 21">
            <a:extLst>
              <a:ext uri="{FF2B5EF4-FFF2-40B4-BE49-F238E27FC236}">
                <a16:creationId xmlns:a16="http://schemas.microsoft.com/office/drawing/2014/main" id="{A9E57CC8-70C2-48EC-BEEF-FE76E6396652}"/>
              </a:ext>
            </a:extLst>
          </p:cNvPr>
          <p:cNvSpPr/>
          <p:nvPr/>
        </p:nvSpPr>
        <p:spPr>
          <a:xfrm>
            <a:off x="8697082" y="1507804"/>
            <a:ext cx="3152018" cy="327346"/>
          </a:xfrm>
          <a:prstGeom prst="rect">
            <a:avLst/>
          </a:pr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2880" tIns="60960" rIns="182880" bIns="60960" numCol="1" spcCol="1270" anchor="ctr" anchorCtr="0">
            <a:noAutofit/>
          </a:bodyPr>
          <a:lstStyle/>
          <a:p>
            <a:pPr lvl="0" algn="ctr" defTabSz="711200">
              <a:lnSpc>
                <a:spcPct val="90000"/>
              </a:lnSpc>
              <a:spcBef>
                <a:spcPct val="0"/>
              </a:spcBef>
              <a:spcAft>
                <a:spcPct val="35000"/>
              </a:spcAft>
            </a:pPr>
            <a:r>
              <a:rPr lang="en-US" sz="1400" b="1" dirty="0">
                <a:solidFill>
                  <a:schemeClr val="tx1"/>
                </a:solidFill>
              </a:rPr>
              <a:t>Validate against use of time</a:t>
            </a:r>
            <a:endParaRPr lang="en-US" sz="1400" b="1" kern="1200" dirty="0">
              <a:solidFill>
                <a:schemeClr val="tx1"/>
              </a:solidFill>
            </a:endParaRPr>
          </a:p>
        </p:txBody>
      </p:sp>
      <p:sp>
        <p:nvSpPr>
          <p:cNvPr id="41" name="Rectangle 40">
            <a:extLst>
              <a:ext uri="{FF2B5EF4-FFF2-40B4-BE49-F238E27FC236}">
                <a16:creationId xmlns:a16="http://schemas.microsoft.com/office/drawing/2014/main" id="{724683B1-6C1C-4343-800F-DB65D5E54A6D}"/>
              </a:ext>
            </a:extLst>
          </p:cNvPr>
          <p:cNvSpPr/>
          <p:nvPr/>
        </p:nvSpPr>
        <p:spPr>
          <a:xfrm>
            <a:off x="3806549" y="120650"/>
            <a:ext cx="4596437" cy="927100"/>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For 2 July</a:t>
            </a:r>
          </a:p>
        </p:txBody>
      </p:sp>
      <p:sp>
        <p:nvSpPr>
          <p:cNvPr id="42" name="Rectangle 41">
            <a:extLst>
              <a:ext uri="{FF2B5EF4-FFF2-40B4-BE49-F238E27FC236}">
                <a16:creationId xmlns:a16="http://schemas.microsoft.com/office/drawing/2014/main" id="{D5ACFF0A-0F64-4C36-A1C1-4633B9280C4C}"/>
              </a:ext>
            </a:extLst>
          </p:cNvPr>
          <p:cNvSpPr/>
          <p:nvPr/>
        </p:nvSpPr>
        <p:spPr>
          <a:xfrm>
            <a:off x="9038393" y="187701"/>
            <a:ext cx="2887980" cy="1395959"/>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Aaro</a:t>
            </a:r>
          </a:p>
          <a:p>
            <a:pPr algn="ctr"/>
            <a:endParaRPr lang="en-US" sz="1400" dirty="0">
              <a:solidFill>
                <a:schemeClr val="tx1"/>
              </a:solidFill>
            </a:endParaRPr>
          </a:p>
          <a:p>
            <a:pPr algn="ctr"/>
            <a:r>
              <a:rPr lang="en-US" sz="1400" dirty="0">
                <a:solidFill>
                  <a:schemeClr val="tx1"/>
                </a:solidFill>
              </a:rPr>
              <a:t>Mahesh, Ganesh,</a:t>
            </a:r>
          </a:p>
        </p:txBody>
      </p:sp>
    </p:spTree>
    <p:extLst>
      <p:ext uri="{BB962C8B-B14F-4D97-AF65-F5344CB8AC3E}">
        <p14:creationId xmlns:p14="http://schemas.microsoft.com/office/powerpoint/2010/main" val="309911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A342004D-0596-4E8B-8530-FDBAE65E48AD}"/>
              </a:ext>
            </a:extLst>
          </p:cNvPr>
          <p:cNvSpPr/>
          <p:nvPr/>
        </p:nvSpPr>
        <p:spPr>
          <a:xfrm>
            <a:off x="4344497" y="1679679"/>
            <a:ext cx="3631103" cy="1395968"/>
          </a:xfrm>
          <a:prstGeom prst="homePlate">
            <a:avLst>
              <a:gd name="adj" fmla="val 8128"/>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400"/>
              </a:spcAft>
            </a:pPr>
            <a:r>
              <a:rPr lang="en-US" sz="1200" b="1" dirty="0">
                <a:solidFill>
                  <a:schemeClr val="tx1"/>
                </a:solidFill>
              </a:rPr>
              <a:t>Estimations unclear</a:t>
            </a:r>
          </a:p>
          <a:p>
            <a:pPr marL="182880" indent="-182880">
              <a:spcAft>
                <a:spcPts val="400"/>
              </a:spcAft>
              <a:buFont typeface="Arial" panose="020B0604020202020204" pitchFamily="34" charset="0"/>
              <a:buChar char="•"/>
            </a:pPr>
            <a:r>
              <a:rPr lang="en-US" sz="1200" dirty="0">
                <a:solidFill>
                  <a:schemeClr val="tx1"/>
                </a:solidFill>
              </a:rPr>
              <a:t>Marketing enhancements SOW has several features with high estimates not aligning with M1 expectations.</a:t>
            </a:r>
          </a:p>
          <a:p>
            <a:pPr marL="182880" indent="-182880">
              <a:spcAft>
                <a:spcPts val="400"/>
              </a:spcAft>
              <a:buFont typeface="Arial" panose="020B0604020202020204" pitchFamily="34" charset="0"/>
              <a:buChar char="•"/>
            </a:pPr>
            <a:r>
              <a:rPr lang="en-US" sz="1200" dirty="0">
                <a:solidFill>
                  <a:schemeClr val="tx1"/>
                </a:solidFill>
              </a:rPr>
              <a:t>Justifications for estimations were not documented at the time raising more questions.</a:t>
            </a:r>
          </a:p>
        </p:txBody>
      </p:sp>
      <p:sp>
        <p:nvSpPr>
          <p:cNvPr id="18" name="Arrow: Pentagon 17">
            <a:extLst>
              <a:ext uri="{FF2B5EF4-FFF2-40B4-BE49-F238E27FC236}">
                <a16:creationId xmlns:a16="http://schemas.microsoft.com/office/drawing/2014/main" id="{F61269E1-C3F6-4D49-B643-FE8E39482D3E}"/>
              </a:ext>
            </a:extLst>
          </p:cNvPr>
          <p:cNvSpPr/>
          <p:nvPr/>
        </p:nvSpPr>
        <p:spPr>
          <a:xfrm>
            <a:off x="4344497" y="3167631"/>
            <a:ext cx="3631103" cy="1395968"/>
          </a:xfrm>
          <a:prstGeom prst="homePlate">
            <a:avLst>
              <a:gd name="adj" fmla="val 8128"/>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400"/>
              </a:spcAft>
            </a:pPr>
            <a:r>
              <a:rPr lang="en-US" sz="1200" b="1" dirty="0">
                <a:solidFill>
                  <a:schemeClr val="tx1"/>
                </a:solidFill>
              </a:rPr>
              <a:t>Long time to release</a:t>
            </a:r>
          </a:p>
          <a:p>
            <a:pPr marL="182880" indent="-182880">
              <a:spcAft>
                <a:spcPts val="400"/>
              </a:spcAft>
              <a:buFont typeface="Arial" panose="020B0604020202020204" pitchFamily="34" charset="0"/>
              <a:buChar char="•"/>
            </a:pPr>
            <a:r>
              <a:rPr lang="en-US" sz="1200" dirty="0">
                <a:solidFill>
                  <a:schemeClr val="tx1"/>
                </a:solidFill>
              </a:rPr>
              <a:t>The current time to release from the start of development to release is 10-13 weeks (for release 1.7).</a:t>
            </a:r>
          </a:p>
          <a:p>
            <a:pPr marL="182880" indent="-182880">
              <a:spcAft>
                <a:spcPts val="400"/>
              </a:spcAft>
              <a:buFont typeface="Arial" panose="020B0604020202020204" pitchFamily="34" charset="0"/>
              <a:buChar char="•"/>
            </a:pPr>
            <a:r>
              <a:rPr lang="en-US" sz="1200" dirty="0">
                <a:solidFill>
                  <a:schemeClr val="tx1"/>
                </a:solidFill>
              </a:rPr>
              <a:t>Bottlenecks in UAT and accumulated testing backlog dating back to Supernova main factors.</a:t>
            </a:r>
          </a:p>
        </p:txBody>
      </p:sp>
      <p:sp>
        <p:nvSpPr>
          <p:cNvPr id="19" name="Arrow: Pentagon 18">
            <a:extLst>
              <a:ext uri="{FF2B5EF4-FFF2-40B4-BE49-F238E27FC236}">
                <a16:creationId xmlns:a16="http://schemas.microsoft.com/office/drawing/2014/main" id="{CC7A1E97-459B-4AD7-A872-0BAB6C4B7F42}"/>
              </a:ext>
            </a:extLst>
          </p:cNvPr>
          <p:cNvSpPr/>
          <p:nvPr/>
        </p:nvSpPr>
        <p:spPr>
          <a:xfrm>
            <a:off x="4344497" y="4655583"/>
            <a:ext cx="3631103" cy="1395968"/>
          </a:xfrm>
          <a:prstGeom prst="homePlate">
            <a:avLst>
              <a:gd name="adj" fmla="val 8128"/>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400"/>
              </a:spcAft>
            </a:pPr>
            <a:r>
              <a:rPr lang="en-US" sz="1200" b="1" dirty="0">
                <a:solidFill>
                  <a:schemeClr val="tx1"/>
                </a:solidFill>
              </a:rPr>
              <a:t>Program efficiency not transparent</a:t>
            </a:r>
          </a:p>
          <a:p>
            <a:pPr marL="182880" indent="-182880">
              <a:spcAft>
                <a:spcPts val="400"/>
              </a:spcAft>
              <a:buFont typeface="Arial" panose="020B0604020202020204" pitchFamily="34" charset="0"/>
              <a:buChar char="•"/>
            </a:pPr>
            <a:r>
              <a:rPr lang="en-US" sz="1200" dirty="0">
                <a:solidFill>
                  <a:schemeClr val="tx1"/>
                </a:solidFill>
              </a:rPr>
              <a:t>Program performance has been questioned and insight on program performance has been requested.</a:t>
            </a:r>
          </a:p>
          <a:p>
            <a:pPr marL="182880" indent="-182880">
              <a:spcAft>
                <a:spcPts val="400"/>
              </a:spcAft>
              <a:buFont typeface="Arial" panose="020B0604020202020204" pitchFamily="34" charset="0"/>
              <a:buChar char="•"/>
            </a:pPr>
            <a:r>
              <a:rPr lang="en-US" sz="1200" dirty="0">
                <a:solidFill>
                  <a:schemeClr val="tx1"/>
                </a:solidFill>
              </a:rPr>
              <a:t>There is no undisputed data points available to measure development efficiency.</a:t>
            </a:r>
          </a:p>
          <a:p>
            <a:pPr marL="182880" indent="-182880">
              <a:spcAft>
                <a:spcPts val="400"/>
              </a:spcAft>
              <a:buFont typeface="Arial" panose="020B0604020202020204" pitchFamily="34" charset="0"/>
              <a:buChar char="•"/>
            </a:pPr>
            <a:endParaRPr lang="en-US" sz="1200" dirty="0">
              <a:solidFill>
                <a:schemeClr val="tx1"/>
              </a:solidFill>
            </a:endParaRPr>
          </a:p>
        </p:txBody>
      </p:sp>
      <p:sp>
        <p:nvSpPr>
          <p:cNvPr id="2" name="Title 1">
            <a:extLst>
              <a:ext uri="{FF2B5EF4-FFF2-40B4-BE49-F238E27FC236}">
                <a16:creationId xmlns:a16="http://schemas.microsoft.com/office/drawing/2014/main" id="{5B0E0E67-ACDD-4B7C-A7B5-7BD247FECC1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E2686E2-4AAC-4032-A66B-4B7206902437}"/>
              </a:ext>
            </a:extLst>
          </p:cNvPr>
          <p:cNvSpPr>
            <a:spLocks noGrp="1"/>
          </p:cNvSpPr>
          <p:nvPr>
            <p:ph sz="quarter" idx="10"/>
          </p:nvPr>
        </p:nvSpPr>
        <p:spPr/>
        <p:txBody>
          <a:bodyPr/>
          <a:lstStyle/>
          <a:p>
            <a:endParaRPr lang="en-US"/>
          </a:p>
        </p:txBody>
      </p:sp>
      <p:grpSp>
        <p:nvGrpSpPr>
          <p:cNvPr id="11" name="Group 10">
            <a:extLst>
              <a:ext uri="{FF2B5EF4-FFF2-40B4-BE49-F238E27FC236}">
                <a16:creationId xmlns:a16="http://schemas.microsoft.com/office/drawing/2014/main" id="{59FEE6BF-3C52-4FAB-A461-A1722B19DB71}"/>
              </a:ext>
            </a:extLst>
          </p:cNvPr>
          <p:cNvGrpSpPr/>
          <p:nvPr/>
        </p:nvGrpSpPr>
        <p:grpSpPr>
          <a:xfrm>
            <a:off x="342900" y="1241425"/>
            <a:ext cx="3511774" cy="4810117"/>
            <a:chOff x="342900" y="1241425"/>
            <a:chExt cx="5623560" cy="4810117"/>
          </a:xfrm>
        </p:grpSpPr>
        <p:sp>
          <p:nvSpPr>
            <p:cNvPr id="6" name="Rectangle 5">
              <a:extLst>
                <a:ext uri="{FF2B5EF4-FFF2-40B4-BE49-F238E27FC236}">
                  <a16:creationId xmlns:a16="http://schemas.microsoft.com/office/drawing/2014/main" id="{B1F524C8-2F6B-4AEC-9994-538042B22F9A}"/>
                </a:ext>
              </a:extLst>
            </p:cNvPr>
            <p:cNvSpPr/>
            <p:nvPr/>
          </p:nvSpPr>
          <p:spPr>
            <a:xfrm>
              <a:off x="351667" y="1679677"/>
              <a:ext cx="5614793" cy="4371865"/>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600"/>
                </a:spcAft>
                <a:buFont typeface="Arial" panose="020B0604020202020204" pitchFamily="34" charset="0"/>
                <a:buChar char="•"/>
              </a:pPr>
              <a:r>
                <a:rPr lang="en-US" sz="1200" dirty="0">
                  <a:solidFill>
                    <a:schemeClr val="tx1"/>
                  </a:solidFill>
                </a:rPr>
                <a:t>What led us to discuss these 3 key issue areas</a:t>
              </a:r>
            </a:p>
            <a:p>
              <a:pPr marL="182880" indent="-182880">
                <a:spcAft>
                  <a:spcPts val="600"/>
                </a:spcAft>
                <a:buFont typeface="Arial" panose="020B0604020202020204" pitchFamily="34" charset="0"/>
                <a:buChar char="•"/>
              </a:pPr>
              <a:r>
                <a:rPr lang="en-US" sz="1200" dirty="0">
                  <a:solidFill>
                    <a:schemeClr val="tx1"/>
                  </a:solidFill>
                </a:rPr>
                <a:t>What has been the trend</a:t>
              </a:r>
            </a:p>
            <a:p>
              <a:pPr marL="182880" indent="-182880">
                <a:spcAft>
                  <a:spcPts val="600"/>
                </a:spcAft>
                <a:buFont typeface="Arial" panose="020B0604020202020204" pitchFamily="34" charset="0"/>
                <a:buChar char="•"/>
              </a:pPr>
              <a:r>
                <a:rPr lang="en-US" sz="1200" dirty="0">
                  <a:solidFill>
                    <a:schemeClr val="tx1"/>
                  </a:solidFill>
                </a:rPr>
                <a:t>What was the tipping point</a:t>
              </a:r>
            </a:p>
            <a:p>
              <a:pPr marL="182880" indent="-182880">
                <a:spcAft>
                  <a:spcPts val="600"/>
                </a:spcAft>
                <a:buFont typeface="Arial" panose="020B0604020202020204" pitchFamily="34" charset="0"/>
                <a:buChar char="•"/>
              </a:pPr>
              <a:r>
                <a:rPr lang="en-US" sz="1200" dirty="0">
                  <a:solidFill>
                    <a:schemeClr val="tx1"/>
                  </a:solidFill>
                </a:rPr>
                <a:t>Why these specific 3 areas</a:t>
              </a:r>
            </a:p>
            <a:p>
              <a:pPr marL="182880" indent="-182880">
                <a:spcAft>
                  <a:spcPts val="600"/>
                </a:spcAft>
                <a:buFont typeface="Arial" panose="020B0604020202020204" pitchFamily="34" charset="0"/>
                <a:buChar char="•"/>
              </a:pPr>
              <a:r>
                <a:rPr lang="en-US" sz="1200" dirty="0">
                  <a:solidFill>
                    <a:schemeClr val="tx1"/>
                  </a:solidFill>
                </a:rPr>
                <a:t>Demand side changes – supply side changes</a:t>
              </a:r>
            </a:p>
            <a:p>
              <a:pPr marL="182880" indent="-182880">
                <a:spcAft>
                  <a:spcPts val="600"/>
                </a:spcAft>
                <a:buFont typeface="Arial" panose="020B0604020202020204" pitchFamily="34" charset="0"/>
                <a:buChar char="•"/>
              </a:pPr>
              <a:r>
                <a:rPr lang="en-US" sz="1200" dirty="0">
                  <a:solidFill>
                    <a:schemeClr val="tx1"/>
                  </a:solidFill>
                </a:rPr>
                <a:t>Salesforce ecosystem is at the core of the new platform and leveraging its out-of-the-box capabilities is the key for development efficiency</a:t>
              </a:r>
            </a:p>
          </p:txBody>
        </p:sp>
        <p:sp>
          <p:nvSpPr>
            <p:cNvPr id="7" name="Rectangle 6">
              <a:extLst>
                <a:ext uri="{FF2B5EF4-FFF2-40B4-BE49-F238E27FC236}">
                  <a16:creationId xmlns:a16="http://schemas.microsoft.com/office/drawing/2014/main" id="{54EC4BF6-7374-4A2B-AE0F-9FB4D6B7972F}"/>
                </a:ext>
              </a:extLst>
            </p:cNvPr>
            <p:cNvSpPr/>
            <p:nvPr/>
          </p:nvSpPr>
          <p:spPr>
            <a:xfrm>
              <a:off x="342900" y="1241425"/>
              <a:ext cx="5623560" cy="43825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accent1">
                      <a:lumMod val="75000"/>
                    </a:schemeClr>
                  </a:solidFill>
                </a:rPr>
                <a:t>Context</a:t>
              </a:r>
            </a:p>
          </p:txBody>
        </p:sp>
        <p:cxnSp>
          <p:nvCxnSpPr>
            <p:cNvPr id="8" name="Straight Connector 7">
              <a:extLst>
                <a:ext uri="{FF2B5EF4-FFF2-40B4-BE49-F238E27FC236}">
                  <a16:creationId xmlns:a16="http://schemas.microsoft.com/office/drawing/2014/main" id="{A67D8C47-916B-4865-A30F-315259700714}"/>
                </a:ext>
              </a:extLst>
            </p:cNvPr>
            <p:cNvCxnSpPr/>
            <p:nvPr/>
          </p:nvCxnSpPr>
          <p:spPr>
            <a:xfrm>
              <a:off x="342900" y="1679678"/>
              <a:ext cx="56235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B008592A-8B26-4653-AF50-335F9B57B9DA}"/>
              </a:ext>
            </a:extLst>
          </p:cNvPr>
          <p:cNvSpPr/>
          <p:nvPr/>
        </p:nvSpPr>
        <p:spPr>
          <a:xfrm>
            <a:off x="4344497" y="1241425"/>
            <a:ext cx="3511774" cy="43825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accent1">
                    <a:lumMod val="75000"/>
                  </a:schemeClr>
                </a:solidFill>
              </a:rPr>
              <a:t>3 Key Issue Areas</a:t>
            </a:r>
          </a:p>
        </p:txBody>
      </p:sp>
      <p:cxnSp>
        <p:nvCxnSpPr>
          <p:cNvPr id="10" name="Straight Connector 9">
            <a:extLst>
              <a:ext uri="{FF2B5EF4-FFF2-40B4-BE49-F238E27FC236}">
                <a16:creationId xmlns:a16="http://schemas.microsoft.com/office/drawing/2014/main" id="{67E00A2D-39B8-477A-8CF5-BE08955B8CE3}"/>
              </a:ext>
            </a:extLst>
          </p:cNvPr>
          <p:cNvCxnSpPr/>
          <p:nvPr/>
        </p:nvCxnSpPr>
        <p:spPr>
          <a:xfrm>
            <a:off x="4344497" y="1679678"/>
            <a:ext cx="35117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67476B-F30D-4F1B-9E95-4A815278D8A6}"/>
              </a:ext>
            </a:extLst>
          </p:cNvPr>
          <p:cNvSpPr/>
          <p:nvPr/>
        </p:nvSpPr>
        <p:spPr>
          <a:xfrm>
            <a:off x="8346094" y="1679678"/>
            <a:ext cx="3506299" cy="1395964"/>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400"/>
              </a:spcAft>
              <a:buFont typeface="Arial" panose="020B0604020202020204" pitchFamily="34" charset="0"/>
              <a:buChar char="•"/>
            </a:pPr>
            <a:r>
              <a:rPr lang="en-US" sz="1200" dirty="0">
                <a:solidFill>
                  <a:schemeClr val="tx1"/>
                </a:solidFill>
              </a:rPr>
              <a:t>Establish an estimations factory with clear ways of working and supporting deliverables to estimations.</a:t>
            </a:r>
          </a:p>
          <a:p>
            <a:pPr marL="182880" indent="-182880">
              <a:spcAft>
                <a:spcPts val="400"/>
              </a:spcAft>
              <a:buFont typeface="Arial" panose="020B0604020202020204" pitchFamily="34" charset="0"/>
              <a:buChar char="•"/>
            </a:pPr>
            <a:r>
              <a:rPr lang="en-US" sz="1200" dirty="0">
                <a:solidFill>
                  <a:schemeClr val="tx1"/>
                </a:solidFill>
              </a:rPr>
              <a:t>Provide sign offs and escalation path for in case of disputes.</a:t>
            </a:r>
          </a:p>
        </p:txBody>
      </p:sp>
      <p:sp>
        <p:nvSpPr>
          <p:cNvPr id="15" name="Rectangle 14">
            <a:extLst>
              <a:ext uri="{FF2B5EF4-FFF2-40B4-BE49-F238E27FC236}">
                <a16:creationId xmlns:a16="http://schemas.microsoft.com/office/drawing/2014/main" id="{DAD13A71-4F09-47B0-8B9C-462D8BE80811}"/>
              </a:ext>
            </a:extLst>
          </p:cNvPr>
          <p:cNvSpPr/>
          <p:nvPr/>
        </p:nvSpPr>
        <p:spPr>
          <a:xfrm>
            <a:off x="8346094" y="1241425"/>
            <a:ext cx="3511774" cy="43825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accent1">
                    <a:lumMod val="75000"/>
                  </a:schemeClr>
                </a:solidFill>
              </a:rPr>
              <a:t>3 Key Improvements</a:t>
            </a:r>
          </a:p>
        </p:txBody>
      </p:sp>
      <p:cxnSp>
        <p:nvCxnSpPr>
          <p:cNvPr id="16" name="Straight Connector 15">
            <a:extLst>
              <a:ext uri="{FF2B5EF4-FFF2-40B4-BE49-F238E27FC236}">
                <a16:creationId xmlns:a16="http://schemas.microsoft.com/office/drawing/2014/main" id="{54ADB3E3-703A-4A78-87EC-1F7B8081073C}"/>
              </a:ext>
            </a:extLst>
          </p:cNvPr>
          <p:cNvCxnSpPr/>
          <p:nvPr/>
        </p:nvCxnSpPr>
        <p:spPr>
          <a:xfrm>
            <a:off x="8346094" y="1679678"/>
            <a:ext cx="35117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DEA6A43-ECA6-4D67-8B26-4F31E64A7CD8}"/>
              </a:ext>
            </a:extLst>
          </p:cNvPr>
          <p:cNvSpPr/>
          <p:nvPr/>
        </p:nvSpPr>
        <p:spPr>
          <a:xfrm>
            <a:off x="8346094" y="3167635"/>
            <a:ext cx="3506299" cy="139596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400"/>
              </a:spcAft>
              <a:buFont typeface="Arial" panose="020B0604020202020204" pitchFamily="34" charset="0"/>
              <a:buChar char="•"/>
            </a:pPr>
            <a:r>
              <a:rPr lang="en-US" sz="1200" dirty="0">
                <a:solidFill>
                  <a:schemeClr val="tx1"/>
                </a:solidFill>
              </a:rPr>
              <a:t>This planning is happening</a:t>
            </a:r>
          </a:p>
          <a:p>
            <a:pPr marL="182880" indent="-182880">
              <a:spcAft>
                <a:spcPts val="400"/>
              </a:spcAft>
              <a:buFont typeface="Arial" panose="020B0604020202020204" pitchFamily="34" charset="0"/>
              <a:buChar char="•"/>
            </a:pPr>
            <a:r>
              <a:rPr lang="en-US" sz="1200" dirty="0">
                <a:solidFill>
                  <a:schemeClr val="tx1"/>
                </a:solidFill>
              </a:rPr>
              <a:t>Implement change management controls to reduce changes impacting releases through sprint merges.</a:t>
            </a:r>
          </a:p>
          <a:p>
            <a:pPr marL="182880" indent="-182880">
              <a:spcAft>
                <a:spcPts val="400"/>
              </a:spcAft>
              <a:buFont typeface="Arial" panose="020B0604020202020204" pitchFamily="34" charset="0"/>
              <a:buChar char="•"/>
            </a:pPr>
            <a:r>
              <a:rPr lang="en-US" sz="1200" dirty="0">
                <a:solidFill>
                  <a:schemeClr val="tx1"/>
                </a:solidFill>
              </a:rPr>
              <a:t>Plan to accelerate release cycle especially through testing improvements and work on the enablers required.</a:t>
            </a:r>
          </a:p>
        </p:txBody>
      </p:sp>
      <p:sp>
        <p:nvSpPr>
          <p:cNvPr id="21" name="Rectangle 20">
            <a:extLst>
              <a:ext uri="{FF2B5EF4-FFF2-40B4-BE49-F238E27FC236}">
                <a16:creationId xmlns:a16="http://schemas.microsoft.com/office/drawing/2014/main" id="{07F66A95-AE92-4E19-939D-97D88AEEC184}"/>
              </a:ext>
            </a:extLst>
          </p:cNvPr>
          <p:cNvSpPr/>
          <p:nvPr/>
        </p:nvSpPr>
        <p:spPr>
          <a:xfrm>
            <a:off x="8346094" y="4655578"/>
            <a:ext cx="3506299" cy="139596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400"/>
              </a:spcAft>
              <a:buFont typeface="Arial" panose="020B0604020202020204" pitchFamily="34" charset="0"/>
              <a:buChar char="•"/>
            </a:pPr>
            <a:r>
              <a:rPr lang="en-US" sz="1200" dirty="0">
                <a:solidFill>
                  <a:schemeClr val="tx1"/>
                </a:solidFill>
              </a:rPr>
              <a:t>This planning is happening</a:t>
            </a:r>
          </a:p>
          <a:p>
            <a:pPr marL="182880" indent="-182880">
              <a:spcAft>
                <a:spcPts val="400"/>
              </a:spcAft>
              <a:buFont typeface="Arial" panose="020B0604020202020204" pitchFamily="34" charset="0"/>
              <a:buChar char="•"/>
            </a:pPr>
            <a:r>
              <a:rPr lang="en-US" sz="1200" dirty="0">
                <a:solidFill>
                  <a:schemeClr val="tx1"/>
                </a:solidFill>
              </a:rPr>
              <a:t>Provide a benchmark what was delivered, how much time and money has been invested</a:t>
            </a:r>
          </a:p>
          <a:p>
            <a:pPr marL="182880" indent="-182880">
              <a:spcAft>
                <a:spcPts val="400"/>
              </a:spcAft>
              <a:buFont typeface="Arial" panose="020B0604020202020204" pitchFamily="34" charset="0"/>
              <a:buChar char="•"/>
            </a:pPr>
            <a:r>
              <a:rPr lang="en-US" sz="1200" dirty="0">
                <a:solidFill>
                  <a:schemeClr val="tx1"/>
                </a:solidFill>
              </a:rPr>
              <a:t>Establish an efficiency metric for the program to manage efficiency improvement</a:t>
            </a:r>
          </a:p>
        </p:txBody>
      </p:sp>
      <p:sp>
        <p:nvSpPr>
          <p:cNvPr id="22" name="Rectangle 21">
            <a:extLst>
              <a:ext uri="{FF2B5EF4-FFF2-40B4-BE49-F238E27FC236}">
                <a16:creationId xmlns:a16="http://schemas.microsoft.com/office/drawing/2014/main" id="{7A243416-B86D-4E98-8550-FB14E4AEF6E4}"/>
              </a:ext>
            </a:extLst>
          </p:cNvPr>
          <p:cNvSpPr/>
          <p:nvPr/>
        </p:nvSpPr>
        <p:spPr>
          <a:xfrm rot="16200000">
            <a:off x="2711630" y="4489053"/>
            <a:ext cx="2870434" cy="2545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tx1"/>
                </a:solidFill>
              </a:rPr>
              <a:t>Discussed in detail 2 July</a:t>
            </a:r>
          </a:p>
        </p:txBody>
      </p:sp>
      <p:sp>
        <p:nvSpPr>
          <p:cNvPr id="23" name="Rectangle 22">
            <a:extLst>
              <a:ext uri="{FF2B5EF4-FFF2-40B4-BE49-F238E27FC236}">
                <a16:creationId xmlns:a16="http://schemas.microsoft.com/office/drawing/2014/main" id="{FAD64914-7F1A-4F7C-A3A0-E3E0CB85141F}"/>
              </a:ext>
            </a:extLst>
          </p:cNvPr>
          <p:cNvSpPr/>
          <p:nvPr/>
        </p:nvSpPr>
        <p:spPr>
          <a:xfrm rot="16200000">
            <a:off x="3448864" y="2250388"/>
            <a:ext cx="1395965" cy="2545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tx1"/>
                </a:solidFill>
              </a:rPr>
              <a:t>This presentation</a:t>
            </a:r>
          </a:p>
        </p:txBody>
      </p:sp>
      <p:sp>
        <p:nvSpPr>
          <p:cNvPr id="24" name="Rectangle 23">
            <a:extLst>
              <a:ext uri="{FF2B5EF4-FFF2-40B4-BE49-F238E27FC236}">
                <a16:creationId xmlns:a16="http://schemas.microsoft.com/office/drawing/2014/main" id="{725ABB5F-FD35-4C8F-A193-5B5884C95478}"/>
              </a:ext>
            </a:extLst>
          </p:cNvPr>
          <p:cNvSpPr/>
          <p:nvPr/>
        </p:nvSpPr>
        <p:spPr>
          <a:xfrm>
            <a:off x="9121140" y="137160"/>
            <a:ext cx="2887980" cy="1395959"/>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 be filled together at the end</a:t>
            </a:r>
          </a:p>
        </p:txBody>
      </p:sp>
    </p:spTree>
    <p:extLst>
      <p:ext uri="{BB962C8B-B14F-4D97-AF65-F5344CB8AC3E}">
        <p14:creationId xmlns:p14="http://schemas.microsoft.com/office/powerpoint/2010/main" val="3800092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5"/>
          <p:cNvPicPr preferRelativeResize="0">
            <a:picLocks noGrp="1"/>
          </p:cNvPicPr>
          <p:nvPr>
            <p:ph type="pic" idx="2"/>
          </p:nvPr>
        </p:nvPicPr>
        <p:blipFill rotWithShape="1">
          <a:blip r:embed="rId3" cstate="screen">
            <a:extLst>
              <a:ext uri="{28A0092B-C50C-407E-A947-70E740481C1C}">
                <a14:useLocalDpi xmlns:a14="http://schemas.microsoft.com/office/drawing/2010/main"/>
              </a:ext>
            </a:extLst>
          </a:blip>
          <a:srcRect/>
          <a:stretch/>
        </p:blipFill>
        <p:spPr>
          <a:xfrm>
            <a:off x="-11692" y="0"/>
            <a:ext cx="12203692" cy="7155367"/>
          </a:xfrm>
          <a:prstGeom prst="rect">
            <a:avLst/>
          </a:prstGeom>
          <a:noFill/>
          <a:ln>
            <a:noFill/>
          </a:ln>
        </p:spPr>
      </p:pic>
      <p:sp>
        <p:nvSpPr>
          <p:cNvPr id="366" name="Google Shape;366;p5"/>
          <p:cNvSpPr/>
          <p:nvPr/>
        </p:nvSpPr>
        <p:spPr>
          <a:xfrm>
            <a:off x="-1" y="-1"/>
            <a:ext cx="12192001" cy="7155367"/>
          </a:xfrm>
          <a:prstGeom prst="rect">
            <a:avLst/>
          </a:prstGeom>
          <a:solidFill>
            <a:srgbClr val="000000">
              <a:alpha val="60000"/>
            </a:srgbClr>
          </a:solidFill>
          <a:ln>
            <a:noFill/>
          </a:ln>
        </p:spPr>
        <p:txBody>
          <a:bodyPr spcFirstLastPara="1" wrap="square" lIns="45713" tIns="45713" rIns="45713" bIns="45713" anchor="ctr" anchorCtr="0">
            <a:noAutofit/>
          </a:bodyPr>
          <a:lstStyle/>
          <a:p>
            <a:pPr algn="ctr">
              <a:buClr>
                <a:srgbClr val="FFFFFF"/>
              </a:buClr>
              <a:buSzPts val="3600"/>
            </a:pPr>
            <a:endParaRPr>
              <a:solidFill>
                <a:srgbClr val="FFFFFF"/>
              </a:solidFill>
              <a:latin typeface="Arial"/>
              <a:ea typeface="Arial"/>
              <a:cs typeface="Arial"/>
              <a:sym typeface="Arial"/>
            </a:endParaRPr>
          </a:p>
        </p:txBody>
      </p:sp>
      <p:sp>
        <p:nvSpPr>
          <p:cNvPr id="369" name="Google Shape;369;p5"/>
          <p:cNvSpPr txBox="1"/>
          <p:nvPr/>
        </p:nvSpPr>
        <p:spPr>
          <a:xfrm>
            <a:off x="3368010" y="2867322"/>
            <a:ext cx="5455978" cy="923316"/>
          </a:xfrm>
          <a:prstGeom prst="rect">
            <a:avLst/>
          </a:prstGeom>
          <a:noFill/>
          <a:ln>
            <a:noFill/>
          </a:ln>
        </p:spPr>
        <p:txBody>
          <a:bodyPr spcFirstLastPara="1" wrap="square" lIns="45713" tIns="45713" rIns="45713" bIns="45713" anchor="t" anchorCtr="0">
            <a:spAutoFit/>
          </a:bodyPr>
          <a:lstStyle/>
          <a:p>
            <a:pPr algn="ctr">
              <a:buClr>
                <a:srgbClr val="FFFFFF"/>
              </a:buClr>
              <a:buSzPts val="10800"/>
            </a:pPr>
            <a:r>
              <a:rPr lang="en-US" sz="5400" dirty="0">
                <a:solidFill>
                  <a:srgbClr val="FFFFFF"/>
                </a:solidFill>
                <a:latin typeface="D-DIN" panose="020B0504030202030204" pitchFamily="34" charset="77"/>
                <a:ea typeface="Arial"/>
                <a:cs typeface="Arial"/>
                <a:sym typeface="Arial"/>
              </a:rPr>
              <a:t>THANK YOU</a:t>
            </a:r>
            <a:endParaRPr sz="900" dirty="0">
              <a:latin typeface="D-DIN" panose="020B0504030202030204" pitchFamily="34" charset="77"/>
            </a:endParaRPr>
          </a:p>
        </p:txBody>
      </p:sp>
      <p:sp>
        <p:nvSpPr>
          <p:cNvPr id="371" name="Google Shape;371;p5"/>
          <p:cNvSpPr txBox="1"/>
          <p:nvPr/>
        </p:nvSpPr>
        <p:spPr>
          <a:xfrm>
            <a:off x="3984802" y="6023447"/>
            <a:ext cx="4222394" cy="200041"/>
          </a:xfrm>
          <a:prstGeom prst="rect">
            <a:avLst/>
          </a:prstGeom>
          <a:noFill/>
          <a:ln>
            <a:noFill/>
          </a:ln>
        </p:spPr>
        <p:txBody>
          <a:bodyPr spcFirstLastPara="1" wrap="square" lIns="45713" tIns="45713" rIns="45713" bIns="45713" anchor="t" anchorCtr="0">
            <a:spAutoFit/>
          </a:bodyPr>
          <a:lstStyle/>
          <a:p>
            <a:pPr algn="ctr">
              <a:buClr>
                <a:srgbClr val="FFFFFF"/>
              </a:buClr>
              <a:buSzPts val="1400"/>
            </a:pPr>
            <a:r>
              <a:rPr lang="en-US" sz="700" dirty="0">
                <a:solidFill>
                  <a:srgbClr val="FFFFFF"/>
                </a:solidFill>
                <a:latin typeface="Avenir"/>
                <a:ea typeface="Avenir"/>
                <a:cs typeface="Avenir"/>
                <a:sym typeface="Avenir"/>
              </a:rPr>
              <a:t>COPYRIGHT 2020 M1 LIMITED. ALL RIGHTS RESERVED.</a:t>
            </a:r>
            <a:endParaRPr sz="900" dirty="0"/>
          </a:p>
        </p:txBody>
      </p:sp>
    </p:spTree>
    <p:extLst>
      <p:ext uri="{BB962C8B-B14F-4D97-AF65-F5344CB8AC3E}">
        <p14:creationId xmlns:p14="http://schemas.microsoft.com/office/powerpoint/2010/main" val="274989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1D46-65B8-49F5-9776-A5027E39C5F6}"/>
              </a:ext>
            </a:extLst>
          </p:cNvPr>
          <p:cNvSpPr>
            <a:spLocks noGrp="1"/>
          </p:cNvSpPr>
          <p:nvPr>
            <p:ph type="title"/>
          </p:nvPr>
        </p:nvSpPr>
        <p:spPr/>
        <p:txBody>
          <a:bodyPr/>
          <a:lstStyle/>
          <a:p>
            <a:r>
              <a:rPr lang="en-US" dirty="0"/>
              <a:t>Review of key marketing enhancement initiatives</a:t>
            </a:r>
          </a:p>
        </p:txBody>
      </p:sp>
      <p:sp>
        <p:nvSpPr>
          <p:cNvPr id="3" name="Content Placeholder 2">
            <a:extLst>
              <a:ext uri="{FF2B5EF4-FFF2-40B4-BE49-F238E27FC236}">
                <a16:creationId xmlns:a16="http://schemas.microsoft.com/office/drawing/2014/main" id="{625B22A4-ABDB-49F4-A1C0-A44A330E54C6}"/>
              </a:ext>
            </a:extLst>
          </p:cNvPr>
          <p:cNvSpPr>
            <a:spLocks noGrp="1"/>
          </p:cNvSpPr>
          <p:nvPr>
            <p:ph sz="quarter" idx="10"/>
          </p:nvPr>
        </p:nvSpPr>
        <p:spPr/>
        <p:txBody>
          <a:bodyPr/>
          <a:lstStyle/>
          <a:p>
            <a:r>
              <a:rPr lang="en-US" dirty="0"/>
              <a:t>xxx</a:t>
            </a:r>
          </a:p>
        </p:txBody>
      </p:sp>
      <p:graphicFrame>
        <p:nvGraphicFramePr>
          <p:cNvPr id="5" name="Table 5">
            <a:extLst>
              <a:ext uri="{FF2B5EF4-FFF2-40B4-BE49-F238E27FC236}">
                <a16:creationId xmlns:a16="http://schemas.microsoft.com/office/drawing/2014/main" id="{C97191C0-6182-4E5E-8266-ACE91A1208D2}"/>
              </a:ext>
            </a:extLst>
          </p:cNvPr>
          <p:cNvGraphicFramePr>
            <a:graphicFrameLocks noGrp="1"/>
          </p:cNvGraphicFramePr>
          <p:nvPr>
            <p:extLst>
              <p:ext uri="{D42A27DB-BD31-4B8C-83A1-F6EECF244321}">
                <p14:modId xmlns:p14="http://schemas.microsoft.com/office/powerpoint/2010/main" val="3565059379"/>
              </p:ext>
            </p:extLst>
          </p:nvPr>
        </p:nvGraphicFramePr>
        <p:xfrm>
          <a:off x="351668" y="1241425"/>
          <a:ext cx="11497432" cy="2026920"/>
        </p:xfrm>
        <a:graphic>
          <a:graphicData uri="http://schemas.openxmlformats.org/drawingml/2006/table">
            <a:tbl>
              <a:tblPr>
                <a:tableStyleId>{5C22544A-7EE6-4342-B048-85BDC9FD1C3A}</a:tableStyleId>
              </a:tblPr>
              <a:tblGrid>
                <a:gridCol w="539793">
                  <a:extLst>
                    <a:ext uri="{9D8B030D-6E8A-4147-A177-3AD203B41FA5}">
                      <a16:colId xmlns:a16="http://schemas.microsoft.com/office/drawing/2014/main" val="2639406880"/>
                    </a:ext>
                  </a:extLst>
                </a:gridCol>
                <a:gridCol w="2334565">
                  <a:extLst>
                    <a:ext uri="{9D8B030D-6E8A-4147-A177-3AD203B41FA5}">
                      <a16:colId xmlns:a16="http://schemas.microsoft.com/office/drawing/2014/main" val="925292342"/>
                    </a:ext>
                  </a:extLst>
                </a:gridCol>
                <a:gridCol w="1437179">
                  <a:extLst>
                    <a:ext uri="{9D8B030D-6E8A-4147-A177-3AD203B41FA5}">
                      <a16:colId xmlns:a16="http://schemas.microsoft.com/office/drawing/2014/main" val="3655000432"/>
                    </a:ext>
                  </a:extLst>
                </a:gridCol>
                <a:gridCol w="1437179">
                  <a:extLst>
                    <a:ext uri="{9D8B030D-6E8A-4147-A177-3AD203B41FA5}">
                      <a16:colId xmlns:a16="http://schemas.microsoft.com/office/drawing/2014/main" val="1542350649"/>
                    </a:ext>
                  </a:extLst>
                </a:gridCol>
                <a:gridCol w="1437179">
                  <a:extLst>
                    <a:ext uri="{9D8B030D-6E8A-4147-A177-3AD203B41FA5}">
                      <a16:colId xmlns:a16="http://schemas.microsoft.com/office/drawing/2014/main" val="1861696686"/>
                    </a:ext>
                  </a:extLst>
                </a:gridCol>
                <a:gridCol w="1437179">
                  <a:extLst>
                    <a:ext uri="{9D8B030D-6E8A-4147-A177-3AD203B41FA5}">
                      <a16:colId xmlns:a16="http://schemas.microsoft.com/office/drawing/2014/main" val="265797338"/>
                    </a:ext>
                  </a:extLst>
                </a:gridCol>
                <a:gridCol w="1437179">
                  <a:extLst>
                    <a:ext uri="{9D8B030D-6E8A-4147-A177-3AD203B41FA5}">
                      <a16:colId xmlns:a16="http://schemas.microsoft.com/office/drawing/2014/main" val="3342897273"/>
                    </a:ext>
                  </a:extLst>
                </a:gridCol>
                <a:gridCol w="1437179">
                  <a:extLst>
                    <a:ext uri="{9D8B030D-6E8A-4147-A177-3AD203B41FA5}">
                      <a16:colId xmlns:a16="http://schemas.microsoft.com/office/drawing/2014/main" val="1250903560"/>
                    </a:ext>
                  </a:extLst>
                </a:gridCol>
              </a:tblGrid>
              <a:tr h="370840">
                <a:tc gridSpan="2">
                  <a:txBody>
                    <a:bodyPr/>
                    <a:lstStyle/>
                    <a:p>
                      <a:pPr algn="ctr"/>
                      <a:r>
                        <a:rPr lang="en-US" sz="1200" dirty="0"/>
                        <a:t>Initiative</a:t>
                      </a:r>
                    </a:p>
                  </a:txBody>
                  <a:tcPr anchor="b">
                    <a:lnL w="12700" cmpd="sng">
                      <a:noFill/>
                    </a:lnL>
                    <a:lnR w="12700" cmpd="sng">
                      <a:noFill/>
                    </a:lnR>
                    <a:lnT w="12700" cmpd="sng">
                      <a:noFill/>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a:txBody>
                    <a:bodyPr/>
                    <a:lstStyle/>
                    <a:p>
                      <a:pPr algn="ctr"/>
                      <a:r>
                        <a:rPr lang="en-US" sz="1200" dirty="0"/>
                        <a:t>Original estimate</a:t>
                      </a:r>
                    </a:p>
                  </a:txBody>
                  <a:tcPr anchor="b">
                    <a:lnL w="12700" cmpd="sng">
                      <a:noFill/>
                    </a:lnL>
                    <a:lnR w="12700" cmpd="sng">
                      <a:noFill/>
                    </a:lnR>
                    <a:lnT w="12700" cmpd="sng">
                      <a:noFill/>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Scope</a:t>
                      </a:r>
                    </a:p>
                  </a:txBody>
                  <a:tcPr anchor="b">
                    <a:lnL w="12700" cmpd="sng">
                      <a:noFill/>
                    </a:lnL>
                    <a:lnR w="12700" cmpd="sng">
                      <a:noFill/>
                    </a:lnR>
                    <a:lnT w="12700" cmpd="sng">
                      <a:noFill/>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Rationale for complexity</a:t>
                      </a:r>
                    </a:p>
                  </a:txBody>
                  <a:tcPr anchor="b">
                    <a:lnL w="12700" cmpd="sng">
                      <a:noFill/>
                    </a:lnL>
                    <a:lnR w="12700" cmpd="sng">
                      <a:noFill/>
                    </a:lnR>
                    <a:lnT w="12700" cmpd="sng">
                      <a:noFill/>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Key component systems</a:t>
                      </a:r>
                    </a:p>
                  </a:txBody>
                  <a:tcPr anchor="b">
                    <a:lnL w="12700" cmpd="sng">
                      <a:noFill/>
                    </a:lnL>
                    <a:lnR w="12700" cmpd="sng">
                      <a:noFill/>
                    </a:lnR>
                    <a:lnT w="12700" cmpd="sng">
                      <a:noFill/>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Out-of-the-box capability</a:t>
                      </a:r>
                    </a:p>
                  </a:txBody>
                  <a:tcPr anchor="b">
                    <a:lnL w="12700" cmpd="sng">
                      <a:noFill/>
                    </a:lnL>
                    <a:lnR w="12700" cmpd="sng">
                      <a:noFill/>
                    </a:lnR>
                    <a:lnT w="12700" cmpd="sng">
                      <a:noFill/>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Remarks</a:t>
                      </a:r>
                    </a:p>
                  </a:txBody>
                  <a:tcPr anchor="b">
                    <a:lnL w="12700" cmpd="sng">
                      <a:noFill/>
                    </a:lnL>
                    <a:lnR w="12700" cmpd="sng">
                      <a:noFill/>
                    </a:lnR>
                    <a:lnT w="12700" cmpd="sng">
                      <a:noFill/>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6985433"/>
                  </a:ext>
                </a:extLst>
              </a:tr>
              <a:tr h="370840">
                <a:tc>
                  <a:txBody>
                    <a:bodyPr/>
                    <a:lstStyle/>
                    <a:p>
                      <a:r>
                        <a:rPr lang="en-US" sz="1200" dirty="0"/>
                        <a:t>1</a:t>
                      </a:r>
                    </a:p>
                  </a:txBody>
                  <a:tcPr anchor="ctr">
                    <a:lnL w="12700" cmpd="sng">
                      <a:noFill/>
                    </a:lnL>
                    <a:lnR w="12700" cmpd="sng">
                      <a:noFill/>
                    </a:lnR>
                    <a:lnT w="19050" cap="flat" cmpd="sng" algn="ctr">
                      <a:solidFill>
                        <a:schemeClr val="accent1">
                          <a:lumMod val="75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1200" dirty="0"/>
                        <a:t>Pre-order</a:t>
                      </a:r>
                    </a:p>
                  </a:txBody>
                  <a:tcPr anchor="ctr">
                    <a:lnL w="12700" cmpd="sng">
                      <a:noFill/>
                    </a:lnL>
                    <a:lnR w="12700" cmpd="sng">
                      <a:noFill/>
                    </a:lnR>
                    <a:lnT w="19050" cap="flat" cmpd="sng" algn="ctr">
                      <a:solidFill>
                        <a:schemeClr val="accent1">
                          <a:lumMod val="75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US" sz="1200" dirty="0"/>
                    </a:p>
                  </a:txBody>
                  <a:tcPr>
                    <a:lnL w="12700" cmpd="sng">
                      <a:noFill/>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12700" cmpd="sng">
                      <a:noFill/>
                    </a:lnR>
                    <a:lnT w="19050" cap="flat" cmpd="sng" algn="ctr">
                      <a:solidFill>
                        <a:schemeClr val="accent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4866773"/>
                  </a:ext>
                </a:extLst>
              </a:tr>
              <a:tr h="370840">
                <a:tc>
                  <a:txBody>
                    <a:bodyPr/>
                    <a:lstStyle/>
                    <a:p>
                      <a:r>
                        <a:rPr lang="en-US" sz="1200" dirty="0"/>
                        <a:t>2</a:t>
                      </a:r>
                    </a:p>
                  </a:txBody>
                  <a:tcPr anchor="ctr">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1200" dirty="0"/>
                        <a:t>Family plan</a:t>
                      </a:r>
                    </a:p>
                  </a:txBody>
                  <a:tcPr anchor="ctr">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1200" dirty="0"/>
                        <a:t>1000</a:t>
                      </a:r>
                    </a:p>
                  </a:txBody>
                  <a:tcPr>
                    <a:lnL w="12700" cmpd="sng">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3680375"/>
                  </a:ext>
                </a:extLst>
              </a:tr>
              <a:tr h="370840">
                <a:tc>
                  <a:txBody>
                    <a:bodyPr/>
                    <a:lstStyle/>
                    <a:p>
                      <a:r>
                        <a:rPr lang="en-US" sz="1200" dirty="0"/>
                        <a:t>3</a:t>
                      </a:r>
                    </a:p>
                  </a:txBody>
                  <a:tcPr anchor="ctr">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1200" dirty="0"/>
                        <a:t>Revamp flexi</a:t>
                      </a:r>
                    </a:p>
                  </a:txBody>
                  <a:tcPr anchor="ctr">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US" sz="1200" dirty="0"/>
                    </a:p>
                  </a:txBody>
                  <a:tcPr>
                    <a:lnL w="12700" cmpd="sng">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a:p>
                  </a:txBody>
                  <a:tcPr>
                    <a:lnL w="9525" cap="flat" cmpd="sng" algn="ctr">
                      <a:solidFill>
                        <a:schemeClr val="bg1">
                          <a:lumMod val="75000"/>
                        </a:schemeClr>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3444185"/>
                  </a:ext>
                </a:extLst>
              </a:tr>
              <a:tr h="370840">
                <a:tc>
                  <a:txBody>
                    <a:bodyPr/>
                    <a:lstStyle/>
                    <a:p>
                      <a:r>
                        <a:rPr lang="en-US" sz="1200" dirty="0"/>
                        <a:t>4</a:t>
                      </a:r>
                    </a:p>
                  </a:txBody>
                  <a:tcPr anchor="ctr">
                    <a:lnL w="12700" cmpd="sng">
                      <a:noFill/>
                    </a:lnL>
                    <a:lnR w="12700" cmpd="sng">
                      <a:noFill/>
                    </a:lnR>
                    <a:lnT w="952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Promo codes &amp; Below the line discounts</a:t>
                      </a:r>
                    </a:p>
                  </a:txBody>
                  <a:tcPr anchor="ctr">
                    <a:lnL w="12700" cmpd="sng">
                      <a:noFill/>
                    </a:lnL>
                    <a:lnR w="12700" cmpd="sng">
                      <a:noFill/>
                    </a:lnR>
                    <a:lnT w="952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US" sz="1200" dirty="0"/>
                    </a:p>
                  </a:txBody>
                  <a:tcPr>
                    <a:lnL w="12700" cmpd="sng">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75000"/>
                        </a:schemeClr>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4444470"/>
                  </a:ext>
                </a:extLst>
              </a:tr>
            </a:tbl>
          </a:graphicData>
        </a:graphic>
      </p:graphicFrame>
      <p:sp>
        <p:nvSpPr>
          <p:cNvPr id="6" name="Rectangle 5">
            <a:extLst>
              <a:ext uri="{FF2B5EF4-FFF2-40B4-BE49-F238E27FC236}">
                <a16:creationId xmlns:a16="http://schemas.microsoft.com/office/drawing/2014/main" id="{20246359-B7F8-471A-B060-D4CC1B1B5CBD}"/>
              </a:ext>
            </a:extLst>
          </p:cNvPr>
          <p:cNvSpPr/>
          <p:nvPr/>
        </p:nvSpPr>
        <p:spPr>
          <a:xfrm>
            <a:off x="9038393" y="187701"/>
            <a:ext cx="2887980" cy="696219"/>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Puneet</a:t>
            </a:r>
          </a:p>
        </p:txBody>
      </p:sp>
    </p:spTree>
    <p:extLst>
      <p:ext uri="{BB962C8B-B14F-4D97-AF65-F5344CB8AC3E}">
        <p14:creationId xmlns:p14="http://schemas.microsoft.com/office/powerpoint/2010/main" val="273868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BBA3-1AB3-45CD-98E0-AD86E774EED2}"/>
              </a:ext>
            </a:extLst>
          </p:cNvPr>
          <p:cNvSpPr>
            <a:spLocks noGrp="1"/>
          </p:cNvSpPr>
          <p:nvPr>
            <p:ph type="title"/>
          </p:nvPr>
        </p:nvSpPr>
        <p:spPr/>
        <p:txBody>
          <a:bodyPr/>
          <a:lstStyle/>
          <a:p>
            <a:r>
              <a:rPr lang="en-GB" dirty="0"/>
              <a:t>Pre-order</a:t>
            </a:r>
          </a:p>
        </p:txBody>
      </p:sp>
      <p:sp>
        <p:nvSpPr>
          <p:cNvPr id="3" name="Content Placeholder 2">
            <a:extLst>
              <a:ext uri="{FF2B5EF4-FFF2-40B4-BE49-F238E27FC236}">
                <a16:creationId xmlns:a16="http://schemas.microsoft.com/office/drawing/2014/main" id="{748A0155-3CEB-46BB-8D69-86BE84C2131E}"/>
              </a:ext>
            </a:extLst>
          </p:cNvPr>
          <p:cNvSpPr>
            <a:spLocks noGrp="1"/>
          </p:cNvSpPr>
          <p:nvPr>
            <p:ph sz="quarter" idx="10"/>
          </p:nvPr>
        </p:nvSpPr>
        <p:spPr/>
        <p:txBody>
          <a:bodyPr/>
          <a:lstStyle/>
          <a:p>
            <a:r>
              <a:rPr lang="en-GB" dirty="0"/>
              <a:t>xxx</a:t>
            </a:r>
          </a:p>
        </p:txBody>
      </p:sp>
      <p:sp>
        <p:nvSpPr>
          <p:cNvPr id="40" name="Rectangle 39">
            <a:extLst>
              <a:ext uri="{FF2B5EF4-FFF2-40B4-BE49-F238E27FC236}">
                <a16:creationId xmlns:a16="http://schemas.microsoft.com/office/drawing/2014/main" id="{4F6EF6AD-3B1A-46DC-8798-94B6D538203B}"/>
              </a:ext>
            </a:extLst>
          </p:cNvPr>
          <p:cNvSpPr/>
          <p:nvPr/>
        </p:nvSpPr>
        <p:spPr>
          <a:xfrm>
            <a:off x="9038393" y="187701"/>
            <a:ext cx="2887980" cy="618749"/>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Puneet</a:t>
            </a:r>
          </a:p>
          <a:p>
            <a:pPr algn="ctr"/>
            <a:r>
              <a:rPr lang="en-US" sz="1400" dirty="0">
                <a:solidFill>
                  <a:schemeClr val="tx1"/>
                </a:solidFill>
              </a:rPr>
              <a:t>Based on input from component leads.</a:t>
            </a:r>
          </a:p>
        </p:txBody>
      </p:sp>
      <p:sp>
        <p:nvSpPr>
          <p:cNvPr id="77" name="Rectangle 76">
            <a:extLst>
              <a:ext uri="{FF2B5EF4-FFF2-40B4-BE49-F238E27FC236}">
                <a16:creationId xmlns:a16="http://schemas.microsoft.com/office/drawing/2014/main" id="{246D3FCB-9ADC-4B91-BF46-A7ECE96E3422}"/>
              </a:ext>
            </a:extLst>
          </p:cNvPr>
          <p:cNvSpPr/>
          <p:nvPr/>
        </p:nvSpPr>
        <p:spPr>
          <a:xfrm>
            <a:off x="352425" y="1245974"/>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Scope</a:t>
            </a:r>
          </a:p>
        </p:txBody>
      </p:sp>
      <p:sp>
        <p:nvSpPr>
          <p:cNvPr id="78" name="Rectangle 77">
            <a:extLst>
              <a:ext uri="{FF2B5EF4-FFF2-40B4-BE49-F238E27FC236}">
                <a16:creationId xmlns:a16="http://schemas.microsoft.com/office/drawing/2014/main" id="{868E0718-303A-461B-BF87-C140D1F3B6F3}"/>
              </a:ext>
            </a:extLst>
          </p:cNvPr>
          <p:cNvSpPr/>
          <p:nvPr/>
        </p:nvSpPr>
        <p:spPr>
          <a:xfrm>
            <a:off x="352425"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cs typeface="Arial" panose="020B0604020202020204" pitchFamily="34" charset="0"/>
              </a:rPr>
              <a:t>Customer is able to order a product that is not in the inventory for some future release date.</a:t>
            </a:r>
          </a:p>
          <a:p>
            <a:pPr marL="137160" indent="-137160" defTabSz="685800">
              <a:spcAft>
                <a:spcPts val="300"/>
              </a:spcAft>
              <a:buFont typeface="Arial" panose="020B0604020202020204" pitchFamily="34" charset="0"/>
              <a:buChar char="•"/>
              <a:defRPr/>
            </a:pPr>
            <a:r>
              <a:rPr lang="en-US" sz="1200" b="1" dirty="0">
                <a:solidFill>
                  <a:prstClr val="black">
                    <a:lumMod val="75000"/>
                    <a:lumOff val="25000"/>
                  </a:prstClr>
                </a:solidFill>
                <a:latin typeface="Arial" panose="020B0604020202020204" pitchFamily="34" charset="0"/>
                <a:cs typeface="Arial" panose="020B0604020202020204" pitchFamily="34" charset="0"/>
              </a:rPr>
              <a:t>Touchpoints:</a:t>
            </a:r>
            <a:r>
              <a:rPr lang="en-US" sz="1200" dirty="0">
                <a:solidFill>
                  <a:prstClr val="black">
                    <a:lumMod val="75000"/>
                    <a:lumOff val="25000"/>
                  </a:prstClr>
                </a:solidFill>
                <a:latin typeface="Arial" panose="020B0604020202020204" pitchFamily="34" charset="0"/>
                <a:cs typeface="Arial" panose="020B0604020202020204" pitchFamily="34" charset="0"/>
              </a:rPr>
              <a:t> microsite, agent console, </a:t>
            </a:r>
            <a:r>
              <a:rPr lang="en-US" sz="1200" dirty="0" err="1">
                <a:solidFill>
                  <a:prstClr val="black">
                    <a:lumMod val="75000"/>
                    <a:lumOff val="25000"/>
                  </a:prstClr>
                </a:solidFill>
                <a:latin typeface="Arial" panose="020B0604020202020204" pitchFamily="34" charset="0"/>
                <a:cs typeface="Arial" panose="020B0604020202020204" pitchFamily="34" charset="0"/>
              </a:rPr>
              <a:t>eShop</a:t>
            </a:r>
            <a:r>
              <a:rPr lang="en-US" sz="1200" dirty="0">
                <a:solidFill>
                  <a:prstClr val="black">
                    <a:lumMod val="75000"/>
                    <a:lumOff val="25000"/>
                  </a:prstClr>
                </a:solidFill>
                <a:latin typeface="Arial" panose="020B0604020202020204" pitchFamily="34" charset="0"/>
                <a:cs typeface="Arial" panose="020B0604020202020204" pitchFamily="34" charset="0"/>
              </a:rPr>
              <a:t> (delivery)</a:t>
            </a:r>
          </a:p>
          <a:p>
            <a:pPr marL="137160" indent="-137160" defTabSz="685800">
              <a:spcAft>
                <a:spcPts val="300"/>
              </a:spcAft>
              <a:buFont typeface="Arial" panose="020B0604020202020204" pitchFamily="34" charset="0"/>
              <a:buChar char="•"/>
              <a:defRPr/>
            </a:pPr>
            <a:r>
              <a:rPr lang="en-US" sz="1200" b="1" dirty="0">
                <a:solidFill>
                  <a:prstClr val="black">
                    <a:lumMod val="75000"/>
                    <a:lumOff val="25000"/>
                  </a:prstClr>
                </a:solidFill>
                <a:latin typeface="Arial" panose="020B0604020202020204" pitchFamily="34" charset="0"/>
                <a:cs typeface="Arial" panose="020B0604020202020204" pitchFamily="34" charset="0"/>
              </a:rPr>
              <a:t>Processes:</a:t>
            </a:r>
            <a:r>
              <a:rPr lang="en-US" sz="1200" dirty="0">
                <a:solidFill>
                  <a:prstClr val="black">
                    <a:lumMod val="75000"/>
                    <a:lumOff val="25000"/>
                  </a:prstClr>
                </a:solidFill>
                <a:latin typeface="Arial" panose="020B0604020202020204" pitchFamily="34" charset="0"/>
                <a:cs typeface="Arial" panose="020B0604020202020204" pitchFamily="34" charset="0"/>
              </a:rPr>
              <a:t> promotion, order, inventory, delivery, customer support, finance, operational reporting</a:t>
            </a:r>
          </a:p>
          <a:p>
            <a:pPr marL="137160" indent="-137160" defTabSz="685800">
              <a:spcAft>
                <a:spcPts val="300"/>
              </a:spcAft>
              <a:buFont typeface="Arial" panose="020B0604020202020204" pitchFamily="34" charset="0"/>
              <a:buChar char="•"/>
              <a:defRPr/>
            </a:pPr>
            <a:r>
              <a:rPr lang="en-US" sz="1200" b="1" dirty="0">
                <a:solidFill>
                  <a:prstClr val="black">
                    <a:lumMod val="75000"/>
                    <a:lumOff val="25000"/>
                  </a:prstClr>
                </a:solidFill>
                <a:latin typeface="Arial" panose="020B0604020202020204" pitchFamily="34" charset="0"/>
                <a:cs typeface="Arial" panose="020B0604020202020204" pitchFamily="34" charset="0"/>
              </a:rPr>
              <a:t>Data model:</a:t>
            </a:r>
            <a:r>
              <a:rPr lang="en-US" sz="1200" dirty="0">
                <a:solidFill>
                  <a:prstClr val="black">
                    <a:lumMod val="75000"/>
                    <a:lumOff val="25000"/>
                  </a:prstClr>
                </a:solidFill>
                <a:latin typeface="Arial" panose="020B0604020202020204" pitchFamily="34" charset="0"/>
                <a:cs typeface="Arial" panose="020B0604020202020204" pitchFamily="34" charset="0"/>
              </a:rPr>
              <a:t> virtual inventory, pre-order device creation and management</a:t>
            </a:r>
          </a:p>
          <a:p>
            <a:pPr marL="137160" indent="-137160" defTabSz="685800">
              <a:spcAft>
                <a:spcPts val="300"/>
              </a:spcAft>
              <a:buFont typeface="Arial" panose="020B0604020202020204" pitchFamily="34" charset="0"/>
              <a:buChar char="•"/>
              <a:defRPr/>
            </a:pPr>
            <a:r>
              <a:rPr lang="en-US" sz="1200" b="1" dirty="0">
                <a:solidFill>
                  <a:prstClr val="black">
                    <a:lumMod val="75000"/>
                    <a:lumOff val="25000"/>
                  </a:prstClr>
                </a:solidFill>
                <a:latin typeface="Arial" panose="020B0604020202020204" pitchFamily="34" charset="0"/>
                <a:cs typeface="Arial" panose="020B0604020202020204" pitchFamily="34" charset="0"/>
              </a:rPr>
              <a:t>In subsequent releases: </a:t>
            </a:r>
            <a:r>
              <a:rPr lang="en-US" sz="1200" dirty="0">
                <a:solidFill>
                  <a:prstClr val="black">
                    <a:lumMod val="75000"/>
                    <a:lumOff val="25000"/>
                  </a:prstClr>
                </a:solidFill>
                <a:latin typeface="Arial" panose="020B0604020202020204" pitchFamily="34" charset="0"/>
                <a:cs typeface="Arial" panose="020B0604020202020204" pitchFamily="34" charset="0"/>
              </a:rPr>
              <a:t>Order at shop, pick-up at shop, offline order submission, pre-order change handling</a:t>
            </a:r>
          </a:p>
        </p:txBody>
      </p:sp>
      <p:sp>
        <p:nvSpPr>
          <p:cNvPr id="79" name="Rectangle 78">
            <a:extLst>
              <a:ext uri="{FF2B5EF4-FFF2-40B4-BE49-F238E27FC236}">
                <a16:creationId xmlns:a16="http://schemas.microsoft.com/office/drawing/2014/main" id="{04E02BD4-BED2-4C04-B480-A2E0FA3954B2}"/>
              </a:ext>
            </a:extLst>
          </p:cNvPr>
          <p:cNvSpPr/>
          <p:nvPr/>
        </p:nvSpPr>
        <p:spPr>
          <a:xfrm>
            <a:off x="7349304" y="1243033"/>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Rationale for complexity</a:t>
            </a:r>
          </a:p>
        </p:txBody>
      </p:sp>
      <p:sp>
        <p:nvSpPr>
          <p:cNvPr id="80" name="Rectangle 79">
            <a:extLst>
              <a:ext uri="{FF2B5EF4-FFF2-40B4-BE49-F238E27FC236}">
                <a16:creationId xmlns:a16="http://schemas.microsoft.com/office/drawing/2014/main" id="{013EEF87-A687-4AFD-A736-C43A5FBB6B13}"/>
              </a:ext>
            </a:extLst>
          </p:cNvPr>
          <p:cNvSpPr/>
          <p:nvPr/>
        </p:nvSpPr>
        <p:spPr>
          <a:xfrm>
            <a:off x="7350900"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Brand new flow and capability.</a:t>
            </a:r>
          </a:p>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MVP version consists of 10 epics with 3 biggest ones:</a:t>
            </a:r>
          </a:p>
          <a:p>
            <a:pPr marL="685800" lvl="1" indent="-228600" defTabSz="685800">
              <a:spcAft>
                <a:spcPts val="300"/>
              </a:spcAft>
              <a:buFont typeface="+mj-lt"/>
              <a:buAutoNum type="arabicPeriod"/>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Pre-order flow at microsite</a:t>
            </a:r>
          </a:p>
          <a:p>
            <a:pPr marL="685800" lvl="1" indent="-228600" defTabSz="685800">
              <a:spcAft>
                <a:spcPts val="300"/>
              </a:spcAft>
              <a:buFont typeface="+mj-lt"/>
              <a:buAutoNum type="arabicPeriod"/>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Pre-order vouchers and promos</a:t>
            </a:r>
          </a:p>
          <a:p>
            <a:pPr marL="685800" lvl="1" indent="-228600" defTabSz="685800">
              <a:spcAft>
                <a:spcPts val="300"/>
              </a:spcAft>
              <a:buFont typeface="+mj-lt"/>
              <a:buAutoNum type="arabicPeriod"/>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Custom interface to inventory</a:t>
            </a:r>
          </a:p>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Multiple systems impacted including D365 and </a:t>
            </a:r>
            <a:r>
              <a:rPr lang="en-US" sz="1200" dirty="0" err="1">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eShop</a:t>
            </a: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 with the pre-order delivery dates.</a:t>
            </a:r>
          </a:p>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Custom UX to be created for customer flows and customer support.</a:t>
            </a:r>
          </a:p>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Queuing solution, performance and load management to be built.</a:t>
            </a:r>
          </a:p>
          <a:p>
            <a:pPr marL="137160" indent="-137160" defTabSz="685800">
              <a:spcAft>
                <a:spcPts val="300"/>
              </a:spcAft>
              <a:buFont typeface="Arial" panose="020B0604020202020204" pitchFamily="34" charset="0"/>
              <a:buChar char="•"/>
              <a:defRPr/>
            </a:pPr>
            <a:endParaRPr lang="en-US" sz="12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81" name="Rectangle 80">
            <a:extLst>
              <a:ext uri="{FF2B5EF4-FFF2-40B4-BE49-F238E27FC236}">
                <a16:creationId xmlns:a16="http://schemas.microsoft.com/office/drawing/2014/main" id="{70018227-1254-4F15-8233-DAC4F85A7B56}"/>
              </a:ext>
            </a:extLst>
          </p:cNvPr>
          <p:cNvSpPr/>
          <p:nvPr/>
        </p:nvSpPr>
        <p:spPr>
          <a:xfrm>
            <a:off x="2684718" y="1243042"/>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Key component systems</a:t>
            </a:r>
          </a:p>
        </p:txBody>
      </p:sp>
      <p:sp>
        <p:nvSpPr>
          <p:cNvPr id="82" name="Rectangle 81">
            <a:extLst>
              <a:ext uri="{FF2B5EF4-FFF2-40B4-BE49-F238E27FC236}">
                <a16:creationId xmlns:a16="http://schemas.microsoft.com/office/drawing/2014/main" id="{90312B60-EF07-4F6C-BFDB-FD8F50DB8EF4}"/>
              </a:ext>
            </a:extLst>
          </p:cNvPr>
          <p:cNvSpPr/>
          <p:nvPr/>
        </p:nvSpPr>
        <p:spPr>
          <a:xfrm>
            <a:off x="2685250"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Dynamics 365 virtual inventory management</a:t>
            </a:r>
          </a:p>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AEM microsite new order flow for the pre-order for all the main flows PWD, PWI, new </a:t>
            </a:r>
            <a:r>
              <a:rPr lang="en-US" sz="1200" dirty="0" err="1">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new</a:t>
            </a: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 CBP, etc.</a:t>
            </a:r>
          </a:p>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cs typeface="Arial" panose="020B0604020202020204" pitchFamily="34" charset="0"/>
              </a:rPr>
              <a:t>Agent console: providing customer support in I Buy flow and providing visibility to pre-order status</a:t>
            </a:r>
          </a:p>
          <a:p>
            <a:pPr marL="137160" indent="-137160" defTabSz="685800">
              <a:spcAft>
                <a:spcPts val="300"/>
              </a:spcAft>
              <a:buFont typeface="Arial" panose="020B0604020202020204" pitchFamily="34" charset="0"/>
              <a:buChar char="•"/>
              <a:defRPr/>
            </a:pPr>
            <a:r>
              <a:rPr lang="en-US" sz="1200" dirty="0" err="1">
                <a:solidFill>
                  <a:prstClr val="black">
                    <a:lumMod val="75000"/>
                    <a:lumOff val="25000"/>
                  </a:prstClr>
                </a:solidFill>
                <a:highlight>
                  <a:srgbClr val="FFFF00"/>
                </a:highlight>
                <a:latin typeface="Arial" panose="020B0604020202020204" pitchFamily="34" charset="0"/>
                <a:cs typeface="Arial" panose="020B0604020202020204" pitchFamily="34" charset="0"/>
              </a:rPr>
              <a:t>Vlocity</a:t>
            </a:r>
            <a:r>
              <a:rPr lang="en-US" sz="1200" dirty="0">
                <a:solidFill>
                  <a:prstClr val="black">
                    <a:lumMod val="75000"/>
                    <a:lumOff val="25000"/>
                  </a:prstClr>
                </a:solidFill>
                <a:highlight>
                  <a:srgbClr val="FFFF00"/>
                </a:highlight>
                <a:latin typeface="Arial" panose="020B0604020202020204" pitchFamily="34" charset="0"/>
                <a:cs typeface="Arial" panose="020B0604020202020204" pitchFamily="34" charset="0"/>
              </a:rPr>
              <a:t> XOM: </a:t>
            </a:r>
          </a:p>
          <a:p>
            <a:pPr marL="137160" indent="-137160" defTabSz="685800">
              <a:spcAft>
                <a:spcPts val="300"/>
              </a:spcAft>
              <a:buFont typeface="Arial" panose="020B0604020202020204" pitchFamily="34" charset="0"/>
              <a:buChar char="•"/>
              <a:defRPr/>
            </a:pPr>
            <a:r>
              <a:rPr lang="en-US" sz="1200" dirty="0" err="1">
                <a:solidFill>
                  <a:prstClr val="black">
                    <a:lumMod val="75000"/>
                    <a:lumOff val="25000"/>
                  </a:prstClr>
                </a:solidFill>
                <a:highlight>
                  <a:srgbClr val="FFFF00"/>
                </a:highlight>
                <a:latin typeface="Arial" panose="020B0604020202020204" pitchFamily="34" charset="0"/>
                <a:cs typeface="Arial" panose="020B0604020202020204" pitchFamily="34" charset="0"/>
              </a:rPr>
              <a:t>Vlocity</a:t>
            </a:r>
            <a:r>
              <a:rPr lang="en-US" sz="1200" dirty="0">
                <a:solidFill>
                  <a:prstClr val="black">
                    <a:lumMod val="75000"/>
                    <a:lumOff val="25000"/>
                  </a:prstClr>
                </a:solidFill>
                <a:highlight>
                  <a:srgbClr val="FFFF00"/>
                </a:highlight>
                <a:latin typeface="Arial" panose="020B0604020202020204" pitchFamily="34" charset="0"/>
                <a:cs typeface="Arial" panose="020B0604020202020204" pitchFamily="34" charset="0"/>
              </a:rPr>
              <a:t> CPQ/EPC: </a:t>
            </a:r>
            <a:r>
              <a:rPr lang="en-US" sz="1200" dirty="0">
                <a:solidFill>
                  <a:prstClr val="black">
                    <a:lumMod val="75000"/>
                    <a:lumOff val="25000"/>
                  </a:prstClr>
                </a:solidFill>
                <a:latin typeface="Arial" panose="020B0604020202020204" pitchFamily="34" charset="0"/>
                <a:cs typeface="Arial" panose="020B0604020202020204" pitchFamily="34" charset="0"/>
              </a:rPr>
              <a:t>product modeling</a:t>
            </a:r>
          </a:p>
          <a:p>
            <a:pPr marL="137160" indent="-137160" defTabSz="685800">
              <a:spcAft>
                <a:spcPts val="300"/>
              </a:spcAft>
              <a:buFont typeface="Arial" panose="020B0604020202020204" pitchFamily="34" charset="0"/>
              <a:buChar char="•"/>
              <a:defRPr/>
            </a:pPr>
            <a:r>
              <a:rPr lang="en-US" sz="1200" dirty="0" err="1">
                <a:solidFill>
                  <a:prstClr val="black">
                    <a:lumMod val="75000"/>
                    <a:lumOff val="25000"/>
                  </a:prstClr>
                </a:solidFill>
                <a:latin typeface="Arial" panose="020B0604020202020204" pitchFamily="34" charset="0"/>
                <a:cs typeface="Arial" panose="020B0604020202020204" pitchFamily="34" charset="0"/>
              </a:rPr>
              <a:t>Mulesoft</a:t>
            </a:r>
            <a:r>
              <a:rPr lang="en-US" sz="1200" dirty="0">
                <a:solidFill>
                  <a:prstClr val="black">
                    <a:lumMod val="75000"/>
                    <a:lumOff val="25000"/>
                  </a:prstClr>
                </a:solidFill>
                <a:latin typeface="Arial" panose="020B0604020202020204" pitchFamily="34" charset="0"/>
                <a:cs typeface="Arial" panose="020B0604020202020204" pitchFamily="34" charset="0"/>
              </a:rPr>
              <a:t>: connecting the systems incl. </a:t>
            </a:r>
            <a:r>
              <a:rPr lang="en-US" sz="1200" dirty="0" err="1">
                <a:solidFill>
                  <a:prstClr val="black">
                    <a:lumMod val="75000"/>
                    <a:lumOff val="25000"/>
                  </a:prstClr>
                </a:solidFill>
                <a:latin typeface="Arial" panose="020B0604020202020204" pitchFamily="34" charset="0"/>
                <a:cs typeface="Arial" panose="020B0604020202020204" pitchFamily="34" charset="0"/>
              </a:rPr>
              <a:t>eShop</a:t>
            </a:r>
            <a:r>
              <a:rPr lang="en-US" sz="1200" dirty="0">
                <a:solidFill>
                  <a:prstClr val="black">
                    <a:lumMod val="75000"/>
                    <a:lumOff val="25000"/>
                  </a:prstClr>
                </a:solidFill>
                <a:latin typeface="Arial" panose="020B0604020202020204" pitchFamily="34" charset="0"/>
                <a:cs typeface="Arial" panose="020B0604020202020204" pitchFamily="34" charset="0"/>
              </a:rPr>
              <a:t> &amp; D365</a:t>
            </a:r>
          </a:p>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cs typeface="Arial" panose="020B0604020202020204" pitchFamily="34" charset="0"/>
              </a:rPr>
              <a:t>Sales console: firstly to process a new order type, secondly to be able to enable pick-up at shop</a:t>
            </a:r>
          </a:p>
          <a:p>
            <a:pPr marL="137160" indent="-137160" defTabSz="685800">
              <a:spcAft>
                <a:spcPts val="300"/>
              </a:spcAft>
              <a:buFont typeface="Arial" panose="020B0604020202020204" pitchFamily="34" charset="0"/>
              <a:buChar char="•"/>
              <a:defRPr/>
            </a:pPr>
            <a:endParaRPr lang="en-US" sz="12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83" name="Rectangle 82">
            <a:extLst>
              <a:ext uri="{FF2B5EF4-FFF2-40B4-BE49-F238E27FC236}">
                <a16:creationId xmlns:a16="http://schemas.microsoft.com/office/drawing/2014/main" id="{4E53EEDF-E05E-435B-9630-6B4DE802ED91}"/>
              </a:ext>
            </a:extLst>
          </p:cNvPr>
          <p:cNvSpPr/>
          <p:nvPr/>
        </p:nvSpPr>
        <p:spPr>
          <a:xfrm>
            <a:off x="9681596" y="1243042"/>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Remarks</a:t>
            </a:r>
          </a:p>
        </p:txBody>
      </p:sp>
      <p:sp>
        <p:nvSpPr>
          <p:cNvPr id="84" name="Rectangle 83">
            <a:extLst>
              <a:ext uri="{FF2B5EF4-FFF2-40B4-BE49-F238E27FC236}">
                <a16:creationId xmlns:a16="http://schemas.microsoft.com/office/drawing/2014/main" id="{7970134C-7C17-4D67-93E5-92BC53AA4618}"/>
              </a:ext>
            </a:extLst>
          </p:cNvPr>
          <p:cNvSpPr/>
          <p:nvPr/>
        </p:nvSpPr>
        <p:spPr>
          <a:xfrm>
            <a:off x="9683726"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cs typeface="Arial" panose="020B0604020202020204" pitchFamily="34" charset="0"/>
              </a:rPr>
              <a:t>1,040 person days was the original estimate for the full solution. </a:t>
            </a:r>
          </a:p>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The MVP is estimated to be 488 person days.</a:t>
            </a:r>
          </a:p>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cs typeface="Arial" panose="020B0604020202020204" pitchFamily="34" charset="0"/>
              </a:rPr>
              <a:t>The remaining effort for the full original scope is roughly 550 person days.</a:t>
            </a:r>
          </a:p>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cs typeface="Arial" panose="020B0604020202020204" pitchFamily="34" charset="0"/>
              </a:rPr>
              <a:t>Remaining features include the retail enablement, incl. pick-up at shop and order at shop, and order change handling</a:t>
            </a:r>
          </a:p>
        </p:txBody>
      </p:sp>
      <p:sp>
        <p:nvSpPr>
          <p:cNvPr id="85" name="Rectangle 84">
            <a:extLst>
              <a:ext uri="{FF2B5EF4-FFF2-40B4-BE49-F238E27FC236}">
                <a16:creationId xmlns:a16="http://schemas.microsoft.com/office/drawing/2014/main" id="{0549CB50-E118-404D-A55C-9FFBB7604CBE}"/>
              </a:ext>
            </a:extLst>
          </p:cNvPr>
          <p:cNvSpPr/>
          <p:nvPr/>
        </p:nvSpPr>
        <p:spPr>
          <a:xfrm>
            <a:off x="5017011" y="1243042"/>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Out-of-the-box capability</a:t>
            </a:r>
          </a:p>
        </p:txBody>
      </p:sp>
      <p:sp>
        <p:nvSpPr>
          <p:cNvPr id="86" name="Rectangle 85">
            <a:extLst>
              <a:ext uri="{FF2B5EF4-FFF2-40B4-BE49-F238E27FC236}">
                <a16:creationId xmlns:a16="http://schemas.microsoft.com/office/drawing/2014/main" id="{3DA4A759-4BC5-47AF-8038-31F9ACAC0353}"/>
              </a:ext>
            </a:extLst>
          </p:cNvPr>
          <p:cNvSpPr/>
          <p:nvPr/>
        </p:nvSpPr>
        <p:spPr>
          <a:xfrm>
            <a:off x="5018075"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Dynamics 365: Inventory out of the box. Customization required to show info in agent console.</a:t>
            </a:r>
          </a:p>
          <a:p>
            <a:pPr marL="137160" indent="-137160" defTabSz="685800">
              <a:spcAft>
                <a:spcPts val="300"/>
              </a:spcAft>
              <a:buFont typeface="Arial" panose="020B0604020202020204" pitchFamily="34" charset="0"/>
              <a:buChar char="•"/>
              <a:defRPr/>
            </a:pPr>
            <a:r>
              <a:rPr lang="en-US" sz="1200" dirty="0" err="1">
                <a:solidFill>
                  <a:prstClr val="black">
                    <a:lumMod val="75000"/>
                    <a:lumOff val="25000"/>
                  </a:prstClr>
                </a:solidFill>
                <a:latin typeface="Arial" panose="020B0604020202020204" pitchFamily="34" charset="0"/>
                <a:cs typeface="Arial" panose="020B0604020202020204" pitchFamily="34" charset="0"/>
              </a:rPr>
              <a:t>Vlocity</a:t>
            </a:r>
            <a:r>
              <a:rPr lang="en-US" sz="1200" dirty="0">
                <a:solidFill>
                  <a:prstClr val="black">
                    <a:lumMod val="75000"/>
                    <a:lumOff val="25000"/>
                  </a:prstClr>
                </a:solidFill>
                <a:latin typeface="Arial" panose="020B0604020202020204" pitchFamily="34" charset="0"/>
                <a:cs typeface="Arial" panose="020B0604020202020204" pitchFamily="34" charset="0"/>
              </a:rPr>
              <a:t> CPQ/EPC: delivery slot management is custom built. </a:t>
            </a:r>
          </a:p>
          <a:p>
            <a:pPr marL="137160" indent="-137160" defTabSz="685800">
              <a:spcAft>
                <a:spcPts val="300"/>
              </a:spcAft>
              <a:buFont typeface="Arial" panose="020B0604020202020204" pitchFamily="34" charset="0"/>
              <a:buChar char="•"/>
              <a:defRPr/>
            </a:pPr>
            <a:r>
              <a:rPr lang="en-US" sz="1200" dirty="0" err="1">
                <a:solidFill>
                  <a:prstClr val="black">
                    <a:lumMod val="75000"/>
                    <a:lumOff val="25000"/>
                  </a:prstClr>
                </a:solidFill>
                <a:latin typeface="Arial" panose="020B0604020202020204" pitchFamily="34" charset="0"/>
                <a:cs typeface="Arial" panose="020B0604020202020204" pitchFamily="34" charset="0"/>
              </a:rPr>
              <a:t>Mulesoft</a:t>
            </a:r>
            <a:r>
              <a:rPr lang="en-US" sz="1200" dirty="0">
                <a:solidFill>
                  <a:prstClr val="black">
                    <a:lumMod val="75000"/>
                    <a:lumOff val="25000"/>
                  </a:prstClr>
                </a:solidFill>
                <a:latin typeface="Arial" panose="020B0604020202020204" pitchFamily="34" charset="0"/>
                <a:cs typeface="Arial" panose="020B0604020202020204" pitchFamily="34" charset="0"/>
              </a:rPr>
              <a:t>: New set of APIs to be created for the delivery slot management, legacy interaction and CPQ APIs</a:t>
            </a:r>
          </a:p>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AEM microsite: full bespoke code as for rest of the products and flows.</a:t>
            </a:r>
          </a:p>
          <a:p>
            <a:pPr marL="137160" indent="-137160" defTabSz="685800">
              <a:spcAft>
                <a:spcPts val="3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cs typeface="Arial" panose="020B0604020202020204" pitchFamily="34" charset="0"/>
              </a:rPr>
              <a:t>Agent console: New information to be provided of pre-order status incl. a new queue and new interface for inventory – all custom.</a:t>
            </a:r>
          </a:p>
          <a:p>
            <a:pPr marL="137160" indent="-137160" defTabSz="685800">
              <a:spcAft>
                <a:spcPts val="300"/>
              </a:spcAft>
              <a:buFont typeface="Arial" panose="020B0604020202020204" pitchFamily="34" charset="0"/>
              <a:buChar char="•"/>
              <a:defRPr/>
            </a:pPr>
            <a:endParaRPr lang="en-US" sz="1200" dirty="0">
              <a:solidFill>
                <a:prstClr val="black">
                  <a:lumMod val="75000"/>
                  <a:lumOff val="2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014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BBA3-1AB3-45CD-98E0-AD86E774EED2}"/>
              </a:ext>
            </a:extLst>
          </p:cNvPr>
          <p:cNvSpPr>
            <a:spLocks noGrp="1"/>
          </p:cNvSpPr>
          <p:nvPr>
            <p:ph type="title"/>
          </p:nvPr>
        </p:nvSpPr>
        <p:spPr>
          <a:xfrm>
            <a:off x="351668" y="311047"/>
            <a:ext cx="11506200" cy="438253"/>
          </a:xfrm>
        </p:spPr>
        <p:txBody>
          <a:bodyPr/>
          <a:lstStyle/>
          <a:p>
            <a:r>
              <a:rPr lang="en-GB" dirty="0"/>
              <a:t>Flexi revamp</a:t>
            </a:r>
          </a:p>
        </p:txBody>
      </p:sp>
      <p:sp>
        <p:nvSpPr>
          <p:cNvPr id="3" name="Content Placeholder 2">
            <a:extLst>
              <a:ext uri="{FF2B5EF4-FFF2-40B4-BE49-F238E27FC236}">
                <a16:creationId xmlns:a16="http://schemas.microsoft.com/office/drawing/2014/main" id="{748A0155-3CEB-46BB-8D69-86BE84C2131E}"/>
              </a:ext>
            </a:extLst>
          </p:cNvPr>
          <p:cNvSpPr>
            <a:spLocks noGrp="1"/>
          </p:cNvSpPr>
          <p:nvPr>
            <p:ph sz="quarter" idx="10"/>
          </p:nvPr>
        </p:nvSpPr>
        <p:spPr>
          <a:xfrm>
            <a:off x="352425" y="758405"/>
            <a:ext cx="11496675" cy="254552"/>
          </a:xfrm>
        </p:spPr>
        <p:txBody>
          <a:bodyPr/>
          <a:lstStyle/>
          <a:p>
            <a:r>
              <a:rPr lang="en-GB" dirty="0"/>
              <a:t>xxx</a:t>
            </a:r>
          </a:p>
        </p:txBody>
      </p:sp>
      <p:sp>
        <p:nvSpPr>
          <p:cNvPr id="73" name="Rectangle 72">
            <a:extLst>
              <a:ext uri="{FF2B5EF4-FFF2-40B4-BE49-F238E27FC236}">
                <a16:creationId xmlns:a16="http://schemas.microsoft.com/office/drawing/2014/main" id="{3DAB49FA-23F7-453E-BC37-F475DB14FBDC}"/>
              </a:ext>
            </a:extLst>
          </p:cNvPr>
          <p:cNvSpPr/>
          <p:nvPr/>
        </p:nvSpPr>
        <p:spPr>
          <a:xfrm>
            <a:off x="352425"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685800">
              <a:spcAft>
                <a:spcPts val="4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cs typeface="Arial" panose="020B0604020202020204" pitchFamily="34" charset="0"/>
              </a:rPr>
              <a:t>Definition of the feature as it is described	</a:t>
            </a:r>
          </a:p>
        </p:txBody>
      </p:sp>
      <p:sp>
        <p:nvSpPr>
          <p:cNvPr id="67" name="Rectangle 66">
            <a:extLst>
              <a:ext uri="{FF2B5EF4-FFF2-40B4-BE49-F238E27FC236}">
                <a16:creationId xmlns:a16="http://schemas.microsoft.com/office/drawing/2014/main" id="{ADC8AC10-B338-45B9-A498-D010460D2EFE}"/>
              </a:ext>
            </a:extLst>
          </p:cNvPr>
          <p:cNvSpPr/>
          <p:nvPr/>
        </p:nvSpPr>
        <p:spPr>
          <a:xfrm>
            <a:off x="2685250"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685800">
              <a:spcAft>
                <a:spcPts val="400"/>
              </a:spcAft>
              <a:buFont typeface="Arial" panose="020B0604020202020204" pitchFamily="34" charset="0"/>
              <a:buChar char="•"/>
              <a:defRPr/>
            </a:pPr>
            <a:r>
              <a:rPr lang="en-US" sz="120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What are the additional complexities that got added (which you discovered in Discovery)</a:t>
            </a:r>
            <a:endParaRPr lang="en-US" sz="12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E72A01DE-F9DF-4F42-AAB6-977696272829}"/>
              </a:ext>
            </a:extLst>
          </p:cNvPr>
          <p:cNvSpPr/>
          <p:nvPr/>
        </p:nvSpPr>
        <p:spPr>
          <a:xfrm>
            <a:off x="5018075"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685800">
              <a:spcAft>
                <a:spcPts val="400"/>
              </a:spcAft>
              <a:buFont typeface="Arial" panose="020B0604020202020204" pitchFamily="34" charset="0"/>
              <a:buChar char="•"/>
              <a:defRPr/>
            </a:pPr>
            <a:r>
              <a:rPr lang="en-US" sz="120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Details of the changes required at component level, what are the challenges</a:t>
            </a:r>
            <a:endParaRPr lang="en-US" sz="12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6C2CF2C8-E642-4675-B4D3-0529D711DCBE}"/>
              </a:ext>
            </a:extLst>
          </p:cNvPr>
          <p:cNvSpPr/>
          <p:nvPr/>
        </p:nvSpPr>
        <p:spPr>
          <a:xfrm>
            <a:off x="9683726"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685800">
              <a:spcAft>
                <a:spcPts val="400"/>
              </a:spcAft>
              <a:buFont typeface="Arial" panose="020B0604020202020204" pitchFamily="34" charset="0"/>
              <a:buChar char="•"/>
              <a:defRPr/>
            </a:pPr>
            <a:r>
              <a:rPr lang="en-US" sz="120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This slide is 100% editable. </a:t>
            </a:r>
            <a:r>
              <a:rPr lang="en-US" sz="1200">
                <a:solidFill>
                  <a:prstClr val="black">
                    <a:lumMod val="75000"/>
                    <a:lumOff val="25000"/>
                  </a:prstClr>
                </a:solidFill>
                <a:latin typeface="Arial" panose="020B0604020202020204" pitchFamily="34" charset="0"/>
                <a:cs typeface="Arial" panose="020B0604020202020204" pitchFamily="34" charset="0"/>
              </a:rPr>
              <a:t>Adapt it to your needs and capture your audience's attention.</a:t>
            </a:r>
            <a:endParaRPr lang="en-US" sz="12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00AE66DC-7BEB-4CFB-88B5-1BC949CA598E}"/>
              </a:ext>
            </a:extLst>
          </p:cNvPr>
          <p:cNvSpPr/>
          <p:nvPr/>
        </p:nvSpPr>
        <p:spPr>
          <a:xfrm>
            <a:off x="7350900"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685800">
              <a:spcAft>
                <a:spcPts val="4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Add a % OOTB and what sort of customization required</a:t>
            </a:r>
            <a:r>
              <a:rPr lang="en-US" sz="1200" dirty="0">
                <a:solidFill>
                  <a:prstClr val="black">
                    <a:lumMod val="75000"/>
                    <a:lumOff val="25000"/>
                  </a:prstClr>
                </a:solidFill>
                <a:latin typeface="Arial" panose="020B0604020202020204" pitchFamily="34" charset="0"/>
                <a:cs typeface="Arial" panose="020B0604020202020204" pitchFamily="34" charset="0"/>
              </a:rPr>
              <a:t>.</a:t>
            </a:r>
          </a:p>
          <a:p>
            <a:pPr marL="171450" indent="-171450" defTabSz="685800">
              <a:spcAft>
                <a:spcPts val="4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cs typeface="Arial" panose="020B0604020202020204" pitchFamily="34" charset="0"/>
              </a:rPr>
              <a:t>Also mention any other OOTB offered but this may not be an ask from M1</a:t>
            </a:r>
          </a:p>
        </p:txBody>
      </p:sp>
      <p:sp>
        <p:nvSpPr>
          <p:cNvPr id="77" name="Rectangle 76">
            <a:extLst>
              <a:ext uri="{FF2B5EF4-FFF2-40B4-BE49-F238E27FC236}">
                <a16:creationId xmlns:a16="http://schemas.microsoft.com/office/drawing/2014/main" id="{25460830-B002-45B0-BAEA-F37FC47265C9}"/>
              </a:ext>
            </a:extLst>
          </p:cNvPr>
          <p:cNvSpPr/>
          <p:nvPr/>
        </p:nvSpPr>
        <p:spPr>
          <a:xfrm>
            <a:off x="9038393" y="187701"/>
            <a:ext cx="2887980" cy="618749"/>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Puneet</a:t>
            </a:r>
          </a:p>
          <a:p>
            <a:pPr algn="ctr"/>
            <a:r>
              <a:rPr lang="en-US" sz="1400" dirty="0">
                <a:solidFill>
                  <a:schemeClr val="tx1"/>
                </a:solidFill>
              </a:rPr>
              <a:t>Based on input from component leads.</a:t>
            </a:r>
          </a:p>
        </p:txBody>
      </p:sp>
      <p:sp>
        <p:nvSpPr>
          <p:cNvPr id="78" name="Rectangle 77">
            <a:extLst>
              <a:ext uri="{FF2B5EF4-FFF2-40B4-BE49-F238E27FC236}">
                <a16:creationId xmlns:a16="http://schemas.microsoft.com/office/drawing/2014/main" id="{9B1A66C6-3A49-4EEB-82F8-1081D1E11EE4}"/>
              </a:ext>
            </a:extLst>
          </p:cNvPr>
          <p:cNvSpPr/>
          <p:nvPr/>
        </p:nvSpPr>
        <p:spPr>
          <a:xfrm>
            <a:off x="352425" y="1245974"/>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Scope</a:t>
            </a:r>
          </a:p>
        </p:txBody>
      </p:sp>
      <p:sp>
        <p:nvSpPr>
          <p:cNvPr id="79" name="Rectangle 78">
            <a:extLst>
              <a:ext uri="{FF2B5EF4-FFF2-40B4-BE49-F238E27FC236}">
                <a16:creationId xmlns:a16="http://schemas.microsoft.com/office/drawing/2014/main" id="{5B714459-00A0-4D05-A2EB-CF41472C257B}"/>
              </a:ext>
            </a:extLst>
          </p:cNvPr>
          <p:cNvSpPr/>
          <p:nvPr/>
        </p:nvSpPr>
        <p:spPr>
          <a:xfrm>
            <a:off x="7349304" y="1243033"/>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Rationale for complexity</a:t>
            </a:r>
          </a:p>
        </p:txBody>
      </p:sp>
      <p:sp>
        <p:nvSpPr>
          <p:cNvPr id="80" name="Rectangle 79">
            <a:extLst>
              <a:ext uri="{FF2B5EF4-FFF2-40B4-BE49-F238E27FC236}">
                <a16:creationId xmlns:a16="http://schemas.microsoft.com/office/drawing/2014/main" id="{A866BB19-0BB2-425D-A83A-471768BD0ACE}"/>
              </a:ext>
            </a:extLst>
          </p:cNvPr>
          <p:cNvSpPr/>
          <p:nvPr/>
        </p:nvSpPr>
        <p:spPr>
          <a:xfrm>
            <a:off x="2684718" y="1243042"/>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Key component systems</a:t>
            </a:r>
          </a:p>
        </p:txBody>
      </p:sp>
      <p:sp>
        <p:nvSpPr>
          <p:cNvPr id="81" name="Rectangle 80">
            <a:extLst>
              <a:ext uri="{FF2B5EF4-FFF2-40B4-BE49-F238E27FC236}">
                <a16:creationId xmlns:a16="http://schemas.microsoft.com/office/drawing/2014/main" id="{9FB05F66-78AA-4F8D-BE1E-D26E00AACEDA}"/>
              </a:ext>
            </a:extLst>
          </p:cNvPr>
          <p:cNvSpPr/>
          <p:nvPr/>
        </p:nvSpPr>
        <p:spPr>
          <a:xfrm>
            <a:off x="9681596" y="1243042"/>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Remarks</a:t>
            </a:r>
          </a:p>
        </p:txBody>
      </p:sp>
      <p:sp>
        <p:nvSpPr>
          <p:cNvPr id="82" name="Rectangle 81">
            <a:extLst>
              <a:ext uri="{FF2B5EF4-FFF2-40B4-BE49-F238E27FC236}">
                <a16:creationId xmlns:a16="http://schemas.microsoft.com/office/drawing/2014/main" id="{C07BEB6F-F112-446D-ACB5-43F777F619ED}"/>
              </a:ext>
            </a:extLst>
          </p:cNvPr>
          <p:cNvSpPr/>
          <p:nvPr/>
        </p:nvSpPr>
        <p:spPr>
          <a:xfrm>
            <a:off x="5017011" y="1243042"/>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Out-of-the-box capability</a:t>
            </a:r>
          </a:p>
        </p:txBody>
      </p:sp>
    </p:spTree>
    <p:extLst>
      <p:ext uri="{BB962C8B-B14F-4D97-AF65-F5344CB8AC3E}">
        <p14:creationId xmlns:p14="http://schemas.microsoft.com/office/powerpoint/2010/main" val="276092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BBA3-1AB3-45CD-98E0-AD86E774EED2}"/>
              </a:ext>
            </a:extLst>
          </p:cNvPr>
          <p:cNvSpPr>
            <a:spLocks noGrp="1"/>
          </p:cNvSpPr>
          <p:nvPr>
            <p:ph type="title"/>
          </p:nvPr>
        </p:nvSpPr>
        <p:spPr/>
        <p:txBody>
          <a:bodyPr/>
          <a:lstStyle/>
          <a:p>
            <a:r>
              <a:rPr lang="en-GB" dirty="0"/>
              <a:t>Family plan</a:t>
            </a:r>
          </a:p>
        </p:txBody>
      </p:sp>
      <p:sp>
        <p:nvSpPr>
          <p:cNvPr id="3" name="Content Placeholder 2">
            <a:extLst>
              <a:ext uri="{FF2B5EF4-FFF2-40B4-BE49-F238E27FC236}">
                <a16:creationId xmlns:a16="http://schemas.microsoft.com/office/drawing/2014/main" id="{748A0155-3CEB-46BB-8D69-86BE84C2131E}"/>
              </a:ext>
            </a:extLst>
          </p:cNvPr>
          <p:cNvSpPr>
            <a:spLocks noGrp="1"/>
          </p:cNvSpPr>
          <p:nvPr>
            <p:ph sz="quarter" idx="10"/>
          </p:nvPr>
        </p:nvSpPr>
        <p:spPr/>
        <p:txBody>
          <a:bodyPr/>
          <a:lstStyle/>
          <a:p>
            <a:r>
              <a:rPr lang="en-GB" dirty="0"/>
              <a:t>xxx</a:t>
            </a:r>
          </a:p>
        </p:txBody>
      </p:sp>
      <p:sp>
        <p:nvSpPr>
          <p:cNvPr id="78" name="Rectangle 77">
            <a:extLst>
              <a:ext uri="{FF2B5EF4-FFF2-40B4-BE49-F238E27FC236}">
                <a16:creationId xmlns:a16="http://schemas.microsoft.com/office/drawing/2014/main" id="{842F25D2-9B39-4594-997A-AF1EB3D8DF7A}"/>
              </a:ext>
            </a:extLst>
          </p:cNvPr>
          <p:cNvSpPr/>
          <p:nvPr/>
        </p:nvSpPr>
        <p:spPr>
          <a:xfrm>
            <a:off x="352425"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685800">
              <a:spcAft>
                <a:spcPts val="4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cs typeface="Arial" panose="020B0604020202020204" pitchFamily="34" charset="0"/>
              </a:rPr>
              <a:t>Definition of the feature as it is described	</a:t>
            </a:r>
          </a:p>
        </p:txBody>
      </p:sp>
      <p:sp>
        <p:nvSpPr>
          <p:cNvPr id="80" name="Rectangle 79">
            <a:extLst>
              <a:ext uri="{FF2B5EF4-FFF2-40B4-BE49-F238E27FC236}">
                <a16:creationId xmlns:a16="http://schemas.microsoft.com/office/drawing/2014/main" id="{27EE6548-16E8-4FDF-BED6-10D38B6AF317}"/>
              </a:ext>
            </a:extLst>
          </p:cNvPr>
          <p:cNvSpPr/>
          <p:nvPr/>
        </p:nvSpPr>
        <p:spPr>
          <a:xfrm>
            <a:off x="2685250"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685800">
              <a:spcAft>
                <a:spcPts val="400"/>
              </a:spcAft>
              <a:buFont typeface="Arial" panose="020B0604020202020204" pitchFamily="34" charset="0"/>
              <a:buChar char="•"/>
              <a:defRPr/>
            </a:pPr>
            <a:r>
              <a:rPr lang="en-US" sz="120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What are the additional complexities that got added (which you discovered in Discovery)</a:t>
            </a:r>
            <a:endParaRPr lang="en-US" sz="12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82" name="Rectangle 81">
            <a:extLst>
              <a:ext uri="{FF2B5EF4-FFF2-40B4-BE49-F238E27FC236}">
                <a16:creationId xmlns:a16="http://schemas.microsoft.com/office/drawing/2014/main" id="{1DD4D5FC-2200-40F3-B9DF-A0B3A296A71D}"/>
              </a:ext>
            </a:extLst>
          </p:cNvPr>
          <p:cNvSpPr/>
          <p:nvPr/>
        </p:nvSpPr>
        <p:spPr>
          <a:xfrm>
            <a:off x="5018075"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685800">
              <a:spcAft>
                <a:spcPts val="400"/>
              </a:spcAft>
              <a:buFont typeface="Arial" panose="020B0604020202020204" pitchFamily="34" charset="0"/>
              <a:buChar char="•"/>
              <a:defRPr/>
            </a:pPr>
            <a:r>
              <a:rPr lang="en-US" sz="120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Details of the changes required at component level, what are the challenges</a:t>
            </a:r>
            <a:endParaRPr lang="en-US" sz="12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F46F3D18-F5BC-4194-B940-6FDF408B25B5}"/>
              </a:ext>
            </a:extLst>
          </p:cNvPr>
          <p:cNvSpPr/>
          <p:nvPr/>
        </p:nvSpPr>
        <p:spPr>
          <a:xfrm>
            <a:off x="9683726"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685800">
              <a:spcAft>
                <a:spcPts val="400"/>
              </a:spcAft>
              <a:buFont typeface="Arial" panose="020B0604020202020204" pitchFamily="34" charset="0"/>
              <a:buChar char="•"/>
              <a:defRPr/>
            </a:pPr>
            <a:r>
              <a:rPr lang="en-US" sz="120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This slide is 100% editable. </a:t>
            </a:r>
            <a:r>
              <a:rPr lang="en-US" sz="1200">
                <a:solidFill>
                  <a:prstClr val="black">
                    <a:lumMod val="75000"/>
                    <a:lumOff val="25000"/>
                  </a:prstClr>
                </a:solidFill>
                <a:latin typeface="Arial" panose="020B0604020202020204" pitchFamily="34" charset="0"/>
                <a:cs typeface="Arial" panose="020B0604020202020204" pitchFamily="34" charset="0"/>
              </a:rPr>
              <a:t>Adapt it to your needs and capture your audience's attention.</a:t>
            </a:r>
            <a:endParaRPr lang="en-US" sz="1200" dirty="0">
              <a:solidFill>
                <a:prstClr val="black">
                  <a:lumMod val="75000"/>
                  <a:lumOff val="25000"/>
                </a:prstClr>
              </a:solidFill>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31A0E371-ED59-4C61-87D7-187C0740B4FF}"/>
              </a:ext>
            </a:extLst>
          </p:cNvPr>
          <p:cNvSpPr/>
          <p:nvPr/>
        </p:nvSpPr>
        <p:spPr>
          <a:xfrm>
            <a:off x="7350900" y="1734431"/>
            <a:ext cx="2174142" cy="4317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685800">
              <a:spcAft>
                <a:spcPts val="4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ea typeface="Cambria Math" panose="02040503050406030204" pitchFamily="18" charset="0"/>
                <a:cs typeface="Arial" panose="020B0604020202020204" pitchFamily="34" charset="0"/>
              </a:rPr>
              <a:t>Add a % OOTB and what sort of customization required</a:t>
            </a:r>
            <a:r>
              <a:rPr lang="en-US" sz="1200" dirty="0">
                <a:solidFill>
                  <a:prstClr val="black">
                    <a:lumMod val="75000"/>
                    <a:lumOff val="25000"/>
                  </a:prstClr>
                </a:solidFill>
                <a:latin typeface="Arial" panose="020B0604020202020204" pitchFamily="34" charset="0"/>
                <a:cs typeface="Arial" panose="020B0604020202020204" pitchFamily="34" charset="0"/>
              </a:rPr>
              <a:t>.</a:t>
            </a:r>
          </a:p>
          <a:p>
            <a:pPr marL="171450" indent="-171450" defTabSz="685800">
              <a:spcAft>
                <a:spcPts val="400"/>
              </a:spcAft>
              <a:buFont typeface="Arial" panose="020B0604020202020204" pitchFamily="34" charset="0"/>
              <a:buChar char="•"/>
              <a:defRPr/>
            </a:pPr>
            <a:r>
              <a:rPr lang="en-US" sz="1200" dirty="0">
                <a:solidFill>
                  <a:prstClr val="black">
                    <a:lumMod val="75000"/>
                    <a:lumOff val="25000"/>
                  </a:prstClr>
                </a:solidFill>
                <a:latin typeface="Arial" panose="020B0604020202020204" pitchFamily="34" charset="0"/>
                <a:cs typeface="Arial" panose="020B0604020202020204" pitchFamily="34" charset="0"/>
              </a:rPr>
              <a:t>Also mention any other OOTB offered but this may not be an ask from M1</a:t>
            </a:r>
          </a:p>
        </p:txBody>
      </p:sp>
      <p:sp>
        <p:nvSpPr>
          <p:cNvPr id="87" name="Rectangle 86">
            <a:extLst>
              <a:ext uri="{FF2B5EF4-FFF2-40B4-BE49-F238E27FC236}">
                <a16:creationId xmlns:a16="http://schemas.microsoft.com/office/drawing/2014/main" id="{34B61A51-C856-4F3F-93E3-26E462ECF457}"/>
              </a:ext>
            </a:extLst>
          </p:cNvPr>
          <p:cNvSpPr/>
          <p:nvPr/>
        </p:nvSpPr>
        <p:spPr>
          <a:xfrm>
            <a:off x="9038393" y="187701"/>
            <a:ext cx="2887980" cy="618749"/>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Puneet</a:t>
            </a:r>
          </a:p>
          <a:p>
            <a:pPr algn="ctr"/>
            <a:r>
              <a:rPr lang="en-US" sz="1400" dirty="0">
                <a:solidFill>
                  <a:schemeClr val="tx1"/>
                </a:solidFill>
              </a:rPr>
              <a:t>Based on input from component leads.</a:t>
            </a:r>
          </a:p>
        </p:txBody>
      </p:sp>
      <p:sp>
        <p:nvSpPr>
          <p:cNvPr id="88" name="Rectangle 87">
            <a:extLst>
              <a:ext uri="{FF2B5EF4-FFF2-40B4-BE49-F238E27FC236}">
                <a16:creationId xmlns:a16="http://schemas.microsoft.com/office/drawing/2014/main" id="{0399C1EA-38BD-42FD-8837-8D1BA4884325}"/>
              </a:ext>
            </a:extLst>
          </p:cNvPr>
          <p:cNvSpPr/>
          <p:nvPr/>
        </p:nvSpPr>
        <p:spPr>
          <a:xfrm>
            <a:off x="352425" y="1245974"/>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Scope</a:t>
            </a:r>
          </a:p>
        </p:txBody>
      </p:sp>
      <p:sp>
        <p:nvSpPr>
          <p:cNvPr id="89" name="Rectangle 88">
            <a:extLst>
              <a:ext uri="{FF2B5EF4-FFF2-40B4-BE49-F238E27FC236}">
                <a16:creationId xmlns:a16="http://schemas.microsoft.com/office/drawing/2014/main" id="{F5834941-7BA5-4B7C-8196-67A19BF443D8}"/>
              </a:ext>
            </a:extLst>
          </p:cNvPr>
          <p:cNvSpPr/>
          <p:nvPr/>
        </p:nvSpPr>
        <p:spPr>
          <a:xfrm>
            <a:off x="7349304" y="1243033"/>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Rationale for complexity</a:t>
            </a:r>
          </a:p>
        </p:txBody>
      </p:sp>
      <p:sp>
        <p:nvSpPr>
          <p:cNvPr id="90" name="Rectangle 89">
            <a:extLst>
              <a:ext uri="{FF2B5EF4-FFF2-40B4-BE49-F238E27FC236}">
                <a16:creationId xmlns:a16="http://schemas.microsoft.com/office/drawing/2014/main" id="{7E7D29BA-1FEF-417C-828F-BD7B5629D461}"/>
              </a:ext>
            </a:extLst>
          </p:cNvPr>
          <p:cNvSpPr/>
          <p:nvPr/>
        </p:nvSpPr>
        <p:spPr>
          <a:xfrm>
            <a:off x="2684718" y="1243042"/>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Key component systems</a:t>
            </a:r>
          </a:p>
        </p:txBody>
      </p:sp>
      <p:sp>
        <p:nvSpPr>
          <p:cNvPr id="91" name="Rectangle 90">
            <a:extLst>
              <a:ext uri="{FF2B5EF4-FFF2-40B4-BE49-F238E27FC236}">
                <a16:creationId xmlns:a16="http://schemas.microsoft.com/office/drawing/2014/main" id="{7137CCD5-93DD-4EA8-BA75-7BD180830C3B}"/>
              </a:ext>
            </a:extLst>
          </p:cNvPr>
          <p:cNvSpPr/>
          <p:nvPr/>
        </p:nvSpPr>
        <p:spPr>
          <a:xfrm>
            <a:off x="9681596" y="1243042"/>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Remarks</a:t>
            </a:r>
          </a:p>
        </p:txBody>
      </p:sp>
      <p:sp>
        <p:nvSpPr>
          <p:cNvPr id="92" name="Rectangle 91">
            <a:extLst>
              <a:ext uri="{FF2B5EF4-FFF2-40B4-BE49-F238E27FC236}">
                <a16:creationId xmlns:a16="http://schemas.microsoft.com/office/drawing/2014/main" id="{34B0140C-4F15-4A3A-A55F-AAC226FB42EF}"/>
              </a:ext>
            </a:extLst>
          </p:cNvPr>
          <p:cNvSpPr/>
          <p:nvPr/>
        </p:nvSpPr>
        <p:spPr>
          <a:xfrm>
            <a:off x="5017011" y="1243042"/>
            <a:ext cx="2176272" cy="491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400" b="1" dirty="0">
                <a:solidFill>
                  <a:prstClr val="white"/>
                </a:solidFill>
                <a:latin typeface="Arial" panose="020B0604020202020204" pitchFamily="34" charset="0"/>
                <a:cs typeface="Arial" panose="020B0604020202020204" pitchFamily="34" charset="0"/>
              </a:rPr>
              <a:t>Out-of-the-box capability</a:t>
            </a:r>
          </a:p>
        </p:txBody>
      </p:sp>
    </p:spTree>
    <p:extLst>
      <p:ext uri="{BB962C8B-B14F-4D97-AF65-F5344CB8AC3E}">
        <p14:creationId xmlns:p14="http://schemas.microsoft.com/office/powerpoint/2010/main" val="3672568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A2AE-4992-4566-B371-76B45E5380C8}"/>
              </a:ext>
            </a:extLst>
          </p:cNvPr>
          <p:cNvSpPr>
            <a:spLocks noGrp="1"/>
          </p:cNvSpPr>
          <p:nvPr>
            <p:ph type="title"/>
          </p:nvPr>
        </p:nvSpPr>
        <p:spPr/>
        <p:txBody>
          <a:bodyPr/>
          <a:lstStyle/>
          <a:p>
            <a:r>
              <a:rPr lang="en-US" dirty="0"/>
              <a:t>Estimation factory</a:t>
            </a:r>
          </a:p>
        </p:txBody>
      </p:sp>
      <p:sp>
        <p:nvSpPr>
          <p:cNvPr id="3" name="Content Placeholder 2">
            <a:extLst>
              <a:ext uri="{FF2B5EF4-FFF2-40B4-BE49-F238E27FC236}">
                <a16:creationId xmlns:a16="http://schemas.microsoft.com/office/drawing/2014/main" id="{5422B778-839C-4892-9262-E6ED866CD82F}"/>
              </a:ext>
            </a:extLst>
          </p:cNvPr>
          <p:cNvSpPr>
            <a:spLocks noGrp="1"/>
          </p:cNvSpPr>
          <p:nvPr>
            <p:ph sz="quarter" idx="10"/>
          </p:nvPr>
        </p:nvSpPr>
        <p:spPr/>
        <p:txBody>
          <a:bodyPr/>
          <a:lstStyle/>
          <a:p>
            <a:endParaRPr lang="en-US"/>
          </a:p>
        </p:txBody>
      </p:sp>
      <p:sp>
        <p:nvSpPr>
          <p:cNvPr id="4" name="Text Placeholder 3">
            <a:extLst>
              <a:ext uri="{FF2B5EF4-FFF2-40B4-BE49-F238E27FC236}">
                <a16:creationId xmlns:a16="http://schemas.microsoft.com/office/drawing/2014/main" id="{DE57C141-5503-40B8-A9FD-86142F15499F}"/>
              </a:ext>
            </a:extLst>
          </p:cNvPr>
          <p:cNvSpPr>
            <a:spLocks noGrp="1"/>
          </p:cNvSpPr>
          <p:nvPr>
            <p:ph type="body" sz="quarter" idx="11"/>
          </p:nvPr>
        </p:nvSpPr>
        <p:spPr/>
        <p:txBody>
          <a:bodyPr>
            <a:normAutofit fontScale="85000" lnSpcReduction="20000"/>
          </a:bodyPr>
          <a:lstStyle/>
          <a:p>
            <a:r>
              <a:rPr lang="en-US" dirty="0"/>
              <a:t>What is the model</a:t>
            </a:r>
          </a:p>
          <a:p>
            <a:r>
              <a:rPr lang="en-US" dirty="0"/>
              <a:t>How will it work</a:t>
            </a:r>
          </a:p>
          <a:p>
            <a:pPr marL="457200" indent="-457200">
              <a:buFontTx/>
              <a:buChar char="-"/>
            </a:pPr>
            <a:r>
              <a:rPr lang="en-US" dirty="0"/>
              <a:t>PI planning (quarterly) T-shirt size estimates (~ initiative level)</a:t>
            </a:r>
          </a:p>
          <a:p>
            <a:pPr marL="457200" indent="-457200">
              <a:buFontTx/>
              <a:buChar char="-"/>
            </a:pPr>
            <a:r>
              <a:rPr lang="en-US" dirty="0"/>
              <a:t>Discovery &amp; Solutioning epic level estimates (used for sprint scope definition)</a:t>
            </a:r>
          </a:p>
          <a:p>
            <a:pPr marL="457200" indent="-457200">
              <a:buFontTx/>
              <a:buChar char="-"/>
            </a:pPr>
            <a:r>
              <a:rPr lang="en-US" dirty="0"/>
              <a:t>Sprint refinement story point estimates (used for final velocity and work planning)</a:t>
            </a:r>
          </a:p>
          <a:p>
            <a:r>
              <a:rPr lang="en-US" dirty="0"/>
              <a:t>Process</a:t>
            </a:r>
          </a:p>
          <a:p>
            <a:pPr marL="457200" indent="-457200">
              <a:buFontTx/>
              <a:buChar char="-"/>
            </a:pPr>
            <a:r>
              <a:rPr lang="en-US" dirty="0"/>
              <a:t>Who estimates (at each level) – how to include ISVs in a clever way</a:t>
            </a:r>
          </a:p>
          <a:p>
            <a:pPr marL="457200" indent="-457200">
              <a:buFontTx/>
              <a:buChar char="-"/>
            </a:pPr>
            <a:r>
              <a:rPr lang="en-US" dirty="0"/>
              <a:t>Where estimates are stored (Jira vs. Excels), </a:t>
            </a:r>
          </a:p>
          <a:p>
            <a:pPr marL="457200" indent="-457200">
              <a:buFontTx/>
              <a:buChar char="-"/>
            </a:pPr>
            <a:r>
              <a:rPr lang="en-US" dirty="0"/>
              <a:t>What documentation stored and where, </a:t>
            </a:r>
          </a:p>
          <a:p>
            <a:pPr marL="457200" indent="-457200">
              <a:buFontTx/>
              <a:buChar char="-"/>
            </a:pPr>
            <a:r>
              <a:rPr lang="en-US" dirty="0"/>
              <a:t>What is the sign-off process by PO, </a:t>
            </a:r>
          </a:p>
          <a:p>
            <a:pPr marL="457200" indent="-457200">
              <a:buFontTx/>
              <a:buChar char="-"/>
            </a:pPr>
            <a:r>
              <a:rPr lang="en-US" dirty="0"/>
              <a:t>How possible disputes are escalated</a:t>
            </a:r>
          </a:p>
        </p:txBody>
      </p:sp>
      <p:sp>
        <p:nvSpPr>
          <p:cNvPr id="5" name="Rectangle 4">
            <a:extLst>
              <a:ext uri="{FF2B5EF4-FFF2-40B4-BE49-F238E27FC236}">
                <a16:creationId xmlns:a16="http://schemas.microsoft.com/office/drawing/2014/main" id="{A6F2ADFA-24C8-4F65-8C16-A3CC79A54180}"/>
              </a:ext>
            </a:extLst>
          </p:cNvPr>
          <p:cNvSpPr/>
          <p:nvPr/>
        </p:nvSpPr>
        <p:spPr>
          <a:xfrm>
            <a:off x="9486899" y="167641"/>
            <a:ext cx="2529841" cy="1653540"/>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Akanksha to drive</a:t>
            </a:r>
          </a:p>
          <a:p>
            <a:pPr algn="ctr"/>
            <a:endParaRPr lang="en-US" sz="1400" dirty="0">
              <a:solidFill>
                <a:schemeClr val="tx1"/>
              </a:solidFill>
            </a:endParaRPr>
          </a:p>
          <a:p>
            <a:pPr algn="ctr"/>
            <a:r>
              <a:rPr lang="en-US" sz="1400" dirty="0">
                <a:solidFill>
                  <a:schemeClr val="tx1"/>
                </a:solidFill>
              </a:rPr>
              <a:t>Venkat, Puneet, Pinakini, Aaro, </a:t>
            </a:r>
          </a:p>
        </p:txBody>
      </p:sp>
    </p:spTree>
    <p:extLst>
      <p:ext uri="{BB962C8B-B14F-4D97-AF65-F5344CB8AC3E}">
        <p14:creationId xmlns:p14="http://schemas.microsoft.com/office/powerpoint/2010/main" val="204108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A094-AB5A-443B-BEC8-924AD2398D4A}"/>
              </a:ext>
            </a:extLst>
          </p:cNvPr>
          <p:cNvSpPr>
            <a:spLocks noGrp="1"/>
          </p:cNvSpPr>
          <p:nvPr>
            <p:ph type="title"/>
          </p:nvPr>
        </p:nvSpPr>
        <p:spPr/>
        <p:txBody>
          <a:bodyPr/>
          <a:lstStyle/>
          <a:p>
            <a:r>
              <a:rPr lang="en-US" dirty="0"/>
              <a:t>Tiger team</a:t>
            </a:r>
          </a:p>
        </p:txBody>
      </p:sp>
      <p:sp>
        <p:nvSpPr>
          <p:cNvPr id="3" name="Content Placeholder 2">
            <a:extLst>
              <a:ext uri="{FF2B5EF4-FFF2-40B4-BE49-F238E27FC236}">
                <a16:creationId xmlns:a16="http://schemas.microsoft.com/office/drawing/2014/main" id="{0B5D8F2C-23AC-406F-BB77-73A5F63B63DC}"/>
              </a:ext>
            </a:extLst>
          </p:cNvPr>
          <p:cNvSpPr>
            <a:spLocks noGrp="1"/>
          </p:cNvSpPr>
          <p:nvPr>
            <p:ph sz="quarter" idx="10"/>
          </p:nvPr>
        </p:nvSpPr>
        <p:spPr/>
        <p:txBody>
          <a:bodyPr/>
          <a:lstStyle/>
          <a:p>
            <a:endParaRPr lang="en-US"/>
          </a:p>
        </p:txBody>
      </p:sp>
      <p:sp>
        <p:nvSpPr>
          <p:cNvPr id="4" name="Text Placeholder 3">
            <a:extLst>
              <a:ext uri="{FF2B5EF4-FFF2-40B4-BE49-F238E27FC236}">
                <a16:creationId xmlns:a16="http://schemas.microsoft.com/office/drawing/2014/main" id="{05DF41F2-7A1F-453B-90DC-DDCB612C7FB0}"/>
              </a:ext>
            </a:extLst>
          </p:cNvPr>
          <p:cNvSpPr>
            <a:spLocks noGrp="1"/>
          </p:cNvSpPr>
          <p:nvPr>
            <p:ph type="body" sz="quarter" idx="11"/>
          </p:nvPr>
        </p:nvSpPr>
        <p:spPr/>
        <p:txBody>
          <a:bodyPr/>
          <a:lstStyle/>
          <a:p>
            <a:pPr marL="457200" indent="-457200">
              <a:buFont typeface="Arial" panose="020B0604020202020204" pitchFamily="34" charset="0"/>
              <a:buChar char="•"/>
            </a:pPr>
            <a:r>
              <a:rPr lang="en-US" dirty="0"/>
              <a:t>Who new vs. existing? Dedicated / not? </a:t>
            </a:r>
          </a:p>
          <a:p>
            <a:pPr marL="457200" indent="-457200">
              <a:buFont typeface="Arial" panose="020B0604020202020204" pitchFamily="34" charset="0"/>
              <a:buChar char="•"/>
            </a:pPr>
            <a:r>
              <a:rPr lang="en-US" dirty="0"/>
              <a:t>Is expected to do what</a:t>
            </a:r>
          </a:p>
          <a:p>
            <a:pPr marL="457200" indent="-457200">
              <a:buFont typeface="Arial" panose="020B0604020202020204" pitchFamily="34" charset="0"/>
              <a:buChar char="•"/>
            </a:pPr>
            <a:r>
              <a:rPr lang="en-US" dirty="0"/>
              <a:t>By when</a:t>
            </a:r>
          </a:p>
          <a:p>
            <a:pPr marL="457200" indent="-457200">
              <a:buFont typeface="Arial" panose="020B0604020202020204" pitchFamily="34" charset="0"/>
              <a:buChar char="•"/>
            </a:pPr>
            <a:r>
              <a:rPr lang="en-US" dirty="0"/>
              <a:t>How</a:t>
            </a:r>
          </a:p>
          <a:p>
            <a:pPr marL="457200" indent="-457200">
              <a:buFont typeface="Arial" panose="020B0604020202020204" pitchFamily="34" charset="0"/>
              <a:buChar char="•"/>
            </a:pPr>
            <a:r>
              <a:rPr lang="en-US" dirty="0"/>
              <a:t>Who invests?</a:t>
            </a:r>
          </a:p>
          <a:p>
            <a:pPr marL="457200" indent="-45720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1E52DEC4-AD5E-4479-ABCD-23226DE64A9A}"/>
              </a:ext>
            </a:extLst>
          </p:cNvPr>
          <p:cNvSpPr/>
          <p:nvPr/>
        </p:nvSpPr>
        <p:spPr>
          <a:xfrm>
            <a:off x="9038393" y="187701"/>
            <a:ext cx="2887980" cy="1395959"/>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Balu</a:t>
            </a:r>
          </a:p>
        </p:txBody>
      </p:sp>
    </p:spTree>
    <p:extLst>
      <p:ext uri="{BB962C8B-B14F-4D97-AF65-F5344CB8AC3E}">
        <p14:creationId xmlns:p14="http://schemas.microsoft.com/office/powerpoint/2010/main" val="33633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3EDD-E267-413D-BBD5-5CAF81287B46}"/>
              </a:ext>
            </a:extLst>
          </p:cNvPr>
          <p:cNvSpPr>
            <a:spLocks noGrp="1"/>
          </p:cNvSpPr>
          <p:nvPr>
            <p:ph type="title"/>
          </p:nvPr>
        </p:nvSpPr>
        <p:spPr/>
        <p:txBody>
          <a:bodyPr/>
          <a:lstStyle/>
          <a:p>
            <a:r>
              <a:rPr lang="en-US" dirty="0"/>
              <a:t>Actions &amp; outcomes</a:t>
            </a:r>
          </a:p>
        </p:txBody>
      </p:sp>
      <p:sp>
        <p:nvSpPr>
          <p:cNvPr id="3" name="Content Placeholder 2">
            <a:extLst>
              <a:ext uri="{FF2B5EF4-FFF2-40B4-BE49-F238E27FC236}">
                <a16:creationId xmlns:a16="http://schemas.microsoft.com/office/drawing/2014/main" id="{30BFD42E-4E11-43A8-9CFC-EDFE20679754}"/>
              </a:ext>
            </a:extLst>
          </p:cNvPr>
          <p:cNvSpPr>
            <a:spLocks noGrp="1"/>
          </p:cNvSpPr>
          <p:nvPr>
            <p:ph sz="quarter" idx="10"/>
          </p:nvPr>
        </p:nvSpPr>
        <p:spPr/>
        <p:txBody>
          <a:bodyPr/>
          <a:lstStyle/>
          <a:p>
            <a:endParaRPr lang="en-US"/>
          </a:p>
        </p:txBody>
      </p:sp>
      <p:sp>
        <p:nvSpPr>
          <p:cNvPr id="5" name="Rectangle 4">
            <a:extLst>
              <a:ext uri="{FF2B5EF4-FFF2-40B4-BE49-F238E27FC236}">
                <a16:creationId xmlns:a16="http://schemas.microsoft.com/office/drawing/2014/main" id="{2AC3A557-BE4F-4C01-A8DE-3BA29155F12F}"/>
              </a:ext>
            </a:extLst>
          </p:cNvPr>
          <p:cNvSpPr/>
          <p:nvPr/>
        </p:nvSpPr>
        <p:spPr>
          <a:xfrm>
            <a:off x="561220" y="1631489"/>
            <a:ext cx="3503661" cy="2021195"/>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400"/>
              </a:spcAft>
              <a:buFont typeface="Arial" panose="020B0604020202020204" pitchFamily="34" charset="0"/>
              <a:buChar char="•"/>
            </a:pPr>
            <a:r>
              <a:rPr lang="en-US" sz="1200" dirty="0">
                <a:solidFill>
                  <a:schemeClr val="tx1"/>
                </a:solidFill>
              </a:rPr>
              <a:t>Implement a pre-discovery phase where the requirement is conceptualized and iteratively developed – also with iterative estimations.</a:t>
            </a:r>
          </a:p>
          <a:p>
            <a:pPr marL="182880" indent="-182880">
              <a:spcAft>
                <a:spcPts val="400"/>
              </a:spcAft>
              <a:buFont typeface="Arial" panose="020B0604020202020204" pitchFamily="34" charset="0"/>
              <a:buChar char="•"/>
            </a:pPr>
            <a:r>
              <a:rPr lang="en-US" sz="1200" dirty="0">
                <a:solidFill>
                  <a:schemeClr val="tx1"/>
                </a:solidFill>
              </a:rPr>
              <a:t>Provide the estimation justification and complexities.</a:t>
            </a:r>
          </a:p>
          <a:p>
            <a:pPr marL="182880" indent="-182880">
              <a:spcAft>
                <a:spcPts val="400"/>
              </a:spcAft>
              <a:buFont typeface="Arial" panose="020B0604020202020204" pitchFamily="34" charset="0"/>
              <a:buChar char="•"/>
            </a:pPr>
            <a:r>
              <a:rPr lang="en-US" sz="1200" dirty="0">
                <a:solidFill>
                  <a:schemeClr val="tx1"/>
                </a:solidFill>
              </a:rPr>
              <a:t>xxx</a:t>
            </a:r>
          </a:p>
        </p:txBody>
      </p:sp>
      <p:sp>
        <p:nvSpPr>
          <p:cNvPr id="6" name="Rectangle 5">
            <a:extLst>
              <a:ext uri="{FF2B5EF4-FFF2-40B4-BE49-F238E27FC236}">
                <a16:creationId xmlns:a16="http://schemas.microsoft.com/office/drawing/2014/main" id="{47BD2838-8F24-45F9-9602-F5068AB2AEF0}"/>
              </a:ext>
            </a:extLst>
          </p:cNvPr>
          <p:cNvSpPr/>
          <p:nvPr/>
        </p:nvSpPr>
        <p:spPr>
          <a:xfrm>
            <a:off x="561220" y="1241425"/>
            <a:ext cx="3509132" cy="39006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accent1">
                    <a:lumMod val="75000"/>
                  </a:schemeClr>
                </a:solidFill>
              </a:rPr>
              <a:t>Demand side (M1)</a:t>
            </a:r>
          </a:p>
        </p:txBody>
      </p:sp>
      <p:cxnSp>
        <p:nvCxnSpPr>
          <p:cNvPr id="7" name="Straight Connector 6">
            <a:extLst>
              <a:ext uri="{FF2B5EF4-FFF2-40B4-BE49-F238E27FC236}">
                <a16:creationId xmlns:a16="http://schemas.microsoft.com/office/drawing/2014/main" id="{9ACACB39-71E4-4C89-AFFA-6169734079CB}"/>
              </a:ext>
            </a:extLst>
          </p:cNvPr>
          <p:cNvCxnSpPr/>
          <p:nvPr/>
        </p:nvCxnSpPr>
        <p:spPr>
          <a:xfrm>
            <a:off x="561220" y="1631489"/>
            <a:ext cx="3509132"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7F6D6CC-4BF1-4559-A793-1B86428C5120}"/>
              </a:ext>
            </a:extLst>
          </p:cNvPr>
          <p:cNvSpPr/>
          <p:nvPr/>
        </p:nvSpPr>
        <p:spPr>
          <a:xfrm>
            <a:off x="561220" y="4030354"/>
            <a:ext cx="3503661" cy="2021195"/>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400"/>
              </a:spcAft>
              <a:buFont typeface="Arial" panose="020B0604020202020204" pitchFamily="34" charset="0"/>
              <a:buChar char="•"/>
            </a:pPr>
            <a:r>
              <a:rPr lang="en-US" sz="1200" dirty="0" err="1">
                <a:solidFill>
                  <a:schemeClr val="tx1"/>
                </a:solidFill>
              </a:rPr>
              <a:t>Xxx</a:t>
            </a:r>
            <a:endParaRPr lang="en-US" sz="1200" dirty="0">
              <a:solidFill>
                <a:schemeClr val="tx1"/>
              </a:solidFill>
            </a:endParaRPr>
          </a:p>
          <a:p>
            <a:pPr marL="182880" indent="-182880">
              <a:spcAft>
                <a:spcPts val="400"/>
              </a:spcAft>
              <a:buFont typeface="Arial" panose="020B0604020202020204" pitchFamily="34" charset="0"/>
              <a:buChar char="•"/>
            </a:pPr>
            <a:r>
              <a:rPr lang="en-US" sz="1200" dirty="0" err="1">
                <a:solidFill>
                  <a:schemeClr val="tx1"/>
                </a:solidFill>
              </a:rPr>
              <a:t>Xxx</a:t>
            </a:r>
            <a:endParaRPr lang="en-US" sz="1200" dirty="0">
              <a:solidFill>
                <a:schemeClr val="tx1"/>
              </a:solidFill>
            </a:endParaRPr>
          </a:p>
          <a:p>
            <a:pPr marL="182880" indent="-182880">
              <a:spcAft>
                <a:spcPts val="400"/>
              </a:spcAft>
              <a:buFont typeface="Arial" panose="020B0604020202020204" pitchFamily="34" charset="0"/>
              <a:buChar char="•"/>
            </a:pPr>
            <a:r>
              <a:rPr lang="en-US" sz="1200" dirty="0">
                <a:solidFill>
                  <a:schemeClr val="tx1"/>
                </a:solidFill>
              </a:rPr>
              <a:t>xxx</a:t>
            </a:r>
          </a:p>
        </p:txBody>
      </p:sp>
      <p:sp>
        <p:nvSpPr>
          <p:cNvPr id="15" name="Rectangle 14">
            <a:extLst>
              <a:ext uri="{FF2B5EF4-FFF2-40B4-BE49-F238E27FC236}">
                <a16:creationId xmlns:a16="http://schemas.microsoft.com/office/drawing/2014/main" id="{3CADD2AF-248A-4E19-8A75-0D1C93E0A80B}"/>
              </a:ext>
            </a:extLst>
          </p:cNvPr>
          <p:cNvSpPr/>
          <p:nvPr/>
        </p:nvSpPr>
        <p:spPr>
          <a:xfrm rot="16200000">
            <a:off x="-554153" y="2537312"/>
            <a:ext cx="2021195" cy="2095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Actions</a:t>
            </a:r>
          </a:p>
        </p:txBody>
      </p:sp>
      <p:sp>
        <p:nvSpPr>
          <p:cNvPr id="16" name="Rectangle 15">
            <a:extLst>
              <a:ext uri="{FF2B5EF4-FFF2-40B4-BE49-F238E27FC236}">
                <a16:creationId xmlns:a16="http://schemas.microsoft.com/office/drawing/2014/main" id="{DC819A75-2EC5-42E0-8A9D-BD78DA97AFC1}"/>
              </a:ext>
            </a:extLst>
          </p:cNvPr>
          <p:cNvSpPr/>
          <p:nvPr/>
        </p:nvSpPr>
        <p:spPr>
          <a:xfrm rot="16200000">
            <a:off x="-554153" y="4936176"/>
            <a:ext cx="2021195" cy="2095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Outcomes</a:t>
            </a:r>
          </a:p>
        </p:txBody>
      </p:sp>
      <p:sp>
        <p:nvSpPr>
          <p:cNvPr id="11" name="Rectangle 10">
            <a:extLst>
              <a:ext uri="{FF2B5EF4-FFF2-40B4-BE49-F238E27FC236}">
                <a16:creationId xmlns:a16="http://schemas.microsoft.com/office/drawing/2014/main" id="{4EE8E744-F364-4475-956F-B5C9808C5CC8}"/>
              </a:ext>
            </a:extLst>
          </p:cNvPr>
          <p:cNvSpPr/>
          <p:nvPr/>
        </p:nvSpPr>
        <p:spPr>
          <a:xfrm>
            <a:off x="4341434" y="1631489"/>
            <a:ext cx="3503661" cy="2021195"/>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400"/>
              </a:spcAft>
              <a:buFont typeface="Arial" panose="020B0604020202020204" pitchFamily="34" charset="0"/>
              <a:buChar char="•"/>
            </a:pPr>
            <a:r>
              <a:rPr lang="en-US" sz="1200" dirty="0" err="1">
                <a:solidFill>
                  <a:schemeClr val="tx1"/>
                </a:solidFill>
              </a:rPr>
              <a:t>Xxx</a:t>
            </a:r>
            <a:endParaRPr lang="en-US" sz="1200" dirty="0">
              <a:solidFill>
                <a:schemeClr val="tx1"/>
              </a:solidFill>
            </a:endParaRPr>
          </a:p>
          <a:p>
            <a:pPr marL="182880" indent="-182880">
              <a:spcAft>
                <a:spcPts val="400"/>
              </a:spcAft>
              <a:buFont typeface="Arial" panose="020B0604020202020204" pitchFamily="34" charset="0"/>
              <a:buChar char="•"/>
            </a:pPr>
            <a:r>
              <a:rPr lang="en-US" sz="1200" dirty="0" err="1">
                <a:solidFill>
                  <a:schemeClr val="tx1"/>
                </a:solidFill>
              </a:rPr>
              <a:t>Xxx</a:t>
            </a:r>
            <a:endParaRPr lang="en-US" sz="1200" dirty="0">
              <a:solidFill>
                <a:schemeClr val="tx1"/>
              </a:solidFill>
            </a:endParaRPr>
          </a:p>
          <a:p>
            <a:pPr marL="182880" indent="-182880">
              <a:spcAft>
                <a:spcPts val="400"/>
              </a:spcAft>
              <a:buFont typeface="Arial" panose="020B0604020202020204" pitchFamily="34" charset="0"/>
              <a:buChar char="•"/>
            </a:pPr>
            <a:r>
              <a:rPr lang="en-US" sz="1200" dirty="0">
                <a:solidFill>
                  <a:schemeClr val="tx1"/>
                </a:solidFill>
              </a:rPr>
              <a:t>xxx</a:t>
            </a:r>
          </a:p>
        </p:txBody>
      </p:sp>
      <p:sp>
        <p:nvSpPr>
          <p:cNvPr id="12" name="Rectangle 11">
            <a:extLst>
              <a:ext uri="{FF2B5EF4-FFF2-40B4-BE49-F238E27FC236}">
                <a16:creationId xmlns:a16="http://schemas.microsoft.com/office/drawing/2014/main" id="{5395BD46-7E1C-456F-9CFB-260046319FB3}"/>
              </a:ext>
            </a:extLst>
          </p:cNvPr>
          <p:cNvSpPr/>
          <p:nvPr/>
        </p:nvSpPr>
        <p:spPr>
          <a:xfrm>
            <a:off x="4341434" y="1241425"/>
            <a:ext cx="3509132" cy="39006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accent1">
                    <a:lumMod val="75000"/>
                  </a:schemeClr>
                </a:solidFill>
              </a:rPr>
              <a:t>Supply side (Vendors)</a:t>
            </a:r>
          </a:p>
        </p:txBody>
      </p:sp>
      <p:cxnSp>
        <p:nvCxnSpPr>
          <p:cNvPr id="13" name="Straight Connector 12">
            <a:extLst>
              <a:ext uri="{FF2B5EF4-FFF2-40B4-BE49-F238E27FC236}">
                <a16:creationId xmlns:a16="http://schemas.microsoft.com/office/drawing/2014/main" id="{1F3862F7-D6C6-49C2-AF40-2B53A1EFA4B1}"/>
              </a:ext>
            </a:extLst>
          </p:cNvPr>
          <p:cNvCxnSpPr/>
          <p:nvPr/>
        </p:nvCxnSpPr>
        <p:spPr>
          <a:xfrm>
            <a:off x="4341434" y="1631489"/>
            <a:ext cx="3509132"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9A9A584-AB7F-4E2E-9C35-FD88AD44058F}"/>
              </a:ext>
            </a:extLst>
          </p:cNvPr>
          <p:cNvSpPr/>
          <p:nvPr/>
        </p:nvSpPr>
        <p:spPr>
          <a:xfrm>
            <a:off x="4341434" y="4030354"/>
            <a:ext cx="3503661" cy="2021195"/>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400"/>
              </a:spcAft>
              <a:buFont typeface="Arial" panose="020B0604020202020204" pitchFamily="34" charset="0"/>
              <a:buChar char="•"/>
            </a:pPr>
            <a:r>
              <a:rPr lang="en-US" sz="1200" dirty="0" err="1">
                <a:solidFill>
                  <a:schemeClr val="tx1"/>
                </a:solidFill>
              </a:rPr>
              <a:t>Xxxx</a:t>
            </a:r>
            <a:endParaRPr lang="en-US" sz="1200" dirty="0">
              <a:solidFill>
                <a:schemeClr val="tx1"/>
              </a:solidFill>
            </a:endParaRPr>
          </a:p>
          <a:p>
            <a:pPr marL="182880" indent="-182880">
              <a:spcAft>
                <a:spcPts val="400"/>
              </a:spcAft>
              <a:buFont typeface="Arial" panose="020B0604020202020204" pitchFamily="34" charset="0"/>
              <a:buChar char="•"/>
            </a:pPr>
            <a:r>
              <a:rPr lang="en-US" sz="1200" dirty="0" err="1">
                <a:solidFill>
                  <a:schemeClr val="tx1"/>
                </a:solidFill>
              </a:rPr>
              <a:t>Xxx</a:t>
            </a:r>
            <a:endParaRPr lang="en-US" sz="1200" dirty="0">
              <a:solidFill>
                <a:schemeClr val="tx1"/>
              </a:solidFill>
            </a:endParaRPr>
          </a:p>
          <a:p>
            <a:pPr marL="182880" indent="-182880">
              <a:spcAft>
                <a:spcPts val="400"/>
              </a:spcAft>
              <a:buFont typeface="Arial" panose="020B0604020202020204" pitchFamily="34" charset="0"/>
              <a:buChar char="•"/>
            </a:pPr>
            <a:r>
              <a:rPr lang="en-US" sz="1200" dirty="0">
                <a:solidFill>
                  <a:schemeClr val="tx1"/>
                </a:solidFill>
              </a:rPr>
              <a:t>xxx</a:t>
            </a:r>
          </a:p>
        </p:txBody>
      </p:sp>
      <p:sp>
        <p:nvSpPr>
          <p:cNvPr id="17" name="Isosceles Triangle 16">
            <a:extLst>
              <a:ext uri="{FF2B5EF4-FFF2-40B4-BE49-F238E27FC236}">
                <a16:creationId xmlns:a16="http://schemas.microsoft.com/office/drawing/2014/main" id="{8ECC4550-129E-4ADA-A1BD-585708356520}"/>
              </a:ext>
            </a:extLst>
          </p:cNvPr>
          <p:cNvSpPr/>
          <p:nvPr/>
        </p:nvSpPr>
        <p:spPr>
          <a:xfrm rot="10800000">
            <a:off x="5517001" y="3750447"/>
            <a:ext cx="1152525" cy="182143"/>
          </a:xfrm>
          <a:prstGeom prst="triangl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 name="Isosceles Triangle 17">
            <a:extLst>
              <a:ext uri="{FF2B5EF4-FFF2-40B4-BE49-F238E27FC236}">
                <a16:creationId xmlns:a16="http://schemas.microsoft.com/office/drawing/2014/main" id="{8AFB4014-9864-43BC-BFFE-ABFB77DFD87A}"/>
              </a:ext>
            </a:extLst>
          </p:cNvPr>
          <p:cNvSpPr/>
          <p:nvPr/>
        </p:nvSpPr>
        <p:spPr>
          <a:xfrm rot="10800000">
            <a:off x="1736787" y="3750447"/>
            <a:ext cx="1152525" cy="182143"/>
          </a:xfrm>
          <a:prstGeom prst="triangl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0" name="Rectangle 19">
            <a:extLst>
              <a:ext uri="{FF2B5EF4-FFF2-40B4-BE49-F238E27FC236}">
                <a16:creationId xmlns:a16="http://schemas.microsoft.com/office/drawing/2014/main" id="{64E2DA15-C15F-49A8-94EE-6199E5FFA33A}"/>
              </a:ext>
            </a:extLst>
          </p:cNvPr>
          <p:cNvSpPr/>
          <p:nvPr/>
        </p:nvSpPr>
        <p:spPr>
          <a:xfrm>
            <a:off x="8348736" y="1631489"/>
            <a:ext cx="3503661" cy="2021195"/>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400"/>
              </a:spcAft>
              <a:buFont typeface="Arial" panose="020B0604020202020204" pitchFamily="34" charset="0"/>
              <a:buChar char="•"/>
            </a:pPr>
            <a:r>
              <a:rPr lang="en-US" sz="1200" dirty="0">
                <a:solidFill>
                  <a:schemeClr val="tx1"/>
                </a:solidFill>
              </a:rPr>
              <a:t>Establish a tiger team</a:t>
            </a:r>
          </a:p>
        </p:txBody>
      </p:sp>
      <p:sp>
        <p:nvSpPr>
          <p:cNvPr id="21" name="Rectangle 20">
            <a:extLst>
              <a:ext uri="{FF2B5EF4-FFF2-40B4-BE49-F238E27FC236}">
                <a16:creationId xmlns:a16="http://schemas.microsoft.com/office/drawing/2014/main" id="{E12AEF54-6FFB-4971-8818-A6D81CB6DB4C}"/>
              </a:ext>
            </a:extLst>
          </p:cNvPr>
          <p:cNvSpPr/>
          <p:nvPr/>
        </p:nvSpPr>
        <p:spPr>
          <a:xfrm>
            <a:off x="8348736" y="1241425"/>
            <a:ext cx="3509132" cy="39006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accent1">
                    <a:lumMod val="75000"/>
                  </a:schemeClr>
                </a:solidFill>
              </a:rPr>
              <a:t>Ensuring the change persists</a:t>
            </a:r>
          </a:p>
        </p:txBody>
      </p:sp>
      <p:cxnSp>
        <p:nvCxnSpPr>
          <p:cNvPr id="22" name="Straight Connector 21">
            <a:extLst>
              <a:ext uri="{FF2B5EF4-FFF2-40B4-BE49-F238E27FC236}">
                <a16:creationId xmlns:a16="http://schemas.microsoft.com/office/drawing/2014/main" id="{1AD545E3-81FD-4270-B6F8-6F386D4835DD}"/>
              </a:ext>
            </a:extLst>
          </p:cNvPr>
          <p:cNvCxnSpPr/>
          <p:nvPr/>
        </p:nvCxnSpPr>
        <p:spPr>
          <a:xfrm>
            <a:off x="8348736" y="1631489"/>
            <a:ext cx="3509132"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0B08760-4486-4904-90AE-BB001408959F}"/>
              </a:ext>
            </a:extLst>
          </p:cNvPr>
          <p:cNvSpPr/>
          <p:nvPr/>
        </p:nvSpPr>
        <p:spPr>
          <a:xfrm>
            <a:off x="8348736" y="4030354"/>
            <a:ext cx="3503661" cy="2021195"/>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400"/>
              </a:spcAft>
              <a:buFont typeface="Arial" panose="020B0604020202020204" pitchFamily="34" charset="0"/>
              <a:buChar char="•"/>
            </a:pPr>
            <a:r>
              <a:rPr lang="en-US" sz="1200" dirty="0" err="1">
                <a:solidFill>
                  <a:schemeClr val="tx1"/>
                </a:solidFill>
              </a:rPr>
              <a:t>Xxxx</a:t>
            </a:r>
            <a:endParaRPr lang="en-US" sz="1200" dirty="0">
              <a:solidFill>
                <a:schemeClr val="tx1"/>
              </a:solidFill>
            </a:endParaRPr>
          </a:p>
          <a:p>
            <a:pPr marL="182880" indent="-182880">
              <a:spcAft>
                <a:spcPts val="400"/>
              </a:spcAft>
              <a:buFont typeface="Arial" panose="020B0604020202020204" pitchFamily="34" charset="0"/>
              <a:buChar char="•"/>
            </a:pPr>
            <a:r>
              <a:rPr lang="en-US" sz="1200" dirty="0" err="1">
                <a:solidFill>
                  <a:schemeClr val="tx1"/>
                </a:solidFill>
              </a:rPr>
              <a:t>Xxx</a:t>
            </a:r>
            <a:endParaRPr lang="en-US" sz="1200" dirty="0">
              <a:solidFill>
                <a:schemeClr val="tx1"/>
              </a:solidFill>
            </a:endParaRPr>
          </a:p>
          <a:p>
            <a:pPr marL="182880" indent="-182880">
              <a:spcAft>
                <a:spcPts val="400"/>
              </a:spcAft>
              <a:buFont typeface="Arial" panose="020B0604020202020204" pitchFamily="34" charset="0"/>
              <a:buChar char="•"/>
            </a:pPr>
            <a:r>
              <a:rPr lang="en-US" sz="1200" dirty="0">
                <a:solidFill>
                  <a:schemeClr val="tx1"/>
                </a:solidFill>
              </a:rPr>
              <a:t>xxx</a:t>
            </a:r>
          </a:p>
        </p:txBody>
      </p:sp>
      <p:sp>
        <p:nvSpPr>
          <p:cNvPr id="24" name="Isosceles Triangle 23">
            <a:extLst>
              <a:ext uri="{FF2B5EF4-FFF2-40B4-BE49-F238E27FC236}">
                <a16:creationId xmlns:a16="http://schemas.microsoft.com/office/drawing/2014/main" id="{EC1C6467-3AE6-410A-A419-FABE951379DB}"/>
              </a:ext>
            </a:extLst>
          </p:cNvPr>
          <p:cNvSpPr/>
          <p:nvPr/>
        </p:nvSpPr>
        <p:spPr>
          <a:xfrm rot="10800000">
            <a:off x="9524303" y="3750447"/>
            <a:ext cx="1152525" cy="182143"/>
          </a:xfrm>
          <a:prstGeom prst="triangl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a:extLst>
              <a:ext uri="{FF2B5EF4-FFF2-40B4-BE49-F238E27FC236}">
                <a16:creationId xmlns:a16="http://schemas.microsoft.com/office/drawing/2014/main" id="{CCD4064B-E3DB-46FC-A925-53C7EC79DCA4}"/>
              </a:ext>
            </a:extLst>
          </p:cNvPr>
          <p:cNvSpPr/>
          <p:nvPr/>
        </p:nvSpPr>
        <p:spPr>
          <a:xfrm>
            <a:off x="869060" y="275525"/>
            <a:ext cx="2887980" cy="920815"/>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xxx</a:t>
            </a:r>
          </a:p>
        </p:txBody>
      </p:sp>
      <p:sp>
        <p:nvSpPr>
          <p:cNvPr id="26" name="Rectangle 25">
            <a:extLst>
              <a:ext uri="{FF2B5EF4-FFF2-40B4-BE49-F238E27FC236}">
                <a16:creationId xmlns:a16="http://schemas.microsoft.com/office/drawing/2014/main" id="{2165C488-9635-4449-A6ED-D1B16CB7C8EF}"/>
              </a:ext>
            </a:extLst>
          </p:cNvPr>
          <p:cNvSpPr/>
          <p:nvPr/>
        </p:nvSpPr>
        <p:spPr>
          <a:xfrm>
            <a:off x="4649273" y="275525"/>
            <a:ext cx="2887980" cy="920815"/>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Mahesh, Balu, Subhash and team</a:t>
            </a:r>
          </a:p>
        </p:txBody>
      </p:sp>
      <p:sp>
        <p:nvSpPr>
          <p:cNvPr id="27" name="Rectangle 26">
            <a:extLst>
              <a:ext uri="{FF2B5EF4-FFF2-40B4-BE49-F238E27FC236}">
                <a16:creationId xmlns:a16="http://schemas.microsoft.com/office/drawing/2014/main" id="{952EBEC9-CB7C-4211-ABC2-EB37F0DA76DC}"/>
              </a:ext>
            </a:extLst>
          </p:cNvPr>
          <p:cNvSpPr/>
          <p:nvPr/>
        </p:nvSpPr>
        <p:spPr>
          <a:xfrm>
            <a:off x="8596433" y="275525"/>
            <a:ext cx="2887980" cy="920815"/>
          </a:xfrm>
          <a:prstGeom prst="rect">
            <a:avLst/>
          </a:prstGeom>
          <a:solidFill>
            <a:schemeClr val="accent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Balu</a:t>
            </a:r>
          </a:p>
        </p:txBody>
      </p:sp>
    </p:spTree>
    <p:extLst>
      <p:ext uri="{BB962C8B-B14F-4D97-AF65-F5344CB8AC3E}">
        <p14:creationId xmlns:p14="http://schemas.microsoft.com/office/powerpoint/2010/main" val="13296818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42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a&lt;/m_strFormatTime&gt;&lt;m_yearfmt&gt;&lt;begin val=&quot;0&quot;/&gt;&lt;end val=&quot;4&quot;/&gt;&lt;/m_yearfmt&gt;&lt;/m_precDefaultDay&gt;&lt;m_mruColor&gt;&lt;m_vecMRU length=&quot;11&quot;&gt;&lt;elem m_fUsage=&quot;1.65923513454961013558E+00&quot;&gt;&lt;m_msothmcolidx val=&quot;0&quot;/&gt;&lt;m_rgb r=&quot;F7&quot; g=&quot;92&quot; b=&quot;4D&quot;/&gt;&lt;m_nBrightness endver=&quot;26206&quot; val=&quot;0&quot;/&gt;&lt;/elem&gt;&lt;elem m_fUsage=&quot;1.22811261497518420249E+00&quot;&gt;&lt;m_msothmcolidx val=&quot;0&quot;/&gt;&lt;m_rgb r=&quot;78&quot; g=&quot;B9&quot; b=&quot;FC&quot;/&gt;&lt;m_nBrightness endver=&quot;26206&quot; val=&quot;0&quot;/&gt;&lt;/elem&gt;&lt;elem m_fUsage=&quot;9.52399399829566006837E-01&quot;&gt;&lt;m_msothmcolidx val=&quot;0&quot;/&gt;&lt;m_rgb r=&quot;FB&quot; g=&quot;C7&quot; b=&quot;A5&quot;/&gt;&lt;m_nBrightness endver=&quot;26206&quot; val=&quot;0&quot;/&gt;&lt;/elem&gt;&lt;elem m_fUsage=&quot;9.00000000000000022204E-01&quot;&gt;&lt;m_msothmcolidx val=&quot;0&quot;/&gt;&lt;m_rgb r=&quot;EB&quot; g=&quot;82&quot; b=&quot;74&quot;/&gt;&lt;m_nBrightness endver=&quot;26206&quot; val=&quot;0&quot;/&gt;&lt;/elem&gt;&lt;elem m_fUsage=&quot;8.10000000000000053291E-01&quot;&gt;&lt;m_msothmcolidx val=&quot;0&quot;/&gt;&lt;m_rgb r=&quot;81&quot; g=&quot;D1&quot; b=&quot;FF&quot;/&gt;&lt;m_nBrightness endver=&quot;26206&quot; val=&quot;0&quot;/&gt;&lt;/elem&gt;&lt;elem m_fUsage=&quot;6.56100000000000127542E-01&quot;&gt;&lt;m_msothmcolidx val=&quot;0&quot;/&gt;&lt;m_rgb r=&quot;D9&quot; g=&quot;D9&quot; b=&quot;D9&quot;/&gt;&lt;m_nBrightness endver=&quot;26206&quot; val=&quot;0&quot;/&gt;&lt;/elem&gt;&lt;elem m_fUsage=&quot;5.90490000000000181402E-01&quot;&gt;&lt;m_msothmcolidx val=&quot;0&quot;/&gt;&lt;m_rgb r=&quot;F1&quot; g=&quot;AC&quot; b=&quot;A2&quot;/&gt;&lt;m_nBrightness endver=&quot;26206&quot; val=&quot;0&quot;/&gt;&lt;/elem&gt;&lt;elem m_fUsage=&quot;4.88320668575649097232E-01&quot;&gt;&lt;m_msothmcolidx val=&quot;0&quot;/&gt;&lt;m_rgb r=&quot;FD&quot; g=&quot;E3&quot; b=&quot;D2&quot;/&gt;&lt;m_nBrightness endver=&quot;26206&quot; val=&quot;0&quot;/&gt;&lt;/elem&gt;&lt;elem m_fUsage=&quot;4.78296900000000135833E-01&quot;&gt;&lt;m_msothmcolidx val=&quot;0&quot;/&gt;&lt;m_rgb r=&quot;78&quot; g=&quot;FD&quot; b=&quot;C7&quot;/&gt;&lt;m_nBrightness endver=&quot;26206&quot; val=&quot;0&quot;/&gt;&lt;/elem&gt;&lt;elem m_fUsage=&quot;3.87420489000000145552E-01&quot;&gt;&lt;m_msothmcolidx val=&quot;0&quot;/&gt;&lt;m_rgb r=&quot;C5&quot; g=&quot;53&quot; b=&quot;09&quot;/&gt;&lt;m_nBrightness endver=&quot;26206&quot; val=&quot;0&quot;/&gt;&lt;/elem&gt;&lt;elem m_fUsage=&quot;3.48678440100000153201E-01&quot;&gt;&lt;m_msothmcolidx val=&quot;0&quot;/&gt;&lt;m_rgb r=&quot;BB&quot; g=&quot;DC&quot; b=&quot;FE&quot;/&gt;&lt;m_nBrightness endver=&quot;26206&quot; val=&quot;0&quot;/&gt;&lt;/elem&gt;&lt;/m_vecMRU&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yNkwPjG15gL4KZlbJggyw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P2RRJwtKBST_j7tFhNpU9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yNkwPjG15gL4KZlbJggyww"/>
</p:tagLst>
</file>

<file path=ppt/theme/theme1.xml><?xml version="1.0" encoding="utf-8"?>
<a:theme xmlns:a="http://schemas.openxmlformats.org/drawingml/2006/main" name="1_Office Theme">
  <a:themeElements>
    <a:clrScheme name="Custom 4">
      <a:dk1>
        <a:sysClr val="windowText" lastClr="000000"/>
      </a:dk1>
      <a:lt1>
        <a:sysClr val="window" lastClr="FFFFFF"/>
      </a:lt1>
      <a:dk2>
        <a:srgbClr val="44546A"/>
      </a:dk2>
      <a:lt2>
        <a:srgbClr val="E7E6E6"/>
      </a:lt2>
      <a:accent1>
        <a:srgbClr val="F5731E"/>
      </a:accent1>
      <a:accent2>
        <a:srgbClr val="0351A2"/>
      </a:accent2>
      <a:accent3>
        <a:srgbClr val="D5351F"/>
      </a:accent3>
      <a:accent4>
        <a:srgbClr val="03A362"/>
      </a:accent4>
      <a:accent5>
        <a:srgbClr val="007CC3"/>
      </a:accent5>
      <a:accent6>
        <a:srgbClr val="F5D11F"/>
      </a:accent6>
      <a:hlink>
        <a:srgbClr val="0563C1"/>
      </a:hlink>
      <a:folHlink>
        <a:srgbClr val="954F7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accent1"/>
          </a:solidFill>
        </a:ln>
      </a:spPr>
      <a:bodyPr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Custom 4">
      <a:dk1>
        <a:sysClr val="windowText" lastClr="000000"/>
      </a:dk1>
      <a:lt1>
        <a:sysClr val="window" lastClr="FFFFFF"/>
      </a:lt1>
      <a:dk2>
        <a:srgbClr val="44546A"/>
      </a:dk2>
      <a:lt2>
        <a:srgbClr val="E7E6E6"/>
      </a:lt2>
      <a:accent1>
        <a:srgbClr val="F5731E"/>
      </a:accent1>
      <a:accent2>
        <a:srgbClr val="0351A2"/>
      </a:accent2>
      <a:accent3>
        <a:srgbClr val="D5351F"/>
      </a:accent3>
      <a:accent4>
        <a:srgbClr val="03A362"/>
      </a:accent4>
      <a:accent5>
        <a:srgbClr val="007CC3"/>
      </a:accent5>
      <a:accent6>
        <a:srgbClr val="F5D11F"/>
      </a:accent6>
      <a:hlink>
        <a:srgbClr val="0563C1"/>
      </a:hlink>
      <a:folHlink>
        <a:srgbClr val="954F7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accent1"/>
          </a:solidFill>
        </a:ln>
      </a:spPr>
      <a:bodyPr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526011E421BC7479AC2DE2DE68DAE20" ma:contentTypeVersion="13" ma:contentTypeDescription="Create a new document." ma:contentTypeScope="" ma:versionID="e169febc88a2ff820ee9f412a29672ec">
  <xsd:schema xmlns:xsd="http://www.w3.org/2001/XMLSchema" xmlns:xs="http://www.w3.org/2001/XMLSchema" xmlns:p="http://schemas.microsoft.com/office/2006/metadata/properties" xmlns:ns3="86a44e8f-890f-422d-825c-88f4a97c459b" xmlns:ns4="d2c05161-cd0e-4ef2-83e9-049618f01ff7" targetNamespace="http://schemas.microsoft.com/office/2006/metadata/properties" ma:root="true" ma:fieldsID="e8230dbb86f04b725a6c09dcf896b263" ns3:_="" ns4:_="">
    <xsd:import namespace="86a44e8f-890f-422d-825c-88f4a97c459b"/>
    <xsd:import namespace="d2c05161-cd0e-4ef2-83e9-049618f01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a44e8f-890f-422d-825c-88f4a97c45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2c05161-cd0e-4ef2-83e9-049618f01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8D13ED-D844-4997-8675-AE9605C9DBFA}">
  <ds:schemaRefs>
    <ds:schemaRef ds:uri="http://purl.org/dc/elements/1.1/"/>
    <ds:schemaRef ds:uri="http://www.w3.org/XML/1998/namespace"/>
    <ds:schemaRef ds:uri="http://schemas.microsoft.com/office/2006/metadata/properties"/>
    <ds:schemaRef ds:uri="86a44e8f-890f-422d-825c-88f4a97c459b"/>
    <ds:schemaRef ds:uri="http://purl.org/dc/dcmitype/"/>
    <ds:schemaRef ds:uri="d2c05161-cd0e-4ef2-83e9-049618f01ff7"/>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90B8E8FC-024A-453A-AE4A-82B792557DAE}">
  <ds:schemaRefs>
    <ds:schemaRef ds:uri="http://schemas.microsoft.com/sharepoint/v3/contenttype/forms"/>
  </ds:schemaRefs>
</ds:datastoreItem>
</file>

<file path=customXml/itemProps3.xml><?xml version="1.0" encoding="utf-8"?>
<ds:datastoreItem xmlns:ds="http://schemas.openxmlformats.org/officeDocument/2006/customXml" ds:itemID="{66508CA7-0EFD-4EA0-BD8A-93CD7ED86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a44e8f-890f-422d-825c-88f4a97c459b"/>
    <ds:schemaRef ds:uri="d2c05161-cd0e-4ef2-83e9-049618f01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176914</TotalTime>
  <Words>1993</Words>
  <Application>Microsoft Office PowerPoint</Application>
  <PresentationFormat>Widescreen</PresentationFormat>
  <Paragraphs>349</Paragraphs>
  <Slides>20</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8" baseType="lpstr">
      <vt:lpstr>Arial</vt:lpstr>
      <vt:lpstr>Avenir</vt:lpstr>
      <vt:lpstr>Calibri</vt:lpstr>
      <vt:lpstr>D-DIN</vt:lpstr>
      <vt:lpstr>DIN-Regular</vt:lpstr>
      <vt:lpstr>1_Office Theme</vt:lpstr>
      <vt:lpstr>4_Office Theme</vt:lpstr>
      <vt:lpstr>think-cell Slide</vt:lpstr>
      <vt:lpstr>PowerPoint Presentation</vt:lpstr>
      <vt:lpstr>Summary</vt:lpstr>
      <vt:lpstr>Review of key marketing enhancement initiatives</vt:lpstr>
      <vt:lpstr>Pre-order</vt:lpstr>
      <vt:lpstr>Flexi revamp</vt:lpstr>
      <vt:lpstr>Family plan</vt:lpstr>
      <vt:lpstr>Estimation factory</vt:lpstr>
      <vt:lpstr>Tiger team</vt:lpstr>
      <vt:lpstr>Actions &amp; outcomes</vt:lpstr>
      <vt:lpstr>Effort estimation details </vt:lpstr>
      <vt:lpstr>Estimation Factory</vt:lpstr>
      <vt:lpstr>Estimation Factory</vt:lpstr>
      <vt:lpstr>Estimation Factory</vt:lpstr>
      <vt:lpstr>PowerPoint Presentation</vt:lpstr>
      <vt:lpstr>Content for 2 July</vt:lpstr>
      <vt:lpstr>2+2 week release</vt:lpstr>
      <vt:lpstr>Enablers and their timeline to reach 2+2 week releases</vt:lpstr>
      <vt:lpstr>Program efficiency benchmark</vt:lpstr>
      <vt:lpstr>Efficiency measurement and management using golden stories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Friday Presentation</dc:title>
  <dc:subject/>
  <dc:creator>Aaro Kauppinen</dc:creator>
  <cp:keywords/>
  <dc:description/>
  <cp:lastModifiedBy>Aaro Kauppinen</cp:lastModifiedBy>
  <cp:revision>4801</cp:revision>
  <dcterms:created xsi:type="dcterms:W3CDTF">2020-02-17T04:49:04Z</dcterms:created>
  <dcterms:modified xsi:type="dcterms:W3CDTF">2021-06-18T12:47:12Z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Aaro.Kauppinen@ad.infosys.com</vt:lpwstr>
  </property>
  <property fmtid="{D5CDD505-2E9C-101B-9397-08002B2CF9AE}" pid="5" name="MSIP_Label_be4b3411-284d-4d31-bd4f-bc13ef7f1fd6_SetDate">
    <vt:lpwstr>2020-02-17T04:59:54.7494966Z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b903351d-52ae-403f-b3bb-80dd19119600</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Aaro.Kauppinen@ad.infosys.com</vt:lpwstr>
  </property>
  <property fmtid="{D5CDD505-2E9C-101B-9397-08002B2CF9AE}" pid="13" name="MSIP_Label_a0819fa7-4367-4500-ba88-dd630d977609_SetDate">
    <vt:lpwstr>2020-02-17T04:59:54.7494966Z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b903351d-52ae-403f-b3bb-80dd19119600</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y fmtid="{D5CDD505-2E9C-101B-9397-08002B2CF9AE}" pid="20" name="ContentTypeId">
    <vt:lpwstr>0x010100D526011E421BC7479AC2DE2DE68DAE20</vt:lpwstr>
  </property>
</Properties>
</file>