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CCFF"/>
    <a:srgbClr val="CCFFFF"/>
    <a:srgbClr val="99FF99"/>
    <a:srgbClr val="99CCFF"/>
    <a:srgbClr val="FF9999"/>
    <a:srgbClr val="008080"/>
    <a:srgbClr val="FFCC66"/>
    <a:srgbClr val="FFFF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60" autoAdjust="0"/>
  </p:normalViewPr>
  <p:slideViewPr>
    <p:cSldViewPr snapToGrid="0">
      <p:cViewPr varScale="1">
        <p:scale>
          <a:sx n="62" d="100"/>
          <a:sy n="62" d="100"/>
        </p:scale>
        <p:origin x="10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0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283-9976-4A7A-A88E-872978E04FA1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69DE-15F9-40FA-976E-FD090479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7722603" y="4687361"/>
            <a:ext cx="4274745" cy="2029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001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341337" y="671695"/>
            <a:ext cx="32834" cy="111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58648" y="1924119"/>
            <a:ext cx="3650138" cy="266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001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3770135" y="671695"/>
            <a:ext cx="2" cy="14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96573" y="1909132"/>
            <a:ext cx="3766770" cy="2641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001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7458" y="1884847"/>
            <a:ext cx="2661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                     Production Subnet 1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2414074" y="1371356"/>
            <a:ext cx="6971636" cy="271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AA41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wordArtVert" rtlCol="0" anchor="ctr"/>
          <a:lstStyle/>
          <a:p>
            <a:pPr algn="ctr" defTabSz="685800" hangingPunct="1"/>
            <a:endParaRPr lang="en-GB" sz="1100" kern="1200">
              <a:solidFill>
                <a:srgbClr val="6D6E71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31529" r="44723" b="8892"/>
          <a:stretch/>
        </p:blipFill>
        <p:spPr>
          <a:xfrm>
            <a:off x="3714255" y="1309573"/>
            <a:ext cx="193271" cy="3442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414074" y="849739"/>
            <a:ext cx="6849482" cy="291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AA41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wordArtVert" rtlCol="0" anchor="ctr"/>
          <a:lstStyle/>
          <a:p>
            <a:pPr algn="ctr" defTabSz="685800" hangingPunct="1"/>
            <a:r>
              <a:rPr lang="en-GB" sz="1400" b="1" kern="1200" dirty="0" smtClean="0">
                <a:solidFill>
                  <a:srgbClr val="6D6E71">
                    <a:lumMod val="50000"/>
                  </a:srgbClr>
                </a:solidFill>
                <a:latin typeface="+mj-lt"/>
              </a:rPr>
              <a:t>Load Balancer</a:t>
            </a:r>
            <a:endParaRPr lang="en-GB" sz="1400" b="1" kern="1200" dirty="0">
              <a:solidFill>
                <a:srgbClr val="6D6E71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53537" y="2277858"/>
            <a:ext cx="2793299" cy="2217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5" name="Rectangle 54"/>
          <p:cNvSpPr/>
          <p:nvPr/>
        </p:nvSpPr>
        <p:spPr>
          <a:xfrm>
            <a:off x="3879958" y="2814359"/>
            <a:ext cx="1120562" cy="2825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Webserver 1 : 80/443</a:t>
            </a:r>
            <a:endParaRPr 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3863406" y="3713616"/>
            <a:ext cx="1120562" cy="2910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Publish Server 1 :4503/8443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2453538" y="2263889"/>
            <a:ext cx="2829072" cy="261610"/>
          </a:xfrm>
          <a:prstGeom prst="rect">
            <a:avLst/>
          </a:prstGeom>
          <a:solidFill>
            <a:srgbClr val="9696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Availability Zone 1</a:t>
            </a:r>
            <a:endParaRPr lang="en-US" sz="11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29" y="2636840"/>
            <a:ext cx="502583" cy="50273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46" y="3604558"/>
            <a:ext cx="444455" cy="532547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3" name="Elbow Connector 62"/>
          <p:cNvCxnSpPr/>
          <p:nvPr/>
        </p:nvCxnSpPr>
        <p:spPr>
          <a:xfrm rot="5400000">
            <a:off x="3264568" y="3348089"/>
            <a:ext cx="407676" cy="277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8526" y="4495087"/>
            <a:ext cx="1666431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000" dirty="0" smtClean="0"/>
              <a:t>Virtual Network Staging</a:t>
            </a:r>
            <a:endParaRPr lang="en-US" sz="1000" dirty="0"/>
          </a:p>
        </p:txBody>
      </p:sp>
      <p:cxnSp>
        <p:nvCxnSpPr>
          <p:cNvPr id="102" name="Elbow Connector 101"/>
          <p:cNvCxnSpPr>
            <a:stCxn id="54" idx="1"/>
          </p:cNvCxnSpPr>
          <p:nvPr/>
        </p:nvCxnSpPr>
        <p:spPr>
          <a:xfrm rot="10800000" flipV="1">
            <a:off x="1166703" y="3386473"/>
            <a:ext cx="1286835" cy="618172"/>
          </a:xfrm>
          <a:prstGeom prst="bentConnector3">
            <a:avLst>
              <a:gd name="adj1" fmla="val 1021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>
            <a:off x="1082286" y="4657167"/>
            <a:ext cx="6656871" cy="16194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27625" y="-80321"/>
            <a:ext cx="869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Prod High </a:t>
            </a:r>
            <a:r>
              <a:rPr lang="en-GB" b="1" dirty="0">
                <a:solidFill>
                  <a:srgbClr val="0070C0"/>
                </a:solidFill>
              </a:rPr>
              <a:t>Level </a:t>
            </a:r>
            <a:r>
              <a:rPr lang="en-GB" b="1" dirty="0" smtClean="0">
                <a:solidFill>
                  <a:srgbClr val="0070C0"/>
                </a:solidFill>
              </a:rPr>
              <a:t>Deployment </a:t>
            </a:r>
            <a:r>
              <a:rPr lang="en-GB" b="1" dirty="0" smtClean="0">
                <a:solidFill>
                  <a:srgbClr val="0070C0"/>
                </a:solidFill>
              </a:rPr>
              <a:t>Architecture – Dispatcher for Publisher and author instances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71649"/>
            <a:ext cx="1063411" cy="1280351"/>
          </a:xfrm>
          <a:prstGeom prst="rect">
            <a:avLst/>
          </a:prstGeom>
        </p:spPr>
      </p:pic>
      <p:sp>
        <p:nvSpPr>
          <p:cNvPr id="39" name="Bent Arrow 38"/>
          <p:cNvSpPr/>
          <p:nvPr/>
        </p:nvSpPr>
        <p:spPr>
          <a:xfrm>
            <a:off x="288511" y="1288311"/>
            <a:ext cx="970205" cy="10390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6804" y="4052929"/>
            <a:ext cx="970205" cy="49817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787257" y="1884847"/>
            <a:ext cx="285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                         Production Subnet 2 </a:t>
            </a:r>
            <a:endParaRPr lang="en-US" sz="12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31529" r="44723" b="8892"/>
          <a:stretch/>
        </p:blipFill>
        <p:spPr>
          <a:xfrm>
            <a:off x="7278956" y="1311492"/>
            <a:ext cx="193271" cy="34424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7512062" y="232510"/>
            <a:ext cx="30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Users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971119" y="264924"/>
            <a:ext cx="30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Users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6312735" y="2216214"/>
            <a:ext cx="2793299" cy="2217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0" name="Rectangle 69"/>
          <p:cNvSpPr/>
          <p:nvPr/>
        </p:nvSpPr>
        <p:spPr>
          <a:xfrm>
            <a:off x="7739156" y="2735201"/>
            <a:ext cx="1120562" cy="3000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Webserver 2 : 80/443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7722604" y="3657089"/>
            <a:ext cx="1120562" cy="2859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Publish Server 2 :4504/8443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6312736" y="2202245"/>
            <a:ext cx="2829072" cy="261610"/>
          </a:xfrm>
          <a:prstGeom prst="rect">
            <a:avLst/>
          </a:prstGeom>
          <a:solidFill>
            <a:srgbClr val="9696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Availability Zone 2</a:t>
            </a:r>
            <a:endParaRPr lang="en-US" sz="11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27" y="2575196"/>
            <a:ext cx="502583" cy="50273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44" y="3542914"/>
            <a:ext cx="444455" cy="532547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75" name="Elbow Connector 74"/>
          <p:cNvCxnSpPr/>
          <p:nvPr/>
        </p:nvCxnSpPr>
        <p:spPr>
          <a:xfrm rot="5400000">
            <a:off x="7123766" y="3286445"/>
            <a:ext cx="407676" cy="277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43174" y="4883523"/>
            <a:ext cx="3286038" cy="18718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5" name="Rectangle 64"/>
          <p:cNvSpPr/>
          <p:nvPr/>
        </p:nvSpPr>
        <p:spPr>
          <a:xfrm>
            <a:off x="9869594" y="5420024"/>
            <a:ext cx="1583547" cy="38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Webserver </a:t>
            </a:r>
            <a:r>
              <a:rPr lang="en-US" sz="1000" dirty="0" smtClean="0"/>
              <a:t>3 </a:t>
            </a:r>
            <a:r>
              <a:rPr lang="en-US" sz="1000" dirty="0" smtClean="0"/>
              <a:t>: 80/443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9853043" y="6319280"/>
            <a:ext cx="1600098" cy="423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Author Server </a:t>
            </a:r>
            <a:r>
              <a:rPr lang="en-US" sz="800" dirty="0" smtClean="0"/>
              <a:t>1 :</a:t>
            </a:r>
            <a:r>
              <a:rPr lang="en-US" sz="800" dirty="0" smtClean="0"/>
              <a:t>4502/8443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8443174" y="4869553"/>
            <a:ext cx="3286037" cy="266683"/>
          </a:xfrm>
          <a:prstGeom prst="rect">
            <a:avLst/>
          </a:prstGeom>
          <a:solidFill>
            <a:srgbClr val="9696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Availability Zone </a:t>
            </a:r>
            <a:r>
              <a:rPr lang="en-US" sz="1100" dirty="0" smtClean="0"/>
              <a:t>3</a:t>
            </a:r>
            <a:endParaRPr lang="en-US" sz="11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56" y="5242505"/>
            <a:ext cx="516020" cy="419382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55" y="6210223"/>
            <a:ext cx="394183" cy="472311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78" name="Elbow Connector 77"/>
          <p:cNvCxnSpPr>
            <a:stCxn id="76" idx="2"/>
          </p:cNvCxnSpPr>
          <p:nvPr/>
        </p:nvCxnSpPr>
        <p:spPr>
          <a:xfrm rot="5400000">
            <a:off x="9228080" y="5877979"/>
            <a:ext cx="509578" cy="773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7" idx="1"/>
            <a:endCxn id="59" idx="2"/>
          </p:cNvCxnSpPr>
          <p:nvPr/>
        </p:nvCxnSpPr>
        <p:spPr>
          <a:xfrm rot="10800000">
            <a:off x="3445875" y="4137105"/>
            <a:ext cx="5817681" cy="23092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7" idx="0"/>
            <a:endCxn id="74" idx="2"/>
          </p:cNvCxnSpPr>
          <p:nvPr/>
        </p:nvCxnSpPr>
        <p:spPr>
          <a:xfrm rot="16200000" flipV="1">
            <a:off x="7315479" y="4065054"/>
            <a:ext cx="2134762" cy="2155575"/>
          </a:xfrm>
          <a:prstGeom prst="bentConnector3">
            <a:avLst>
              <a:gd name="adj1" fmla="val 100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55953" y="3838052"/>
            <a:ext cx="2341395" cy="416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AA41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wordArtVert" rtlCol="0" anchor="ctr"/>
          <a:lstStyle/>
          <a:p>
            <a:pPr algn="ctr" defTabSz="685800" hangingPunct="1"/>
            <a:endParaRPr lang="en-GB" sz="1100" kern="1200">
              <a:solidFill>
                <a:srgbClr val="6D6E71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31529" r="44723" b="8892"/>
          <a:stretch/>
        </p:blipFill>
        <p:spPr>
          <a:xfrm>
            <a:off x="10542611" y="3773845"/>
            <a:ext cx="296535" cy="528173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 flipV="1">
            <a:off x="10669053" y="3354493"/>
            <a:ext cx="2" cy="14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107030" y="3175710"/>
            <a:ext cx="189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Agency Users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8094746" y="4682749"/>
            <a:ext cx="30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Production Subnet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4910689" y="2313273"/>
            <a:ext cx="3668009" cy="1508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001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928274" y="591811"/>
            <a:ext cx="3668009" cy="1694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001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690106" y="1049818"/>
            <a:ext cx="2049366" cy="2790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001">
            <a:schemeClr val="dk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881226" y="5255093"/>
            <a:ext cx="9357459" cy="952526"/>
          </a:xfrm>
          <a:prstGeom prst="rect">
            <a:avLst/>
          </a:prstGeom>
          <a:solidFill>
            <a:srgbClr val="99CCFF"/>
          </a:solidFill>
          <a:ln w="3175" cap="flat" cmpd="sng" algn="ctr">
            <a:noFill/>
            <a:prstDash val="solid"/>
          </a:ln>
          <a:effectLst/>
        </p:spPr>
        <p:txBody>
          <a:bodyPr lIns="49391" tIns="24694" rIns="49391" bIns="24694" rtlCol="0" anchor="ctr"/>
          <a:lstStyle/>
          <a:p>
            <a:pPr algn="ctr" defTabSz="685800" hangingPunct="1"/>
            <a:endParaRPr lang="en-GB" sz="1998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292674" y="5248350"/>
            <a:ext cx="1243449" cy="959269"/>
          </a:xfrm>
          <a:prstGeom prst="rect">
            <a:avLst/>
          </a:prstGeom>
          <a:solidFill>
            <a:srgbClr val="99FF99"/>
          </a:solidFill>
          <a:ln w="3175" cap="flat" cmpd="sng" algn="ctr">
            <a:noFill/>
            <a:prstDash val="solid"/>
          </a:ln>
          <a:effectLst/>
        </p:spPr>
        <p:txBody>
          <a:bodyPr lIns="49391" tIns="24694" rIns="49391" bIns="24694" rtlCol="0" anchor="ctr"/>
          <a:lstStyle/>
          <a:p>
            <a:pPr algn="ctr" defTabSz="685800" hangingPunct="1"/>
            <a:endParaRPr lang="en-GB" sz="1998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534887" y="46006"/>
            <a:ext cx="10741599" cy="400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rgbClr val="0070C0"/>
                </a:solidFill>
              </a:rPr>
              <a:t>High Level Prod Architecture – Integrating with internal and external systems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67175" y="1343661"/>
            <a:ext cx="1733733" cy="2387063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</a:ln>
          <a:effectLst/>
        </p:spPr>
        <p:txBody>
          <a:bodyPr lIns="49391" tIns="24694" rIns="49391" bIns="24694" rtlCol="0" anchor="ctr"/>
          <a:lstStyle/>
          <a:p>
            <a:pPr algn="ctr" defTabSz="685800" hangingPunct="1"/>
            <a:endParaRPr lang="en-GB" sz="1998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8619" y="2346543"/>
            <a:ext cx="1622597" cy="1384181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</a:ln>
          <a:effectLst/>
        </p:spPr>
        <p:txBody>
          <a:bodyPr lIns="49391" tIns="24694" rIns="49391" bIns="24694" rtlCol="0" anchor="ctr"/>
          <a:lstStyle/>
          <a:p>
            <a:pPr algn="ctr" defTabSz="685800" hangingPunct="1"/>
            <a:endParaRPr lang="en-GB" sz="1998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62899" y="788622"/>
            <a:ext cx="1243449" cy="1465173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</a:ln>
          <a:effectLst/>
        </p:spPr>
        <p:txBody>
          <a:bodyPr lIns="49391" tIns="24694" rIns="49391" bIns="24694" rtlCol="0" anchor="ctr"/>
          <a:lstStyle/>
          <a:p>
            <a:pPr algn="ctr" defTabSz="685800" hangingPunct="1"/>
            <a:endParaRPr lang="en-GB" sz="1998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67175" y="4341173"/>
            <a:ext cx="5668694" cy="377991"/>
          </a:xfrm>
          <a:prstGeom prst="rect">
            <a:avLst/>
          </a:prstGeom>
          <a:solidFill>
            <a:srgbClr val="00808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1100" b="1" dirty="0" smtClean="0">
                <a:solidFill>
                  <a:prstClr val="white"/>
                </a:solidFill>
                <a:latin typeface="+mj-lt"/>
              </a:rPr>
              <a:t>Mule Soft API Gateway(inbound/Outbound)</a:t>
            </a:r>
            <a:endParaRPr lang="en-GB" sz="11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2795" y="1389445"/>
            <a:ext cx="109420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/>
            <a:r>
              <a:rPr lang="en-GB" sz="1050" b="1" dirty="0"/>
              <a:t>AEM Author 6.5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1322" y="2322198"/>
            <a:ext cx="1113341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/>
            <a:r>
              <a:rPr lang="en-GB" sz="800" b="1" dirty="0"/>
              <a:t>AEM Publish </a:t>
            </a:r>
            <a:r>
              <a:rPr lang="en-GB" sz="800" b="1" dirty="0" smtClean="0"/>
              <a:t>6.5</a:t>
            </a:r>
            <a:endParaRPr lang="en-GB" sz="8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341296" y="961774"/>
            <a:ext cx="1050013" cy="331316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900" kern="1200" dirty="0">
                <a:solidFill>
                  <a:schemeClr val="tx1"/>
                </a:solidFill>
                <a:latin typeface="+mj-lt"/>
              </a:rPr>
              <a:t>Security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342338" y="1375084"/>
            <a:ext cx="1050013" cy="331316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900" kern="1200" dirty="0">
                <a:solidFill>
                  <a:schemeClr val="tx1"/>
                </a:solidFill>
                <a:latin typeface="+mj-lt"/>
              </a:rPr>
              <a:t>Load Balancing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47192" y="1768791"/>
            <a:ext cx="1050013" cy="331316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900" kern="1200" dirty="0">
                <a:solidFill>
                  <a:schemeClr val="tx1"/>
                </a:solidFill>
                <a:latin typeface="+mj-lt"/>
              </a:rPr>
              <a:t>Caching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49557" y="5491139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US" sz="1000" dirty="0" smtClean="0">
                <a:latin typeface="+mj-lt"/>
              </a:rPr>
              <a:t>Salesforce(CPQ,XOM)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062395" y="5508991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Payment Manager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916386" y="2167466"/>
            <a:ext cx="1605155" cy="355160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800" kern="1200" dirty="0">
                <a:solidFill>
                  <a:schemeClr val="tx1"/>
                </a:solidFill>
                <a:latin typeface="+mj-lt"/>
              </a:rPr>
              <a:t>Authoring Tools</a:t>
            </a:r>
          </a:p>
          <a:p>
            <a:pPr algn="ctr" defTabSz="685800" hangingPunct="1"/>
            <a:r>
              <a:rPr lang="en-GB" sz="800" kern="1200" dirty="0">
                <a:solidFill>
                  <a:schemeClr val="tx1"/>
                </a:solidFill>
                <a:latin typeface="+mj-lt"/>
              </a:rPr>
              <a:t>(Components, Templates, Workflows)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909845" y="2628989"/>
            <a:ext cx="1605155" cy="355160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800" kern="1200" dirty="0">
                <a:solidFill>
                  <a:schemeClr val="tx1"/>
                </a:solidFill>
                <a:latin typeface="+mj-lt"/>
              </a:rPr>
              <a:t>Content Management</a:t>
            </a:r>
          </a:p>
          <a:p>
            <a:pPr algn="ctr" defTabSz="685800" hangingPunct="1"/>
            <a:r>
              <a:rPr lang="en-GB" sz="800" kern="1200" dirty="0">
                <a:solidFill>
                  <a:schemeClr val="tx1"/>
                </a:solidFill>
                <a:latin typeface="+mj-lt"/>
              </a:rPr>
              <a:t>(Page, Taxonomy, Metadata, Text)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905478" y="3111614"/>
            <a:ext cx="1605155" cy="355160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800" kern="1200" dirty="0">
                <a:solidFill>
                  <a:schemeClr val="tx1"/>
                </a:solidFill>
                <a:latin typeface="+mj-lt"/>
              </a:rPr>
              <a:t>Digital Assets Mgmt.</a:t>
            </a:r>
          </a:p>
          <a:p>
            <a:pPr algn="ctr" defTabSz="685800" hangingPunct="1"/>
            <a:r>
              <a:rPr lang="en-GB" sz="800" kern="1200" dirty="0">
                <a:solidFill>
                  <a:schemeClr val="tx1"/>
                </a:solidFill>
                <a:latin typeface="+mj-lt"/>
              </a:rPr>
              <a:t>(Images, Videos, PDFs, Metadata)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157349" y="2847906"/>
            <a:ext cx="1549245" cy="203010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Content Delivery Tools</a:t>
            </a:r>
          </a:p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(Rendition Engine, Apache Sling)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57349" y="3111614"/>
            <a:ext cx="1549245" cy="203010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Content Management</a:t>
            </a:r>
          </a:p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(Page, Taxonomy, Metadata, Text)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66348" y="3382076"/>
            <a:ext cx="1549245" cy="203010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Digital Assets Mgmt.</a:t>
            </a:r>
          </a:p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(Images, Videos, PDFs, Metadata)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1099" y="2510841"/>
            <a:ext cx="354563" cy="33341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41245" y="2841533"/>
            <a:ext cx="99889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/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Authors, Approvers, Editors</a:t>
            </a:r>
          </a:p>
          <a:p>
            <a:pPr algn="ctr" defTabSz="457200"/>
            <a:endParaRPr lang="en-GB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1960823" y="2404586"/>
            <a:ext cx="346210" cy="5502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/>
            <a:endParaRPr lang="en-GB" sz="1200"/>
          </a:p>
        </p:txBody>
      </p:sp>
      <p:sp>
        <p:nvSpPr>
          <p:cNvPr id="53" name="Right Arrow 52"/>
          <p:cNvSpPr/>
          <p:nvPr/>
        </p:nvSpPr>
        <p:spPr>
          <a:xfrm>
            <a:off x="8535869" y="2677550"/>
            <a:ext cx="320394" cy="5502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/>
            <a:endParaRPr lang="en-GB" sz="1200"/>
          </a:p>
        </p:txBody>
      </p:sp>
      <p:sp>
        <p:nvSpPr>
          <p:cNvPr id="61" name="Rectangle 60"/>
          <p:cNvSpPr/>
          <p:nvPr/>
        </p:nvSpPr>
        <p:spPr>
          <a:xfrm>
            <a:off x="5153614" y="2520046"/>
            <a:ext cx="1537213" cy="247222"/>
          </a:xfrm>
          <a:prstGeom prst="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/>
            <a:r>
              <a:rPr lang="en-GB" sz="700" dirty="0">
                <a:latin typeface="+mj-lt"/>
              </a:rPr>
              <a:t>Core Platform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45766" y="1681779"/>
            <a:ext cx="1592688" cy="404242"/>
          </a:xfrm>
          <a:prstGeom prst="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endParaRPr lang="en-GB" sz="800" kern="1200" dirty="0">
              <a:solidFill>
                <a:schemeClr val="tx1"/>
              </a:solidFill>
              <a:latin typeface="+mj-lt"/>
            </a:endParaRPr>
          </a:p>
          <a:p>
            <a:pPr algn="ctr" defTabSz="685800" hangingPunct="1"/>
            <a:r>
              <a:rPr lang="en-GB" sz="800" kern="1200" dirty="0">
                <a:solidFill>
                  <a:schemeClr val="tx1"/>
                </a:solidFill>
                <a:latin typeface="+mj-lt"/>
              </a:rPr>
              <a:t>Core Platform</a:t>
            </a:r>
          </a:p>
          <a:p>
            <a:pPr algn="ctr" defTabSz="685800" hangingPunct="1"/>
            <a:r>
              <a:rPr lang="en-GB" sz="800" kern="1200" dirty="0">
                <a:solidFill>
                  <a:schemeClr val="tx1"/>
                </a:solidFill>
                <a:latin typeface="+mj-lt"/>
              </a:rPr>
              <a:t>(User </a:t>
            </a:r>
            <a:r>
              <a:rPr lang="en-GB" sz="800" kern="1200" dirty="0" smtClean="0">
                <a:solidFill>
                  <a:schemeClr val="tx1"/>
                </a:solidFill>
                <a:latin typeface="+mj-lt"/>
              </a:rPr>
              <a:t>Management, Workflows</a:t>
            </a:r>
            <a:r>
              <a:rPr lang="en-GB" sz="800" kern="12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 defTabSz="685800" hangingPunct="1"/>
            <a:endParaRPr lang="en-GB" sz="8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30193" y="1343662"/>
            <a:ext cx="180668" cy="2460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AA41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1100" kern="1200" dirty="0" smtClean="0">
                <a:solidFill>
                  <a:srgbClr val="6D6E71">
                    <a:lumMod val="50000"/>
                  </a:srgbClr>
                </a:solidFill>
                <a:latin typeface="+mj-lt"/>
              </a:rPr>
              <a:t>Intranet/VPN</a:t>
            </a:r>
            <a:endParaRPr lang="en-GB" sz="1100" kern="1200" dirty="0">
              <a:solidFill>
                <a:srgbClr val="6D6E71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2549754" y="2421660"/>
            <a:ext cx="278528" cy="5502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/>
            <a:endParaRPr lang="en-GB" sz="1200"/>
          </a:p>
        </p:txBody>
      </p:sp>
      <p:cxnSp>
        <p:nvCxnSpPr>
          <p:cNvPr id="83" name="Elbow Connector 82"/>
          <p:cNvCxnSpPr>
            <a:stCxn id="20" idx="2"/>
            <a:endCxn id="26" idx="0"/>
          </p:cNvCxnSpPr>
          <p:nvPr/>
        </p:nvCxnSpPr>
        <p:spPr>
          <a:xfrm rot="5400000">
            <a:off x="5515496" y="3916750"/>
            <a:ext cx="610449" cy="238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9" idx="2"/>
            <a:endCxn id="26" idx="0"/>
          </p:cNvCxnSpPr>
          <p:nvPr/>
        </p:nvCxnSpPr>
        <p:spPr>
          <a:xfrm rot="16200000" flipH="1">
            <a:off x="4412558" y="3052208"/>
            <a:ext cx="610449" cy="19674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3107265" y="5508991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Staging NM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136030" y="5502876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PII DB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166348" y="5497496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B2C(User Creation)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166802" y="5496622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Loy</a:t>
            </a:r>
            <a:r>
              <a:rPr lang="en-US" sz="1000" dirty="0"/>
              <a:t>a</a:t>
            </a:r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lty Management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192024" y="5495495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Document Management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8209988" y="5496390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/>
            <a:r>
              <a:rPr lang="en-US" sz="900" kern="1200" dirty="0" smtClean="0">
                <a:solidFill>
                  <a:schemeClr val="tx1"/>
                </a:solidFill>
                <a:latin typeface="+mj-lt"/>
              </a:rPr>
              <a:t>Sales Commissioning</a:t>
            </a:r>
            <a:endParaRPr lang="en-US" sz="9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9224336" y="5502876"/>
            <a:ext cx="944209" cy="3968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rgbClr val="FF99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SF(account, user, contact)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1" name="Elbow Connector 120"/>
          <p:cNvCxnSpPr>
            <a:stCxn id="26" idx="2"/>
            <a:endCxn id="306" idx="0"/>
          </p:cNvCxnSpPr>
          <p:nvPr/>
        </p:nvCxnSpPr>
        <p:spPr>
          <a:xfrm rot="5400000">
            <a:off x="5362775" y="4916345"/>
            <a:ext cx="535929" cy="1415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301" idx="0"/>
            <a:endCxn id="20" idx="2"/>
          </p:cNvCxnSpPr>
          <p:nvPr/>
        </p:nvCxnSpPr>
        <p:spPr>
          <a:xfrm rot="16200000" flipV="1">
            <a:off x="7668346" y="2002296"/>
            <a:ext cx="1517626" cy="4974481"/>
          </a:xfrm>
          <a:prstGeom prst="bentConnector3">
            <a:avLst>
              <a:gd name="adj1" fmla="val 7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10455053" y="5772175"/>
            <a:ext cx="944209" cy="37424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FFFF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Wire Card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0455053" y="5304016"/>
            <a:ext cx="944209" cy="374246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rgbClr val="FFFF99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/>
            <a:r>
              <a:rPr lang="en-US" sz="1000" kern="1200" dirty="0" smtClean="0">
                <a:solidFill>
                  <a:schemeClr val="tx1"/>
                </a:solidFill>
                <a:latin typeface="+mj-lt"/>
              </a:rPr>
              <a:t>B2CAD</a:t>
            </a:r>
            <a:endParaRPr lang="en-US" sz="1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895496" y="780618"/>
            <a:ext cx="214223" cy="2962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AA41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endParaRPr lang="en-GB" sz="1100" kern="1200">
              <a:solidFill>
                <a:srgbClr val="6D6E71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31529" r="44723" b="8892"/>
          <a:stretch/>
        </p:blipFill>
        <p:spPr>
          <a:xfrm>
            <a:off x="8921176" y="1925358"/>
            <a:ext cx="182895" cy="505586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00345" y="1837823"/>
            <a:ext cx="354563" cy="333418"/>
          </a:xfrm>
          <a:prstGeom prst="rect">
            <a:avLst/>
          </a:prstGeom>
        </p:spPr>
      </p:pic>
      <p:sp>
        <p:nvSpPr>
          <p:cNvPr id="239" name="Rectangle 238"/>
          <p:cNvSpPr/>
          <p:nvPr/>
        </p:nvSpPr>
        <p:spPr>
          <a:xfrm>
            <a:off x="9426576" y="780617"/>
            <a:ext cx="177883" cy="2950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AA41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1100" kern="1200" dirty="0" smtClean="0">
                <a:solidFill>
                  <a:srgbClr val="6D6E71">
                    <a:lumMod val="50000"/>
                  </a:srgbClr>
                </a:solidFill>
                <a:latin typeface="+mj-lt"/>
              </a:rPr>
              <a:t> </a:t>
            </a:r>
            <a:r>
              <a:rPr lang="en-GB" sz="1100" b="1" kern="1200" dirty="0">
                <a:solidFill>
                  <a:srgbClr val="0070C0"/>
                </a:solidFill>
                <a:latin typeface="+mj-lt"/>
              </a:rPr>
              <a:t>LB</a:t>
            </a:r>
          </a:p>
        </p:txBody>
      </p:sp>
      <p:sp>
        <p:nvSpPr>
          <p:cNvPr id="240" name="Right Arrow 239"/>
          <p:cNvSpPr/>
          <p:nvPr/>
        </p:nvSpPr>
        <p:spPr>
          <a:xfrm>
            <a:off x="9129902" y="1871417"/>
            <a:ext cx="305179" cy="5502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/>
            <a:endParaRPr lang="en-GB" sz="1200"/>
          </a:p>
        </p:txBody>
      </p:sp>
      <p:sp>
        <p:nvSpPr>
          <p:cNvPr id="241" name="Right Arrow 240"/>
          <p:cNvSpPr/>
          <p:nvPr/>
        </p:nvSpPr>
        <p:spPr>
          <a:xfrm>
            <a:off x="9644563" y="1883900"/>
            <a:ext cx="256570" cy="5502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/>
            <a:endParaRPr lang="en-GB" sz="1200"/>
          </a:p>
        </p:txBody>
      </p:sp>
      <p:sp>
        <p:nvSpPr>
          <p:cNvPr id="242" name="TextBox 241"/>
          <p:cNvSpPr txBox="1"/>
          <p:nvPr/>
        </p:nvSpPr>
        <p:spPr>
          <a:xfrm>
            <a:off x="9901133" y="2183816"/>
            <a:ext cx="998892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/>
            <a:r>
              <a:rPr lang="en-GB" sz="900" b="1" dirty="0" smtClean="0">
                <a:solidFill>
                  <a:schemeClr val="bg1">
                    <a:lumMod val="50000"/>
                  </a:schemeClr>
                </a:solidFill>
              </a:rPr>
              <a:t>End Users </a:t>
            </a:r>
            <a:endParaRPr lang="en-GB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7263162" y="2291941"/>
            <a:ext cx="1243186" cy="1512696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</a:ln>
          <a:effectLst/>
        </p:spPr>
        <p:txBody>
          <a:bodyPr lIns="49391" tIns="24694" rIns="49391" bIns="24694" rtlCol="0" anchor="ctr"/>
          <a:lstStyle/>
          <a:p>
            <a:pPr algn="ctr" defTabSz="685800" hangingPunct="1"/>
            <a:endParaRPr lang="en-GB" sz="1998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7351862" y="2518709"/>
            <a:ext cx="1050013" cy="364666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900" kern="1200" dirty="0">
                <a:solidFill>
                  <a:schemeClr val="tx1"/>
                </a:solidFill>
                <a:latin typeface="+mj-lt"/>
              </a:rPr>
              <a:t>Security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7346387" y="2938688"/>
            <a:ext cx="1050013" cy="364666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900" kern="1200" dirty="0">
                <a:solidFill>
                  <a:schemeClr val="tx1"/>
                </a:solidFill>
                <a:latin typeface="+mj-lt"/>
              </a:rPr>
              <a:t>Load Balancing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7339603" y="3358789"/>
            <a:ext cx="1050013" cy="364666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900" kern="1200" dirty="0">
                <a:solidFill>
                  <a:schemeClr val="tx1"/>
                </a:solidFill>
                <a:latin typeface="+mj-lt"/>
              </a:rPr>
              <a:t>Caching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7450999" y="2294840"/>
            <a:ext cx="765965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/>
            <a:r>
              <a:rPr lang="en-GB" sz="900" b="1" dirty="0" smtClean="0"/>
              <a:t>Webserver 2</a:t>
            </a:r>
            <a:endParaRPr lang="en-GB" sz="900" b="1" dirty="0"/>
          </a:p>
        </p:txBody>
      </p:sp>
      <p:sp>
        <p:nvSpPr>
          <p:cNvPr id="257" name="Rectangle 256"/>
          <p:cNvSpPr/>
          <p:nvPr/>
        </p:nvSpPr>
        <p:spPr>
          <a:xfrm>
            <a:off x="5128619" y="811920"/>
            <a:ext cx="1652600" cy="1441875"/>
          </a:xfrm>
          <a:prstGeom prst="rect">
            <a:avLst/>
          </a:prstGeom>
          <a:solidFill>
            <a:schemeClr val="bg2"/>
          </a:solidFill>
          <a:ln w="3175" cap="flat" cmpd="sng" algn="ctr">
            <a:noFill/>
            <a:prstDash val="solid"/>
          </a:ln>
          <a:effectLst/>
        </p:spPr>
        <p:txBody>
          <a:bodyPr lIns="49391" tIns="24694" rIns="49391" bIns="24694" rtlCol="0" anchor="ctr"/>
          <a:lstStyle/>
          <a:p>
            <a:pPr algn="ctr" defTabSz="685800" hangingPunct="1"/>
            <a:endParaRPr lang="en-GB" sz="1998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475732" y="788747"/>
            <a:ext cx="1108635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/>
            <a:r>
              <a:rPr lang="en-GB" sz="800" b="1" dirty="0"/>
              <a:t>AEM Publish </a:t>
            </a:r>
            <a:r>
              <a:rPr lang="en-GB" sz="800" b="1" dirty="0" smtClean="0"/>
              <a:t>6.5</a:t>
            </a:r>
            <a:endParaRPr lang="en-GB" sz="800" b="1" dirty="0"/>
          </a:p>
        </p:txBody>
      </p:sp>
      <p:sp>
        <p:nvSpPr>
          <p:cNvPr id="259" name="Rounded Rectangle 258"/>
          <p:cNvSpPr/>
          <p:nvPr/>
        </p:nvSpPr>
        <p:spPr>
          <a:xfrm>
            <a:off x="5157349" y="1343661"/>
            <a:ext cx="1577892" cy="213847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Content Delivery Tools</a:t>
            </a:r>
          </a:p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(Rendition Engine, Apache Sling)</a:t>
            </a:r>
          </a:p>
        </p:txBody>
      </p:sp>
      <p:sp>
        <p:nvSpPr>
          <p:cNvPr id="260" name="Rounded Rectangle 259"/>
          <p:cNvSpPr/>
          <p:nvPr/>
        </p:nvSpPr>
        <p:spPr>
          <a:xfrm>
            <a:off x="5157349" y="1619659"/>
            <a:ext cx="1577892" cy="213847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Content Management</a:t>
            </a:r>
          </a:p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(Page, Taxonomy, Metadata, Text)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5166348" y="1901246"/>
            <a:ext cx="1577892" cy="213847"/>
          </a:xfrm>
          <a:prstGeom prst="round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Digital Assets Mgmt.</a:t>
            </a:r>
          </a:p>
          <a:p>
            <a:pPr algn="ctr" defTabSz="685800" hangingPunct="1"/>
            <a:r>
              <a:rPr lang="en-GB" sz="700" kern="1200" dirty="0">
                <a:solidFill>
                  <a:schemeClr val="tx1"/>
                </a:solidFill>
                <a:latin typeface="+mj-lt"/>
              </a:rPr>
              <a:t>(Images, Videos, PDFs, Metadata)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5152250" y="1022335"/>
            <a:ext cx="1565637" cy="242787"/>
          </a:xfrm>
          <a:prstGeom prst="rect">
            <a:avLst/>
          </a:prstGeom>
          <a:solidFill>
            <a:srgbClr val="1F9CD7">
              <a:lumMod val="20000"/>
              <a:lumOff val="80000"/>
            </a:srgbClr>
          </a:solidFill>
          <a:ln w="9525" cap="flat" cmpd="sng" algn="ctr">
            <a:solidFill>
              <a:srgbClr val="007C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/>
            <a:r>
              <a:rPr lang="en-GB" sz="700" dirty="0">
                <a:latin typeface="+mj-lt"/>
              </a:rPr>
              <a:t>Core Platform</a:t>
            </a:r>
          </a:p>
        </p:txBody>
      </p:sp>
      <p:sp>
        <p:nvSpPr>
          <p:cNvPr id="266" name="Right Arrow 265"/>
          <p:cNvSpPr/>
          <p:nvPr/>
        </p:nvSpPr>
        <p:spPr>
          <a:xfrm>
            <a:off x="4598874" y="2023020"/>
            <a:ext cx="519653" cy="5502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/>
            <a:endParaRPr lang="en-GB" sz="1200"/>
          </a:p>
        </p:txBody>
      </p:sp>
      <p:sp>
        <p:nvSpPr>
          <p:cNvPr id="270" name="TextBox 269"/>
          <p:cNvSpPr txBox="1"/>
          <p:nvPr/>
        </p:nvSpPr>
        <p:spPr>
          <a:xfrm>
            <a:off x="4519492" y="2594667"/>
            <a:ext cx="684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/>
            <a:r>
              <a:rPr lang="en-GB" sz="700" b="1" dirty="0">
                <a:solidFill>
                  <a:schemeClr val="bg1">
                    <a:lumMod val="50000"/>
                  </a:schemeClr>
                </a:solidFill>
              </a:rPr>
              <a:t>Content Workflow</a:t>
            </a:r>
          </a:p>
        </p:txBody>
      </p:sp>
      <p:sp>
        <p:nvSpPr>
          <p:cNvPr id="274" name="Left-Right Arrow 273"/>
          <p:cNvSpPr/>
          <p:nvPr/>
        </p:nvSpPr>
        <p:spPr>
          <a:xfrm>
            <a:off x="6751750" y="1569444"/>
            <a:ext cx="523346" cy="3689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Left-Right Arrow 294"/>
          <p:cNvSpPr/>
          <p:nvPr/>
        </p:nvSpPr>
        <p:spPr>
          <a:xfrm>
            <a:off x="6751766" y="2841533"/>
            <a:ext cx="523346" cy="3689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7450999" y="780617"/>
            <a:ext cx="765965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/>
            <a:r>
              <a:rPr lang="en-GB" sz="900" b="1" dirty="0" smtClean="0"/>
              <a:t>Webserver 1</a:t>
            </a:r>
            <a:endParaRPr lang="en-GB" sz="900" b="1" dirty="0"/>
          </a:p>
        </p:txBody>
      </p:sp>
      <p:sp>
        <p:nvSpPr>
          <p:cNvPr id="297" name="Right Arrow 296"/>
          <p:cNvSpPr/>
          <p:nvPr/>
        </p:nvSpPr>
        <p:spPr>
          <a:xfrm>
            <a:off x="8541775" y="1283263"/>
            <a:ext cx="320394" cy="5502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bg1">
                <a:lumMod val="6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/>
            <a:endParaRPr lang="en-GB" sz="1200"/>
          </a:p>
        </p:txBody>
      </p:sp>
      <p:sp>
        <p:nvSpPr>
          <p:cNvPr id="317" name="TextBox 316"/>
          <p:cNvSpPr txBox="1"/>
          <p:nvPr/>
        </p:nvSpPr>
        <p:spPr>
          <a:xfrm>
            <a:off x="4947730" y="4915819"/>
            <a:ext cx="802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http/https</a:t>
            </a:r>
            <a:endParaRPr lang="en-US" sz="900" dirty="0"/>
          </a:p>
        </p:txBody>
      </p:sp>
      <p:sp>
        <p:nvSpPr>
          <p:cNvPr id="321" name="TextBox 320"/>
          <p:cNvSpPr txBox="1"/>
          <p:nvPr/>
        </p:nvSpPr>
        <p:spPr>
          <a:xfrm>
            <a:off x="5203499" y="3840084"/>
            <a:ext cx="802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http/https</a:t>
            </a:r>
            <a:endParaRPr lang="en-US" sz="900" dirty="0"/>
          </a:p>
        </p:txBody>
      </p:sp>
      <p:sp>
        <p:nvSpPr>
          <p:cNvPr id="322" name="TextBox 321"/>
          <p:cNvSpPr txBox="1"/>
          <p:nvPr/>
        </p:nvSpPr>
        <p:spPr>
          <a:xfrm>
            <a:off x="10315362" y="4232075"/>
            <a:ext cx="802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http/https</a:t>
            </a:r>
            <a:endParaRPr lang="en-US" sz="900" dirty="0"/>
          </a:p>
        </p:txBody>
      </p:sp>
      <p:sp>
        <p:nvSpPr>
          <p:cNvPr id="324" name="TextBox 323"/>
          <p:cNvSpPr txBox="1"/>
          <p:nvPr/>
        </p:nvSpPr>
        <p:spPr>
          <a:xfrm>
            <a:off x="9882111" y="3766952"/>
            <a:ext cx="802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Outbound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534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262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Infosys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Chandrashekar Madu Naik</dc:creator>
  <cp:lastModifiedBy>Chandrashekar Madu Naik</cp:lastModifiedBy>
  <cp:revision>51</cp:revision>
  <dcterms:created xsi:type="dcterms:W3CDTF">2020-05-30T04:17:55Z</dcterms:created>
  <dcterms:modified xsi:type="dcterms:W3CDTF">2020-08-17T06:45:53Z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Chandrashekar_Naik@ad.infosys.com</vt:lpwstr>
  </property>
  <property fmtid="{D5CDD505-2E9C-101B-9397-08002B2CF9AE}" pid="5" name="MSIP_Label_be4b3411-284d-4d31-bd4f-bc13ef7f1fd6_SetDate">
    <vt:lpwstr>2020-05-30T05:14:30.6033851Z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2c3a4201-4391-4eb2-8c07-a1d885854cbc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Chandrashekar_Naik@ad.infosys.com</vt:lpwstr>
  </property>
  <property fmtid="{D5CDD505-2E9C-101B-9397-08002B2CF9AE}" pid="13" name="MSIP_Label_a0819fa7-4367-4500-ba88-dd630d977609_SetDate">
    <vt:lpwstr>2020-05-30T05:14:30.6033851Z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2c3a4201-4391-4eb2-8c07-a1d885854cbc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