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787" r:id="rId2"/>
    <p:sldId id="838839699" r:id="rId3"/>
    <p:sldId id="1834" r:id="rId4"/>
    <p:sldId id="1835" r:id="rId5"/>
    <p:sldId id="259" r:id="rId6"/>
    <p:sldId id="838839701" r:id="rId7"/>
    <p:sldId id="838839703" r:id="rId8"/>
    <p:sldId id="838839704" r:id="rId9"/>
    <p:sldId id="838839705" r:id="rId10"/>
    <p:sldId id="8388396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9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13382-2905-4091-AE21-BDB22CA7F710}" v="2" dt="2021-05-17T05:14:00.8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4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maheswari Krishnasamy" userId="10eac100-624b-402b-9b8e-2b755ac1ed29" providerId="ADAL" clId="{8D313382-2905-4091-AE21-BDB22CA7F710}"/>
    <pc:docChg chg="modSld">
      <pc:chgData name="Umamaheswari Krishnasamy" userId="10eac100-624b-402b-9b8e-2b755ac1ed29" providerId="ADAL" clId="{8D313382-2905-4091-AE21-BDB22CA7F710}" dt="2021-05-17T05:14:00.864" v="61"/>
      <pc:docMkLst>
        <pc:docMk/>
      </pc:docMkLst>
      <pc:sldChg chg="modSp mod">
        <pc:chgData name="Umamaheswari Krishnasamy" userId="10eac100-624b-402b-9b8e-2b755ac1ed29" providerId="ADAL" clId="{8D313382-2905-4091-AE21-BDB22CA7F710}" dt="2021-05-17T05:14:00.864" v="61"/>
        <pc:sldMkLst>
          <pc:docMk/>
          <pc:sldMk cId="3325712733" sldId="838839701"/>
        </pc:sldMkLst>
        <pc:spChg chg="mod">
          <ac:chgData name="Umamaheswari Krishnasamy" userId="10eac100-624b-402b-9b8e-2b755ac1ed29" providerId="ADAL" clId="{8D313382-2905-4091-AE21-BDB22CA7F710}" dt="2021-05-17T05:13:42.626" v="59" actId="20577"/>
          <ac:spMkLst>
            <pc:docMk/>
            <pc:sldMk cId="3325712733" sldId="838839701"/>
            <ac:spMk id="11" creationId="{82013CE9-811F-48B7-8902-F620EA84196F}"/>
          </ac:spMkLst>
        </pc:spChg>
        <pc:spChg chg="mod">
          <ac:chgData name="Umamaheswari Krishnasamy" userId="10eac100-624b-402b-9b8e-2b755ac1ed29" providerId="ADAL" clId="{8D313382-2905-4091-AE21-BDB22CA7F710}" dt="2021-05-17T05:13:54.775" v="60"/>
          <ac:spMkLst>
            <pc:docMk/>
            <pc:sldMk cId="3325712733" sldId="838839701"/>
            <ac:spMk id="12" creationId="{EF606776-CDA1-44EA-B93D-E3E5367755E5}"/>
          </ac:spMkLst>
        </pc:spChg>
        <pc:spChg chg="mod">
          <ac:chgData name="Umamaheswari Krishnasamy" userId="10eac100-624b-402b-9b8e-2b755ac1ed29" providerId="ADAL" clId="{8D313382-2905-4091-AE21-BDB22CA7F710}" dt="2021-05-17T05:14:00.864" v="61"/>
          <ac:spMkLst>
            <pc:docMk/>
            <pc:sldMk cId="3325712733" sldId="838839701"/>
            <ac:spMk id="13" creationId="{1242399D-42C0-4A36-93DB-6880BAE05443}"/>
          </ac:spMkLst>
        </pc:spChg>
      </pc:sldChg>
    </pc:docChg>
  </pc:docChgLst>
  <pc:docChgLst>
    <pc:chgData name="Umamaheswari Krishnasamy" userId="10eac100-624b-402b-9b8e-2b755ac1ed29" providerId="ADAL" clId="{EFE60D94-DF04-4065-93DD-79DF201F8BA2}"/>
    <pc:docChg chg="undo custSel addSld delSld modSld">
      <pc:chgData name="Umamaheswari Krishnasamy" userId="10eac100-624b-402b-9b8e-2b755ac1ed29" providerId="ADAL" clId="{EFE60D94-DF04-4065-93DD-79DF201F8BA2}" dt="2021-05-11T16:07:35.592" v="191" actId="680"/>
      <pc:docMkLst>
        <pc:docMk/>
      </pc:docMkLst>
      <pc:sldChg chg="addSp delSp modSp add del mod">
        <pc:chgData name="Umamaheswari Krishnasamy" userId="10eac100-624b-402b-9b8e-2b755ac1ed29" providerId="ADAL" clId="{EFE60D94-DF04-4065-93DD-79DF201F8BA2}" dt="2021-05-11T16:06:50.406" v="185" actId="20577"/>
        <pc:sldMkLst>
          <pc:docMk/>
          <pc:sldMk cId="3487416492" sldId="2421"/>
        </pc:sldMkLst>
        <pc:spChg chg="del mod">
          <ac:chgData name="Umamaheswari Krishnasamy" userId="10eac100-624b-402b-9b8e-2b755ac1ed29" providerId="ADAL" clId="{EFE60D94-DF04-4065-93DD-79DF201F8BA2}" dt="2021-05-11T16:05:49.355" v="109" actId="478"/>
          <ac:spMkLst>
            <pc:docMk/>
            <pc:sldMk cId="3487416492" sldId="2421"/>
            <ac:spMk id="3" creationId="{FD0E20F0-3954-43EB-A72E-E5C29F9DF0CC}"/>
          </ac:spMkLst>
        </pc:spChg>
        <pc:spChg chg="del mod">
          <ac:chgData name="Umamaheswari Krishnasamy" userId="10eac100-624b-402b-9b8e-2b755ac1ed29" providerId="ADAL" clId="{EFE60D94-DF04-4065-93DD-79DF201F8BA2}" dt="2021-05-11T16:05:44.623" v="107" actId="478"/>
          <ac:spMkLst>
            <pc:docMk/>
            <pc:sldMk cId="3487416492" sldId="2421"/>
            <ac:spMk id="6" creationId="{869C76FB-5408-450D-BFDC-1D964C585738}"/>
          </ac:spMkLst>
        </pc:spChg>
        <pc:graphicFrameChg chg="add mod">
          <ac:chgData name="Umamaheswari Krishnasamy" userId="10eac100-624b-402b-9b8e-2b755ac1ed29" providerId="ADAL" clId="{EFE60D94-DF04-4065-93DD-79DF201F8BA2}" dt="2021-05-11T15:38:17.542" v="12"/>
          <ac:graphicFrameMkLst>
            <pc:docMk/>
            <pc:sldMk cId="3487416492" sldId="2421"/>
            <ac:graphicFrameMk id="7" creationId="{FD29AB43-0BB1-4EB6-99BC-149833BC17A6}"/>
          </ac:graphicFrameMkLst>
        </pc:graphicFrameChg>
        <pc:graphicFrameChg chg="mod modGraphic">
          <ac:chgData name="Umamaheswari Krishnasamy" userId="10eac100-624b-402b-9b8e-2b755ac1ed29" providerId="ADAL" clId="{EFE60D94-DF04-4065-93DD-79DF201F8BA2}" dt="2021-05-11T16:06:50.406" v="185" actId="20577"/>
          <ac:graphicFrameMkLst>
            <pc:docMk/>
            <pc:sldMk cId="3487416492" sldId="2421"/>
            <ac:graphicFrameMk id="8" creationId="{959ECE6A-B794-4DD3-B7C8-34B9C7173E68}"/>
          </ac:graphicFrameMkLst>
        </pc:graphicFrameChg>
        <pc:graphicFrameChg chg="add mod">
          <ac:chgData name="Umamaheswari Krishnasamy" userId="10eac100-624b-402b-9b8e-2b755ac1ed29" providerId="ADAL" clId="{EFE60D94-DF04-4065-93DD-79DF201F8BA2}" dt="2021-05-11T15:39:56.544" v="40" actId="1076"/>
          <ac:graphicFrameMkLst>
            <pc:docMk/>
            <pc:sldMk cId="3487416492" sldId="2421"/>
            <ac:graphicFrameMk id="9" creationId="{FD29AB43-0BB1-4EB6-99BC-149833BC17A6}"/>
          </ac:graphicFrameMkLst>
        </pc:graphicFrameChg>
      </pc:sldChg>
      <pc:sldChg chg="modSp add mod">
        <pc:chgData name="Umamaheswari Krishnasamy" userId="10eac100-624b-402b-9b8e-2b755ac1ed29" providerId="ADAL" clId="{EFE60D94-DF04-4065-93DD-79DF201F8BA2}" dt="2021-05-11T15:43:20.223" v="104" actId="1076"/>
        <pc:sldMkLst>
          <pc:docMk/>
          <pc:sldMk cId="3171200737" sldId="838839702"/>
        </pc:sldMkLst>
        <pc:graphicFrameChg chg="mod modGraphic">
          <ac:chgData name="Umamaheswari Krishnasamy" userId="10eac100-624b-402b-9b8e-2b755ac1ed29" providerId="ADAL" clId="{EFE60D94-DF04-4065-93DD-79DF201F8BA2}" dt="2021-05-11T15:43:11.450" v="103" actId="14100"/>
          <ac:graphicFrameMkLst>
            <pc:docMk/>
            <pc:sldMk cId="3171200737" sldId="838839702"/>
            <ac:graphicFrameMk id="8" creationId="{959ECE6A-B794-4DD3-B7C8-34B9C7173E68}"/>
          </ac:graphicFrameMkLst>
        </pc:graphicFrameChg>
        <pc:graphicFrameChg chg="mod">
          <ac:chgData name="Umamaheswari Krishnasamy" userId="10eac100-624b-402b-9b8e-2b755ac1ed29" providerId="ADAL" clId="{EFE60D94-DF04-4065-93DD-79DF201F8BA2}" dt="2021-05-11T15:43:20.223" v="104" actId="1076"/>
          <ac:graphicFrameMkLst>
            <pc:docMk/>
            <pc:sldMk cId="3171200737" sldId="838839702"/>
            <ac:graphicFrameMk id="9" creationId="{FD29AB43-0BB1-4EB6-99BC-149833BC17A6}"/>
          </ac:graphicFrameMkLst>
        </pc:graphicFrameChg>
      </pc:sldChg>
      <pc:sldChg chg="addSp delSp modSp new del mod">
        <pc:chgData name="Umamaheswari Krishnasamy" userId="10eac100-624b-402b-9b8e-2b755ac1ed29" providerId="ADAL" clId="{EFE60D94-DF04-4065-93DD-79DF201F8BA2}" dt="2021-05-11T16:07:35.592" v="191" actId="680"/>
        <pc:sldMkLst>
          <pc:docMk/>
          <pc:sldMk cId="3040402044" sldId="838839703"/>
        </pc:sldMkLst>
        <pc:spChg chg="add del">
          <ac:chgData name="Umamaheswari Krishnasamy" userId="10eac100-624b-402b-9b8e-2b755ac1ed29" providerId="ADAL" clId="{EFE60D94-DF04-4065-93DD-79DF201F8BA2}" dt="2021-05-11T16:07:34.383" v="190" actId="478"/>
          <ac:spMkLst>
            <pc:docMk/>
            <pc:sldMk cId="3040402044" sldId="838839703"/>
            <ac:spMk id="3" creationId="{944183B5-9877-4B6C-9929-B05EF2CD66DD}"/>
          </ac:spMkLst>
        </pc:spChg>
        <pc:graphicFrameChg chg="add del mod">
          <ac:chgData name="Umamaheswari Krishnasamy" userId="10eac100-624b-402b-9b8e-2b755ac1ed29" providerId="ADAL" clId="{EFE60D94-DF04-4065-93DD-79DF201F8BA2}" dt="2021-05-11T16:07:33.862" v="189"/>
          <ac:graphicFrameMkLst>
            <pc:docMk/>
            <pc:sldMk cId="3040402044" sldId="838839703"/>
            <ac:graphicFrameMk id="4" creationId="{EE540D47-58E2-423D-A753-186F65BADA0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M1%20Defects%20root%20cause\Copy%20of%20M1%20Bluesky%20Microsite%20Reusable%20compon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M1%20Defects%20root%20cause\Copy%20of%20M1%20Bluesky%20Microsite%20Reusable%20compon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infosystechnologies-my.sharepoint.com/personal/umamaheswari_k03_ad_infosys_com/Documents/Client/M1%20Defects%20root%20cause/SP11-17_SIT_UAT_Defec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Sheet3!$B$1</c:f>
              <c:strCache>
                <c:ptCount val="1"/>
                <c:pt idx="0">
                  <c:v>Count of Reusable</c:v>
                </c:pt>
              </c:strCache>
            </c:strRef>
          </c:tx>
          <c:explosion val="5"/>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9693-442C-AB81-37B74585C36E}"/>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9693-442C-AB81-37B74585C36E}"/>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9693-442C-AB81-37B74585C36E}"/>
              </c:ext>
            </c:extLst>
          </c:dPt>
          <c:dLbls>
            <c:dLbl>
              <c:idx val="0"/>
              <c:layout>
                <c:manualLayout>
                  <c:x val="0.15414275919622408"/>
                  <c:y val="0"/>
                </c:manualLayout>
              </c:layout>
              <c:tx>
                <c:rich>
                  <a:bodyPr/>
                  <a:lstStyle/>
                  <a:p>
                    <a:fld id="{D38E5277-6FCD-499A-BF39-F021EAAA62EE}" type="CATEGORYNAME">
                      <a:rPr lang="en-US"/>
                      <a:pPr/>
                      <a:t>[CATEGORY NAME]</a:t>
                    </a:fld>
                    <a:r>
                      <a:rPr lang="en-US" baseline="0" dirty="0"/>
                      <a:t>, 7, </a:t>
                    </a:r>
                    <a:fld id="{CDF57BFA-AD4C-4D92-972E-283CF3951DB1}" type="PERCENTAGE">
                      <a:rPr lang="en-US" baseline="0"/>
                      <a:pPr/>
                      <a:t>[PERCENTAGE]</a:t>
                    </a:fld>
                    <a:endParaRPr lang="en-US" baseline="0" dirty="0"/>
                  </a:p>
                </c:rich>
              </c:tx>
              <c:dLblPos val="bestFit"/>
              <c:showLegendKey val="0"/>
              <c:showVal val="1"/>
              <c:showCatName val="1"/>
              <c:showSerName val="0"/>
              <c:showPercent val="1"/>
              <c:showBubbleSize val="0"/>
              <c:extLst>
                <c:ext xmlns:c15="http://schemas.microsoft.com/office/drawing/2012/chart" uri="{CE6537A1-D6FC-4f65-9D91-7224C49458BB}">
                  <c15:layout>
                    <c:manualLayout>
                      <c:w val="0.27498496585141757"/>
                      <c:h val="0.18917517596275193"/>
                    </c:manualLayout>
                  </c15:layout>
                  <c15:dlblFieldTable/>
                  <c15:showDataLabelsRange val="0"/>
                </c:ext>
                <c:ext xmlns:c16="http://schemas.microsoft.com/office/drawing/2014/chart" uri="{C3380CC4-5D6E-409C-BE32-E72D297353CC}">
                  <c16:uniqueId val="{00000001-9693-442C-AB81-37B74585C36E}"/>
                </c:ext>
              </c:extLst>
            </c:dLbl>
            <c:dLbl>
              <c:idx val="1"/>
              <c:layout>
                <c:manualLayout>
                  <c:x val="-0.1027777777777778"/>
                  <c:y val="-2.3148148148148147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693-442C-AB81-37B74585C36E}"/>
                </c:ext>
              </c:extLst>
            </c:dLbl>
            <c:dLbl>
              <c:idx val="2"/>
              <c:layout>
                <c:manualLayout>
                  <c:x val="9.1942203256020483E-2"/>
                  <c:y val="4.166666666666665E-2"/>
                </c:manualLayout>
              </c:layout>
              <c:tx>
                <c:rich>
                  <a:bodyPr/>
                  <a:lstStyle/>
                  <a:p>
                    <a:fld id="{A124A1BA-EA36-410D-AE6F-3DED4169ABFA}" type="CATEGORYNAME">
                      <a:rPr lang="en-US" dirty="0"/>
                      <a:pPr/>
                      <a:t>[CATEGORY NAME]</a:t>
                    </a:fld>
                    <a:r>
                      <a:rPr lang="en-US" baseline="0" dirty="0"/>
                      <a:t>, 44, </a:t>
                    </a:r>
                    <a:fld id="{D84EF25F-A719-4C8B-BE6A-8CDE913E2EC8}" type="PERCENTAGE">
                      <a:rPr lang="en-US" baseline="0" dirty="0"/>
                      <a:pPr/>
                      <a:t>[PERCENTAGE]</a:t>
                    </a:fld>
                    <a:endParaRPr lang="en-US" baseline="0" dirty="0"/>
                  </a:p>
                </c:rich>
              </c:tx>
              <c:dLblPos val="bestFit"/>
              <c:showLegendKey val="0"/>
              <c:showVal val="1"/>
              <c:showCatName val="1"/>
              <c:showSerName val="0"/>
              <c:showPercent val="1"/>
              <c:showBubbleSize val="0"/>
              <c:extLst>
                <c:ext xmlns:c15="http://schemas.microsoft.com/office/drawing/2012/chart" uri="{CE6537A1-D6FC-4f65-9D91-7224C49458BB}">
                  <c15:layout>
                    <c:manualLayout>
                      <c:w val="0.25189002282390954"/>
                      <c:h val="0.13719006113558183"/>
                    </c:manualLayout>
                  </c15:layout>
                  <c15:dlblFieldTable/>
                  <c15:showDataLabelsRange val="0"/>
                </c:ext>
                <c:ext xmlns:c16="http://schemas.microsoft.com/office/drawing/2014/chart" uri="{C3380CC4-5D6E-409C-BE32-E72D297353CC}">
                  <c16:uniqueId val="{00000005-9693-442C-AB81-37B74585C36E}"/>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Sheet3!$A$2:$A$4</c:f>
              <c:strCache>
                <c:ptCount val="3"/>
                <c:pt idx="0">
                  <c:v>Not Reusable</c:v>
                </c:pt>
                <c:pt idx="1">
                  <c:v>Partially Reusable</c:v>
                </c:pt>
                <c:pt idx="2">
                  <c:v>Reusable</c:v>
                </c:pt>
              </c:strCache>
            </c:strRef>
          </c:cat>
          <c:val>
            <c:numRef>
              <c:f>Sheet3!$B$2:$B$4</c:f>
              <c:numCache>
                <c:formatCode>General</c:formatCode>
                <c:ptCount val="3"/>
                <c:pt idx="0">
                  <c:v>5</c:v>
                </c:pt>
                <c:pt idx="1">
                  <c:v>9</c:v>
                </c:pt>
                <c:pt idx="2">
                  <c:v>45</c:v>
                </c:pt>
              </c:numCache>
            </c:numRef>
          </c:val>
          <c:extLst>
            <c:ext xmlns:c16="http://schemas.microsoft.com/office/drawing/2014/chart" uri="{C3380CC4-5D6E-409C-BE32-E72D297353CC}">
              <c16:uniqueId val="{00000006-9693-442C-AB81-37B74585C36E}"/>
            </c:ext>
          </c:extLst>
        </c:ser>
        <c:dLbls>
          <c:dLblPos val="ctr"/>
          <c:showLegendKey val="0"/>
          <c:showVal val="0"/>
          <c:showCatName val="0"/>
          <c:showSerName val="0"/>
          <c:showPercent val="1"/>
          <c:showBubbleSize val="0"/>
          <c:showLeaderLines val="1"/>
        </c:dLbls>
        <c:firstSliceAng val="158"/>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'Sheet6 (2)'!$B$1</c:f>
              <c:strCache>
                <c:ptCount val="1"/>
                <c:pt idx="0">
                  <c:v>Reused Occurrence </c:v>
                </c:pt>
              </c:strCache>
            </c:strRef>
          </c:tx>
          <c:spPr>
            <a:solidFill>
              <a:schemeClr val="accent1"/>
            </a:solidFill>
            <a:ln>
              <a:noFill/>
            </a:ln>
            <a:effectLst/>
          </c:spPr>
          <c:invertIfNegative val="0"/>
          <c:cat>
            <c:strRef>
              <c:f>'Sheet6 (2)'!$A$2:$A$26</c:f>
              <c:strCache>
                <c:ptCount val="25"/>
                <c:pt idx="0">
                  <c:v>LoginBannerComponent</c:v>
                </c:pt>
                <c:pt idx="1">
                  <c:v>BackgroundimageComponent</c:v>
                </c:pt>
                <c:pt idx="2">
                  <c:v>BSHeaderComponent</c:v>
                </c:pt>
                <c:pt idx="3">
                  <c:v>NewPlanComponent</c:v>
                </c:pt>
                <c:pt idx="4">
                  <c:v>BuildPlanComponent</c:v>
                </c:pt>
                <c:pt idx="5">
                  <c:v>StickyBarComponent</c:v>
                </c:pt>
                <c:pt idx="6">
                  <c:v>ReviewPlanDetailComponent</c:v>
                </c:pt>
                <c:pt idx="7">
                  <c:v>FinInformationComponent</c:v>
                </c:pt>
                <c:pt idx="8">
                  <c:v>VasComponent</c:v>
                </c:pt>
                <c:pt idx="9">
                  <c:v>BillingAccountComponent</c:v>
                </c:pt>
                <c:pt idx="10">
                  <c:v>EditDetailsComponent</c:v>
                </c:pt>
                <c:pt idx="11">
                  <c:v>OrderSummaryComponent</c:v>
                </c:pt>
                <c:pt idx="12">
                  <c:v>Tnc2Component</c:v>
                </c:pt>
                <c:pt idx="13">
                  <c:v>OrderConfirmationComponent</c:v>
                </c:pt>
                <c:pt idx="14">
                  <c:v>UpdateBilingAddressComponent</c:v>
                </c:pt>
                <c:pt idx="15">
                  <c:v>PersonalizeNumberComponent</c:v>
                </c:pt>
                <c:pt idx="16">
                  <c:v>DocumentUploadComponent</c:v>
                </c:pt>
                <c:pt idx="17">
                  <c:v>SimDeliveryComponent</c:v>
                </c:pt>
                <c:pt idx="18">
                  <c:v>CoriLinkComponent</c:v>
                </c:pt>
                <c:pt idx="19">
                  <c:v>LoaderComponent</c:v>
                </c:pt>
                <c:pt idx="20">
                  <c:v>PopuploaderComponent</c:v>
                </c:pt>
                <c:pt idx="21">
                  <c:v>UserRegistrationComponent</c:v>
                </c:pt>
                <c:pt idx="22">
                  <c:v>PopupComponent</c:v>
                </c:pt>
                <c:pt idx="23">
                  <c:v>TwoBtnPopupComponent</c:v>
                </c:pt>
                <c:pt idx="24">
                  <c:v>PromotionsComponent</c:v>
                </c:pt>
              </c:strCache>
            </c:strRef>
          </c:cat>
          <c:val>
            <c:numRef>
              <c:f>'Sheet6 (2)'!$B$2:$B$26</c:f>
              <c:numCache>
                <c:formatCode>General</c:formatCode>
                <c:ptCount val="25"/>
                <c:pt idx="0">
                  <c:v>2</c:v>
                </c:pt>
                <c:pt idx="1">
                  <c:v>12</c:v>
                </c:pt>
                <c:pt idx="2">
                  <c:v>12</c:v>
                </c:pt>
                <c:pt idx="3">
                  <c:v>4</c:v>
                </c:pt>
                <c:pt idx="4">
                  <c:v>2</c:v>
                </c:pt>
                <c:pt idx="5">
                  <c:v>12</c:v>
                </c:pt>
                <c:pt idx="6">
                  <c:v>2</c:v>
                </c:pt>
                <c:pt idx="7">
                  <c:v>1</c:v>
                </c:pt>
                <c:pt idx="8">
                  <c:v>2</c:v>
                </c:pt>
                <c:pt idx="9">
                  <c:v>1</c:v>
                </c:pt>
                <c:pt idx="10">
                  <c:v>1</c:v>
                </c:pt>
                <c:pt idx="11">
                  <c:v>3</c:v>
                </c:pt>
                <c:pt idx="12">
                  <c:v>7</c:v>
                </c:pt>
                <c:pt idx="13">
                  <c:v>3</c:v>
                </c:pt>
                <c:pt idx="14">
                  <c:v>3</c:v>
                </c:pt>
                <c:pt idx="15">
                  <c:v>1</c:v>
                </c:pt>
                <c:pt idx="16">
                  <c:v>3</c:v>
                </c:pt>
                <c:pt idx="17">
                  <c:v>1</c:v>
                </c:pt>
                <c:pt idx="18">
                  <c:v>1</c:v>
                </c:pt>
                <c:pt idx="19">
                  <c:v>25</c:v>
                </c:pt>
                <c:pt idx="20">
                  <c:v>8</c:v>
                </c:pt>
                <c:pt idx="21">
                  <c:v>1</c:v>
                </c:pt>
                <c:pt idx="22">
                  <c:v>40</c:v>
                </c:pt>
                <c:pt idx="23">
                  <c:v>2</c:v>
                </c:pt>
                <c:pt idx="24">
                  <c:v>3</c:v>
                </c:pt>
              </c:numCache>
            </c:numRef>
          </c:val>
          <c:extLst>
            <c:ext xmlns:c16="http://schemas.microsoft.com/office/drawing/2014/chart" uri="{C3380CC4-5D6E-409C-BE32-E72D297353CC}">
              <c16:uniqueId val="{00000000-45FB-4DD1-8659-36BA6A0A2C15}"/>
            </c:ext>
          </c:extLst>
        </c:ser>
        <c:dLbls>
          <c:showLegendKey val="0"/>
          <c:showVal val="0"/>
          <c:showCatName val="0"/>
          <c:showSerName val="0"/>
          <c:showPercent val="0"/>
          <c:showBubbleSize val="0"/>
        </c:dLbls>
        <c:gapWidth val="182"/>
        <c:axId val="583459055"/>
        <c:axId val="154209647"/>
      </c:barChart>
      <c:catAx>
        <c:axId val="5834590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9647"/>
        <c:crosses val="autoZero"/>
        <c:auto val="1"/>
        <c:lblAlgn val="ctr"/>
        <c:lblOffset val="100"/>
        <c:noMultiLvlLbl val="0"/>
      </c:catAx>
      <c:valAx>
        <c:axId val="1542096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34590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Defect</a:t>
            </a:r>
            <a:r>
              <a:rPr lang="en-US" baseline="0" dirty="0"/>
              <a:t> Density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'Defect Density'!$B$2</c:f>
              <c:strCache>
                <c:ptCount val="1"/>
                <c:pt idx="0">
                  <c:v>SIT</c:v>
                </c:pt>
              </c:strCache>
            </c:strRef>
          </c:tx>
          <c:spPr>
            <a:ln w="28575" cap="rnd">
              <a:solidFill>
                <a:schemeClr val="accent1"/>
              </a:solidFill>
              <a:round/>
            </a:ln>
            <a:effectLst/>
          </c:spPr>
          <c:marker>
            <c:symbol val="none"/>
          </c:marker>
          <c:cat>
            <c:strRef>
              <c:f>'Defect Density'!$A$3:$A$7</c:f>
              <c:strCache>
                <c:ptCount val="5"/>
                <c:pt idx="0">
                  <c:v>Sprint 11</c:v>
                </c:pt>
                <c:pt idx="1">
                  <c:v>Sprint 12</c:v>
                </c:pt>
                <c:pt idx="2">
                  <c:v>Sprint 12.1</c:v>
                </c:pt>
                <c:pt idx="3">
                  <c:v>Sprint 13,14,15</c:v>
                </c:pt>
                <c:pt idx="4">
                  <c:v>Sprint 16,17</c:v>
                </c:pt>
              </c:strCache>
            </c:strRef>
          </c:cat>
          <c:val>
            <c:numRef>
              <c:f>'Defect Density'!$B$3:$B$7</c:f>
              <c:numCache>
                <c:formatCode>General</c:formatCode>
                <c:ptCount val="5"/>
                <c:pt idx="0">
                  <c:v>0.20987654320987653</c:v>
                </c:pt>
                <c:pt idx="1">
                  <c:v>0.29963898916967507</c:v>
                </c:pt>
                <c:pt idx="2">
                  <c:v>0.33898305084745761</c:v>
                </c:pt>
                <c:pt idx="3">
                  <c:v>0.11229946524064172</c:v>
                </c:pt>
                <c:pt idx="4">
                  <c:v>0.16580310880829016</c:v>
                </c:pt>
              </c:numCache>
            </c:numRef>
          </c:val>
          <c:smooth val="0"/>
          <c:extLst>
            <c:ext xmlns:c16="http://schemas.microsoft.com/office/drawing/2014/chart" uri="{C3380CC4-5D6E-409C-BE32-E72D297353CC}">
              <c16:uniqueId val="{00000000-0642-4FFF-9B26-4DCCD34335E6}"/>
            </c:ext>
          </c:extLst>
        </c:ser>
        <c:ser>
          <c:idx val="1"/>
          <c:order val="1"/>
          <c:tx>
            <c:strRef>
              <c:f>'Defect Density'!$C$2</c:f>
              <c:strCache>
                <c:ptCount val="1"/>
                <c:pt idx="0">
                  <c:v>UAT</c:v>
                </c:pt>
              </c:strCache>
            </c:strRef>
          </c:tx>
          <c:spPr>
            <a:ln w="28575" cap="rnd">
              <a:solidFill>
                <a:schemeClr val="accent2"/>
              </a:solidFill>
              <a:round/>
            </a:ln>
            <a:effectLst/>
          </c:spPr>
          <c:marker>
            <c:symbol val="none"/>
          </c:marker>
          <c:cat>
            <c:strRef>
              <c:f>'Defect Density'!$A$3:$A$7</c:f>
              <c:strCache>
                <c:ptCount val="5"/>
                <c:pt idx="0">
                  <c:v>Sprint 11</c:v>
                </c:pt>
                <c:pt idx="1">
                  <c:v>Sprint 12</c:v>
                </c:pt>
                <c:pt idx="2">
                  <c:v>Sprint 12.1</c:v>
                </c:pt>
                <c:pt idx="3">
                  <c:v>Sprint 13,14,15</c:v>
                </c:pt>
                <c:pt idx="4">
                  <c:v>Sprint 16,17</c:v>
                </c:pt>
              </c:strCache>
            </c:strRef>
          </c:cat>
          <c:val>
            <c:numRef>
              <c:f>'Defect Density'!$C$3:$C$7</c:f>
              <c:numCache>
                <c:formatCode>General</c:formatCode>
                <c:ptCount val="5"/>
                <c:pt idx="0">
                  <c:v>0.31069958847736623</c:v>
                </c:pt>
                <c:pt idx="1">
                  <c:v>0.67509025270758127</c:v>
                </c:pt>
                <c:pt idx="2">
                  <c:v>0.94067796610169496</c:v>
                </c:pt>
                <c:pt idx="3">
                  <c:v>0.34224598930481281</c:v>
                </c:pt>
                <c:pt idx="4">
                  <c:v>0.19689119170984457</c:v>
                </c:pt>
              </c:numCache>
            </c:numRef>
          </c:val>
          <c:smooth val="0"/>
          <c:extLst>
            <c:ext xmlns:c16="http://schemas.microsoft.com/office/drawing/2014/chart" uri="{C3380CC4-5D6E-409C-BE32-E72D297353CC}">
              <c16:uniqueId val="{00000001-0642-4FFF-9B26-4DCCD34335E6}"/>
            </c:ext>
          </c:extLst>
        </c:ser>
        <c:dLbls>
          <c:showLegendKey val="0"/>
          <c:showVal val="0"/>
          <c:showCatName val="0"/>
          <c:showSerName val="0"/>
          <c:showPercent val="0"/>
          <c:showBubbleSize val="0"/>
        </c:dLbls>
        <c:smooth val="0"/>
        <c:axId val="1860166575"/>
        <c:axId val="1889489615"/>
      </c:lineChart>
      <c:catAx>
        <c:axId val="1860166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489615"/>
        <c:crosses val="autoZero"/>
        <c:auto val="1"/>
        <c:lblAlgn val="ctr"/>
        <c:lblOffset val="100"/>
        <c:noMultiLvlLbl val="0"/>
      </c:catAx>
      <c:valAx>
        <c:axId val="188948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0166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F5108-7EA2-4BD5-ACF8-9F61A5CC13F3}"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169F3-6F1A-42BF-9360-7AE07D400C21}" type="slidenum">
              <a:rPr lang="en-US" smtClean="0"/>
              <a:t>‹#›</a:t>
            </a:fld>
            <a:endParaRPr lang="en-US"/>
          </a:p>
        </p:txBody>
      </p:sp>
    </p:spTree>
    <p:extLst>
      <p:ext uri="{BB962C8B-B14F-4D97-AF65-F5344CB8AC3E}">
        <p14:creationId xmlns:p14="http://schemas.microsoft.com/office/powerpoint/2010/main" val="3189490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DBA51E-150D-4309-A7CE-2617C63A6E60}" type="slidenum">
              <a:rPr lang="en-US" smtClean="0"/>
              <a:t>4</a:t>
            </a:fld>
            <a:endParaRPr lang="en-US" dirty="0"/>
          </a:p>
        </p:txBody>
      </p:sp>
    </p:spTree>
    <p:extLst>
      <p:ext uri="{BB962C8B-B14F-4D97-AF65-F5344CB8AC3E}">
        <p14:creationId xmlns:p14="http://schemas.microsoft.com/office/powerpoint/2010/main" val="13526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image" Target="../media/image6.png"/><Relationship Id="rId5" Type="http://schemas.openxmlformats.org/officeDocument/2006/relationships/oleObject" Target="../embeddings/oleObject1.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3F84-5AA1-4EAE-B1A4-8B6C0B2F95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FDF93-6330-4E51-8393-5962371FD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2B94A2-F7AB-4578-BD99-2FEDCA5D2CF1}"/>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82ECC3AA-73E6-4B2F-9071-B6555BB40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B8781-8B38-45E3-967C-1D188956D8C9}"/>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40573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B293-A599-445C-9897-B484C69FF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1775DA-CFFE-4577-B589-D166F951F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E5987-E6C2-4C79-9019-4E9EDF1D0031}"/>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AE11B138-E8CA-4026-99E8-ECE35435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B1639-A0E5-4E43-A19F-4D657E758F00}"/>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34047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99A3E-840A-49FC-8F64-2EECE12C4F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5CC203-4F01-408C-81C9-93C53C7D4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AFA8C-8BC7-4572-B19F-ACA437A85ABF}"/>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64C77B26-7410-4FF8-8C8F-32CCD5C1A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DC87B-1C0E-4132-B1A2-20E46DA6A04A}"/>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283760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WithGuides">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5" imgW="471" imgH="472" progId="TCLayout.ActiveDocument.1">
                  <p:embed/>
                </p:oleObj>
              </mc:Choice>
              <mc:Fallback>
                <p:oleObj name="think-cell Slide" r:id="rId5" imgW="471" imgH="472" progId="TCLayout.ActiveDocument.1">
                  <p:embed/>
                  <p:pic>
                    <p:nvPicPr>
                      <p:cNvPr id="12" name="Object 11"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p:cNvSpPr/>
          <p:nvPr userDrawn="1">
            <p:custDataLst>
              <p:tags r:id="rId3"/>
            </p:custDataLst>
          </p:nvPr>
        </p:nvSpPr>
        <p:spPr>
          <a:xfrm>
            <a:off x="0" y="0"/>
            <a:ext cx="158750" cy="158750"/>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2400" b="1" i="0" baseline="0">
              <a:solidFill>
                <a:schemeClr val="tx1"/>
              </a:solidFill>
              <a:latin typeface="Arial" panose="020B0604020202020204" pitchFamily="34" charset="0"/>
              <a:ea typeface="+mj-ea"/>
              <a:cs typeface="+mj-cs"/>
              <a:sym typeface="Arial" panose="020B0604020202020204" pitchFamily="34" charset="0"/>
            </a:endParaRPr>
          </a:p>
        </p:txBody>
      </p:sp>
      <p:sp>
        <p:nvSpPr>
          <p:cNvPr id="16" name="Text Placeholder 12">
            <a:extLst>
              <a:ext uri="{FF2B5EF4-FFF2-40B4-BE49-F238E27FC236}">
                <a16:creationId xmlns:a16="http://schemas.microsoft.com/office/drawing/2014/main" id="{2BD8AF54-C9AA-44A9-9B92-242310285D30}"/>
              </a:ext>
            </a:extLst>
          </p:cNvPr>
          <p:cNvSpPr txBox="1">
            <a:spLocks/>
          </p:cNvSpPr>
          <p:nvPr userDrawn="1"/>
        </p:nvSpPr>
        <p:spPr>
          <a:xfrm>
            <a:off x="342900" y="6587156"/>
            <a:ext cx="2115469" cy="270843"/>
          </a:xfrm>
          <a:prstGeom prst="rect">
            <a:avLst/>
          </a:prstGeom>
        </p:spPr>
        <p:txBody>
          <a:bodyPr vert="horz" lIns="0" tIns="45720" rIns="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pitchFamily="34" charset="0"/>
              </a:rPr>
              <a:t>INFOSYS | M1 – DIGITIZATION  | </a:t>
            </a:r>
            <a:fld id="{B79B315C-CD22-4AFF-A370-31BA5021C1C8}" type="slidenum">
              <a:rPr lang="en-AU" sz="600" smtClean="0">
                <a:solidFill>
                  <a:schemeClr val="bg1">
                    <a:lumMod val="65000"/>
                  </a:schemeClr>
                </a:solidFill>
                <a:latin typeface="Arial" panose="020B0604020202020204" pitchFamily="34" charset="0"/>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pitchFamily="34" charset="0"/>
              </a:rPr>
              <a:t> </a:t>
            </a:r>
            <a:endParaRPr kumimoji="0" lang="en-AU" sz="600" b="0" i="0" u="none" strike="noStrike" kern="1200" cap="none" spc="0" normalizeH="0" baseline="0" noProof="0">
              <a:ln>
                <a:noFill/>
              </a:ln>
              <a:solidFill>
                <a:schemeClr val="bg1">
                  <a:lumMod val="65000"/>
                </a:schemeClr>
              </a:solidFill>
              <a:effectLst/>
              <a:uLnTx/>
              <a:uFillTx/>
              <a:latin typeface="Arial" panose="020B0604020202020204" pitchFamily="34" charset="0"/>
              <a:cs typeface="Arial" panose="020B0604020202020204" pitchFamily="34" charset="0"/>
            </a:endParaRPr>
          </a:p>
        </p:txBody>
      </p:sp>
      <p:pic>
        <p:nvPicPr>
          <p:cNvPr id="8" name="Graphic 7">
            <a:extLst>
              <a:ext uri="{FF2B5EF4-FFF2-40B4-BE49-F238E27FC236}">
                <a16:creationId xmlns:a16="http://schemas.microsoft.com/office/drawing/2014/main" id="{70CD426E-A135-43B4-8E88-5F584497110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889199" y="5580624"/>
            <a:ext cx="4961722" cy="1781131"/>
          </a:xfrm>
          <a:prstGeom prst="rect">
            <a:avLst/>
          </a:prstGeom>
        </p:spPr>
      </p:pic>
      <p:cxnSp>
        <p:nvCxnSpPr>
          <p:cNvPr id="17" name="Straight Connector 16">
            <a:extLst>
              <a:ext uri="{FF2B5EF4-FFF2-40B4-BE49-F238E27FC236}">
                <a16:creationId xmlns:a16="http://schemas.microsoft.com/office/drawing/2014/main" id="{3F7956E5-0FBD-4BD5-B6AF-551AE7119F2C}"/>
              </a:ext>
            </a:extLst>
          </p:cNvPr>
          <p:cNvCxnSpPr>
            <a:cxnSpLocks/>
          </p:cNvCxnSpPr>
          <p:nvPr userDrawn="1"/>
        </p:nvCxnSpPr>
        <p:spPr>
          <a:xfrm>
            <a:off x="1572016" y="6450774"/>
            <a:ext cx="9065504"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4C2E20-9514-482C-9920-9EBF4620002A}"/>
              </a:ext>
            </a:extLst>
          </p:cNvPr>
          <p:cNvCxnSpPr>
            <a:cxnSpLocks/>
          </p:cNvCxnSpPr>
          <p:nvPr userDrawn="1"/>
        </p:nvCxnSpPr>
        <p:spPr>
          <a:xfrm>
            <a:off x="2395533" y="303326"/>
            <a:ext cx="945356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a:xfrm>
            <a:off x="351668" y="311047"/>
            <a:ext cx="11506200" cy="438253"/>
          </a:xfrm>
        </p:spPr>
        <p:txBody>
          <a:bodyPr lIns="0" tIns="0" rIns="0" bIns="0">
            <a:noAutofit/>
          </a:bodyPr>
          <a:lstStyle>
            <a:lvl1pPr>
              <a:defRPr sz="2400" b="1">
                <a:solidFill>
                  <a:schemeClr val="accent1">
                    <a:lumMod val="75000"/>
                  </a:schemeClr>
                </a:solidFill>
              </a:defRPr>
            </a:lvl1pPr>
          </a:lstStyle>
          <a:p>
            <a:r>
              <a:rPr lang="en-US"/>
              <a:t>Content title</a:t>
            </a:r>
          </a:p>
        </p:txBody>
      </p:sp>
      <p:sp>
        <p:nvSpPr>
          <p:cNvPr id="5" name="Content Placeholder 4"/>
          <p:cNvSpPr>
            <a:spLocks noGrp="1"/>
          </p:cNvSpPr>
          <p:nvPr>
            <p:ph sz="quarter" idx="10" hasCustomPrompt="1"/>
          </p:nvPr>
        </p:nvSpPr>
        <p:spPr>
          <a:xfrm>
            <a:off x="352425" y="758405"/>
            <a:ext cx="11496675" cy="254552"/>
          </a:xfrm>
        </p:spPr>
        <p:txBody>
          <a:bodyPr lIns="0" tIns="0" rIns="0" bIns="0" anchor="ctr">
            <a:normAutofit/>
          </a:bodyPr>
          <a:lstStyle>
            <a:lvl1pPr marL="0" indent="0">
              <a:buNone/>
              <a:defRPr sz="1600" b="1">
                <a:solidFill>
                  <a:schemeClr val="tx1">
                    <a:lumMod val="75000"/>
                    <a:lumOff val="25000"/>
                  </a:schemeClr>
                </a:solidFill>
              </a:defRPr>
            </a:lvl1pPr>
          </a:lstStyle>
          <a:p>
            <a:pPr lvl="0"/>
            <a:r>
              <a:rPr lang="en-US"/>
              <a:t>Subject title</a:t>
            </a:r>
          </a:p>
        </p:txBody>
      </p:sp>
      <p:sp>
        <p:nvSpPr>
          <p:cNvPr id="7" name="Text Placeholder 6"/>
          <p:cNvSpPr>
            <a:spLocks noGrp="1"/>
          </p:cNvSpPr>
          <p:nvPr>
            <p:ph type="body" sz="quarter" idx="11" hasCustomPrompt="1"/>
          </p:nvPr>
        </p:nvSpPr>
        <p:spPr>
          <a:xfrm>
            <a:off x="351668" y="1241426"/>
            <a:ext cx="11497432" cy="4810960"/>
          </a:xfrm>
        </p:spPr>
        <p:txBody>
          <a:bodyPr/>
          <a:lstStyle>
            <a:lvl1pPr marL="0" indent="0">
              <a:buNone/>
              <a:defRPr baseline="0"/>
            </a:lvl1pPr>
          </a:lstStyle>
          <a:p>
            <a:pPr lvl="0"/>
            <a:r>
              <a:rPr lang="en-US"/>
              <a:t>Content area</a:t>
            </a:r>
          </a:p>
        </p:txBody>
      </p:sp>
      <p:cxnSp>
        <p:nvCxnSpPr>
          <p:cNvPr id="19" name="Straight Connector 18"/>
          <p:cNvCxnSpPr/>
          <p:nvPr userDrawn="1"/>
        </p:nvCxnSpPr>
        <p:spPr>
          <a:xfrm>
            <a:off x="10637520" y="6483350"/>
            <a:ext cx="0" cy="146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90CCFD5-21C9-4EEB-8E14-73A3ABF05380}"/>
              </a:ext>
            </a:extLst>
          </p:cNvPr>
          <p:cNvGrpSpPr/>
          <p:nvPr userDrawn="1"/>
        </p:nvGrpSpPr>
        <p:grpSpPr>
          <a:xfrm>
            <a:off x="312665" y="6299632"/>
            <a:ext cx="1561222" cy="346436"/>
            <a:chOff x="312665" y="6299632"/>
            <a:chExt cx="1561222" cy="346436"/>
          </a:xfrm>
        </p:grpSpPr>
        <p:pic>
          <p:nvPicPr>
            <p:cNvPr id="22" name="Picture 1" descr="image001"/>
            <p:cNvPicPr>
              <a:picLocks noChangeAspect="1" noChangeArrowheads="1"/>
            </p:cNvPicPr>
            <p:nvPr userDrawn="1"/>
          </p:nvPicPr>
          <p:blipFill rotWithShape="1">
            <a:blip r:embed="rId9" cstate="print">
              <a:extLst>
                <a:ext uri="{28A0092B-C50C-407E-A947-70E740481C1C}">
                  <a14:useLocalDpi xmlns:a14="http://schemas.microsoft.com/office/drawing/2010/main" val="0"/>
                </a:ext>
              </a:extLst>
            </a:blip>
            <a:srcRect l="21957" t="63915" r="21660" b="20827"/>
            <a:stretch/>
          </p:blipFill>
          <p:spPr bwMode="auto">
            <a:xfrm>
              <a:off x="1528760" y="6546056"/>
              <a:ext cx="34512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userDrawn="1"/>
          </p:nvCxnSpPr>
          <p:spPr>
            <a:xfrm>
              <a:off x="1572016" y="6489700"/>
              <a:ext cx="0" cy="88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8610" name="Picture 1" descr="image00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21957" t="23013" r="21660" b="40081"/>
            <a:stretch/>
          </p:blipFill>
          <p:spPr bwMode="auto">
            <a:xfrm>
              <a:off x="1528760" y="6316042"/>
              <a:ext cx="345127" cy="24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642938" y="6316041"/>
              <a:ext cx="0" cy="230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516856" y="6316041"/>
              <a:ext cx="0" cy="230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233" descr="m1-logo">
              <a:extLst>
                <a:ext uri="{FF2B5EF4-FFF2-40B4-BE49-F238E27FC236}">
                  <a16:creationId xmlns:a16="http://schemas.microsoft.com/office/drawing/2014/main" id="{15D2103D-4D70-4627-884F-B36B875F6000}"/>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2665" y="6299632"/>
              <a:ext cx="286188" cy="28618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A4A27697-8D37-441A-A9A7-CACFB9AAB1FE}"/>
                </a:ext>
              </a:extLst>
            </p:cNvPr>
            <p:cNvSpPr/>
            <p:nvPr/>
          </p:nvSpPr>
          <p:spPr>
            <a:xfrm>
              <a:off x="642088" y="6321382"/>
              <a:ext cx="4518" cy="225929"/>
            </a:xfrm>
            <a:custGeom>
              <a:avLst/>
              <a:gdLst>
                <a:gd name="connsiteX0" fmla="*/ 0 w 4518"/>
                <a:gd name="connsiteY0" fmla="*/ 0 h 225929"/>
                <a:gd name="connsiteX1" fmla="*/ 4519 w 4518"/>
                <a:gd name="connsiteY1" fmla="*/ 0 h 225929"/>
                <a:gd name="connsiteX2" fmla="*/ 4519 w 4518"/>
                <a:gd name="connsiteY2" fmla="*/ 225929 h 225929"/>
                <a:gd name="connsiteX3" fmla="*/ 0 w 4518"/>
                <a:gd name="connsiteY3" fmla="*/ 225929 h 225929"/>
              </a:gdLst>
              <a:ahLst/>
              <a:cxnLst>
                <a:cxn ang="0">
                  <a:pos x="connsiteX0" y="connsiteY0"/>
                </a:cxn>
                <a:cxn ang="0">
                  <a:pos x="connsiteX1" y="connsiteY1"/>
                </a:cxn>
                <a:cxn ang="0">
                  <a:pos x="connsiteX2" y="connsiteY2"/>
                </a:cxn>
                <a:cxn ang="0">
                  <a:pos x="connsiteX3" y="connsiteY3"/>
                </a:cxn>
              </a:cxnLst>
              <a:rect l="l" t="t" r="r" b="b"/>
              <a:pathLst>
                <a:path w="4518" h="225929">
                  <a:moveTo>
                    <a:pt x="0" y="0"/>
                  </a:moveTo>
                  <a:lnTo>
                    <a:pt x="4519" y="0"/>
                  </a:lnTo>
                  <a:lnTo>
                    <a:pt x="4519" y="225929"/>
                  </a:lnTo>
                  <a:lnTo>
                    <a:pt x="0" y="225929"/>
                  </a:lnTo>
                  <a:close/>
                </a:path>
              </a:pathLst>
            </a:custGeom>
            <a:noFill/>
            <a:ln w="2039" cap="flat">
              <a:solidFill>
                <a:srgbClr val="B3B3B3"/>
              </a:solidFill>
              <a:prstDash val="solid"/>
              <a:miter/>
            </a:ln>
          </p:spPr>
          <p:txBody>
            <a:bodyPr rtlCol="0" anchor="ctr"/>
            <a:lstStyle/>
            <a:p>
              <a:endParaRPr lang="en-US"/>
            </a:p>
          </p:txBody>
        </p:sp>
        <p:grpSp>
          <p:nvGrpSpPr>
            <p:cNvPr id="13" name="Graphic 14">
              <a:extLst>
                <a:ext uri="{FF2B5EF4-FFF2-40B4-BE49-F238E27FC236}">
                  <a16:creationId xmlns:a16="http://schemas.microsoft.com/office/drawing/2014/main" id="{D5C923E7-D693-4728-8A8B-2746B7201FF0}"/>
                </a:ext>
              </a:extLst>
            </p:cNvPr>
            <p:cNvGrpSpPr/>
            <p:nvPr/>
          </p:nvGrpSpPr>
          <p:grpSpPr>
            <a:xfrm>
              <a:off x="737800" y="6316042"/>
              <a:ext cx="728311" cy="268650"/>
              <a:chOff x="737800" y="6316042"/>
              <a:chExt cx="728311" cy="268650"/>
            </a:xfrm>
            <a:solidFill>
              <a:srgbClr val="007DC3"/>
            </a:solidFill>
          </p:grpSpPr>
          <p:sp>
            <p:nvSpPr>
              <p:cNvPr id="14" name="Freeform: Shape 13">
                <a:extLst>
                  <a:ext uri="{FF2B5EF4-FFF2-40B4-BE49-F238E27FC236}">
                    <a16:creationId xmlns:a16="http://schemas.microsoft.com/office/drawing/2014/main" id="{D7FB11DD-FE46-44A5-B109-8D61B7ED72E2}"/>
                  </a:ext>
                </a:extLst>
              </p:cNvPr>
              <p:cNvSpPr/>
              <p:nvPr/>
            </p:nvSpPr>
            <p:spPr>
              <a:xfrm>
                <a:off x="1421747" y="6316042"/>
                <a:ext cx="44364" cy="44364"/>
              </a:xfrm>
              <a:custGeom>
                <a:avLst/>
                <a:gdLst>
                  <a:gd name="connsiteX0" fmla="*/ 22182 w 44364"/>
                  <a:gd name="connsiteY0" fmla="*/ 44364 h 44364"/>
                  <a:gd name="connsiteX1" fmla="*/ 44364 w 44364"/>
                  <a:gd name="connsiteY1" fmla="*/ 22182 h 44364"/>
                  <a:gd name="connsiteX2" fmla="*/ 22182 w 44364"/>
                  <a:gd name="connsiteY2" fmla="*/ 0 h 44364"/>
                  <a:gd name="connsiteX3" fmla="*/ 0 w 44364"/>
                  <a:gd name="connsiteY3" fmla="*/ 22182 h 44364"/>
                  <a:gd name="connsiteX4" fmla="*/ 22182 w 44364"/>
                  <a:gd name="connsiteY4" fmla="*/ 44364 h 44364"/>
                  <a:gd name="connsiteX5" fmla="*/ 22182 w 44364"/>
                  <a:gd name="connsiteY5" fmla="*/ 44364 h 44364"/>
                  <a:gd name="connsiteX6" fmla="*/ 3286 w 44364"/>
                  <a:gd name="connsiteY6" fmla="*/ 22182 h 44364"/>
                  <a:gd name="connsiteX7" fmla="*/ 22182 w 44364"/>
                  <a:gd name="connsiteY7" fmla="*/ 3286 h 44364"/>
                  <a:gd name="connsiteX8" fmla="*/ 41078 w 44364"/>
                  <a:gd name="connsiteY8" fmla="*/ 22182 h 44364"/>
                  <a:gd name="connsiteX9" fmla="*/ 22182 w 44364"/>
                  <a:gd name="connsiteY9" fmla="*/ 41078 h 44364"/>
                  <a:gd name="connsiteX10" fmla="*/ 3286 w 44364"/>
                  <a:gd name="connsiteY10" fmla="*/ 22182 h 44364"/>
                  <a:gd name="connsiteX11" fmla="*/ 3286 w 44364"/>
                  <a:gd name="connsiteY11" fmla="*/ 22182 h 44364"/>
                  <a:gd name="connsiteX12" fmla="*/ 13966 w 44364"/>
                  <a:gd name="connsiteY12" fmla="*/ 33273 h 44364"/>
                  <a:gd name="connsiteX13" fmla="*/ 18074 w 44364"/>
                  <a:gd name="connsiteY13" fmla="*/ 33273 h 44364"/>
                  <a:gd name="connsiteX14" fmla="*/ 18074 w 44364"/>
                  <a:gd name="connsiteY14" fmla="*/ 23825 h 44364"/>
                  <a:gd name="connsiteX15" fmla="*/ 23004 w 44364"/>
                  <a:gd name="connsiteY15" fmla="*/ 23825 h 44364"/>
                  <a:gd name="connsiteX16" fmla="*/ 26701 w 44364"/>
                  <a:gd name="connsiteY16" fmla="*/ 33273 h 44364"/>
                  <a:gd name="connsiteX17" fmla="*/ 31219 w 44364"/>
                  <a:gd name="connsiteY17" fmla="*/ 33273 h 44364"/>
                  <a:gd name="connsiteX18" fmla="*/ 27111 w 44364"/>
                  <a:gd name="connsiteY18" fmla="*/ 23004 h 44364"/>
                  <a:gd name="connsiteX19" fmla="*/ 31219 w 44364"/>
                  <a:gd name="connsiteY19" fmla="*/ 17253 h 44364"/>
                  <a:gd name="connsiteX20" fmla="*/ 21771 w 44364"/>
                  <a:gd name="connsiteY20" fmla="*/ 9859 h 44364"/>
                  <a:gd name="connsiteX21" fmla="*/ 13966 w 44364"/>
                  <a:gd name="connsiteY21" fmla="*/ 9859 h 44364"/>
                  <a:gd name="connsiteX22" fmla="*/ 13966 w 44364"/>
                  <a:gd name="connsiteY22" fmla="*/ 33273 h 44364"/>
                  <a:gd name="connsiteX23" fmla="*/ 13966 w 44364"/>
                  <a:gd name="connsiteY23" fmla="*/ 33273 h 44364"/>
                  <a:gd name="connsiteX24" fmla="*/ 18074 w 44364"/>
                  <a:gd name="connsiteY24" fmla="*/ 13967 h 44364"/>
                  <a:gd name="connsiteX25" fmla="*/ 22593 w 44364"/>
                  <a:gd name="connsiteY25" fmla="*/ 13967 h 44364"/>
                  <a:gd name="connsiteX26" fmla="*/ 26701 w 44364"/>
                  <a:gd name="connsiteY26" fmla="*/ 17253 h 44364"/>
                  <a:gd name="connsiteX27" fmla="*/ 23004 w 44364"/>
                  <a:gd name="connsiteY27" fmla="*/ 20128 h 44364"/>
                  <a:gd name="connsiteX28" fmla="*/ 18074 w 44364"/>
                  <a:gd name="connsiteY28" fmla="*/ 20128 h 44364"/>
                  <a:gd name="connsiteX29" fmla="*/ 18074 w 44364"/>
                  <a:gd name="connsiteY29" fmla="*/ 13967 h 44364"/>
                  <a:gd name="connsiteX30" fmla="*/ 18074 w 44364"/>
                  <a:gd name="connsiteY30" fmla="*/ 13967 h 4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364" h="44364">
                    <a:moveTo>
                      <a:pt x="22182" y="44364"/>
                    </a:moveTo>
                    <a:cubicBezTo>
                      <a:pt x="34095" y="44364"/>
                      <a:pt x="44364" y="34506"/>
                      <a:pt x="44364" y="22182"/>
                    </a:cubicBezTo>
                    <a:cubicBezTo>
                      <a:pt x="44364" y="9859"/>
                      <a:pt x="34505" y="0"/>
                      <a:pt x="22182" y="0"/>
                    </a:cubicBezTo>
                    <a:cubicBezTo>
                      <a:pt x="10269" y="0"/>
                      <a:pt x="0" y="9859"/>
                      <a:pt x="0" y="22182"/>
                    </a:cubicBezTo>
                    <a:cubicBezTo>
                      <a:pt x="0" y="34506"/>
                      <a:pt x="9859" y="44364"/>
                      <a:pt x="22182" y="44364"/>
                    </a:cubicBezTo>
                    <a:lnTo>
                      <a:pt x="22182" y="44364"/>
                    </a:lnTo>
                    <a:close/>
                    <a:moveTo>
                      <a:pt x="3286" y="22182"/>
                    </a:moveTo>
                    <a:cubicBezTo>
                      <a:pt x="3286" y="11913"/>
                      <a:pt x="11913" y="3286"/>
                      <a:pt x="22182" y="3286"/>
                    </a:cubicBezTo>
                    <a:cubicBezTo>
                      <a:pt x="32452" y="3286"/>
                      <a:pt x="41078" y="11913"/>
                      <a:pt x="41078" y="22182"/>
                    </a:cubicBezTo>
                    <a:cubicBezTo>
                      <a:pt x="41078" y="32452"/>
                      <a:pt x="32452" y="41078"/>
                      <a:pt x="22182" y="41078"/>
                    </a:cubicBezTo>
                    <a:cubicBezTo>
                      <a:pt x="11913" y="41078"/>
                      <a:pt x="3286" y="32452"/>
                      <a:pt x="3286" y="22182"/>
                    </a:cubicBezTo>
                    <a:lnTo>
                      <a:pt x="3286" y="22182"/>
                    </a:lnTo>
                    <a:close/>
                    <a:moveTo>
                      <a:pt x="13966" y="33273"/>
                    </a:moveTo>
                    <a:lnTo>
                      <a:pt x="18074" y="33273"/>
                    </a:lnTo>
                    <a:lnTo>
                      <a:pt x="18074" y="23825"/>
                    </a:lnTo>
                    <a:lnTo>
                      <a:pt x="23004" y="23825"/>
                    </a:lnTo>
                    <a:lnTo>
                      <a:pt x="26701" y="33273"/>
                    </a:lnTo>
                    <a:lnTo>
                      <a:pt x="31219" y="33273"/>
                    </a:lnTo>
                    <a:lnTo>
                      <a:pt x="27111" y="23004"/>
                    </a:lnTo>
                    <a:cubicBezTo>
                      <a:pt x="28755" y="22182"/>
                      <a:pt x="31219" y="21361"/>
                      <a:pt x="31219" y="17253"/>
                    </a:cubicBezTo>
                    <a:cubicBezTo>
                      <a:pt x="31219" y="10680"/>
                      <a:pt x="26290" y="9859"/>
                      <a:pt x="21771" y="9859"/>
                    </a:cubicBezTo>
                    <a:lnTo>
                      <a:pt x="13966" y="9859"/>
                    </a:lnTo>
                    <a:lnTo>
                      <a:pt x="13966" y="33273"/>
                    </a:lnTo>
                    <a:lnTo>
                      <a:pt x="13966" y="33273"/>
                    </a:lnTo>
                    <a:close/>
                    <a:moveTo>
                      <a:pt x="18074" y="13967"/>
                    </a:moveTo>
                    <a:lnTo>
                      <a:pt x="22593" y="13967"/>
                    </a:lnTo>
                    <a:cubicBezTo>
                      <a:pt x="25058" y="13967"/>
                      <a:pt x="26701" y="15199"/>
                      <a:pt x="26701" y="17253"/>
                    </a:cubicBezTo>
                    <a:cubicBezTo>
                      <a:pt x="26701" y="19307"/>
                      <a:pt x="25058" y="20128"/>
                      <a:pt x="23004" y="20128"/>
                    </a:cubicBezTo>
                    <a:lnTo>
                      <a:pt x="18074" y="20128"/>
                    </a:lnTo>
                    <a:lnTo>
                      <a:pt x="18074" y="13967"/>
                    </a:lnTo>
                    <a:lnTo>
                      <a:pt x="18074" y="13967"/>
                    </a:lnTo>
                    <a:close/>
                  </a:path>
                </a:pathLst>
              </a:custGeom>
              <a:solidFill>
                <a:srgbClr val="007DC3"/>
              </a:solidFill>
              <a:ln w="407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9169FB-4B52-4600-AC62-8C2AE9A2603B}"/>
                  </a:ext>
                </a:extLst>
              </p:cNvPr>
              <p:cNvSpPr/>
              <p:nvPr/>
            </p:nvSpPr>
            <p:spPr>
              <a:xfrm>
                <a:off x="737800" y="6321792"/>
                <a:ext cx="25879" cy="217302"/>
              </a:xfrm>
              <a:custGeom>
                <a:avLst/>
                <a:gdLst>
                  <a:gd name="connsiteX0" fmla="*/ 0 w 25879"/>
                  <a:gd name="connsiteY0" fmla="*/ 26290 h 217302"/>
                  <a:gd name="connsiteX1" fmla="*/ 0 w 25879"/>
                  <a:gd name="connsiteY1" fmla="*/ 25879 h 217302"/>
                  <a:gd name="connsiteX2" fmla="*/ 0 w 25879"/>
                  <a:gd name="connsiteY2" fmla="*/ 0 h 217302"/>
                  <a:gd name="connsiteX3" fmla="*/ 25879 w 25879"/>
                  <a:gd name="connsiteY3" fmla="*/ 0 h 217302"/>
                  <a:gd name="connsiteX4" fmla="*/ 25879 w 25879"/>
                  <a:gd name="connsiteY4" fmla="*/ 25879 h 217302"/>
                  <a:gd name="connsiteX5" fmla="*/ 25879 w 25879"/>
                  <a:gd name="connsiteY5" fmla="*/ 26290 h 217302"/>
                  <a:gd name="connsiteX6" fmla="*/ 25879 w 25879"/>
                  <a:gd name="connsiteY6" fmla="*/ 191013 h 217302"/>
                  <a:gd name="connsiteX7" fmla="*/ 25879 w 25879"/>
                  <a:gd name="connsiteY7" fmla="*/ 191424 h 217302"/>
                  <a:gd name="connsiteX8" fmla="*/ 25879 w 25879"/>
                  <a:gd name="connsiteY8" fmla="*/ 217303 h 217302"/>
                  <a:gd name="connsiteX9" fmla="*/ 0 w 25879"/>
                  <a:gd name="connsiteY9" fmla="*/ 217303 h 217302"/>
                  <a:gd name="connsiteX10" fmla="*/ 0 w 25879"/>
                  <a:gd name="connsiteY10" fmla="*/ 191424 h 217302"/>
                  <a:gd name="connsiteX11" fmla="*/ 0 w 25879"/>
                  <a:gd name="connsiteY11" fmla="*/ 191013 h 217302"/>
                  <a:gd name="connsiteX12" fmla="*/ 0 w 25879"/>
                  <a:gd name="connsiteY12" fmla="*/ 26290 h 21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879" h="217302">
                    <a:moveTo>
                      <a:pt x="0" y="26290"/>
                    </a:moveTo>
                    <a:lnTo>
                      <a:pt x="0" y="25879"/>
                    </a:lnTo>
                    <a:lnTo>
                      <a:pt x="0" y="0"/>
                    </a:lnTo>
                    <a:lnTo>
                      <a:pt x="25879" y="0"/>
                    </a:lnTo>
                    <a:lnTo>
                      <a:pt x="25879" y="25879"/>
                    </a:lnTo>
                    <a:lnTo>
                      <a:pt x="25879" y="26290"/>
                    </a:lnTo>
                    <a:lnTo>
                      <a:pt x="25879" y="191013"/>
                    </a:lnTo>
                    <a:lnTo>
                      <a:pt x="25879" y="191424"/>
                    </a:lnTo>
                    <a:lnTo>
                      <a:pt x="25879" y="217303"/>
                    </a:lnTo>
                    <a:lnTo>
                      <a:pt x="0" y="217303"/>
                    </a:lnTo>
                    <a:lnTo>
                      <a:pt x="0" y="191424"/>
                    </a:lnTo>
                    <a:lnTo>
                      <a:pt x="0" y="191013"/>
                    </a:lnTo>
                    <a:lnTo>
                      <a:pt x="0" y="26290"/>
                    </a:lnTo>
                    <a:close/>
                  </a:path>
                </a:pathLst>
              </a:custGeom>
              <a:solidFill>
                <a:srgbClr val="007DC3"/>
              </a:solidFill>
              <a:ln w="407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9150E91-E554-4AD2-A188-C28BCE9AC459}"/>
                  </a:ext>
                </a:extLst>
              </p:cNvPr>
              <p:cNvSpPr/>
              <p:nvPr/>
            </p:nvSpPr>
            <p:spPr>
              <a:xfrm>
                <a:off x="913613" y="6320560"/>
                <a:ext cx="502793" cy="264131"/>
              </a:xfrm>
              <a:custGeom>
                <a:avLst/>
                <a:gdLst>
                  <a:gd name="connsiteX0" fmla="*/ 89139 w 502793"/>
                  <a:gd name="connsiteY0" fmla="*/ 139255 h 264131"/>
                  <a:gd name="connsiteX1" fmla="*/ 143773 w 502793"/>
                  <a:gd name="connsiteY1" fmla="*/ 209909 h 264131"/>
                  <a:gd name="connsiteX2" fmla="*/ 195942 w 502793"/>
                  <a:gd name="connsiteY2" fmla="*/ 137201 h 264131"/>
                  <a:gd name="connsiteX3" fmla="*/ 141308 w 502793"/>
                  <a:gd name="connsiteY3" fmla="*/ 66546 h 264131"/>
                  <a:gd name="connsiteX4" fmla="*/ 89139 w 502793"/>
                  <a:gd name="connsiteY4" fmla="*/ 139255 h 264131"/>
                  <a:gd name="connsiteX5" fmla="*/ 89139 w 502793"/>
                  <a:gd name="connsiteY5" fmla="*/ 139255 h 264131"/>
                  <a:gd name="connsiteX6" fmla="*/ 304798 w 502793"/>
                  <a:gd name="connsiteY6" fmla="*/ 91604 h 264131"/>
                  <a:gd name="connsiteX7" fmla="*/ 303976 w 502793"/>
                  <a:gd name="connsiteY7" fmla="*/ 89550 h 264131"/>
                  <a:gd name="connsiteX8" fmla="*/ 304798 w 502793"/>
                  <a:gd name="connsiteY8" fmla="*/ 91604 h 264131"/>
                  <a:gd name="connsiteX9" fmla="*/ 304798 w 502793"/>
                  <a:gd name="connsiteY9" fmla="*/ 91604 h 264131"/>
                  <a:gd name="connsiteX10" fmla="*/ 322462 w 502793"/>
                  <a:gd name="connsiteY10" fmla="*/ 255095 h 264131"/>
                  <a:gd name="connsiteX11" fmla="*/ 327391 w 502793"/>
                  <a:gd name="connsiteY11" fmla="*/ 246057 h 264131"/>
                  <a:gd name="connsiteX12" fmla="*/ 322462 w 502793"/>
                  <a:gd name="connsiteY12" fmla="*/ 255095 h 264131"/>
                  <a:gd name="connsiteX13" fmla="*/ 322462 w 502793"/>
                  <a:gd name="connsiteY13" fmla="*/ 255095 h 264131"/>
                  <a:gd name="connsiteX14" fmla="*/ 324105 w 502793"/>
                  <a:gd name="connsiteY14" fmla="*/ 78048 h 264131"/>
                  <a:gd name="connsiteX15" fmla="*/ 325337 w 502793"/>
                  <a:gd name="connsiteY15" fmla="*/ 80924 h 264131"/>
                  <a:gd name="connsiteX16" fmla="*/ 333963 w 502793"/>
                  <a:gd name="connsiteY16" fmla="*/ 102284 h 264131"/>
                  <a:gd name="connsiteX17" fmla="*/ 324105 w 502793"/>
                  <a:gd name="connsiteY17" fmla="*/ 78048 h 264131"/>
                  <a:gd name="connsiteX18" fmla="*/ 324105 w 502793"/>
                  <a:gd name="connsiteY18" fmla="*/ 78048 h 264131"/>
                  <a:gd name="connsiteX19" fmla="*/ 214837 w 502793"/>
                  <a:gd name="connsiteY19" fmla="*/ 186494 h 264131"/>
                  <a:gd name="connsiteX20" fmla="*/ 264131 w 502793"/>
                  <a:gd name="connsiteY20" fmla="*/ 208676 h 264131"/>
                  <a:gd name="connsiteX21" fmla="*/ 299869 w 502793"/>
                  <a:gd name="connsiteY21" fmla="*/ 181565 h 264131"/>
                  <a:gd name="connsiteX22" fmla="*/ 262899 w 502793"/>
                  <a:gd name="connsiteY22" fmla="*/ 147881 h 264131"/>
                  <a:gd name="connsiteX23" fmla="*/ 220177 w 502793"/>
                  <a:gd name="connsiteY23" fmla="*/ 120359 h 264131"/>
                  <a:gd name="connsiteX24" fmla="*/ 221821 w 502793"/>
                  <a:gd name="connsiteY24" fmla="*/ 137201 h 264131"/>
                  <a:gd name="connsiteX25" fmla="*/ 143362 w 502793"/>
                  <a:gd name="connsiteY25" fmla="*/ 225108 h 264131"/>
                  <a:gd name="connsiteX26" fmla="*/ 64903 w 502793"/>
                  <a:gd name="connsiteY26" fmla="*/ 137201 h 264131"/>
                  <a:gd name="connsiteX27" fmla="*/ 97355 w 502793"/>
                  <a:gd name="connsiteY27" fmla="*/ 66136 h 264131"/>
                  <a:gd name="connsiteX28" fmla="*/ 44364 w 502793"/>
                  <a:gd name="connsiteY28" fmla="*/ 66136 h 264131"/>
                  <a:gd name="connsiteX29" fmla="*/ 44364 w 502793"/>
                  <a:gd name="connsiteY29" fmla="*/ 192245 h 264131"/>
                  <a:gd name="connsiteX30" fmla="*/ 44364 w 502793"/>
                  <a:gd name="connsiteY30" fmla="*/ 192656 h 264131"/>
                  <a:gd name="connsiteX31" fmla="*/ 44364 w 502793"/>
                  <a:gd name="connsiteY31" fmla="*/ 218535 h 264131"/>
                  <a:gd name="connsiteX32" fmla="*/ 20950 w 502793"/>
                  <a:gd name="connsiteY32" fmla="*/ 218535 h 264131"/>
                  <a:gd name="connsiteX33" fmla="*/ 20950 w 502793"/>
                  <a:gd name="connsiteY33" fmla="*/ 193478 h 264131"/>
                  <a:gd name="connsiteX34" fmla="*/ 20950 w 502793"/>
                  <a:gd name="connsiteY34" fmla="*/ 192245 h 264131"/>
                  <a:gd name="connsiteX35" fmla="*/ 20950 w 502793"/>
                  <a:gd name="connsiteY35" fmla="*/ 66136 h 264131"/>
                  <a:gd name="connsiteX36" fmla="*/ 0 w 502793"/>
                  <a:gd name="connsiteY36" fmla="*/ 66136 h 264131"/>
                  <a:gd name="connsiteX37" fmla="*/ 0 w 502793"/>
                  <a:gd name="connsiteY37" fmla="*/ 50115 h 264131"/>
                  <a:gd name="connsiteX38" fmla="*/ 20950 w 502793"/>
                  <a:gd name="connsiteY38" fmla="*/ 50115 h 264131"/>
                  <a:gd name="connsiteX39" fmla="*/ 70654 w 502793"/>
                  <a:gd name="connsiteY39" fmla="*/ 0 h 264131"/>
                  <a:gd name="connsiteX40" fmla="*/ 103516 w 502793"/>
                  <a:gd name="connsiteY40" fmla="*/ 4519 h 264131"/>
                  <a:gd name="connsiteX41" fmla="*/ 103516 w 502793"/>
                  <a:gd name="connsiteY41" fmla="*/ 26290 h 264131"/>
                  <a:gd name="connsiteX42" fmla="*/ 103516 w 502793"/>
                  <a:gd name="connsiteY42" fmla="*/ 28755 h 264131"/>
                  <a:gd name="connsiteX43" fmla="*/ 102695 w 502793"/>
                  <a:gd name="connsiteY43" fmla="*/ 28755 h 264131"/>
                  <a:gd name="connsiteX44" fmla="*/ 66135 w 502793"/>
                  <a:gd name="connsiteY44" fmla="*/ 15199 h 264131"/>
                  <a:gd name="connsiteX45" fmla="*/ 43953 w 502793"/>
                  <a:gd name="connsiteY45" fmla="*/ 50115 h 264131"/>
                  <a:gd name="connsiteX46" fmla="*/ 132271 w 502793"/>
                  <a:gd name="connsiteY46" fmla="*/ 50115 h 264131"/>
                  <a:gd name="connsiteX47" fmla="*/ 143362 w 502793"/>
                  <a:gd name="connsiteY47" fmla="*/ 49294 h 264131"/>
                  <a:gd name="connsiteX48" fmla="*/ 214427 w 502793"/>
                  <a:gd name="connsiteY48" fmla="*/ 99820 h 264131"/>
                  <a:gd name="connsiteX49" fmla="*/ 214427 w 502793"/>
                  <a:gd name="connsiteY49" fmla="*/ 94479 h 264131"/>
                  <a:gd name="connsiteX50" fmla="*/ 275633 w 502793"/>
                  <a:gd name="connsiteY50" fmla="*/ 50115 h 264131"/>
                  <a:gd name="connsiteX51" fmla="*/ 279330 w 502793"/>
                  <a:gd name="connsiteY51" fmla="*/ 50115 h 264131"/>
                  <a:gd name="connsiteX52" fmla="*/ 315478 w 502793"/>
                  <a:gd name="connsiteY52" fmla="*/ 55866 h 264131"/>
                  <a:gd name="connsiteX53" fmla="*/ 324105 w 502793"/>
                  <a:gd name="connsiteY53" fmla="*/ 77227 h 264131"/>
                  <a:gd name="connsiteX54" fmla="*/ 333963 w 502793"/>
                  <a:gd name="connsiteY54" fmla="*/ 101463 h 264131"/>
                  <a:gd name="connsiteX55" fmla="*/ 360664 w 502793"/>
                  <a:gd name="connsiteY55" fmla="*/ 166366 h 264131"/>
                  <a:gd name="connsiteX56" fmla="*/ 363950 w 502793"/>
                  <a:gd name="connsiteY56" fmla="*/ 176636 h 264131"/>
                  <a:gd name="connsiteX57" fmla="*/ 367236 w 502793"/>
                  <a:gd name="connsiteY57" fmla="*/ 166366 h 264131"/>
                  <a:gd name="connsiteX58" fmla="*/ 400920 w 502793"/>
                  <a:gd name="connsiteY58" fmla="*/ 82978 h 264131"/>
                  <a:gd name="connsiteX59" fmla="*/ 458429 w 502793"/>
                  <a:gd name="connsiteY59" fmla="*/ 50115 h 264131"/>
                  <a:gd name="connsiteX60" fmla="*/ 493756 w 502793"/>
                  <a:gd name="connsiteY60" fmla="*/ 55866 h 264131"/>
                  <a:gd name="connsiteX61" fmla="*/ 493756 w 502793"/>
                  <a:gd name="connsiteY61" fmla="*/ 80924 h 264131"/>
                  <a:gd name="connsiteX62" fmla="*/ 451857 w 502793"/>
                  <a:gd name="connsiteY62" fmla="*/ 64082 h 264131"/>
                  <a:gd name="connsiteX63" fmla="*/ 419816 w 502793"/>
                  <a:gd name="connsiteY63" fmla="*/ 92015 h 264131"/>
                  <a:gd name="connsiteX64" fmla="*/ 457608 w 502793"/>
                  <a:gd name="connsiteY64" fmla="*/ 125288 h 264131"/>
                  <a:gd name="connsiteX65" fmla="*/ 502794 w 502793"/>
                  <a:gd name="connsiteY65" fmla="*/ 172939 h 264131"/>
                  <a:gd name="connsiteX66" fmla="*/ 439534 w 502793"/>
                  <a:gd name="connsiteY66" fmla="*/ 223875 h 264131"/>
                  <a:gd name="connsiteX67" fmla="*/ 394348 w 502793"/>
                  <a:gd name="connsiteY67" fmla="*/ 211552 h 264131"/>
                  <a:gd name="connsiteX68" fmla="*/ 394348 w 502793"/>
                  <a:gd name="connsiteY68" fmla="*/ 182797 h 264131"/>
                  <a:gd name="connsiteX69" fmla="*/ 395991 w 502793"/>
                  <a:gd name="connsiteY69" fmla="*/ 184030 h 264131"/>
                  <a:gd name="connsiteX70" fmla="*/ 446928 w 502793"/>
                  <a:gd name="connsiteY70" fmla="*/ 207855 h 264131"/>
                  <a:gd name="connsiteX71" fmla="*/ 482665 w 502793"/>
                  <a:gd name="connsiteY71" fmla="*/ 180743 h 264131"/>
                  <a:gd name="connsiteX72" fmla="*/ 445695 w 502793"/>
                  <a:gd name="connsiteY72" fmla="*/ 147059 h 264131"/>
                  <a:gd name="connsiteX73" fmla="*/ 402153 w 502793"/>
                  <a:gd name="connsiteY73" fmla="*/ 114608 h 264131"/>
                  <a:gd name="connsiteX74" fmla="*/ 340125 w 502793"/>
                  <a:gd name="connsiteY74" fmla="*/ 264132 h 264131"/>
                  <a:gd name="connsiteX75" fmla="*/ 317121 w 502793"/>
                  <a:gd name="connsiteY75" fmla="*/ 264132 h 264131"/>
                  <a:gd name="connsiteX76" fmla="*/ 322462 w 502793"/>
                  <a:gd name="connsiteY76" fmla="*/ 253862 h 264131"/>
                  <a:gd name="connsiteX77" fmla="*/ 327391 w 502793"/>
                  <a:gd name="connsiteY77" fmla="*/ 244825 h 264131"/>
                  <a:gd name="connsiteX78" fmla="*/ 327391 w 502793"/>
                  <a:gd name="connsiteY78" fmla="*/ 244414 h 264131"/>
                  <a:gd name="connsiteX79" fmla="*/ 349162 w 502793"/>
                  <a:gd name="connsiteY79" fmla="*/ 197996 h 264131"/>
                  <a:gd name="connsiteX80" fmla="*/ 304798 w 502793"/>
                  <a:gd name="connsiteY80" fmla="*/ 91604 h 264131"/>
                  <a:gd name="connsiteX81" fmla="*/ 302333 w 502793"/>
                  <a:gd name="connsiteY81" fmla="*/ 85853 h 264131"/>
                  <a:gd name="connsiteX82" fmla="*/ 286313 w 502793"/>
                  <a:gd name="connsiteY82" fmla="*/ 67368 h 264131"/>
                  <a:gd name="connsiteX83" fmla="*/ 269471 w 502793"/>
                  <a:gd name="connsiteY83" fmla="*/ 64903 h 264131"/>
                  <a:gd name="connsiteX84" fmla="*/ 236198 w 502793"/>
                  <a:gd name="connsiteY84" fmla="*/ 92836 h 264131"/>
                  <a:gd name="connsiteX85" fmla="*/ 275222 w 502793"/>
                  <a:gd name="connsiteY85" fmla="*/ 126110 h 264131"/>
                  <a:gd name="connsiteX86" fmla="*/ 320408 w 502793"/>
                  <a:gd name="connsiteY86" fmla="*/ 173760 h 264131"/>
                  <a:gd name="connsiteX87" fmla="*/ 257148 w 502793"/>
                  <a:gd name="connsiteY87" fmla="*/ 224697 h 264131"/>
                  <a:gd name="connsiteX88" fmla="*/ 215659 w 502793"/>
                  <a:gd name="connsiteY88" fmla="*/ 214838 h 264131"/>
                  <a:gd name="connsiteX89" fmla="*/ 215659 w 502793"/>
                  <a:gd name="connsiteY89" fmla="*/ 186494 h 264131"/>
                  <a:gd name="connsiteX90" fmla="*/ 214837 w 502793"/>
                  <a:gd name="connsiteY90" fmla="*/ 186494 h 26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02793" h="264131">
                    <a:moveTo>
                      <a:pt x="89139" y="139255"/>
                    </a:moveTo>
                    <a:cubicBezTo>
                      <a:pt x="89961" y="178689"/>
                      <a:pt x="114197" y="210320"/>
                      <a:pt x="143773" y="209909"/>
                    </a:cubicBezTo>
                    <a:cubicBezTo>
                      <a:pt x="173349" y="209498"/>
                      <a:pt x="196763" y="177046"/>
                      <a:pt x="195942" y="137201"/>
                    </a:cubicBezTo>
                    <a:cubicBezTo>
                      <a:pt x="195120" y="97766"/>
                      <a:pt x="170884" y="66136"/>
                      <a:pt x="141308" y="66546"/>
                    </a:cubicBezTo>
                    <a:cubicBezTo>
                      <a:pt x="111732" y="67368"/>
                      <a:pt x="88317" y="99820"/>
                      <a:pt x="89139" y="139255"/>
                    </a:cubicBezTo>
                    <a:lnTo>
                      <a:pt x="89139" y="139255"/>
                    </a:lnTo>
                    <a:close/>
                    <a:moveTo>
                      <a:pt x="304798" y="91604"/>
                    </a:moveTo>
                    <a:cubicBezTo>
                      <a:pt x="305620" y="93247"/>
                      <a:pt x="303976" y="89550"/>
                      <a:pt x="303976" y="89550"/>
                    </a:cubicBezTo>
                    <a:lnTo>
                      <a:pt x="304798" y="91604"/>
                    </a:lnTo>
                    <a:lnTo>
                      <a:pt x="304798" y="91604"/>
                    </a:lnTo>
                    <a:close/>
                    <a:moveTo>
                      <a:pt x="322462" y="255095"/>
                    </a:moveTo>
                    <a:cubicBezTo>
                      <a:pt x="323694" y="253041"/>
                      <a:pt x="325337" y="249754"/>
                      <a:pt x="327391" y="246057"/>
                    </a:cubicBezTo>
                    <a:lnTo>
                      <a:pt x="322462" y="255095"/>
                    </a:lnTo>
                    <a:lnTo>
                      <a:pt x="322462" y="255095"/>
                    </a:lnTo>
                    <a:close/>
                    <a:moveTo>
                      <a:pt x="324105" y="78048"/>
                    </a:moveTo>
                    <a:cubicBezTo>
                      <a:pt x="324515" y="78870"/>
                      <a:pt x="324926" y="79691"/>
                      <a:pt x="325337" y="80924"/>
                    </a:cubicBezTo>
                    <a:lnTo>
                      <a:pt x="333963" y="102284"/>
                    </a:lnTo>
                    <a:lnTo>
                      <a:pt x="324105" y="78048"/>
                    </a:lnTo>
                    <a:lnTo>
                      <a:pt x="324105" y="78048"/>
                    </a:lnTo>
                    <a:close/>
                    <a:moveTo>
                      <a:pt x="214837" y="186494"/>
                    </a:moveTo>
                    <a:cubicBezTo>
                      <a:pt x="230858" y="201282"/>
                      <a:pt x="245646" y="208676"/>
                      <a:pt x="264131" y="208676"/>
                    </a:cubicBezTo>
                    <a:cubicBezTo>
                      <a:pt x="283027" y="208676"/>
                      <a:pt x="299869" y="199639"/>
                      <a:pt x="299869" y="181565"/>
                    </a:cubicBezTo>
                    <a:cubicBezTo>
                      <a:pt x="299869" y="166777"/>
                      <a:pt x="286724" y="157740"/>
                      <a:pt x="262899" y="147881"/>
                    </a:cubicBezTo>
                    <a:cubicBezTo>
                      <a:pt x="242770" y="139255"/>
                      <a:pt x="227982" y="133093"/>
                      <a:pt x="220177" y="120359"/>
                    </a:cubicBezTo>
                    <a:cubicBezTo>
                      <a:pt x="220999" y="125699"/>
                      <a:pt x="221821" y="131450"/>
                      <a:pt x="221821" y="137201"/>
                    </a:cubicBezTo>
                    <a:cubicBezTo>
                      <a:pt x="221821" y="185673"/>
                      <a:pt x="186904" y="225108"/>
                      <a:pt x="143362" y="225108"/>
                    </a:cubicBezTo>
                    <a:cubicBezTo>
                      <a:pt x="100230" y="225108"/>
                      <a:pt x="64903" y="185673"/>
                      <a:pt x="64903" y="137201"/>
                    </a:cubicBezTo>
                    <a:cubicBezTo>
                      <a:pt x="64903" y="108035"/>
                      <a:pt x="77637" y="82156"/>
                      <a:pt x="97355" y="66136"/>
                    </a:cubicBezTo>
                    <a:lnTo>
                      <a:pt x="44364" y="66136"/>
                    </a:lnTo>
                    <a:lnTo>
                      <a:pt x="44364" y="192245"/>
                    </a:lnTo>
                    <a:lnTo>
                      <a:pt x="44364" y="192656"/>
                    </a:lnTo>
                    <a:lnTo>
                      <a:pt x="44364" y="218535"/>
                    </a:lnTo>
                    <a:lnTo>
                      <a:pt x="20950" y="218535"/>
                    </a:lnTo>
                    <a:lnTo>
                      <a:pt x="20950" y="193478"/>
                    </a:lnTo>
                    <a:cubicBezTo>
                      <a:pt x="20950" y="193067"/>
                      <a:pt x="20950" y="192656"/>
                      <a:pt x="20950" y="192245"/>
                    </a:cubicBezTo>
                    <a:lnTo>
                      <a:pt x="20950" y="66136"/>
                    </a:lnTo>
                    <a:lnTo>
                      <a:pt x="0" y="66136"/>
                    </a:lnTo>
                    <a:lnTo>
                      <a:pt x="0" y="50115"/>
                    </a:lnTo>
                    <a:lnTo>
                      <a:pt x="20950" y="50115"/>
                    </a:lnTo>
                    <a:cubicBezTo>
                      <a:pt x="23825" y="18074"/>
                      <a:pt x="43543" y="0"/>
                      <a:pt x="70654" y="0"/>
                    </a:cubicBezTo>
                    <a:cubicBezTo>
                      <a:pt x="88317" y="0"/>
                      <a:pt x="98176" y="2054"/>
                      <a:pt x="103516" y="4519"/>
                    </a:cubicBezTo>
                    <a:lnTo>
                      <a:pt x="103516" y="26290"/>
                    </a:lnTo>
                    <a:cubicBezTo>
                      <a:pt x="103516" y="27933"/>
                      <a:pt x="103516" y="28755"/>
                      <a:pt x="103516" y="28755"/>
                    </a:cubicBezTo>
                    <a:cubicBezTo>
                      <a:pt x="103105" y="28755"/>
                      <a:pt x="102695" y="28755"/>
                      <a:pt x="102695" y="28755"/>
                    </a:cubicBezTo>
                    <a:cubicBezTo>
                      <a:pt x="94068" y="20950"/>
                      <a:pt x="85853" y="14788"/>
                      <a:pt x="66135" y="15199"/>
                    </a:cubicBezTo>
                    <a:cubicBezTo>
                      <a:pt x="50526" y="15199"/>
                      <a:pt x="40256" y="27933"/>
                      <a:pt x="43953" y="50115"/>
                    </a:cubicBezTo>
                    <a:lnTo>
                      <a:pt x="132271" y="50115"/>
                    </a:lnTo>
                    <a:cubicBezTo>
                      <a:pt x="135968" y="49704"/>
                      <a:pt x="139665" y="49294"/>
                      <a:pt x="143362" y="49294"/>
                    </a:cubicBezTo>
                    <a:cubicBezTo>
                      <a:pt x="174581" y="49294"/>
                      <a:pt x="201692" y="69833"/>
                      <a:pt x="214427" y="99820"/>
                    </a:cubicBezTo>
                    <a:cubicBezTo>
                      <a:pt x="214427" y="98176"/>
                      <a:pt x="214427" y="96533"/>
                      <a:pt x="214427" y="94479"/>
                    </a:cubicBezTo>
                    <a:cubicBezTo>
                      <a:pt x="214427" y="63260"/>
                      <a:pt x="244413" y="50115"/>
                      <a:pt x="275633" y="50115"/>
                    </a:cubicBezTo>
                    <a:cubicBezTo>
                      <a:pt x="276865" y="50115"/>
                      <a:pt x="278097" y="50115"/>
                      <a:pt x="279330" y="50115"/>
                    </a:cubicBezTo>
                    <a:cubicBezTo>
                      <a:pt x="290421" y="50115"/>
                      <a:pt x="306030" y="53401"/>
                      <a:pt x="315478" y="55866"/>
                    </a:cubicBezTo>
                    <a:lnTo>
                      <a:pt x="324105" y="77227"/>
                    </a:lnTo>
                    <a:lnTo>
                      <a:pt x="333963" y="101463"/>
                    </a:lnTo>
                    <a:lnTo>
                      <a:pt x="360664" y="166366"/>
                    </a:lnTo>
                    <a:lnTo>
                      <a:pt x="363950" y="176636"/>
                    </a:lnTo>
                    <a:lnTo>
                      <a:pt x="367236" y="166366"/>
                    </a:lnTo>
                    <a:lnTo>
                      <a:pt x="400920" y="82978"/>
                    </a:lnTo>
                    <a:cubicBezTo>
                      <a:pt x="407082" y="59974"/>
                      <a:pt x="431729" y="50115"/>
                      <a:pt x="458429" y="50115"/>
                    </a:cubicBezTo>
                    <a:cubicBezTo>
                      <a:pt x="471985" y="50115"/>
                      <a:pt x="481844" y="51758"/>
                      <a:pt x="493756" y="55866"/>
                    </a:cubicBezTo>
                    <a:lnTo>
                      <a:pt x="493756" y="80924"/>
                    </a:lnTo>
                    <a:cubicBezTo>
                      <a:pt x="478968" y="70243"/>
                      <a:pt x="468699" y="64082"/>
                      <a:pt x="451857" y="64082"/>
                    </a:cubicBezTo>
                    <a:cubicBezTo>
                      <a:pt x="437069" y="64082"/>
                      <a:pt x="419816" y="70654"/>
                      <a:pt x="419816" y="92015"/>
                    </a:cubicBezTo>
                    <a:cubicBezTo>
                      <a:pt x="419405" y="108446"/>
                      <a:pt x="429264" y="111321"/>
                      <a:pt x="457608" y="125288"/>
                    </a:cubicBezTo>
                    <a:cubicBezTo>
                      <a:pt x="481022" y="135558"/>
                      <a:pt x="502794" y="146649"/>
                      <a:pt x="502794" y="172939"/>
                    </a:cubicBezTo>
                    <a:cubicBezTo>
                      <a:pt x="502794" y="216481"/>
                      <a:pt x="460072" y="223875"/>
                      <a:pt x="439534" y="223875"/>
                    </a:cubicBezTo>
                    <a:cubicBezTo>
                      <a:pt x="421048" y="223875"/>
                      <a:pt x="404206" y="219357"/>
                      <a:pt x="394348" y="211552"/>
                    </a:cubicBezTo>
                    <a:lnTo>
                      <a:pt x="394348" y="182797"/>
                    </a:lnTo>
                    <a:lnTo>
                      <a:pt x="395991" y="184030"/>
                    </a:lnTo>
                    <a:cubicBezTo>
                      <a:pt x="412833" y="199639"/>
                      <a:pt x="427621" y="207855"/>
                      <a:pt x="446928" y="207855"/>
                    </a:cubicBezTo>
                    <a:cubicBezTo>
                      <a:pt x="465823" y="207855"/>
                      <a:pt x="482665" y="198818"/>
                      <a:pt x="482665" y="180743"/>
                    </a:cubicBezTo>
                    <a:cubicBezTo>
                      <a:pt x="482665" y="165955"/>
                      <a:pt x="469520" y="156918"/>
                      <a:pt x="445695" y="147059"/>
                    </a:cubicBezTo>
                    <a:cubicBezTo>
                      <a:pt x="423102" y="137201"/>
                      <a:pt x="408314" y="130628"/>
                      <a:pt x="402153" y="114608"/>
                    </a:cubicBezTo>
                    <a:cubicBezTo>
                      <a:pt x="393115" y="137201"/>
                      <a:pt x="349984" y="241950"/>
                      <a:pt x="340125" y="264132"/>
                    </a:cubicBezTo>
                    <a:lnTo>
                      <a:pt x="317121" y="264132"/>
                    </a:lnTo>
                    <a:lnTo>
                      <a:pt x="322462" y="253862"/>
                    </a:lnTo>
                    <a:lnTo>
                      <a:pt x="327391" y="244825"/>
                    </a:lnTo>
                    <a:lnTo>
                      <a:pt x="327391" y="244414"/>
                    </a:lnTo>
                    <a:cubicBezTo>
                      <a:pt x="333142" y="232912"/>
                      <a:pt x="341768" y="214838"/>
                      <a:pt x="349162" y="197996"/>
                    </a:cubicBezTo>
                    <a:lnTo>
                      <a:pt x="304798" y="91604"/>
                    </a:lnTo>
                    <a:cubicBezTo>
                      <a:pt x="304387" y="90782"/>
                      <a:pt x="303976" y="89139"/>
                      <a:pt x="302333" y="85853"/>
                    </a:cubicBezTo>
                    <a:cubicBezTo>
                      <a:pt x="299047" y="78048"/>
                      <a:pt x="295761" y="70654"/>
                      <a:pt x="286313" y="67368"/>
                    </a:cubicBezTo>
                    <a:cubicBezTo>
                      <a:pt x="280973" y="65725"/>
                      <a:pt x="275633" y="64903"/>
                      <a:pt x="269471" y="64903"/>
                    </a:cubicBezTo>
                    <a:cubicBezTo>
                      <a:pt x="254683" y="64903"/>
                      <a:pt x="236198" y="71476"/>
                      <a:pt x="236198" y="92836"/>
                    </a:cubicBezTo>
                    <a:cubicBezTo>
                      <a:pt x="235787" y="109268"/>
                      <a:pt x="246878" y="112143"/>
                      <a:pt x="275222" y="126110"/>
                    </a:cubicBezTo>
                    <a:cubicBezTo>
                      <a:pt x="298636" y="136379"/>
                      <a:pt x="320408" y="147470"/>
                      <a:pt x="320408" y="173760"/>
                    </a:cubicBezTo>
                    <a:cubicBezTo>
                      <a:pt x="320408" y="217303"/>
                      <a:pt x="277687" y="224697"/>
                      <a:pt x="257148" y="224697"/>
                    </a:cubicBezTo>
                    <a:cubicBezTo>
                      <a:pt x="240716" y="224697"/>
                      <a:pt x="225518" y="221000"/>
                      <a:pt x="215659" y="214838"/>
                    </a:cubicBezTo>
                    <a:lnTo>
                      <a:pt x="215659" y="186494"/>
                    </a:lnTo>
                    <a:lnTo>
                      <a:pt x="214837" y="186494"/>
                    </a:lnTo>
                    <a:close/>
                  </a:path>
                </a:pathLst>
              </a:custGeom>
              <a:solidFill>
                <a:srgbClr val="007DC3"/>
              </a:solidFill>
              <a:ln w="407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E386BBB-CE92-4EF8-98FD-DC3B4A775D8F}"/>
                  </a:ext>
                </a:extLst>
              </p:cNvPr>
              <p:cNvSpPr/>
              <p:nvPr/>
            </p:nvSpPr>
            <p:spPr>
              <a:xfrm>
                <a:off x="789969" y="6370264"/>
                <a:ext cx="120769" cy="168830"/>
              </a:xfrm>
              <a:custGeom>
                <a:avLst/>
                <a:gdLst>
                  <a:gd name="connsiteX0" fmla="*/ 22593 w 120769"/>
                  <a:gd name="connsiteY0" fmla="*/ 2465 h 168830"/>
                  <a:gd name="connsiteX1" fmla="*/ 23004 w 120769"/>
                  <a:gd name="connsiteY1" fmla="*/ 21361 h 168830"/>
                  <a:gd name="connsiteX2" fmla="*/ 23004 w 120769"/>
                  <a:gd name="connsiteY2" fmla="*/ 22593 h 168830"/>
                  <a:gd name="connsiteX3" fmla="*/ 23414 w 120769"/>
                  <a:gd name="connsiteY3" fmla="*/ 22593 h 168830"/>
                  <a:gd name="connsiteX4" fmla="*/ 24647 w 120769"/>
                  <a:gd name="connsiteY4" fmla="*/ 20539 h 168830"/>
                  <a:gd name="connsiteX5" fmla="*/ 74762 w 120769"/>
                  <a:gd name="connsiteY5" fmla="*/ 0 h 168830"/>
                  <a:gd name="connsiteX6" fmla="*/ 120769 w 120769"/>
                  <a:gd name="connsiteY6" fmla="*/ 38203 h 168830"/>
                  <a:gd name="connsiteX7" fmla="*/ 120769 w 120769"/>
                  <a:gd name="connsiteY7" fmla="*/ 142541 h 168830"/>
                  <a:gd name="connsiteX8" fmla="*/ 120769 w 120769"/>
                  <a:gd name="connsiteY8" fmla="*/ 142952 h 168830"/>
                  <a:gd name="connsiteX9" fmla="*/ 120769 w 120769"/>
                  <a:gd name="connsiteY9" fmla="*/ 168831 h 168830"/>
                  <a:gd name="connsiteX10" fmla="*/ 97355 w 120769"/>
                  <a:gd name="connsiteY10" fmla="*/ 168831 h 168830"/>
                  <a:gd name="connsiteX11" fmla="*/ 97355 w 120769"/>
                  <a:gd name="connsiteY11" fmla="*/ 137611 h 168830"/>
                  <a:gd name="connsiteX12" fmla="*/ 97355 w 120769"/>
                  <a:gd name="connsiteY12" fmla="*/ 48883 h 168830"/>
                  <a:gd name="connsiteX13" fmla="*/ 61617 w 120769"/>
                  <a:gd name="connsiteY13" fmla="*/ 17253 h 168830"/>
                  <a:gd name="connsiteX14" fmla="*/ 23414 w 120769"/>
                  <a:gd name="connsiteY14" fmla="*/ 46829 h 168830"/>
                  <a:gd name="connsiteX15" fmla="*/ 23414 w 120769"/>
                  <a:gd name="connsiteY15" fmla="*/ 142130 h 168830"/>
                  <a:gd name="connsiteX16" fmla="*/ 23414 w 120769"/>
                  <a:gd name="connsiteY16" fmla="*/ 142952 h 168830"/>
                  <a:gd name="connsiteX17" fmla="*/ 23414 w 120769"/>
                  <a:gd name="connsiteY17" fmla="*/ 168420 h 168830"/>
                  <a:gd name="connsiteX18" fmla="*/ 0 w 120769"/>
                  <a:gd name="connsiteY18" fmla="*/ 168420 h 168830"/>
                  <a:gd name="connsiteX19" fmla="*/ 0 w 120769"/>
                  <a:gd name="connsiteY19" fmla="*/ 142130 h 168830"/>
                  <a:gd name="connsiteX20" fmla="*/ 0 w 120769"/>
                  <a:gd name="connsiteY20" fmla="*/ 23825 h 168830"/>
                  <a:gd name="connsiteX21" fmla="*/ 0 w 120769"/>
                  <a:gd name="connsiteY21" fmla="*/ 2054 h 168830"/>
                  <a:gd name="connsiteX22" fmla="*/ 4108 w 120769"/>
                  <a:gd name="connsiteY22" fmla="*/ 2054 h 168830"/>
                  <a:gd name="connsiteX23" fmla="*/ 16842 w 120769"/>
                  <a:gd name="connsiteY23" fmla="*/ 2054 h 168830"/>
                  <a:gd name="connsiteX24" fmla="*/ 22593 w 120769"/>
                  <a:gd name="connsiteY24" fmla="*/ 2465 h 168830"/>
                  <a:gd name="connsiteX25" fmla="*/ 22593 w 120769"/>
                  <a:gd name="connsiteY25" fmla="*/ 2465 h 16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0769" h="168830">
                    <a:moveTo>
                      <a:pt x="22593" y="2465"/>
                    </a:moveTo>
                    <a:lnTo>
                      <a:pt x="23004" y="21361"/>
                    </a:lnTo>
                    <a:lnTo>
                      <a:pt x="23004" y="22593"/>
                    </a:lnTo>
                    <a:lnTo>
                      <a:pt x="23414" y="22593"/>
                    </a:lnTo>
                    <a:cubicBezTo>
                      <a:pt x="23825" y="21771"/>
                      <a:pt x="24236" y="20950"/>
                      <a:pt x="24647" y="20539"/>
                    </a:cubicBezTo>
                    <a:cubicBezTo>
                      <a:pt x="34095" y="10270"/>
                      <a:pt x="46418" y="0"/>
                      <a:pt x="74762" y="0"/>
                    </a:cubicBezTo>
                    <a:cubicBezTo>
                      <a:pt x="102284" y="0"/>
                      <a:pt x="119947" y="23414"/>
                      <a:pt x="120769" y="38203"/>
                    </a:cubicBezTo>
                    <a:lnTo>
                      <a:pt x="120769" y="142541"/>
                    </a:lnTo>
                    <a:lnTo>
                      <a:pt x="120769" y="142952"/>
                    </a:lnTo>
                    <a:lnTo>
                      <a:pt x="120769" y="168831"/>
                    </a:lnTo>
                    <a:lnTo>
                      <a:pt x="97355" y="168831"/>
                    </a:lnTo>
                    <a:lnTo>
                      <a:pt x="97355" y="137611"/>
                    </a:lnTo>
                    <a:lnTo>
                      <a:pt x="97355" y="48883"/>
                    </a:lnTo>
                    <a:cubicBezTo>
                      <a:pt x="97355" y="30398"/>
                      <a:pt x="81334" y="17253"/>
                      <a:pt x="61617" y="17253"/>
                    </a:cubicBezTo>
                    <a:cubicBezTo>
                      <a:pt x="45186" y="17253"/>
                      <a:pt x="24236" y="32041"/>
                      <a:pt x="23414" y="46829"/>
                    </a:cubicBezTo>
                    <a:lnTo>
                      <a:pt x="23414" y="142130"/>
                    </a:lnTo>
                    <a:lnTo>
                      <a:pt x="23414" y="142952"/>
                    </a:lnTo>
                    <a:lnTo>
                      <a:pt x="23414" y="168420"/>
                    </a:lnTo>
                    <a:lnTo>
                      <a:pt x="0" y="168420"/>
                    </a:lnTo>
                    <a:lnTo>
                      <a:pt x="0" y="142130"/>
                    </a:lnTo>
                    <a:lnTo>
                      <a:pt x="0" y="23825"/>
                    </a:lnTo>
                    <a:lnTo>
                      <a:pt x="0" y="2054"/>
                    </a:lnTo>
                    <a:lnTo>
                      <a:pt x="4108" y="2054"/>
                    </a:lnTo>
                    <a:lnTo>
                      <a:pt x="16842" y="2054"/>
                    </a:lnTo>
                    <a:lnTo>
                      <a:pt x="22593" y="2465"/>
                    </a:lnTo>
                    <a:lnTo>
                      <a:pt x="22593" y="2465"/>
                    </a:lnTo>
                    <a:close/>
                  </a:path>
                </a:pathLst>
              </a:custGeom>
              <a:solidFill>
                <a:srgbClr val="007DC3"/>
              </a:solidFill>
              <a:ln w="4077"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01867591"/>
      </p:ext>
    </p:extLst>
  </p:cSld>
  <p:clrMapOvr>
    <a:masterClrMapping/>
  </p:clrMapOvr>
  <p:extLst>
    <p:ext uri="{DCECCB84-F9BA-43D5-87BE-67443E8EF086}">
      <p15:sldGuideLst xmlns:p15="http://schemas.microsoft.com/office/powerpoint/2012/main">
        <p15:guide id="1" orient="horz" pos="2160">
          <p15:clr>
            <a:srgbClr val="FBAE40"/>
          </p15:clr>
        </p15:guide>
        <p15:guide id="2" pos="216">
          <p15:clr>
            <a:srgbClr val="FBAE40"/>
          </p15:clr>
        </p15:guide>
        <p15:guide id="3" pos="3840">
          <p15:clr>
            <a:srgbClr val="FBAE40"/>
          </p15:clr>
        </p15:guide>
        <p15:guide id="4" pos="7464">
          <p15:clr>
            <a:srgbClr val="FBAE40"/>
          </p15:clr>
        </p15:guide>
        <p15:guide id="5" orient="horz" pos="4064">
          <p15:clr>
            <a:srgbClr val="FBAE40"/>
          </p15:clr>
        </p15:guide>
        <p15:guide id="6" orient="horz" pos="192">
          <p15:clr>
            <a:srgbClr val="FBAE40"/>
          </p15:clr>
        </p15:guide>
        <p15:guide id="7" orient="horz" pos="648">
          <p15:clr>
            <a:srgbClr val="FBAE40"/>
          </p15:clr>
        </p15:guide>
        <p15:guide id="8" orient="horz" pos="662">
          <p15:clr>
            <a:srgbClr val="FBAE40"/>
          </p15:clr>
        </p15:guide>
        <p15:guide id="9" orient="horz" pos="768">
          <p15:clr>
            <a:srgbClr val="FBAE40"/>
          </p15:clr>
        </p15:guide>
        <p15:guide id="10" orient="horz" pos="782">
          <p15:clr>
            <a:srgbClr val="FBAE40"/>
          </p15:clr>
        </p15:guide>
        <p15:guide id="11" orient="horz" pos="3812">
          <p15:clr>
            <a:srgbClr val="FBAE40"/>
          </p15:clr>
        </p15:guide>
        <p15:guide id="12" orient="horz" pos="4045">
          <p15:clr>
            <a:srgbClr val="FBAE40"/>
          </p15:clr>
        </p15:guide>
        <p15:guide id="13" orient="horz" pos="480">
          <p15:clr>
            <a:srgbClr val="FBAE40"/>
          </p15:clr>
        </p15:guide>
        <p15:guide id="14" orient="horz" pos="383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2000" cy="6858000"/>
          </a:xfrm>
        </p:spPr>
        <p:txBody>
          <a:bodyPr/>
          <a:lstStyle/>
          <a:p>
            <a:r>
              <a:rPr lang="en-US"/>
              <a:t>Click icon to add picture</a:t>
            </a:r>
          </a:p>
        </p:txBody>
      </p:sp>
      <p:sp>
        <p:nvSpPr>
          <p:cNvPr id="7" name="TextBox 6"/>
          <p:cNvSpPr txBox="1"/>
          <p:nvPr userDrawn="1"/>
        </p:nvSpPr>
        <p:spPr>
          <a:xfrm>
            <a:off x="0" y="3858649"/>
            <a:ext cx="12192000" cy="707886"/>
          </a:xfrm>
          <a:prstGeom prst="rect">
            <a:avLst/>
          </a:prstGeom>
          <a:noFill/>
        </p:spPr>
        <p:txBody>
          <a:bodyPr wrap="square" rtlCol="0">
            <a:spAutoFit/>
          </a:bodyPr>
          <a:lstStyle/>
          <a:p>
            <a:pPr algn="ctr"/>
            <a:r>
              <a:rPr lang="en-US" sz="4000" dirty="0">
                <a:solidFill>
                  <a:schemeClr val="bg1"/>
                </a:solidFill>
                <a:latin typeface="DIN-Regular" charset="0"/>
                <a:ea typeface="DIN-Regular" charset="0"/>
                <a:cs typeface="DIN-Regular" charset="0"/>
              </a:rPr>
              <a:t>PRESENTATION TITLE</a:t>
            </a:r>
          </a:p>
        </p:txBody>
      </p:sp>
      <p:sp>
        <p:nvSpPr>
          <p:cNvPr id="8" name="TextBox 7"/>
          <p:cNvSpPr txBox="1"/>
          <p:nvPr userDrawn="1"/>
        </p:nvSpPr>
        <p:spPr>
          <a:xfrm>
            <a:off x="0" y="4557671"/>
            <a:ext cx="12192000" cy="400110"/>
          </a:xfrm>
          <a:prstGeom prst="rect">
            <a:avLst/>
          </a:prstGeom>
          <a:noFill/>
        </p:spPr>
        <p:txBody>
          <a:bodyPr wrap="square" rtlCol="0">
            <a:spAutoFit/>
          </a:bodyPr>
          <a:lstStyle/>
          <a:p>
            <a:pPr algn="ctr"/>
            <a:r>
              <a:rPr lang="en-US" sz="2000" dirty="0">
                <a:solidFill>
                  <a:schemeClr val="bg1"/>
                </a:solidFill>
                <a:latin typeface="DIN-Regular" charset="0"/>
                <a:ea typeface="DIN-Regular" charset="0"/>
                <a:cs typeface="DIN-Regular" charset="0"/>
              </a:rPr>
              <a:t>PRESENTATION SUBTITLE</a:t>
            </a:r>
          </a:p>
        </p:txBody>
      </p:sp>
    </p:spTree>
    <p:extLst>
      <p:ext uri="{BB962C8B-B14F-4D97-AF65-F5344CB8AC3E}">
        <p14:creationId xmlns:p14="http://schemas.microsoft.com/office/powerpoint/2010/main" val="303475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FD20-3790-4EB6-B120-71A5BB02F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F7234-0231-4499-BA88-F011A9980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33718-943E-48D2-9ABA-9FC93AC57780}"/>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94C6FEC0-AC65-4AAA-9EDA-AA2E8A5C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45D57-A0F2-4E5D-9D34-B9A63E39C303}"/>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120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F511-108E-4A56-8B39-19497D87D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9A9AA5-BCDD-4791-A02F-6E5693B903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24A5F-FCAF-4D40-9F38-E3B9591C9AA2}"/>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FDD9A0C4-E0C6-4FCA-BD6A-DB67DF0D1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2A943-E01A-4946-BCD0-25CDB3A49ADD}"/>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146144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81AC-5485-4214-8A3F-75D2D2E9D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C98E8-2746-4DEC-B2DF-0390509D3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9A2AA-8173-400A-8FA1-C5A43C526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E875D4-C7E7-4AE6-8DD6-347430094E19}"/>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6" name="Footer Placeholder 5">
            <a:extLst>
              <a:ext uri="{FF2B5EF4-FFF2-40B4-BE49-F238E27FC236}">
                <a16:creationId xmlns:a16="http://schemas.microsoft.com/office/drawing/2014/main" id="{860523AD-9C11-4637-9FA1-1AC465229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F6AC0-36B3-43F6-AD23-03625AA8A4F7}"/>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63518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7168-D6D3-4050-9EBF-3929063565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A09743-41AD-475C-8AB5-ECDE48D58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60CE7-64BD-4A30-8C97-FA9A240E7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74BD4-C4BF-4A94-B90E-FA900818D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041B4-69B2-4D9B-A9E2-F2572F9AF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EEBC83-1DC6-40F3-A537-41A54C951A51}"/>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8" name="Footer Placeholder 7">
            <a:extLst>
              <a:ext uri="{FF2B5EF4-FFF2-40B4-BE49-F238E27FC236}">
                <a16:creationId xmlns:a16="http://schemas.microsoft.com/office/drawing/2014/main" id="{B8271EFF-0E18-4C1A-AD61-EA67D9AC4A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92FA8-30B9-4FA9-8038-04FB4D9CA601}"/>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81601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AF1E-241E-43D5-8B86-750C6C771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A1EB85-DA4F-4A9B-A13F-B40A99F70703}"/>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4" name="Footer Placeholder 3">
            <a:extLst>
              <a:ext uri="{FF2B5EF4-FFF2-40B4-BE49-F238E27FC236}">
                <a16:creationId xmlns:a16="http://schemas.microsoft.com/office/drawing/2014/main" id="{484EC2B5-AF07-4E8B-8EA6-96B1744513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0948E-F49E-4465-97B1-A5947682F6CB}"/>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4269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E5A5A-70B3-4232-8268-0970C2183179}"/>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3" name="Footer Placeholder 2">
            <a:extLst>
              <a:ext uri="{FF2B5EF4-FFF2-40B4-BE49-F238E27FC236}">
                <a16:creationId xmlns:a16="http://schemas.microsoft.com/office/drawing/2014/main" id="{EECDB72D-DE30-466C-A4A2-7DD6F0E27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45CAD8-E655-4CE2-A2D5-293664CB51B7}"/>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4335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A9A4-8EE4-4CE7-B18A-80BFAE42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84D470-F63F-4B33-A972-5E2AF5E51F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218FE3-F256-4473-A5F1-BAA9CD353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8335C-B59B-4AD8-9907-739977B7661C}"/>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6" name="Footer Placeholder 5">
            <a:extLst>
              <a:ext uri="{FF2B5EF4-FFF2-40B4-BE49-F238E27FC236}">
                <a16:creationId xmlns:a16="http://schemas.microsoft.com/office/drawing/2014/main" id="{9F34D5D2-E14C-428A-95AF-568560D30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0218A-4902-4ACA-B8D4-94BF7C4ABFDC}"/>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342193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AD6A-57CF-4484-B15D-1A87541CA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AF3594-DAE2-4DAC-9757-C0C28290A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67A8A0-593E-4447-8060-CE45B1D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691F7-2CA5-43F9-9DA5-103567BBB0CA}"/>
              </a:ext>
            </a:extLst>
          </p:cNvPr>
          <p:cNvSpPr>
            <a:spLocks noGrp="1"/>
          </p:cNvSpPr>
          <p:nvPr>
            <p:ph type="dt" sz="half" idx="10"/>
          </p:nvPr>
        </p:nvSpPr>
        <p:spPr/>
        <p:txBody>
          <a:bodyPr/>
          <a:lstStyle/>
          <a:p>
            <a:fld id="{012612F4-CED1-4BAF-9F0F-5C8D1B5F168C}" type="datetimeFigureOut">
              <a:rPr lang="en-US" smtClean="0"/>
              <a:t>5/17/2021</a:t>
            </a:fld>
            <a:endParaRPr lang="en-US"/>
          </a:p>
        </p:txBody>
      </p:sp>
      <p:sp>
        <p:nvSpPr>
          <p:cNvPr id="6" name="Footer Placeholder 5">
            <a:extLst>
              <a:ext uri="{FF2B5EF4-FFF2-40B4-BE49-F238E27FC236}">
                <a16:creationId xmlns:a16="http://schemas.microsoft.com/office/drawing/2014/main" id="{7AA6E5C0-C256-4591-B703-236B586D0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92F68-B509-4EB4-9550-A5020393DBF5}"/>
              </a:ext>
            </a:extLst>
          </p:cNvPr>
          <p:cNvSpPr>
            <a:spLocks noGrp="1"/>
          </p:cNvSpPr>
          <p:nvPr>
            <p:ph type="sldNum" sz="quarter" idx="12"/>
          </p:nvPr>
        </p:nvSpPr>
        <p:spPr/>
        <p:txBody>
          <a:bodyPr/>
          <a:lstStyle/>
          <a:p>
            <a:fld id="{2309B62E-7169-4C6F-AD03-E4793F7000E3}" type="slidenum">
              <a:rPr lang="en-US" smtClean="0"/>
              <a:t>‹#›</a:t>
            </a:fld>
            <a:endParaRPr lang="en-US"/>
          </a:p>
        </p:txBody>
      </p:sp>
    </p:spTree>
    <p:extLst>
      <p:ext uri="{BB962C8B-B14F-4D97-AF65-F5344CB8AC3E}">
        <p14:creationId xmlns:p14="http://schemas.microsoft.com/office/powerpoint/2010/main" val="203963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46E4D-BE0F-45A4-B78D-747AD23C6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26203A-4EFF-49A1-B1E6-4F378687C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926DF-AD30-4799-918B-BA76A3880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12F4-CED1-4BAF-9F0F-5C8D1B5F168C}" type="datetimeFigureOut">
              <a:rPr lang="en-US" smtClean="0"/>
              <a:t>5/17/2021</a:t>
            </a:fld>
            <a:endParaRPr lang="en-US"/>
          </a:p>
        </p:txBody>
      </p:sp>
      <p:sp>
        <p:nvSpPr>
          <p:cNvPr id="5" name="Footer Placeholder 4">
            <a:extLst>
              <a:ext uri="{FF2B5EF4-FFF2-40B4-BE49-F238E27FC236}">
                <a16:creationId xmlns:a16="http://schemas.microsoft.com/office/drawing/2014/main" id="{6C64465F-6032-4D0A-902F-06C6EA5EE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0A9D44-F316-4913-84AE-BACB470403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9B62E-7169-4C6F-AD03-E4793F7000E3}" type="slidenum">
              <a:rPr lang="en-US" smtClean="0"/>
              <a:t>‹#›</a:t>
            </a:fld>
            <a:endParaRPr lang="en-US"/>
          </a:p>
        </p:txBody>
      </p:sp>
    </p:spTree>
    <p:extLst>
      <p:ext uri="{BB962C8B-B14F-4D97-AF65-F5344CB8AC3E}">
        <p14:creationId xmlns:p14="http://schemas.microsoft.com/office/powerpoint/2010/main" val="262881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a:ext>
            </a:extLst>
          </a:blip>
          <a:srcRect/>
          <a:stretch>
            <a:fillRect/>
          </a:stretch>
        </p:blipFill>
        <p:spPr/>
      </p:pic>
      <p:sp>
        <p:nvSpPr>
          <p:cNvPr id="6" name="TextBox 5"/>
          <p:cNvSpPr txBox="1"/>
          <p:nvPr/>
        </p:nvSpPr>
        <p:spPr>
          <a:xfrm>
            <a:off x="0" y="3858649"/>
            <a:ext cx="12192000" cy="707886"/>
          </a:xfrm>
          <a:prstGeom prst="rect">
            <a:avLst/>
          </a:prstGeom>
          <a:noFill/>
        </p:spPr>
        <p:txBody>
          <a:bodyPr wrap="square" rtlCol="0">
            <a:spAutoFit/>
          </a:bodyPr>
          <a:lstStyle/>
          <a:p>
            <a:pPr algn="ctr"/>
            <a:r>
              <a:rPr lang="en-US" sz="4000" dirty="0">
                <a:solidFill>
                  <a:schemeClr val="bg1"/>
                </a:solidFill>
                <a:latin typeface="DIN-Regular" charset="0"/>
              </a:rPr>
              <a:t>M1 Improvement Plan– AEM</a:t>
            </a:r>
          </a:p>
        </p:txBody>
      </p:sp>
    </p:spTree>
    <p:extLst>
      <p:ext uri="{BB962C8B-B14F-4D97-AF65-F5344CB8AC3E}">
        <p14:creationId xmlns:p14="http://schemas.microsoft.com/office/powerpoint/2010/main" val="6331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70C0BE-E30D-48FC-8B8E-9901134E6A87}"/>
              </a:ext>
            </a:extLst>
          </p:cNvPr>
          <p:cNvSpPr>
            <a:spLocks noGrp="1"/>
          </p:cNvSpPr>
          <p:nvPr>
            <p:ph type="body" sz="quarter" idx="11"/>
          </p:nvPr>
        </p:nvSpPr>
        <p:spPr>
          <a:xfrm>
            <a:off x="347284" y="2719245"/>
            <a:ext cx="11497432" cy="1003010"/>
          </a:xfrm>
        </p:spPr>
        <p:txBody>
          <a:bodyPr>
            <a:normAutofit/>
          </a:bodyPr>
          <a:lstStyle/>
          <a:p>
            <a:pPr algn="ctr"/>
            <a:r>
              <a:rPr lang="en-US" sz="4400" dirty="0"/>
              <a:t>Thank You</a:t>
            </a:r>
          </a:p>
        </p:txBody>
      </p:sp>
    </p:spTree>
    <p:extLst>
      <p:ext uri="{BB962C8B-B14F-4D97-AF65-F5344CB8AC3E}">
        <p14:creationId xmlns:p14="http://schemas.microsoft.com/office/powerpoint/2010/main" val="294343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Agenda and purpose</a:t>
            </a:r>
          </a:p>
        </p:txBody>
      </p:sp>
      <p:sp>
        <p:nvSpPr>
          <p:cNvPr id="3" name="Content Placeholder 2">
            <a:extLst>
              <a:ext uri="{FF2B5EF4-FFF2-40B4-BE49-F238E27FC236}">
                <a16:creationId xmlns:a16="http://schemas.microsoft.com/office/drawing/2014/main" id="{D9EF9A87-CC36-4D81-9923-4607D49E645A}"/>
              </a:ext>
            </a:extLst>
          </p:cNvPr>
          <p:cNvSpPr>
            <a:spLocks noGrp="1"/>
          </p:cNvSpPr>
          <p:nvPr>
            <p:ph idx="1"/>
          </p:nvPr>
        </p:nvSpPr>
        <p:spPr>
          <a:xfrm>
            <a:off x="838200" y="1127760"/>
            <a:ext cx="10515600" cy="5049203"/>
          </a:xfrm>
        </p:spPr>
        <p:txBody>
          <a:bodyPr/>
          <a:lstStyle/>
          <a:p>
            <a:pPr marL="0" indent="0">
              <a:buNone/>
            </a:pPr>
            <a:r>
              <a:rPr lang="en-US" dirty="0"/>
              <a:t>We will discuss 3 initiatives in this meeting</a:t>
            </a:r>
          </a:p>
          <a:p>
            <a:pPr>
              <a:buFont typeface="Wingdings" panose="05000000000000000000" pitchFamily="2" charset="2"/>
              <a:buChar char="Ø"/>
            </a:pPr>
            <a:r>
              <a:rPr lang="en-US" dirty="0"/>
              <a:t>AEM code reusability</a:t>
            </a:r>
          </a:p>
          <a:p>
            <a:pPr>
              <a:buFont typeface="Wingdings" panose="05000000000000000000" pitchFamily="2" charset="2"/>
              <a:buChar char="Ø"/>
            </a:pPr>
            <a:r>
              <a:rPr lang="en-US" dirty="0"/>
              <a:t>AEM team capability and improvement plan</a:t>
            </a:r>
          </a:p>
          <a:p>
            <a:pPr>
              <a:buFont typeface="Wingdings" panose="05000000000000000000" pitchFamily="2" charset="2"/>
              <a:buChar char="Ø"/>
            </a:pPr>
            <a:r>
              <a:rPr lang="en-US" dirty="0"/>
              <a:t>Additional improvement actions AEM team is pursuing</a:t>
            </a:r>
          </a:p>
          <a:p>
            <a:pPr>
              <a:buFont typeface="Wingdings" panose="05000000000000000000" pitchFamily="2" charset="2"/>
              <a:buChar char="Ø"/>
            </a:pPr>
            <a:endParaRPr lang="en-US" dirty="0"/>
          </a:p>
          <a:p>
            <a:pPr marL="0" indent="0">
              <a:buNone/>
            </a:pPr>
            <a:r>
              <a:rPr lang="en-US" dirty="0"/>
              <a:t>For each of the topics, the purpose is to</a:t>
            </a:r>
          </a:p>
          <a:p>
            <a:pPr>
              <a:buFont typeface="Wingdings" panose="05000000000000000000" pitchFamily="2" charset="2"/>
              <a:buChar char="Ø"/>
            </a:pPr>
            <a:r>
              <a:rPr lang="en-US" dirty="0"/>
              <a:t>Present the current state and activities already performed</a:t>
            </a:r>
          </a:p>
          <a:p>
            <a:pPr>
              <a:buFont typeface="Wingdings" panose="05000000000000000000" pitchFamily="2" charset="2"/>
              <a:buChar char="Ø"/>
            </a:pPr>
            <a:r>
              <a:rPr lang="en-US" dirty="0"/>
              <a:t>Align on any further actions required to close the initiatives</a:t>
            </a:r>
          </a:p>
        </p:txBody>
      </p:sp>
    </p:spTree>
    <p:extLst>
      <p:ext uri="{BB962C8B-B14F-4D97-AF65-F5344CB8AC3E}">
        <p14:creationId xmlns:p14="http://schemas.microsoft.com/office/powerpoint/2010/main" val="394929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40588C-C3F7-4143-B88D-2690A623A8F0}"/>
              </a:ext>
            </a:extLst>
          </p:cNvPr>
          <p:cNvSpPr txBox="1">
            <a:spLocks/>
          </p:cNvSpPr>
          <p:nvPr/>
        </p:nvSpPr>
        <p:spPr>
          <a:xfrm>
            <a:off x="342900" y="240708"/>
            <a:ext cx="11506200" cy="5892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99C39"/>
                </a:solidFill>
                <a:latin typeface="DIN-Regular" charset="0"/>
              </a:rPr>
              <a:t>ReUse and Extensibility</a:t>
            </a:r>
          </a:p>
        </p:txBody>
      </p:sp>
      <p:graphicFrame>
        <p:nvGraphicFramePr>
          <p:cNvPr id="5" name="Table 4">
            <a:extLst>
              <a:ext uri="{FF2B5EF4-FFF2-40B4-BE49-F238E27FC236}">
                <a16:creationId xmlns:a16="http://schemas.microsoft.com/office/drawing/2014/main" id="{A8D79053-C0B5-40B6-A93D-3426AD36946D}"/>
              </a:ext>
            </a:extLst>
          </p:cNvPr>
          <p:cNvGraphicFramePr>
            <a:graphicFrameLocks noGrp="1"/>
          </p:cNvGraphicFramePr>
          <p:nvPr/>
        </p:nvGraphicFramePr>
        <p:xfrm>
          <a:off x="342900" y="1369060"/>
          <a:ext cx="11506199" cy="4216400"/>
        </p:xfrm>
        <a:graphic>
          <a:graphicData uri="http://schemas.openxmlformats.org/drawingml/2006/table">
            <a:tbl>
              <a:tblPr firstRow="1" bandRow="1">
                <a:tableStyleId>{5C22544A-7EE6-4342-B048-85BDC9FD1C3A}</a:tableStyleId>
              </a:tblPr>
              <a:tblGrid>
                <a:gridCol w="3813101">
                  <a:extLst>
                    <a:ext uri="{9D8B030D-6E8A-4147-A177-3AD203B41FA5}">
                      <a16:colId xmlns:a16="http://schemas.microsoft.com/office/drawing/2014/main" val="643926721"/>
                    </a:ext>
                  </a:extLst>
                </a:gridCol>
                <a:gridCol w="3846549">
                  <a:extLst>
                    <a:ext uri="{9D8B030D-6E8A-4147-A177-3AD203B41FA5}">
                      <a16:colId xmlns:a16="http://schemas.microsoft.com/office/drawing/2014/main" val="2953899989"/>
                    </a:ext>
                  </a:extLst>
                </a:gridCol>
                <a:gridCol w="3846549">
                  <a:extLst>
                    <a:ext uri="{9D8B030D-6E8A-4147-A177-3AD203B41FA5}">
                      <a16:colId xmlns:a16="http://schemas.microsoft.com/office/drawing/2014/main" val="3304824417"/>
                    </a:ext>
                  </a:extLst>
                </a:gridCol>
              </a:tblGrid>
              <a:tr h="370840">
                <a:tc>
                  <a:txBody>
                    <a:bodyPr/>
                    <a:lstStyle/>
                    <a:p>
                      <a:r>
                        <a:rPr lang="en-US" dirty="0">
                          <a:latin typeface="Calibri" panose="020F0502020204030204" pitchFamily="34" charset="0"/>
                          <a:cs typeface="Calibri" panose="020F0502020204030204" pitchFamily="34" charset="0"/>
                        </a:rPr>
                        <a:t>Finding</a:t>
                      </a:r>
                    </a:p>
                  </a:txBody>
                  <a:tcPr/>
                </a:tc>
                <a:tc>
                  <a:txBody>
                    <a:bodyPr/>
                    <a:lstStyle/>
                    <a:p>
                      <a:r>
                        <a:rPr lang="en-US" dirty="0">
                          <a:latin typeface="Calibri" panose="020F0502020204030204" pitchFamily="34" charset="0"/>
                          <a:cs typeface="Calibri" panose="020F0502020204030204" pitchFamily="34" charset="0"/>
                        </a:rPr>
                        <a:t>Analysis</a:t>
                      </a:r>
                    </a:p>
                  </a:txBody>
                  <a:tcPr/>
                </a:tc>
                <a:tc>
                  <a:txBody>
                    <a:bodyPr/>
                    <a:lstStyle/>
                    <a:p>
                      <a:r>
                        <a:rPr lang="en-US" dirty="0">
                          <a:latin typeface="Calibri" panose="020F0502020204030204" pitchFamily="34" charset="0"/>
                          <a:cs typeface="Calibri" panose="020F0502020204030204" pitchFamily="34" charset="0"/>
                        </a:rPr>
                        <a:t>Improvements done/Action plan</a:t>
                      </a:r>
                    </a:p>
                  </a:txBody>
                  <a:tcPr/>
                </a:tc>
                <a:extLst>
                  <a:ext uri="{0D108BD9-81ED-4DB2-BD59-A6C34878D82A}">
                    <a16:rowId xmlns:a16="http://schemas.microsoft.com/office/drawing/2014/main" val="998971445"/>
                  </a:ext>
                </a:extLst>
              </a:tr>
              <a:tr h="370840">
                <a:tc>
                  <a:txBody>
                    <a:bodyPr/>
                    <a:lstStyle/>
                    <a:p>
                      <a:r>
                        <a:rPr lang="en-SG" sz="1800" kern="1200" dirty="0">
                          <a:solidFill>
                            <a:schemeClr val="dk1"/>
                          </a:solidFill>
                          <a:effectLst/>
                          <a:latin typeface="Calibri" panose="020F0502020204030204" pitchFamily="34" charset="0"/>
                          <a:ea typeface="+mn-ea"/>
                          <a:cs typeface="Calibri" panose="020F0502020204030204" pitchFamily="34" charset="0"/>
                        </a:rPr>
                        <a:t>Data structure under AEM Commerce Products are not structured in the logical best practices </a:t>
                      </a:r>
                      <a:endParaRPr lang="en-US" dirty="0">
                        <a:latin typeface="Calibri" panose="020F0502020204030204" pitchFamily="34" charset="0"/>
                        <a:cs typeface="Calibri" panose="020F0502020204030204" pitchFamily="34" charset="0"/>
                      </a:endParaRPr>
                    </a:p>
                  </a:txBody>
                  <a:tcPr/>
                </a:tc>
                <a:tc>
                  <a:txBody>
                    <a:bodyPr/>
                    <a:lstStyle/>
                    <a:p>
                      <a:r>
                        <a:rPr lang="en-SG" sz="1800" kern="1200" dirty="0">
                          <a:solidFill>
                            <a:schemeClr val="dk1"/>
                          </a:solidFill>
                          <a:effectLst/>
                          <a:latin typeface="Calibri" panose="020F0502020204030204" pitchFamily="34" charset="0"/>
                          <a:ea typeface="+mn-ea"/>
                          <a:cs typeface="Calibri" panose="020F0502020204030204" pitchFamily="34" charset="0"/>
                        </a:rPr>
                        <a:t>The current structure is highly re-usable. Currently we are using one </a:t>
                      </a:r>
                      <a:r>
                        <a:rPr lang="en-SG" sz="1800" kern="1200" dirty="0" err="1">
                          <a:solidFill>
                            <a:schemeClr val="dk1"/>
                          </a:solidFill>
                          <a:effectLst/>
                          <a:latin typeface="Calibri" panose="020F0502020204030204" pitchFamily="34" charset="0"/>
                          <a:ea typeface="+mn-ea"/>
                          <a:cs typeface="Calibri" panose="020F0502020204030204" pitchFamily="34" charset="0"/>
                        </a:rPr>
                        <a:t>catalog</a:t>
                      </a:r>
                      <a:r>
                        <a:rPr lang="en-SG" sz="1800" kern="1200" dirty="0">
                          <a:solidFill>
                            <a:schemeClr val="dk1"/>
                          </a:solidFill>
                          <a:effectLst/>
                          <a:latin typeface="Calibri" panose="020F0502020204030204" pitchFamily="34" charset="0"/>
                          <a:ea typeface="+mn-ea"/>
                          <a:cs typeface="Calibri" panose="020F0502020204030204" pitchFamily="34" charset="0"/>
                        </a:rPr>
                        <a:t> for both PWI and PWD products. With the current product modelling the UI is clearly able to parse and differentiate between the memory, </a:t>
                      </a:r>
                      <a:r>
                        <a:rPr lang="en-SG" sz="1800" kern="1200" dirty="0" err="1">
                          <a:solidFill>
                            <a:schemeClr val="dk1"/>
                          </a:solidFill>
                          <a:effectLst/>
                          <a:latin typeface="Calibri" panose="020F0502020204030204" pitchFamily="34" charset="0"/>
                          <a:ea typeface="+mn-ea"/>
                          <a:cs typeface="Calibri" panose="020F0502020204030204" pitchFamily="34" charset="0"/>
                        </a:rPr>
                        <a:t>color</a:t>
                      </a:r>
                      <a:r>
                        <a:rPr lang="en-SG" sz="1800" kern="1200" dirty="0">
                          <a:solidFill>
                            <a:schemeClr val="dk1"/>
                          </a:solidFill>
                          <a:effectLst/>
                          <a:latin typeface="Calibri" panose="020F0502020204030204" pitchFamily="34" charset="0"/>
                          <a:ea typeface="+mn-ea"/>
                          <a:cs typeface="Calibri" panose="020F0502020204030204" pitchFamily="34" charset="0"/>
                        </a:rPr>
                        <a:t> &amp; plan. If everything was at product level then this cannot be achieved</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This needs a e2e solution discussion for any data structure improvements</a:t>
                      </a:r>
                    </a:p>
                  </a:txBody>
                  <a:tcPr/>
                </a:tc>
                <a:extLst>
                  <a:ext uri="{0D108BD9-81ED-4DB2-BD59-A6C34878D82A}">
                    <a16:rowId xmlns:a16="http://schemas.microsoft.com/office/drawing/2014/main" val="2345741056"/>
                  </a:ext>
                </a:extLst>
              </a:tr>
              <a:tr h="370840">
                <a:tc>
                  <a:txBody>
                    <a:bodyPr/>
                    <a:lstStyle/>
                    <a:p>
                      <a:r>
                        <a:rPr lang="en-SG" sz="1800" kern="1200" dirty="0">
                          <a:solidFill>
                            <a:schemeClr val="dk1"/>
                          </a:solidFill>
                          <a:effectLst/>
                          <a:latin typeface="Calibri" panose="020F0502020204030204" pitchFamily="34" charset="0"/>
                          <a:ea typeface="+mn-ea"/>
                          <a:cs typeface="Calibri" panose="020F0502020204030204" pitchFamily="34" charset="0"/>
                        </a:rPr>
                        <a:t>Components are not built in dynamic best practices and not catered for extensibility</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Components built per sprint requirements known at given point</a:t>
                      </a:r>
                    </a:p>
                  </a:txBody>
                  <a:tcPr/>
                </a:tc>
                <a:tc>
                  <a:txBody>
                    <a:bodyPr/>
                    <a:lstStyle/>
                    <a:p>
                      <a:r>
                        <a:rPr lang="en-US" dirty="0">
                          <a:latin typeface="Calibri" panose="020F0502020204030204" pitchFamily="34" charset="0"/>
                          <a:cs typeface="Calibri" panose="020F0502020204030204" pitchFamily="34" charset="0"/>
                        </a:rPr>
                        <a:t>Analyze all components for refactoring opportunities</a:t>
                      </a:r>
                    </a:p>
                  </a:txBody>
                  <a:tcPr/>
                </a:tc>
                <a:extLst>
                  <a:ext uri="{0D108BD9-81ED-4DB2-BD59-A6C34878D82A}">
                    <a16:rowId xmlns:a16="http://schemas.microsoft.com/office/drawing/2014/main" val="1105555287"/>
                  </a:ext>
                </a:extLst>
              </a:tr>
              <a:tr h="370840">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74882553"/>
                  </a:ext>
                </a:extLst>
              </a:tr>
            </a:tbl>
          </a:graphicData>
        </a:graphic>
      </p:graphicFrame>
    </p:spTree>
    <p:extLst>
      <p:ext uri="{BB962C8B-B14F-4D97-AF65-F5344CB8AC3E}">
        <p14:creationId xmlns:p14="http://schemas.microsoft.com/office/powerpoint/2010/main" val="326557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A3B3F39-A21A-4E23-9156-8F96767E1F94}"/>
              </a:ext>
            </a:extLst>
          </p:cNvPr>
          <p:cNvGraphicFramePr>
            <a:graphicFrameLocks/>
          </p:cNvGraphicFramePr>
          <p:nvPr/>
        </p:nvGraphicFramePr>
        <p:xfrm>
          <a:off x="695738" y="2186609"/>
          <a:ext cx="3623643" cy="2981739"/>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3633ECAA-F9F5-446D-8A54-1CA33E32E55A}"/>
              </a:ext>
            </a:extLst>
          </p:cNvPr>
          <p:cNvSpPr/>
          <p:nvPr/>
        </p:nvSpPr>
        <p:spPr>
          <a:xfrm>
            <a:off x="695738" y="5262620"/>
            <a:ext cx="11153361" cy="1354672"/>
          </a:xfrm>
          <a:prstGeom prst="rect">
            <a:avLst/>
          </a:prstGeom>
          <a:solidFill>
            <a:srgbClr val="F78F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Currently in Microsite 45 components are reusable and 24 are reused across application. There is no use case to reuse the remaining 21component.</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There are 9 components are partially reusable and 5 are not reusable as these are tightly coupled with order summary page. Analysis is in Progress. Will be fixed in Future Sprint.</a:t>
            </a:r>
          </a:p>
        </p:txBody>
      </p:sp>
      <p:sp>
        <p:nvSpPr>
          <p:cNvPr id="6" name="Title 1">
            <a:extLst>
              <a:ext uri="{FF2B5EF4-FFF2-40B4-BE49-F238E27FC236}">
                <a16:creationId xmlns:a16="http://schemas.microsoft.com/office/drawing/2014/main" id="{68C9BC06-AE6D-4271-82F1-779AA280EBC6}"/>
              </a:ext>
            </a:extLst>
          </p:cNvPr>
          <p:cNvSpPr txBox="1">
            <a:spLocks/>
          </p:cNvSpPr>
          <p:nvPr/>
        </p:nvSpPr>
        <p:spPr>
          <a:xfrm>
            <a:off x="342900" y="161196"/>
            <a:ext cx="11506200" cy="5892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F99C39"/>
                </a:solidFill>
                <a:latin typeface="DIN-Regular" charset="0"/>
              </a:rPr>
              <a:t>Distribution - Reusable Components</a:t>
            </a:r>
          </a:p>
        </p:txBody>
      </p:sp>
      <p:graphicFrame>
        <p:nvGraphicFramePr>
          <p:cNvPr id="4" name="Table 6">
            <a:extLst>
              <a:ext uri="{FF2B5EF4-FFF2-40B4-BE49-F238E27FC236}">
                <a16:creationId xmlns:a16="http://schemas.microsoft.com/office/drawing/2014/main" id="{FE32036C-9CEF-42B6-9381-7E10D71D4A0A}"/>
              </a:ext>
            </a:extLst>
          </p:cNvPr>
          <p:cNvGraphicFramePr>
            <a:graphicFrameLocks noGrp="1"/>
          </p:cNvGraphicFramePr>
          <p:nvPr/>
        </p:nvGraphicFramePr>
        <p:xfrm>
          <a:off x="804208" y="932623"/>
          <a:ext cx="3583091" cy="1005840"/>
        </p:xfrm>
        <a:graphic>
          <a:graphicData uri="http://schemas.openxmlformats.org/drawingml/2006/table">
            <a:tbl>
              <a:tblPr firstRow="1" bandRow="1">
                <a:tableStyleId>{5C22544A-7EE6-4342-B048-85BDC9FD1C3A}</a:tableStyleId>
              </a:tblPr>
              <a:tblGrid>
                <a:gridCol w="1224204">
                  <a:extLst>
                    <a:ext uri="{9D8B030D-6E8A-4147-A177-3AD203B41FA5}">
                      <a16:colId xmlns:a16="http://schemas.microsoft.com/office/drawing/2014/main" val="1392901731"/>
                    </a:ext>
                  </a:extLst>
                </a:gridCol>
                <a:gridCol w="649356">
                  <a:extLst>
                    <a:ext uri="{9D8B030D-6E8A-4147-A177-3AD203B41FA5}">
                      <a16:colId xmlns:a16="http://schemas.microsoft.com/office/drawing/2014/main" val="1044258573"/>
                    </a:ext>
                  </a:extLst>
                </a:gridCol>
                <a:gridCol w="834887">
                  <a:extLst>
                    <a:ext uri="{9D8B030D-6E8A-4147-A177-3AD203B41FA5}">
                      <a16:colId xmlns:a16="http://schemas.microsoft.com/office/drawing/2014/main" val="365129151"/>
                    </a:ext>
                  </a:extLst>
                </a:gridCol>
                <a:gridCol w="874644">
                  <a:extLst>
                    <a:ext uri="{9D8B030D-6E8A-4147-A177-3AD203B41FA5}">
                      <a16:colId xmlns:a16="http://schemas.microsoft.com/office/drawing/2014/main" val="4081037141"/>
                    </a:ext>
                  </a:extLst>
                </a:gridCol>
              </a:tblGrid>
              <a:tr h="220894">
                <a:tc>
                  <a:txBody>
                    <a:bodyPr/>
                    <a:lstStyle/>
                    <a:p>
                      <a:r>
                        <a:rPr lang="en-US" sz="1200" dirty="0"/>
                        <a:t>Components</a:t>
                      </a:r>
                    </a:p>
                  </a:txBody>
                  <a:tcPr/>
                </a:tc>
                <a:tc>
                  <a:txBody>
                    <a:bodyPr/>
                    <a:lstStyle/>
                    <a:p>
                      <a:r>
                        <a:rPr lang="en-US" sz="1200" dirty="0"/>
                        <a:t>Count</a:t>
                      </a:r>
                    </a:p>
                  </a:txBody>
                  <a:tcPr/>
                </a:tc>
                <a:tc>
                  <a:txBody>
                    <a:bodyPr/>
                    <a:lstStyle/>
                    <a:p>
                      <a:r>
                        <a:rPr lang="en-US" sz="1200" dirty="0"/>
                        <a:t>Reusable</a:t>
                      </a:r>
                    </a:p>
                  </a:txBody>
                  <a:tcPr/>
                </a:tc>
                <a:tc>
                  <a:txBody>
                    <a:bodyPr/>
                    <a:lstStyle/>
                    <a:p>
                      <a:r>
                        <a:rPr lang="en-US" sz="1200" dirty="0"/>
                        <a:t>Non - Reusable</a:t>
                      </a:r>
                    </a:p>
                  </a:txBody>
                  <a:tcPr/>
                </a:tc>
                <a:extLst>
                  <a:ext uri="{0D108BD9-81ED-4DB2-BD59-A6C34878D82A}">
                    <a16:rowId xmlns:a16="http://schemas.microsoft.com/office/drawing/2014/main" val="243613579"/>
                  </a:ext>
                </a:extLst>
              </a:tr>
              <a:tr h="220894">
                <a:tc>
                  <a:txBody>
                    <a:bodyPr/>
                    <a:lstStyle/>
                    <a:p>
                      <a:r>
                        <a:rPr lang="en-US" sz="1200" dirty="0"/>
                        <a:t>AEM</a:t>
                      </a:r>
                    </a:p>
                  </a:txBody>
                  <a:tcPr/>
                </a:tc>
                <a:tc>
                  <a:txBody>
                    <a:bodyPr/>
                    <a:lstStyle/>
                    <a:p>
                      <a:r>
                        <a:rPr lang="en-US" sz="1200" dirty="0"/>
                        <a:t>9</a:t>
                      </a:r>
                    </a:p>
                  </a:txBody>
                  <a:tcPr/>
                </a:tc>
                <a:tc>
                  <a:txBody>
                    <a:bodyPr/>
                    <a:lstStyle/>
                    <a:p>
                      <a:r>
                        <a:rPr lang="en-US" sz="1200" dirty="0"/>
                        <a:t>9</a:t>
                      </a:r>
                    </a:p>
                  </a:txBody>
                  <a:tcPr/>
                </a:tc>
                <a:tc>
                  <a:txBody>
                    <a:bodyPr/>
                    <a:lstStyle/>
                    <a:p>
                      <a:r>
                        <a:rPr lang="en-US" sz="1200" dirty="0"/>
                        <a:t>0</a:t>
                      </a:r>
                    </a:p>
                  </a:txBody>
                  <a:tcPr/>
                </a:tc>
                <a:extLst>
                  <a:ext uri="{0D108BD9-81ED-4DB2-BD59-A6C34878D82A}">
                    <a16:rowId xmlns:a16="http://schemas.microsoft.com/office/drawing/2014/main" val="951570499"/>
                  </a:ext>
                </a:extLst>
              </a:tr>
              <a:tr h="220894">
                <a:tc>
                  <a:txBody>
                    <a:bodyPr/>
                    <a:lstStyle/>
                    <a:p>
                      <a:r>
                        <a:rPr lang="en-US" sz="1200" dirty="0"/>
                        <a:t>Angular</a:t>
                      </a:r>
                    </a:p>
                  </a:txBody>
                  <a:tcPr/>
                </a:tc>
                <a:tc>
                  <a:txBody>
                    <a:bodyPr/>
                    <a:lstStyle/>
                    <a:p>
                      <a:r>
                        <a:rPr lang="en-US" sz="1200" dirty="0"/>
                        <a:t>51</a:t>
                      </a:r>
                    </a:p>
                  </a:txBody>
                  <a:tcPr/>
                </a:tc>
                <a:tc>
                  <a:txBody>
                    <a:bodyPr/>
                    <a:lstStyle/>
                    <a:p>
                      <a:r>
                        <a:rPr lang="en-US" sz="1200" dirty="0"/>
                        <a:t>44</a:t>
                      </a:r>
                    </a:p>
                  </a:txBody>
                  <a:tcPr/>
                </a:tc>
                <a:tc>
                  <a:txBody>
                    <a:bodyPr/>
                    <a:lstStyle/>
                    <a:p>
                      <a:r>
                        <a:rPr lang="en-US" sz="1200" dirty="0"/>
                        <a:t>7</a:t>
                      </a:r>
                    </a:p>
                  </a:txBody>
                  <a:tcPr/>
                </a:tc>
                <a:extLst>
                  <a:ext uri="{0D108BD9-81ED-4DB2-BD59-A6C34878D82A}">
                    <a16:rowId xmlns:a16="http://schemas.microsoft.com/office/drawing/2014/main" val="2559746751"/>
                  </a:ext>
                </a:extLst>
              </a:tr>
            </a:tbl>
          </a:graphicData>
        </a:graphic>
      </p:graphicFrame>
      <p:graphicFrame>
        <p:nvGraphicFramePr>
          <p:cNvPr id="7" name="Chart 6">
            <a:extLst>
              <a:ext uri="{FF2B5EF4-FFF2-40B4-BE49-F238E27FC236}">
                <a16:creationId xmlns:a16="http://schemas.microsoft.com/office/drawing/2014/main" id="{E1C5CADF-D724-4FC6-AE6B-92DD6DB72F8E}"/>
              </a:ext>
            </a:extLst>
          </p:cNvPr>
          <p:cNvGraphicFramePr>
            <a:graphicFrameLocks/>
          </p:cNvGraphicFramePr>
          <p:nvPr/>
        </p:nvGraphicFramePr>
        <p:xfrm>
          <a:off x="4830418" y="591637"/>
          <a:ext cx="6665843" cy="46780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0679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For AEM team capabilities and improvement plan</a:t>
            </a:r>
          </a:p>
        </p:txBody>
      </p:sp>
      <p:sp>
        <p:nvSpPr>
          <p:cNvPr id="3" name="Content Placeholder 2">
            <a:extLst>
              <a:ext uri="{FF2B5EF4-FFF2-40B4-BE49-F238E27FC236}">
                <a16:creationId xmlns:a16="http://schemas.microsoft.com/office/drawing/2014/main" id="{D9EF9A87-CC36-4D81-9923-4607D49E645A}"/>
              </a:ext>
            </a:extLst>
          </p:cNvPr>
          <p:cNvSpPr>
            <a:spLocks noGrp="1"/>
          </p:cNvSpPr>
          <p:nvPr>
            <p:ph idx="1"/>
          </p:nvPr>
        </p:nvSpPr>
        <p:spPr>
          <a:xfrm>
            <a:off x="838200" y="1127760"/>
            <a:ext cx="10515600" cy="5049203"/>
          </a:xfrm>
        </p:spPr>
        <p:txBody>
          <a:bodyPr/>
          <a:lstStyle/>
          <a:p>
            <a:pPr marL="0" indent="0">
              <a:buNone/>
            </a:pPr>
            <a:r>
              <a:rPr lang="en-US" dirty="0"/>
              <a:t>Based on the Feb Improvement Plan Meeting. Below are the improvement done</a:t>
            </a:r>
          </a:p>
          <a:p>
            <a:pPr>
              <a:buFont typeface="Wingdings" panose="05000000000000000000" pitchFamily="2" charset="2"/>
              <a:buChar char="Ø"/>
            </a:pPr>
            <a:r>
              <a:rPr lang="en-US" dirty="0"/>
              <a:t>More than 50% of the AEM team has done the certification</a:t>
            </a:r>
          </a:p>
          <a:p>
            <a:pPr>
              <a:buFont typeface="Wingdings" panose="05000000000000000000" pitchFamily="2" charset="2"/>
              <a:buChar char="Ø"/>
            </a:pPr>
            <a:r>
              <a:rPr lang="en-US" dirty="0"/>
              <a:t>Plan for remaining folks to complete certification by June end. </a:t>
            </a:r>
          </a:p>
        </p:txBody>
      </p:sp>
    </p:spTree>
    <p:extLst>
      <p:ext uri="{BB962C8B-B14F-4D97-AF65-F5344CB8AC3E}">
        <p14:creationId xmlns:p14="http://schemas.microsoft.com/office/powerpoint/2010/main" val="392282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For AEM team capabilities and improvement plan</a:t>
            </a:r>
          </a:p>
        </p:txBody>
      </p:sp>
      <p:sp>
        <p:nvSpPr>
          <p:cNvPr id="7" name="Rectangle 6">
            <a:extLst>
              <a:ext uri="{FF2B5EF4-FFF2-40B4-BE49-F238E27FC236}">
                <a16:creationId xmlns:a16="http://schemas.microsoft.com/office/drawing/2014/main" id="{A719EA49-EA83-420E-AB2F-AD266BED8291}"/>
              </a:ext>
            </a:extLst>
          </p:cNvPr>
          <p:cNvSpPr/>
          <p:nvPr/>
        </p:nvSpPr>
        <p:spPr>
          <a:xfrm>
            <a:off x="742950" y="1365250"/>
            <a:ext cx="3397780" cy="564515"/>
          </a:xfrm>
          <a:prstGeom prst="rect">
            <a:avLst/>
          </a:prstGeom>
          <a:solidFill>
            <a:srgbClr val="F99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 2020</a:t>
            </a:r>
          </a:p>
        </p:txBody>
      </p:sp>
      <p:sp>
        <p:nvSpPr>
          <p:cNvPr id="8" name="Rectangle 7">
            <a:extLst>
              <a:ext uri="{FF2B5EF4-FFF2-40B4-BE49-F238E27FC236}">
                <a16:creationId xmlns:a16="http://schemas.microsoft.com/office/drawing/2014/main" id="{ECB00CC6-752F-42A5-984D-6E4F7C23ADA6}"/>
              </a:ext>
            </a:extLst>
          </p:cNvPr>
          <p:cNvSpPr/>
          <p:nvPr/>
        </p:nvSpPr>
        <p:spPr>
          <a:xfrm>
            <a:off x="4400920" y="1365250"/>
            <a:ext cx="3397780" cy="564515"/>
          </a:xfrm>
          <a:prstGeom prst="rect">
            <a:avLst/>
          </a:prstGeom>
          <a:solidFill>
            <a:srgbClr val="F99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Current state</a:t>
            </a:r>
          </a:p>
        </p:txBody>
      </p:sp>
      <p:sp>
        <p:nvSpPr>
          <p:cNvPr id="9" name="Rectangle 8">
            <a:extLst>
              <a:ext uri="{FF2B5EF4-FFF2-40B4-BE49-F238E27FC236}">
                <a16:creationId xmlns:a16="http://schemas.microsoft.com/office/drawing/2014/main" id="{20B598CD-1F98-4F88-86E6-6C68179DC4F5}"/>
              </a:ext>
            </a:extLst>
          </p:cNvPr>
          <p:cNvSpPr/>
          <p:nvPr/>
        </p:nvSpPr>
        <p:spPr>
          <a:xfrm>
            <a:off x="8058890" y="1365250"/>
            <a:ext cx="3397780" cy="564515"/>
          </a:xfrm>
          <a:prstGeom prst="rect">
            <a:avLst/>
          </a:prstGeom>
          <a:solidFill>
            <a:srgbClr val="F99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state (End of June)</a:t>
            </a:r>
          </a:p>
        </p:txBody>
      </p:sp>
      <p:sp>
        <p:nvSpPr>
          <p:cNvPr id="11" name="Rectangle 10">
            <a:extLst>
              <a:ext uri="{FF2B5EF4-FFF2-40B4-BE49-F238E27FC236}">
                <a16:creationId xmlns:a16="http://schemas.microsoft.com/office/drawing/2014/main" id="{82013CE9-811F-48B7-8902-F620EA84196F}"/>
              </a:ext>
            </a:extLst>
          </p:cNvPr>
          <p:cNvSpPr/>
          <p:nvPr/>
        </p:nvSpPr>
        <p:spPr>
          <a:xfrm>
            <a:off x="742950" y="4699000"/>
            <a:ext cx="3397780" cy="14097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2 ? 3 ? AEM teams</a:t>
            </a:r>
          </a:p>
          <a:p>
            <a:pPr marL="182880" indent="-182880">
              <a:spcAft>
                <a:spcPts val="600"/>
              </a:spcAft>
              <a:buFont typeface="Arial" panose="020B0604020202020204" pitchFamily="34" charset="0"/>
              <a:buChar char="•"/>
            </a:pPr>
            <a:r>
              <a:rPr lang="en-US" sz="1600" dirty="0">
                <a:solidFill>
                  <a:schemeClr val="tx1"/>
                </a:solidFill>
              </a:rPr>
              <a:t>16 ? 24 ? AEM developers</a:t>
            </a:r>
          </a:p>
          <a:p>
            <a:pPr marL="182880" indent="-182880">
              <a:spcAft>
                <a:spcPts val="600"/>
              </a:spcAft>
              <a:buFont typeface="Arial" panose="020B0604020202020204" pitchFamily="34" charset="0"/>
              <a:buChar char="•"/>
            </a:pPr>
            <a:r>
              <a:rPr lang="en-US" sz="1600" dirty="0">
                <a:solidFill>
                  <a:schemeClr val="tx1"/>
                </a:solidFill>
              </a:rPr>
              <a:t>30 % of the developers were AEM/Angular/Front end development certified</a:t>
            </a:r>
          </a:p>
          <a:p>
            <a:pPr marL="182880" indent="-182880">
              <a:spcAft>
                <a:spcPts val="600"/>
              </a:spcAft>
              <a:buFont typeface="Arial" panose="020B0604020202020204" pitchFamily="34" charset="0"/>
              <a:buChar char="•"/>
            </a:pPr>
            <a:endParaRPr lang="en-US" sz="1600" dirty="0">
              <a:solidFill>
                <a:schemeClr val="tx1"/>
              </a:solidFill>
            </a:endParaRPr>
          </a:p>
        </p:txBody>
      </p:sp>
      <p:sp>
        <p:nvSpPr>
          <p:cNvPr id="12" name="Rectangle 11">
            <a:extLst>
              <a:ext uri="{FF2B5EF4-FFF2-40B4-BE49-F238E27FC236}">
                <a16:creationId xmlns:a16="http://schemas.microsoft.com/office/drawing/2014/main" id="{EF606776-CDA1-44EA-B93D-E3E5367755E5}"/>
              </a:ext>
            </a:extLst>
          </p:cNvPr>
          <p:cNvSpPr/>
          <p:nvPr/>
        </p:nvSpPr>
        <p:spPr>
          <a:xfrm>
            <a:off x="4400920" y="4699000"/>
            <a:ext cx="3397780" cy="14097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1 ? AEM team</a:t>
            </a:r>
          </a:p>
          <a:p>
            <a:pPr marL="182880" indent="-182880">
              <a:spcAft>
                <a:spcPts val="600"/>
              </a:spcAft>
              <a:buFont typeface="Arial" panose="020B0604020202020204" pitchFamily="34" charset="0"/>
              <a:buChar char="•"/>
            </a:pPr>
            <a:r>
              <a:rPr lang="en-US" sz="1600" dirty="0">
                <a:solidFill>
                  <a:schemeClr val="tx1"/>
                </a:solidFill>
              </a:rPr>
              <a:t>8 ? AEM developers</a:t>
            </a:r>
          </a:p>
          <a:p>
            <a:pPr marL="182880" indent="-182880">
              <a:spcAft>
                <a:spcPts val="600"/>
              </a:spcAft>
              <a:buFont typeface="Arial" panose="020B0604020202020204" pitchFamily="34" charset="0"/>
              <a:buChar char="•"/>
            </a:pPr>
            <a:r>
              <a:rPr lang="en-US" sz="1600" dirty="0">
                <a:solidFill>
                  <a:schemeClr val="tx1"/>
                </a:solidFill>
              </a:rPr>
              <a:t>60 % of the developers are AEM/Angular/Front end development certified</a:t>
            </a:r>
          </a:p>
        </p:txBody>
      </p:sp>
      <p:sp>
        <p:nvSpPr>
          <p:cNvPr id="13" name="Rectangle 12">
            <a:extLst>
              <a:ext uri="{FF2B5EF4-FFF2-40B4-BE49-F238E27FC236}">
                <a16:creationId xmlns:a16="http://schemas.microsoft.com/office/drawing/2014/main" id="{1242399D-42C0-4A36-93DB-6880BAE05443}"/>
              </a:ext>
            </a:extLst>
          </p:cNvPr>
          <p:cNvSpPr/>
          <p:nvPr/>
        </p:nvSpPr>
        <p:spPr>
          <a:xfrm>
            <a:off x="8058890" y="4699000"/>
            <a:ext cx="3397780" cy="14097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AEM team befitting the capacity requirement</a:t>
            </a:r>
          </a:p>
          <a:p>
            <a:pPr marL="182880" indent="-182880">
              <a:spcAft>
                <a:spcPts val="600"/>
              </a:spcAft>
              <a:buFont typeface="Arial" panose="020B0604020202020204" pitchFamily="34" charset="0"/>
              <a:buChar char="•"/>
            </a:pPr>
            <a:r>
              <a:rPr lang="en-US" sz="1600" dirty="0">
                <a:solidFill>
                  <a:schemeClr val="tx1"/>
                </a:solidFill>
              </a:rPr>
              <a:t>&gt;80 % of the developers AEM/Angular/Front end development certified</a:t>
            </a:r>
          </a:p>
        </p:txBody>
      </p:sp>
      <p:sp>
        <p:nvSpPr>
          <p:cNvPr id="14" name="Rectangle 13">
            <a:extLst>
              <a:ext uri="{FF2B5EF4-FFF2-40B4-BE49-F238E27FC236}">
                <a16:creationId xmlns:a16="http://schemas.microsoft.com/office/drawing/2014/main" id="{ACEBB446-32A0-4763-ABC7-5CCAD7683E16}"/>
              </a:ext>
            </a:extLst>
          </p:cNvPr>
          <p:cNvSpPr/>
          <p:nvPr/>
        </p:nvSpPr>
        <p:spPr>
          <a:xfrm>
            <a:off x="742950" y="1938463"/>
            <a:ext cx="3397780" cy="180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AEM teams quickly ramped up over the course of August – September</a:t>
            </a:r>
          </a:p>
          <a:p>
            <a:pPr marL="182880" indent="-182880">
              <a:spcAft>
                <a:spcPts val="600"/>
              </a:spcAft>
              <a:buFont typeface="Arial" panose="020B0604020202020204" pitchFamily="34" charset="0"/>
              <a:buChar char="•"/>
            </a:pPr>
            <a:r>
              <a:rPr lang="en-US" sz="1600" dirty="0">
                <a:solidFill>
                  <a:schemeClr val="tx1"/>
                </a:solidFill>
              </a:rPr>
              <a:t>AEM team work kicked off by recreating the existing functionalities in Sitecore</a:t>
            </a:r>
          </a:p>
          <a:p>
            <a:pPr marL="182880" indent="-182880">
              <a:spcAft>
                <a:spcPts val="600"/>
              </a:spcAft>
              <a:buFont typeface="Arial" panose="020B0604020202020204" pitchFamily="34" charset="0"/>
              <a:buChar char="•"/>
            </a:pPr>
            <a:r>
              <a:rPr lang="en-US" sz="1600" dirty="0">
                <a:solidFill>
                  <a:schemeClr val="tx1"/>
                </a:solidFill>
              </a:rPr>
              <a:t>Limited time for onboarding and limited handover from Sitecore to understand the business requirements</a:t>
            </a:r>
          </a:p>
          <a:p>
            <a:pPr marL="182880" indent="-182880">
              <a:spcAft>
                <a:spcPts val="600"/>
              </a:spcAft>
              <a:buFont typeface="Arial" panose="020B0604020202020204" pitchFamily="34" charset="0"/>
              <a:buChar char="•"/>
            </a:pPr>
            <a:endParaRPr lang="en-US" sz="1600" dirty="0">
              <a:solidFill>
                <a:schemeClr val="tx1"/>
              </a:solidFill>
            </a:endParaRPr>
          </a:p>
        </p:txBody>
      </p:sp>
      <p:sp>
        <p:nvSpPr>
          <p:cNvPr id="15" name="Rectangle 14">
            <a:extLst>
              <a:ext uri="{FF2B5EF4-FFF2-40B4-BE49-F238E27FC236}">
                <a16:creationId xmlns:a16="http://schemas.microsoft.com/office/drawing/2014/main" id="{48418871-D263-4AB9-A358-9879EFC4A949}"/>
              </a:ext>
            </a:extLst>
          </p:cNvPr>
          <p:cNvSpPr/>
          <p:nvPr/>
        </p:nvSpPr>
        <p:spPr>
          <a:xfrm>
            <a:off x="4400920" y="1938463"/>
            <a:ext cx="3397780" cy="180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AEM team capacity ramped down from acceleration levels</a:t>
            </a:r>
          </a:p>
          <a:p>
            <a:pPr marL="182880" indent="-182880">
              <a:spcAft>
                <a:spcPts val="600"/>
              </a:spcAft>
              <a:buFont typeface="Arial" panose="020B0604020202020204" pitchFamily="34" charset="0"/>
              <a:buChar char="•"/>
            </a:pPr>
            <a:r>
              <a:rPr lang="en-US" sz="1600" dirty="0">
                <a:solidFill>
                  <a:schemeClr val="tx1"/>
                </a:solidFill>
              </a:rPr>
              <a:t>Only high performers maintained in the team</a:t>
            </a:r>
          </a:p>
          <a:p>
            <a:pPr marL="182880" indent="-182880">
              <a:spcAft>
                <a:spcPts val="600"/>
              </a:spcAft>
              <a:buFont typeface="Arial" panose="020B0604020202020204" pitchFamily="34" charset="0"/>
              <a:buChar char="•"/>
            </a:pPr>
            <a:r>
              <a:rPr lang="en-US" sz="1600" dirty="0">
                <a:solidFill>
                  <a:schemeClr val="tx1"/>
                </a:solidFill>
              </a:rPr>
              <a:t>Capability build-up plan through certifications created</a:t>
            </a:r>
          </a:p>
        </p:txBody>
      </p:sp>
      <p:sp>
        <p:nvSpPr>
          <p:cNvPr id="16" name="Rectangle 15">
            <a:extLst>
              <a:ext uri="{FF2B5EF4-FFF2-40B4-BE49-F238E27FC236}">
                <a16:creationId xmlns:a16="http://schemas.microsoft.com/office/drawing/2014/main" id="{2A56CDB4-3307-4C12-87D1-502FCACDC7A6}"/>
              </a:ext>
            </a:extLst>
          </p:cNvPr>
          <p:cNvSpPr/>
          <p:nvPr/>
        </p:nvSpPr>
        <p:spPr>
          <a:xfrm>
            <a:off x="8058890" y="1938463"/>
            <a:ext cx="3397780" cy="180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indent="-182880">
              <a:spcAft>
                <a:spcPts val="600"/>
              </a:spcAft>
              <a:buFont typeface="Arial" panose="020B0604020202020204" pitchFamily="34" charset="0"/>
              <a:buChar char="•"/>
            </a:pPr>
            <a:r>
              <a:rPr lang="en-US" sz="1600" dirty="0">
                <a:solidFill>
                  <a:schemeClr val="tx1"/>
                </a:solidFill>
              </a:rPr>
              <a:t>Continue to build up the AEM capabilities</a:t>
            </a:r>
          </a:p>
          <a:p>
            <a:pPr marL="182880" indent="-182880">
              <a:spcAft>
                <a:spcPts val="600"/>
              </a:spcAft>
              <a:buFont typeface="Arial" panose="020B0604020202020204" pitchFamily="34" charset="0"/>
              <a:buChar char="•"/>
            </a:pPr>
            <a:r>
              <a:rPr lang="en-US" sz="1600" dirty="0">
                <a:solidFill>
                  <a:schemeClr val="tx1"/>
                </a:solidFill>
              </a:rPr>
              <a:t>Manage the natural attrition and </a:t>
            </a:r>
            <a:r>
              <a:rPr lang="en-US" sz="1600" dirty="0" err="1">
                <a:solidFill>
                  <a:schemeClr val="tx1"/>
                </a:solidFill>
              </a:rPr>
              <a:t>covid</a:t>
            </a:r>
            <a:r>
              <a:rPr lang="en-US" sz="1600" dirty="0">
                <a:solidFill>
                  <a:schemeClr val="tx1"/>
                </a:solidFill>
              </a:rPr>
              <a:t> situation with continuous discussion with HR to have named resources on the bench to jump in</a:t>
            </a:r>
          </a:p>
        </p:txBody>
      </p:sp>
    </p:spTree>
    <p:extLst>
      <p:ext uri="{BB962C8B-B14F-4D97-AF65-F5344CB8AC3E}">
        <p14:creationId xmlns:p14="http://schemas.microsoft.com/office/powerpoint/2010/main" val="332571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M1 and Adobe Audit Findings and Status for 12 Items</a:t>
            </a:r>
          </a:p>
        </p:txBody>
      </p:sp>
      <p:graphicFrame>
        <p:nvGraphicFramePr>
          <p:cNvPr id="17" name="Table 8">
            <a:extLst>
              <a:ext uri="{FF2B5EF4-FFF2-40B4-BE49-F238E27FC236}">
                <a16:creationId xmlns:a16="http://schemas.microsoft.com/office/drawing/2014/main" id="{991E2DBA-2612-4EFE-99F6-85FC2A8E712B}"/>
              </a:ext>
            </a:extLst>
          </p:cNvPr>
          <p:cNvGraphicFramePr>
            <a:graphicFrameLocks noGrp="1"/>
          </p:cNvGraphicFramePr>
          <p:nvPr/>
        </p:nvGraphicFramePr>
        <p:xfrm>
          <a:off x="351668" y="910123"/>
          <a:ext cx="11360167" cy="5007487"/>
        </p:xfrm>
        <a:graphic>
          <a:graphicData uri="http://schemas.openxmlformats.org/drawingml/2006/table">
            <a:tbl>
              <a:tblPr firstRow="1" bandRow="1">
                <a:tableStyleId>{5C22544A-7EE6-4342-B048-85BDC9FD1C3A}</a:tableStyleId>
              </a:tblPr>
              <a:tblGrid>
                <a:gridCol w="1414168">
                  <a:extLst>
                    <a:ext uri="{9D8B030D-6E8A-4147-A177-3AD203B41FA5}">
                      <a16:colId xmlns:a16="http://schemas.microsoft.com/office/drawing/2014/main" val="4163719407"/>
                    </a:ext>
                  </a:extLst>
                </a:gridCol>
                <a:gridCol w="2992228">
                  <a:extLst>
                    <a:ext uri="{9D8B030D-6E8A-4147-A177-3AD203B41FA5}">
                      <a16:colId xmlns:a16="http://schemas.microsoft.com/office/drawing/2014/main" val="2670382909"/>
                    </a:ext>
                  </a:extLst>
                </a:gridCol>
                <a:gridCol w="1273688">
                  <a:extLst>
                    <a:ext uri="{9D8B030D-6E8A-4147-A177-3AD203B41FA5}">
                      <a16:colId xmlns:a16="http://schemas.microsoft.com/office/drawing/2014/main" val="838422613"/>
                    </a:ext>
                  </a:extLst>
                </a:gridCol>
                <a:gridCol w="1164177">
                  <a:extLst>
                    <a:ext uri="{9D8B030D-6E8A-4147-A177-3AD203B41FA5}">
                      <a16:colId xmlns:a16="http://schemas.microsoft.com/office/drawing/2014/main" val="1435979157"/>
                    </a:ext>
                  </a:extLst>
                </a:gridCol>
                <a:gridCol w="1510748">
                  <a:extLst>
                    <a:ext uri="{9D8B030D-6E8A-4147-A177-3AD203B41FA5}">
                      <a16:colId xmlns:a16="http://schemas.microsoft.com/office/drawing/2014/main" val="2904137540"/>
                    </a:ext>
                  </a:extLst>
                </a:gridCol>
                <a:gridCol w="3005158">
                  <a:extLst>
                    <a:ext uri="{9D8B030D-6E8A-4147-A177-3AD203B41FA5}">
                      <a16:colId xmlns:a16="http://schemas.microsoft.com/office/drawing/2014/main" val="2669859389"/>
                    </a:ext>
                  </a:extLst>
                </a:gridCol>
              </a:tblGrid>
              <a:tr h="469777">
                <a:tc>
                  <a:txBody>
                    <a:bodyPr/>
                    <a:lstStyle/>
                    <a:p>
                      <a:pPr algn="l" fontAlgn="ctr"/>
                      <a:r>
                        <a:rPr lang="en-US" sz="1400" b="0"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Action Item</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Status</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ETA</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Owner</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Remarks</a:t>
                      </a:r>
                    </a:p>
                  </a:txBody>
                  <a:tcPr marL="9525" marR="9525" marT="9525" marB="0" anchor="ctr"/>
                </a:tc>
                <a:extLst>
                  <a:ext uri="{0D108BD9-81ED-4DB2-BD59-A6C34878D82A}">
                    <a16:rowId xmlns:a16="http://schemas.microsoft.com/office/drawing/2014/main" val="2226403921"/>
                  </a:ext>
                </a:extLst>
              </a:tr>
              <a:tr h="469777">
                <a:tc>
                  <a:txBody>
                    <a:bodyPr/>
                    <a:lstStyle/>
                    <a:p>
                      <a:pPr algn="l" fontAlgn="ctr"/>
                      <a:r>
                        <a:rPr lang="en-US" sz="1400" b="0" i="0" u="none" strike="noStrike" dirty="0">
                          <a:solidFill>
                            <a:srgbClr val="000000"/>
                          </a:solidFill>
                          <a:effectLst/>
                          <a:latin typeface="Calibri" panose="020F0502020204030204" pitchFamily="34" charset="0"/>
                        </a:rPr>
                        <a:t>Process Hygiene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Identify the system level restrictions for code/content/config move from lower env to prod.</a:t>
                      </a:r>
                    </a:p>
                  </a:txBody>
                  <a:tcPr marL="9525" marR="9525" marT="9525" marB="0" anchor="ctr"/>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10-Feb</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Infosys &amp; M1</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DIY authoring is enabled in Prod</a:t>
                      </a:r>
                    </a:p>
                    <a:p>
                      <a:pPr marL="0" algn="l" defTabSz="914400" rtl="0" eaLnBrk="1" fontAlgn="ctr" latinLnBrk="0" hangingPunct="1"/>
                      <a:r>
                        <a:rPr lang="en-US" sz="1400" b="0" i="0" u="none" strike="noStrike" kern="1200" dirty="0">
                          <a:solidFill>
                            <a:srgbClr val="000000"/>
                          </a:solidFill>
                          <a:effectLst/>
                          <a:latin typeface="Calibri" panose="020F0502020204030204" pitchFamily="34" charset="0"/>
                          <a:ea typeface="+mn-ea"/>
                          <a:cs typeface="+mn-cs"/>
                        </a:rPr>
                        <a:t> </a:t>
                      </a:r>
                    </a:p>
                  </a:txBody>
                  <a:tcPr marL="9525" marR="9525" marT="9525" marB="0" anchor="b"/>
                </a:tc>
                <a:extLst>
                  <a:ext uri="{0D108BD9-81ED-4DB2-BD59-A6C34878D82A}">
                    <a16:rowId xmlns:a16="http://schemas.microsoft.com/office/drawing/2014/main" val="752708978"/>
                  </a:ext>
                </a:extLst>
              </a:tr>
              <a:tr h="46977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Process Hygiene</a:t>
                      </a:r>
                    </a:p>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algn="l" defTabSz="914400" rtl="0" eaLnBrk="1" fontAlgn="ctr" latinLnBrk="0" hangingPunct="1"/>
                      <a:r>
                        <a:rPr lang="en-US" sz="1400" b="0" i="0" u="none" strike="noStrike" kern="1200" dirty="0">
                          <a:solidFill>
                            <a:srgbClr val="000000"/>
                          </a:solidFill>
                          <a:effectLst/>
                          <a:latin typeface="Calibri" panose="020F0502020204030204" pitchFamily="34" charset="0"/>
                          <a:ea typeface="+mn-ea"/>
                          <a:cs typeface="+mn-cs"/>
                        </a:rPr>
                        <a:t>Review prod change control process and check list to bring additional controls for avoiding unauthorized changes to prod outside the change window </a:t>
                      </a:r>
                    </a:p>
                  </a:txBody>
                  <a:tcPr marL="9525" marR="9525" marT="9525" marB="0" anchor="b"/>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10-Feb</a:t>
                      </a:r>
                    </a:p>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Infosys</a:t>
                      </a:r>
                    </a:p>
                  </a:txBody>
                  <a:tcPr marL="9525" marR="9525" marT="9525" marB="0" anchor="ctr"/>
                </a:tc>
                <a:tc>
                  <a:txBody>
                    <a:bodyPr/>
                    <a:lstStyle/>
                    <a:p>
                      <a:pPr marL="0" algn="l" defTabSz="914400" rtl="0" eaLnBrk="1" fontAlgn="ctr" latinLnBrk="0" hangingPunct="1"/>
                      <a:r>
                        <a:rPr lang="en-US" sz="1400" b="0" i="0" u="none" strike="noStrike" kern="1200" dirty="0">
                          <a:solidFill>
                            <a:srgbClr val="000000"/>
                          </a:solidFill>
                          <a:effectLst/>
                          <a:latin typeface="Calibri" panose="020F0502020204030204" pitchFamily="34" charset="0"/>
                          <a:ea typeface="+mn-ea"/>
                          <a:cs typeface="+mn-cs"/>
                        </a:rPr>
                        <a:t>Specific user group is created for change control, Prod release checklist also maintained and Followed. Approval process setup for outside the change window</a:t>
                      </a:r>
                    </a:p>
                  </a:txBody>
                  <a:tcPr marL="9525" marR="9525" marT="9525" marB="0" anchor="b"/>
                </a:tc>
                <a:extLst>
                  <a:ext uri="{0D108BD9-81ED-4DB2-BD59-A6C34878D82A}">
                    <a16:rowId xmlns:a16="http://schemas.microsoft.com/office/drawing/2014/main" val="3192536424"/>
                  </a:ext>
                </a:extLst>
              </a:tr>
              <a:tr h="469777">
                <a:tc>
                  <a:txBody>
                    <a:bodyPr/>
                    <a:lstStyle/>
                    <a:p>
                      <a:pPr algn="l" fontAlgn="ctr"/>
                      <a:r>
                        <a:rPr lang="en-US" sz="1400" b="0" i="0" u="none" strike="noStrike" dirty="0">
                          <a:solidFill>
                            <a:srgbClr val="000000"/>
                          </a:solidFill>
                          <a:effectLst/>
                          <a:latin typeface="Calibri" panose="020F0502020204030204" pitchFamily="34" charset="0"/>
                        </a:rPr>
                        <a:t>Component reuse and authorable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Analyze the component repository for missing elements for author dialog and improve the authoring without code changes</a:t>
                      </a:r>
                    </a:p>
                  </a:txBody>
                  <a:tcPr marL="9525" marR="9525" marT="9525" marB="0" anchor="ctr"/>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Feb for Analysis and Feb 28</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for fix</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Infosys</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Completed in Sprint 18</a:t>
                      </a:r>
                    </a:p>
                  </a:txBody>
                  <a:tcPr marL="9525" marR="9525" marT="9525" marB="0" anchor="ctr"/>
                </a:tc>
                <a:extLst>
                  <a:ext uri="{0D108BD9-81ED-4DB2-BD59-A6C34878D82A}">
                    <a16:rowId xmlns:a16="http://schemas.microsoft.com/office/drawing/2014/main" val="2962418323"/>
                  </a:ext>
                </a:extLst>
              </a:tr>
              <a:tr h="46977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Code quality best practice</a:t>
                      </a:r>
                    </a:p>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Image compression enablement in Prod</a:t>
                      </a:r>
                    </a:p>
                  </a:txBody>
                  <a:tcPr marL="9525" marR="9525" marT="9525" marB="0" anchor="ctr"/>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28</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Feb</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Infosys</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Image compression using page speed is done in Prod</a:t>
                      </a:r>
                    </a:p>
                  </a:txBody>
                  <a:tcPr marL="9525" marR="9525" marT="9525" marB="0" anchor="ctr"/>
                </a:tc>
                <a:extLst>
                  <a:ext uri="{0D108BD9-81ED-4DB2-BD59-A6C34878D82A}">
                    <a16:rowId xmlns:a16="http://schemas.microsoft.com/office/drawing/2014/main" val="698956385"/>
                  </a:ext>
                </a:extLst>
              </a:tr>
              <a:tr h="469777">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Code quality best practice</a:t>
                      </a:r>
                    </a:p>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Dynatrace enablement in Prod</a:t>
                      </a:r>
                    </a:p>
                  </a:txBody>
                  <a:tcPr marL="9525" marR="9525" marT="9525" marB="0" anchor="ctr"/>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28</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Feb</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Infosys</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Dynatrace is enabled in Prod</a:t>
                      </a:r>
                    </a:p>
                  </a:txBody>
                  <a:tcPr marL="9525" marR="9525" marT="9525" marB="0" anchor="ctr"/>
                </a:tc>
                <a:extLst>
                  <a:ext uri="{0D108BD9-81ED-4DB2-BD59-A6C34878D82A}">
                    <a16:rowId xmlns:a16="http://schemas.microsoft.com/office/drawing/2014/main" val="757002959"/>
                  </a:ext>
                </a:extLst>
              </a:tr>
              <a:tr h="469777">
                <a:tc>
                  <a:txBody>
                    <a:bodyPr/>
                    <a:lstStyle/>
                    <a:p>
                      <a:pPr algn="l" fontAlgn="ctr"/>
                      <a:r>
                        <a:rPr lang="en-US" sz="1400" b="0" i="0" u="none" strike="noStrike" dirty="0">
                          <a:solidFill>
                            <a:srgbClr val="000000"/>
                          </a:solidFill>
                          <a:effectLst/>
                          <a:latin typeface="Calibri" panose="020F0502020204030204" pitchFamily="34" charset="0"/>
                        </a:rPr>
                        <a:t>Component reuse and authorable</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Identification of different functional areas for authoring and targeted training sessions.</a:t>
                      </a:r>
                    </a:p>
                  </a:txBody>
                  <a:tcPr marL="9525" marR="9525" marT="9525" marB="0" anchor="ctr"/>
                </a:tc>
                <a:tc>
                  <a:txBody>
                    <a:bodyPr/>
                    <a:lstStyle/>
                    <a:p>
                      <a:pPr algn="l" fontAlgn="ctr"/>
                      <a:r>
                        <a:rPr lang="en-US" sz="14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28-Feb</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Infosys &amp; M1</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Training session for scaffolding authoring is completed.  Component level documentation is in progress.</a:t>
                      </a:r>
                    </a:p>
                  </a:txBody>
                  <a:tcPr marL="9525" marR="9525" marT="9525" marB="0" anchor="ctr"/>
                </a:tc>
                <a:extLst>
                  <a:ext uri="{0D108BD9-81ED-4DB2-BD59-A6C34878D82A}">
                    <a16:rowId xmlns:a16="http://schemas.microsoft.com/office/drawing/2014/main" val="1878496994"/>
                  </a:ext>
                </a:extLst>
              </a:tr>
            </a:tbl>
          </a:graphicData>
        </a:graphic>
      </p:graphicFrame>
    </p:spTree>
    <p:extLst>
      <p:ext uri="{BB962C8B-B14F-4D97-AF65-F5344CB8AC3E}">
        <p14:creationId xmlns:p14="http://schemas.microsoft.com/office/powerpoint/2010/main" val="135695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M1 and Adobe Audit Findings and Status </a:t>
            </a:r>
            <a:r>
              <a:rPr lang="en-US" sz="4000" b="1" dirty="0" err="1">
                <a:solidFill>
                  <a:srgbClr val="F99C39"/>
                </a:solidFill>
                <a:latin typeface="DIN-Regular" charset="0"/>
              </a:rPr>
              <a:t>Contd</a:t>
            </a:r>
            <a:r>
              <a:rPr lang="en-US" sz="4000" b="1" dirty="0">
                <a:solidFill>
                  <a:srgbClr val="F99C39"/>
                </a:solidFill>
                <a:latin typeface="DIN-Regular" charset="0"/>
              </a:rPr>
              <a:t>…</a:t>
            </a:r>
          </a:p>
        </p:txBody>
      </p:sp>
      <p:graphicFrame>
        <p:nvGraphicFramePr>
          <p:cNvPr id="5" name="Table 8">
            <a:extLst>
              <a:ext uri="{FF2B5EF4-FFF2-40B4-BE49-F238E27FC236}">
                <a16:creationId xmlns:a16="http://schemas.microsoft.com/office/drawing/2014/main" id="{05B77C11-FC30-4D79-B5B2-130FBABA7F9A}"/>
              </a:ext>
            </a:extLst>
          </p:cNvPr>
          <p:cNvGraphicFramePr>
            <a:graphicFrameLocks noGrp="1"/>
          </p:cNvGraphicFramePr>
          <p:nvPr>
            <p:extLst>
              <p:ext uri="{D42A27DB-BD31-4B8C-83A1-F6EECF244321}">
                <p14:modId xmlns:p14="http://schemas.microsoft.com/office/powerpoint/2010/main" val="417184227"/>
              </p:ext>
            </p:extLst>
          </p:nvPr>
        </p:nvGraphicFramePr>
        <p:xfrm>
          <a:off x="333350" y="1047516"/>
          <a:ext cx="11360167" cy="5499429"/>
        </p:xfrm>
        <a:graphic>
          <a:graphicData uri="http://schemas.openxmlformats.org/drawingml/2006/table">
            <a:tbl>
              <a:tblPr firstRow="1" bandRow="1">
                <a:tableStyleId>{5C22544A-7EE6-4342-B048-85BDC9FD1C3A}</a:tableStyleId>
              </a:tblPr>
              <a:tblGrid>
                <a:gridCol w="1414168">
                  <a:extLst>
                    <a:ext uri="{9D8B030D-6E8A-4147-A177-3AD203B41FA5}">
                      <a16:colId xmlns:a16="http://schemas.microsoft.com/office/drawing/2014/main" val="4163719407"/>
                    </a:ext>
                  </a:extLst>
                </a:gridCol>
                <a:gridCol w="2992228">
                  <a:extLst>
                    <a:ext uri="{9D8B030D-6E8A-4147-A177-3AD203B41FA5}">
                      <a16:colId xmlns:a16="http://schemas.microsoft.com/office/drawing/2014/main" val="2670382909"/>
                    </a:ext>
                  </a:extLst>
                </a:gridCol>
                <a:gridCol w="1273688">
                  <a:extLst>
                    <a:ext uri="{9D8B030D-6E8A-4147-A177-3AD203B41FA5}">
                      <a16:colId xmlns:a16="http://schemas.microsoft.com/office/drawing/2014/main" val="838422613"/>
                    </a:ext>
                  </a:extLst>
                </a:gridCol>
                <a:gridCol w="1164177">
                  <a:extLst>
                    <a:ext uri="{9D8B030D-6E8A-4147-A177-3AD203B41FA5}">
                      <a16:colId xmlns:a16="http://schemas.microsoft.com/office/drawing/2014/main" val="1435979157"/>
                    </a:ext>
                  </a:extLst>
                </a:gridCol>
                <a:gridCol w="1181452">
                  <a:extLst>
                    <a:ext uri="{9D8B030D-6E8A-4147-A177-3AD203B41FA5}">
                      <a16:colId xmlns:a16="http://schemas.microsoft.com/office/drawing/2014/main" val="2904137540"/>
                    </a:ext>
                  </a:extLst>
                </a:gridCol>
                <a:gridCol w="3334454">
                  <a:extLst>
                    <a:ext uri="{9D8B030D-6E8A-4147-A177-3AD203B41FA5}">
                      <a16:colId xmlns:a16="http://schemas.microsoft.com/office/drawing/2014/main" val="2669859389"/>
                    </a:ext>
                  </a:extLst>
                </a:gridCol>
              </a:tblGrid>
              <a:tr h="490903">
                <a:tc>
                  <a:txBody>
                    <a:bodyPr/>
                    <a:lstStyle/>
                    <a:p>
                      <a:pPr algn="l" fontAlgn="ctr"/>
                      <a:r>
                        <a:rPr lang="en-US" sz="1400" b="0"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Action Item</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Status</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ETA</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Owner</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Remarks</a:t>
                      </a:r>
                    </a:p>
                  </a:txBody>
                  <a:tcPr marL="9525" marR="9525" marT="9525" marB="0" anchor="ctr"/>
                </a:tc>
                <a:extLst>
                  <a:ext uri="{0D108BD9-81ED-4DB2-BD59-A6C34878D82A}">
                    <a16:rowId xmlns:a16="http://schemas.microsoft.com/office/drawing/2014/main" val="2226403921"/>
                  </a:ext>
                </a:extLst>
              </a:tr>
              <a:tr h="583266">
                <a:tc>
                  <a:txBody>
                    <a:bodyPr/>
                    <a:lstStyle/>
                    <a:p>
                      <a:pPr marL="0" algn="l" defTabSz="914400" rtl="0" eaLnBrk="1" fontAlgn="ctr" latinLnBrk="0" hangingPunct="1"/>
                      <a:r>
                        <a:rPr lang="en-US" sz="1200" b="0" i="0" u="none" strike="noStrike" kern="1200" dirty="0">
                          <a:solidFill>
                            <a:srgbClr val="000000"/>
                          </a:solidFill>
                          <a:effectLst/>
                          <a:latin typeface="Calibri" panose="020F0502020204030204" pitchFamily="34" charset="0"/>
                          <a:ea typeface="+mn-ea"/>
                          <a:cs typeface="+mn-cs"/>
                        </a:rPr>
                        <a:t>Angular Minification</a:t>
                      </a:r>
                    </a:p>
                  </a:txBody>
                  <a:tcPr marL="9525" marR="9525" marT="9525" marB="0" anchor="ctr"/>
                </a:tc>
                <a:tc>
                  <a:txBody>
                    <a:bodyPr/>
                    <a:lstStyle/>
                    <a:p>
                      <a:pPr marL="0" algn="l" defTabSz="914400" rtl="0" eaLnBrk="1" fontAlgn="ctr" latinLnBrk="0" hangingPunct="1"/>
                      <a:r>
                        <a:rPr lang="en-US" sz="1200" b="0" i="0" u="none" strike="noStrike" kern="1200" dirty="0">
                          <a:solidFill>
                            <a:srgbClr val="000000"/>
                          </a:solidFill>
                          <a:effectLst/>
                          <a:latin typeface="Calibri" panose="020F0502020204030204" pitchFamily="34" charset="0"/>
                          <a:ea typeface="+mn-ea"/>
                          <a:cs typeface="+mn-cs"/>
                        </a:rPr>
                        <a:t>Angular minification and prod mode enablement and other performance improvement like preloading JSON</a:t>
                      </a:r>
                    </a:p>
                  </a:txBody>
                  <a:tcPr marL="9525" marR="9525" marT="9525" marB="0" anchor="ctr"/>
                </a:tc>
                <a:tc>
                  <a:txBody>
                    <a:bodyPr/>
                    <a:lstStyle/>
                    <a:p>
                      <a:pPr marL="0" algn="l" defTabSz="914400" rtl="0" eaLnBrk="1" fontAlgn="ctr" latinLnBrk="0" hangingPunct="1"/>
                      <a:r>
                        <a:rPr lang="en-US" sz="1200" b="0" i="0" u="none" strike="noStrike" kern="1200" dirty="0">
                          <a:solidFill>
                            <a:srgbClr val="000000"/>
                          </a:solidFill>
                          <a:effectLst/>
                          <a:highlight>
                            <a:srgbClr val="00FF00"/>
                          </a:highlight>
                          <a:latin typeface="Calibri" panose="020F0502020204030204" pitchFamily="34" charset="0"/>
                          <a:ea typeface="+mn-ea"/>
                          <a:cs typeface="+mn-cs"/>
                        </a:rPr>
                        <a:t>Completed</a:t>
                      </a:r>
                    </a:p>
                  </a:txBody>
                  <a:tcPr marL="9525" marR="9525" marT="9525" marB="0" anchor="ctr"/>
                </a:tc>
                <a:tc>
                  <a:txBody>
                    <a:bodyPr/>
                    <a:lstStyle/>
                    <a:p>
                      <a:pPr marL="0" algn="l" defTabSz="914400" rtl="0" eaLnBrk="1" fontAlgn="ctr" latinLnBrk="0" hangingPunct="1"/>
                      <a:endParaRPr lang="en-US" sz="1200" b="0" i="0" u="none" strike="noStrike" kern="1200" dirty="0">
                        <a:solidFill>
                          <a:srgbClr val="000000"/>
                        </a:solidFill>
                        <a:effectLst/>
                        <a:latin typeface="Calibri" panose="020F0502020204030204" pitchFamily="34" charset="0"/>
                        <a:ea typeface="+mn-ea"/>
                        <a:cs typeface="+mn-cs"/>
                      </a:endParaRPr>
                    </a:p>
                  </a:txBody>
                  <a:tcPr marL="9525" marR="9525" marT="9525" marB="0" anchor="ctr"/>
                </a:tc>
                <a:tc>
                  <a:txBody>
                    <a:bodyPr/>
                    <a:lstStyle/>
                    <a:p>
                      <a:pPr marL="0" algn="l" defTabSz="914400" rtl="0" eaLnBrk="1" fontAlgn="ctr" latinLnBrk="0" hangingPunct="1"/>
                      <a:r>
                        <a:rPr lang="en-US" sz="1200" b="0" i="0" u="none" strike="noStrike" kern="1200" dirty="0">
                          <a:solidFill>
                            <a:srgbClr val="000000"/>
                          </a:solidFill>
                          <a:effectLst/>
                          <a:latin typeface="Calibri" panose="020F0502020204030204" pitchFamily="34" charset="0"/>
                          <a:ea typeface="+mn-ea"/>
                          <a:cs typeface="+mn-cs"/>
                        </a:rPr>
                        <a:t>Infosys</a:t>
                      </a:r>
                    </a:p>
                  </a:txBody>
                  <a:tcPr marL="9525" marR="9525" marT="9525" marB="0" anchor="ctr"/>
                </a:tc>
                <a:tc>
                  <a:txBody>
                    <a:bodyPr/>
                    <a:lstStyle/>
                    <a:p>
                      <a:pPr marL="0" algn="l" defTabSz="914400" rtl="0" eaLnBrk="1" fontAlgn="ctr" latinLnBrk="0" hangingPunct="1"/>
                      <a:r>
                        <a:rPr lang="en-US" sz="1200" b="0" i="0" u="none" strike="noStrike" kern="1200" dirty="0">
                          <a:solidFill>
                            <a:srgbClr val="000000"/>
                          </a:solidFill>
                          <a:effectLst/>
                          <a:latin typeface="Calibri" panose="020F0502020204030204" pitchFamily="34" charset="0"/>
                          <a:ea typeface="+mn-ea"/>
                          <a:cs typeface="+mn-cs"/>
                        </a:rPr>
                        <a:t>Will be deployed in Prod as part of sprint 16,17</a:t>
                      </a:r>
                    </a:p>
                  </a:txBody>
                  <a:tcPr marL="9525" marR="9525" marT="9525" marB="0" anchor="ctr"/>
                </a:tc>
                <a:extLst>
                  <a:ext uri="{0D108BD9-81ED-4DB2-BD59-A6C34878D82A}">
                    <a16:rowId xmlns:a16="http://schemas.microsoft.com/office/drawing/2014/main" val="1900622468"/>
                  </a:ext>
                </a:extLst>
              </a:tr>
              <a:tr h="774371">
                <a:tc>
                  <a:txBody>
                    <a:bodyPr/>
                    <a:lstStyle/>
                    <a:p>
                      <a:pPr algn="l" fontAlgn="ctr"/>
                      <a:r>
                        <a:rPr lang="en-US" sz="1200" b="0" i="0" u="none" strike="noStrike" dirty="0">
                          <a:solidFill>
                            <a:srgbClr val="000000"/>
                          </a:solidFill>
                          <a:effectLst/>
                          <a:latin typeface="Calibri" panose="020F0502020204030204" pitchFamily="34" charset="0"/>
                        </a:rPr>
                        <a:t>Code Quality best practices</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Fixing current </a:t>
                      </a:r>
                      <a:r>
                        <a:rPr lang="en-US" sz="1200" b="0" i="0" u="none" strike="noStrike" dirty="0" err="1">
                          <a:solidFill>
                            <a:srgbClr val="000000"/>
                          </a:solidFill>
                          <a:effectLst/>
                          <a:latin typeface="Calibri" panose="020F0502020204030204" pitchFamily="34" charset="0"/>
                        </a:rPr>
                        <a:t>Sonarqube</a:t>
                      </a:r>
                      <a:r>
                        <a:rPr lang="en-US" sz="1200" b="0" i="0" u="none" strike="noStrike" dirty="0">
                          <a:solidFill>
                            <a:srgbClr val="000000"/>
                          </a:solidFill>
                          <a:effectLst/>
                          <a:latin typeface="Calibri" panose="020F0502020204030204" pitchFamily="34" charset="0"/>
                        </a:rPr>
                        <a:t> and </a:t>
                      </a:r>
                      <a:r>
                        <a:rPr lang="en-US" sz="1200" b="0" i="0" u="none" strike="noStrike" dirty="0" err="1">
                          <a:solidFill>
                            <a:srgbClr val="000000"/>
                          </a:solidFill>
                          <a:effectLst/>
                          <a:latin typeface="Calibri" panose="020F0502020204030204" pitchFamily="34" charset="0"/>
                        </a:rPr>
                        <a:t>ESLint</a:t>
                      </a:r>
                      <a:r>
                        <a:rPr lang="en-US" sz="1200" b="0" i="0" u="none" strike="noStrike" dirty="0">
                          <a:solidFill>
                            <a:srgbClr val="000000"/>
                          </a:solidFill>
                          <a:effectLst/>
                          <a:latin typeface="Calibri" panose="020F0502020204030204" pitchFamily="34" charset="0"/>
                        </a:rPr>
                        <a:t> errors</a:t>
                      </a:r>
                    </a:p>
                  </a:txBody>
                  <a:tcPr marL="9525" marR="9525" marT="9525" marB="0" anchor="ctr"/>
                </a:tc>
                <a:tc>
                  <a:txBody>
                    <a:bodyPr/>
                    <a:lstStyle/>
                    <a:p>
                      <a:pPr algn="l" fontAlgn="ctr"/>
                      <a:r>
                        <a:rPr lang="en-US" sz="1200" b="0" i="0" u="none" strike="noStrike" dirty="0">
                          <a:solidFill>
                            <a:srgbClr val="000000"/>
                          </a:solidFill>
                          <a:effectLst/>
                          <a:highlight>
                            <a:srgbClr val="FFFF00"/>
                          </a:highlight>
                          <a:latin typeface="Calibri" panose="020F0502020204030204" pitchFamily="34" charset="0"/>
                        </a:rPr>
                        <a:t>In-Progress</a:t>
                      </a:r>
                    </a:p>
                  </a:txBody>
                  <a:tcPr marL="9525" marR="9525" marT="9525" marB="0" anchor="ctr"/>
                </a:tc>
                <a:tc>
                  <a:txBody>
                    <a:bodyPr/>
                    <a:lstStyle/>
                    <a:p>
                      <a:pPr algn="r" fontAlgn="ctr"/>
                      <a:r>
                        <a:rPr lang="en-US" sz="1200" b="0" i="0" u="none" strike="noStrike" dirty="0">
                          <a:solidFill>
                            <a:schemeClr val="tx1"/>
                          </a:solidFill>
                          <a:effectLst/>
                          <a:latin typeface="Calibri" panose="020F0502020204030204" pitchFamily="34" charset="0"/>
                        </a:rPr>
                        <a:t>30-Apr</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Infosys</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This is on going process which is getting progress as part of each sprint.</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Already reduced </a:t>
                      </a:r>
                      <a:r>
                        <a:rPr lang="en-US" sz="1200" b="0" i="0" u="none" strike="noStrike" dirty="0" err="1">
                          <a:solidFill>
                            <a:srgbClr val="000000"/>
                          </a:solidFill>
                          <a:effectLst/>
                          <a:latin typeface="Calibri" panose="020F0502020204030204" pitchFamily="34" charset="0"/>
                        </a:rPr>
                        <a:t>ESLint</a:t>
                      </a:r>
                      <a:r>
                        <a:rPr lang="en-US" sz="1200" b="0" i="0" u="none" strike="noStrike" dirty="0">
                          <a:solidFill>
                            <a:srgbClr val="000000"/>
                          </a:solidFill>
                          <a:effectLst/>
                          <a:latin typeface="Calibri" panose="020F0502020204030204" pitchFamily="34" charset="0"/>
                        </a:rPr>
                        <a:t> errors from 13k to 0 and SonarQube errors reduced from 1.1K to 99</a:t>
                      </a:r>
                    </a:p>
                  </a:txBody>
                  <a:tcPr marL="9525" marR="9525" marT="9525" marB="0" anchor="ctr"/>
                </a:tc>
                <a:extLst>
                  <a:ext uri="{0D108BD9-81ED-4DB2-BD59-A6C34878D82A}">
                    <a16:rowId xmlns:a16="http://schemas.microsoft.com/office/drawing/2014/main" val="3407785146"/>
                  </a:ext>
                </a:extLst>
              </a:tr>
              <a:tr h="965475">
                <a:tc>
                  <a:txBody>
                    <a:bodyPr/>
                    <a:lstStyle/>
                    <a:p>
                      <a:pPr algn="l" fontAlgn="ctr"/>
                      <a:r>
                        <a:rPr lang="en-US" sz="1200" b="0" i="0" u="none" strike="noStrike" dirty="0">
                          <a:solidFill>
                            <a:srgbClr val="000000"/>
                          </a:solidFill>
                          <a:effectLst/>
                          <a:latin typeface="Calibri" panose="020F0502020204030204" pitchFamily="34" charset="0"/>
                        </a:rPr>
                        <a:t>Code </a:t>
                      </a:r>
                      <a:r>
                        <a:rPr lang="en-US" sz="1200" b="0" i="0" u="none" strike="noStrike" kern="1200" dirty="0">
                          <a:solidFill>
                            <a:srgbClr val="000000"/>
                          </a:solidFill>
                          <a:effectLst/>
                          <a:latin typeface="Calibri" panose="020F0502020204030204" pitchFamily="34" charset="0"/>
                          <a:ea typeface="+mn-ea"/>
                          <a:cs typeface="+mn-cs"/>
                        </a:rPr>
                        <a:t>quality</a:t>
                      </a:r>
                      <a:r>
                        <a:rPr lang="en-US" sz="1200" b="0" i="0" u="none" strike="noStrike" dirty="0">
                          <a:solidFill>
                            <a:srgbClr val="000000"/>
                          </a:solidFill>
                          <a:effectLst/>
                          <a:latin typeface="Calibri" panose="020F0502020204030204" pitchFamily="34" charset="0"/>
                        </a:rPr>
                        <a:t> best practice</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Unit test case coverage to be  improved, target to &gt;80 % by Feb</a:t>
                      </a:r>
                    </a:p>
                  </a:txBody>
                  <a:tcPr marL="9525" marR="9525" marT="9525" marB="0" anchor="ctr"/>
                </a:tc>
                <a:tc>
                  <a:txBody>
                    <a:bodyPr/>
                    <a:lstStyle/>
                    <a:p>
                      <a:pPr algn="l" fontAlgn="ctr"/>
                      <a:r>
                        <a:rPr lang="en-US" sz="1200" b="0" i="0" u="none" strike="noStrike" dirty="0">
                          <a:solidFill>
                            <a:srgbClr val="000000"/>
                          </a:solidFill>
                          <a:effectLst/>
                          <a:highlight>
                            <a:srgbClr val="FFFF00"/>
                          </a:highlight>
                          <a:latin typeface="Calibri" panose="020F0502020204030204" pitchFamily="34" charset="0"/>
                        </a:rPr>
                        <a:t>In Progress</a:t>
                      </a:r>
                    </a:p>
                  </a:txBody>
                  <a:tcPr marL="9525" marR="9525" marT="9525" marB="0" anchor="ctr"/>
                </a:tc>
                <a:tc>
                  <a:txBody>
                    <a:bodyPr/>
                    <a:lstStyle/>
                    <a:p>
                      <a:pPr algn="r" fontAlgn="ctr"/>
                      <a:r>
                        <a:rPr lang="en-US" sz="1200" b="0" i="0" u="none" strike="noStrike" dirty="0">
                          <a:solidFill>
                            <a:schemeClr val="tx1"/>
                          </a:solidFill>
                          <a:effectLst/>
                          <a:latin typeface="Calibri" panose="020F0502020204030204" pitchFamily="34" charset="0"/>
                        </a:rPr>
                        <a:t>30-Apr</a:t>
                      </a:r>
                      <a:endParaRPr lang="en-US" sz="12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Infosys</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Angular code coverage is 54.16% and Java code coverage is 53.0%</a:t>
                      </a:r>
                    </a:p>
                    <a:p>
                      <a:pPr algn="l" fontAlgn="ctr"/>
                      <a:r>
                        <a:rPr lang="en-US" sz="1200" b="0" i="0" u="none" strike="noStrike" dirty="0">
                          <a:solidFill>
                            <a:srgbClr val="000000"/>
                          </a:solidFill>
                          <a:effectLst/>
                          <a:latin typeface="Calibri" panose="020F0502020204030204" pitchFamily="34" charset="0"/>
                        </a:rPr>
                        <a:t>There is rework required on implementing the BFF changes which is required recreation of the test cases.</a:t>
                      </a:r>
                    </a:p>
                  </a:txBody>
                  <a:tcPr marL="9525" marR="9525" marT="9525" marB="0" anchor="ctr"/>
                </a:tc>
                <a:extLst>
                  <a:ext uri="{0D108BD9-81ED-4DB2-BD59-A6C34878D82A}">
                    <a16:rowId xmlns:a16="http://schemas.microsoft.com/office/drawing/2014/main" val="2023583867"/>
                  </a:ext>
                </a:extLst>
              </a:tr>
              <a:tr h="774371">
                <a:tc>
                  <a:txBody>
                    <a:bodyPr/>
                    <a:lstStyle/>
                    <a:p>
                      <a:pPr algn="l" fontAlgn="ctr"/>
                      <a:r>
                        <a:rPr lang="en-US" sz="1200" b="0" i="0" u="none" strike="noStrike">
                          <a:solidFill>
                            <a:srgbClr val="000000"/>
                          </a:solidFill>
                          <a:effectLst/>
                          <a:latin typeface="Calibri" panose="020F0502020204030204" pitchFamily="34" charset="0"/>
                        </a:rPr>
                        <a:t>Process Hygiene</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M1 to ensure all user stories picked up for the sprint are signed off and no changes added during the sprint.  Additional changes to go thru sprint backlog process</a:t>
                      </a:r>
                    </a:p>
                  </a:txBody>
                  <a:tcPr marL="9525" marR="9525" marT="9525" marB="0" anchor="ctr"/>
                </a:tc>
                <a:tc>
                  <a:txBody>
                    <a:bodyPr/>
                    <a:lstStyle/>
                    <a:p>
                      <a:pPr algn="l" fontAlgn="ctr"/>
                      <a:r>
                        <a:rPr lang="en-US" sz="1200" b="0" i="0" u="none" strike="noStrike" dirty="0">
                          <a:solidFill>
                            <a:srgbClr val="000000"/>
                          </a:solidFill>
                          <a:effectLst/>
                          <a:highlight>
                            <a:srgbClr val="00FF00"/>
                          </a:highlight>
                          <a:latin typeface="Calibri" panose="020F0502020204030204" pitchFamily="34" charset="0"/>
                        </a:rPr>
                        <a:t>Completed</a:t>
                      </a:r>
                    </a:p>
                  </a:txBody>
                  <a:tcPr marL="9525" marR="9525" marT="9525" marB="0" anchor="ctr"/>
                </a:tc>
                <a:tc>
                  <a:txBody>
                    <a:bodyPr/>
                    <a:lstStyle/>
                    <a:p>
                      <a:pPr algn="r" fontAlgn="ctr"/>
                      <a:r>
                        <a:rPr lang="en-US" sz="1200" b="0" i="0" u="none" strike="noStrike" dirty="0">
                          <a:solidFill>
                            <a:srgbClr val="000000"/>
                          </a:solidFill>
                          <a:effectLst/>
                          <a:latin typeface="Calibri" panose="020F0502020204030204" pitchFamily="34" charset="0"/>
                        </a:rPr>
                        <a:t>Sprint 18</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M1 and POs</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 We are having call with M1 PO frequently to get aligned. Will be continuing the same in upcoming sprint as well.</a:t>
                      </a:r>
                    </a:p>
                  </a:txBody>
                  <a:tcPr marL="9525" marR="9525" marT="9525" marB="0" anchor="ctr"/>
                </a:tc>
                <a:extLst>
                  <a:ext uri="{0D108BD9-81ED-4DB2-BD59-A6C34878D82A}">
                    <a16:rowId xmlns:a16="http://schemas.microsoft.com/office/drawing/2014/main" val="837253448"/>
                  </a:ext>
                </a:extLst>
              </a:tr>
              <a:tr h="1911043">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Defect Density</a:t>
                      </a:r>
                      <a:endParaRPr lang="en-US" sz="12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API end points not accessible to developers over internet causing limited testing during development and higher defects and longer TAT to fix</a:t>
                      </a:r>
                      <a:endParaRPr lang="en-US" sz="12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highlight>
                            <a:srgbClr val="FFFF00"/>
                          </a:highlight>
                          <a:latin typeface="Calibri" panose="020F0502020204030204" pitchFamily="34" charset="0"/>
                        </a:rPr>
                        <a:t>In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rgbClr val="000000"/>
                        </a:solidFill>
                        <a:effectLst/>
                        <a:highlight>
                          <a:srgbClr val="FFFF00"/>
                        </a:highlight>
                        <a:latin typeface="Calibri" panose="020F0502020204030204" pitchFamily="34" charset="0"/>
                      </a:endParaRPr>
                    </a:p>
                  </a:txBody>
                  <a:tcPr marL="68580" marR="68580" marT="0" marB="0" anchor="b"/>
                </a:tc>
                <a:tc>
                  <a:txBody>
                    <a:bodyPr/>
                    <a:lstStyle/>
                    <a:p>
                      <a:pPr marL="0" marR="0" algn="r">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TBD</a:t>
                      </a:r>
                      <a:endParaRPr lang="en-US" sz="12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M1</a:t>
                      </a:r>
                      <a:endParaRPr lang="en-US" sz="12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New API are exposed on internet. </a:t>
                      </a:r>
                      <a:r>
                        <a:rPr lang="en-US" sz="1200" dirty="0" err="1">
                          <a:solidFill>
                            <a:srgbClr val="000000"/>
                          </a:solidFill>
                          <a:effectLst/>
                          <a:latin typeface="Calibri" panose="020F0502020204030204" pitchFamily="34" charset="0"/>
                          <a:ea typeface="Calibri" panose="020F0502020204030204" pitchFamily="34" charset="0"/>
                        </a:rPr>
                        <a:t>Mulesoft</a:t>
                      </a:r>
                      <a:r>
                        <a:rPr lang="en-US" sz="1200" dirty="0">
                          <a:solidFill>
                            <a:srgbClr val="000000"/>
                          </a:solidFill>
                          <a:effectLst/>
                          <a:latin typeface="Calibri" panose="020F0502020204030204" pitchFamily="34" charset="0"/>
                          <a:ea typeface="Calibri" panose="020F0502020204030204" pitchFamily="34" charset="0"/>
                        </a:rPr>
                        <a:t> need to open all other Old API’s, so that developer can access it and test from their machines. </a:t>
                      </a:r>
                    </a:p>
                    <a:p>
                      <a:pPr marL="0" marR="0">
                        <a:spcBef>
                          <a:spcPts val="0"/>
                        </a:spcBef>
                        <a:spcAft>
                          <a:spcPts val="0"/>
                        </a:spcAft>
                      </a:pPr>
                      <a:endParaRPr lang="en-US" sz="12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082020955"/>
                  </a:ext>
                </a:extLst>
              </a:tr>
            </a:tbl>
          </a:graphicData>
        </a:graphic>
      </p:graphicFrame>
      <p:graphicFrame>
        <p:nvGraphicFramePr>
          <p:cNvPr id="6" name="Chart 5">
            <a:extLst>
              <a:ext uri="{FF2B5EF4-FFF2-40B4-BE49-F238E27FC236}">
                <a16:creationId xmlns:a16="http://schemas.microsoft.com/office/drawing/2014/main" id="{D92B1AAC-22E5-429A-9283-491C0F28435C}"/>
              </a:ext>
            </a:extLst>
          </p:cNvPr>
          <p:cNvGraphicFramePr>
            <a:graphicFrameLocks/>
          </p:cNvGraphicFramePr>
          <p:nvPr>
            <p:extLst>
              <p:ext uri="{D42A27DB-BD31-4B8C-83A1-F6EECF244321}">
                <p14:modId xmlns:p14="http://schemas.microsoft.com/office/powerpoint/2010/main" val="587622046"/>
              </p:ext>
            </p:extLst>
          </p:nvPr>
        </p:nvGraphicFramePr>
        <p:xfrm>
          <a:off x="8440615" y="5135315"/>
          <a:ext cx="3083331" cy="19467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793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6E59-64E8-4B29-B2CD-2206F74406F0}"/>
              </a:ext>
            </a:extLst>
          </p:cNvPr>
          <p:cNvSpPr>
            <a:spLocks noGrp="1"/>
          </p:cNvSpPr>
          <p:nvPr>
            <p:ph type="title"/>
          </p:nvPr>
        </p:nvSpPr>
        <p:spPr>
          <a:xfrm>
            <a:off x="838200" y="365125"/>
            <a:ext cx="10713720" cy="564515"/>
          </a:xfrm>
        </p:spPr>
        <p:txBody>
          <a:bodyPr>
            <a:normAutofit fontScale="90000"/>
          </a:bodyPr>
          <a:lstStyle/>
          <a:p>
            <a:r>
              <a:rPr lang="en-US" sz="4000" b="1" dirty="0">
                <a:solidFill>
                  <a:srgbClr val="F99C39"/>
                </a:solidFill>
                <a:latin typeface="DIN-Regular" charset="0"/>
              </a:rPr>
              <a:t>M1 and Adobe Audit Findings and Status </a:t>
            </a:r>
            <a:r>
              <a:rPr lang="en-US" sz="4000" b="1" dirty="0" err="1">
                <a:solidFill>
                  <a:srgbClr val="F99C39"/>
                </a:solidFill>
                <a:latin typeface="DIN-Regular" charset="0"/>
              </a:rPr>
              <a:t>Contd</a:t>
            </a:r>
            <a:r>
              <a:rPr lang="en-US" sz="4000" b="1" dirty="0">
                <a:solidFill>
                  <a:srgbClr val="F99C39"/>
                </a:solidFill>
                <a:latin typeface="DIN-Regular" charset="0"/>
              </a:rPr>
              <a:t>…</a:t>
            </a:r>
          </a:p>
        </p:txBody>
      </p:sp>
      <p:graphicFrame>
        <p:nvGraphicFramePr>
          <p:cNvPr id="3" name="Table 8">
            <a:extLst>
              <a:ext uri="{FF2B5EF4-FFF2-40B4-BE49-F238E27FC236}">
                <a16:creationId xmlns:a16="http://schemas.microsoft.com/office/drawing/2014/main" id="{7892E5D8-4407-4DD8-A0DA-847878D45879}"/>
              </a:ext>
            </a:extLst>
          </p:cNvPr>
          <p:cNvGraphicFramePr>
            <a:graphicFrameLocks noGrp="1"/>
          </p:cNvGraphicFramePr>
          <p:nvPr>
            <p:extLst>
              <p:ext uri="{D42A27DB-BD31-4B8C-83A1-F6EECF244321}">
                <p14:modId xmlns:p14="http://schemas.microsoft.com/office/powerpoint/2010/main" val="2264915404"/>
              </p:ext>
            </p:extLst>
          </p:nvPr>
        </p:nvGraphicFramePr>
        <p:xfrm>
          <a:off x="351669" y="918436"/>
          <a:ext cx="11360167" cy="1567057"/>
        </p:xfrm>
        <a:graphic>
          <a:graphicData uri="http://schemas.openxmlformats.org/drawingml/2006/table">
            <a:tbl>
              <a:tblPr firstRow="1" bandRow="1">
                <a:tableStyleId>{5C22544A-7EE6-4342-B048-85BDC9FD1C3A}</a:tableStyleId>
              </a:tblPr>
              <a:tblGrid>
                <a:gridCol w="1414168">
                  <a:extLst>
                    <a:ext uri="{9D8B030D-6E8A-4147-A177-3AD203B41FA5}">
                      <a16:colId xmlns:a16="http://schemas.microsoft.com/office/drawing/2014/main" val="4163719407"/>
                    </a:ext>
                  </a:extLst>
                </a:gridCol>
                <a:gridCol w="2992228">
                  <a:extLst>
                    <a:ext uri="{9D8B030D-6E8A-4147-A177-3AD203B41FA5}">
                      <a16:colId xmlns:a16="http://schemas.microsoft.com/office/drawing/2014/main" val="2670382909"/>
                    </a:ext>
                  </a:extLst>
                </a:gridCol>
                <a:gridCol w="1273688">
                  <a:extLst>
                    <a:ext uri="{9D8B030D-6E8A-4147-A177-3AD203B41FA5}">
                      <a16:colId xmlns:a16="http://schemas.microsoft.com/office/drawing/2014/main" val="838422613"/>
                    </a:ext>
                  </a:extLst>
                </a:gridCol>
                <a:gridCol w="1164177">
                  <a:extLst>
                    <a:ext uri="{9D8B030D-6E8A-4147-A177-3AD203B41FA5}">
                      <a16:colId xmlns:a16="http://schemas.microsoft.com/office/drawing/2014/main" val="1435979157"/>
                    </a:ext>
                  </a:extLst>
                </a:gridCol>
                <a:gridCol w="1181452">
                  <a:extLst>
                    <a:ext uri="{9D8B030D-6E8A-4147-A177-3AD203B41FA5}">
                      <a16:colId xmlns:a16="http://schemas.microsoft.com/office/drawing/2014/main" val="2904137540"/>
                    </a:ext>
                  </a:extLst>
                </a:gridCol>
                <a:gridCol w="3334454">
                  <a:extLst>
                    <a:ext uri="{9D8B030D-6E8A-4147-A177-3AD203B41FA5}">
                      <a16:colId xmlns:a16="http://schemas.microsoft.com/office/drawing/2014/main" val="2669859389"/>
                    </a:ext>
                  </a:extLst>
                </a:gridCol>
              </a:tblGrid>
              <a:tr h="469777">
                <a:tc>
                  <a:txBody>
                    <a:bodyPr/>
                    <a:lstStyle/>
                    <a:p>
                      <a:pPr algn="l" fontAlgn="ctr"/>
                      <a:r>
                        <a:rPr lang="en-US" sz="1400" b="0" i="0" u="none" strike="noStrike" dirty="0">
                          <a:solidFill>
                            <a:srgbClr val="000000"/>
                          </a:solidFill>
                          <a:effectLst/>
                          <a:latin typeface="Calibri" panose="020F0502020204030204" pitchFamily="34" charset="0"/>
                        </a:rPr>
                        <a:t>Category</a:t>
                      </a:r>
                    </a:p>
                  </a:txBody>
                  <a:tcPr marL="9525" marR="9525" marT="9525" marB="0" anchor="ctr"/>
                </a:tc>
                <a:tc>
                  <a:txBody>
                    <a:bodyPr/>
                    <a:lstStyle/>
                    <a:p>
                      <a:pPr algn="l" fontAlgn="ctr"/>
                      <a:r>
                        <a:rPr lang="en-US" sz="1400" b="0" i="0" u="none" strike="noStrike" dirty="0">
                          <a:solidFill>
                            <a:srgbClr val="000000"/>
                          </a:solidFill>
                          <a:effectLst/>
                          <a:latin typeface="Calibri" panose="020F0502020204030204" pitchFamily="34" charset="0"/>
                        </a:rPr>
                        <a:t>Action Item</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Status</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ETA</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Owner</a:t>
                      </a:r>
                    </a:p>
                  </a:txBody>
                  <a:tcPr marL="9525" marR="9525" marT="9525" marB="0" anchor="ctr"/>
                </a:tc>
                <a:tc>
                  <a:txBody>
                    <a:bodyPr/>
                    <a:lstStyle/>
                    <a:p>
                      <a:pPr algn="l" fontAlgn="ctr"/>
                      <a:r>
                        <a:rPr lang="en-US" sz="1400" b="0" i="0" u="none" strike="noStrike">
                          <a:solidFill>
                            <a:srgbClr val="000000"/>
                          </a:solidFill>
                          <a:effectLst/>
                          <a:latin typeface="Calibri" panose="020F0502020204030204" pitchFamily="34" charset="0"/>
                        </a:rPr>
                        <a:t>Remarks</a:t>
                      </a:r>
                    </a:p>
                  </a:txBody>
                  <a:tcPr marL="9525" marR="9525" marT="9525" marB="0" anchor="ctr"/>
                </a:tc>
                <a:extLst>
                  <a:ext uri="{0D108BD9-81ED-4DB2-BD59-A6C34878D82A}">
                    <a16:rowId xmlns:a16="http://schemas.microsoft.com/office/drawing/2014/main" val="2226403921"/>
                  </a:ext>
                </a:extLst>
              </a:tr>
              <a:tr h="469777">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Defect Density</a:t>
                      </a:r>
                      <a:endParaRPr lang="en-US" sz="12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Freeze UX changes during sprint development and device mechanism to communicate the changes to dev team. Today no changes are versioned </a:t>
                      </a:r>
                      <a:endParaRPr lang="en-US" sz="12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highlight>
                            <a:srgbClr val="FFFF00"/>
                          </a:highlight>
                          <a:latin typeface="Calibri" panose="020F0502020204030204" pitchFamily="34" charset="0"/>
                        </a:rPr>
                        <a:t>In Progress</a:t>
                      </a:r>
                    </a:p>
                  </a:txBody>
                  <a:tcPr marL="68580" marR="68580" marT="0" marB="0" anchor="b"/>
                </a:tc>
                <a:tc>
                  <a:txBody>
                    <a:bodyPr/>
                    <a:lstStyle/>
                    <a:p>
                      <a:pPr marL="0" marR="0" algn="r">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TBD</a:t>
                      </a:r>
                      <a:endParaRPr lang="en-US" sz="1200" dirty="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a:solidFill>
                            <a:srgbClr val="000000"/>
                          </a:solidFill>
                          <a:effectLst/>
                          <a:latin typeface="Calibri" panose="020F0502020204030204" pitchFamily="34" charset="0"/>
                          <a:ea typeface="Calibri" panose="020F0502020204030204" pitchFamily="34" charset="0"/>
                        </a:rPr>
                        <a:t>M1</a:t>
                      </a:r>
                      <a:endParaRPr lang="en-US" sz="1200">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200" dirty="0">
                          <a:solidFill>
                            <a:srgbClr val="000000"/>
                          </a:solidFill>
                          <a:effectLst/>
                          <a:latin typeface="Calibri" panose="020F0502020204030204" pitchFamily="34" charset="0"/>
                          <a:ea typeface="Calibri" panose="020F0502020204030204" pitchFamily="34" charset="0"/>
                        </a:rPr>
                        <a:t>Figma changes are not notified and not version.</a:t>
                      </a:r>
                    </a:p>
                    <a:p>
                      <a:pPr marL="0" marR="0">
                        <a:spcBef>
                          <a:spcPts val="0"/>
                        </a:spcBef>
                        <a:spcAft>
                          <a:spcPts val="0"/>
                        </a:spcAft>
                      </a:pPr>
                      <a:endParaRPr lang="en-US" sz="1200" dirty="0">
                        <a:solidFill>
                          <a:srgbClr val="00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200" dirty="0" err="1">
                          <a:solidFill>
                            <a:srgbClr val="000000"/>
                          </a:solidFill>
                          <a:effectLst/>
                          <a:latin typeface="Calibri" panose="020F0502020204030204" pitchFamily="34" charset="0"/>
                          <a:ea typeface="Calibri" panose="020F0502020204030204" pitchFamily="34" charset="0"/>
                        </a:rPr>
                        <a:t>Ux</a:t>
                      </a:r>
                      <a:r>
                        <a:rPr lang="en-US" sz="1200" dirty="0">
                          <a:solidFill>
                            <a:srgbClr val="000000"/>
                          </a:solidFill>
                          <a:effectLst/>
                          <a:latin typeface="Calibri" panose="020F0502020204030204" pitchFamily="34" charset="0"/>
                          <a:ea typeface="Calibri" panose="020F0502020204030204" pitchFamily="34" charset="0"/>
                        </a:rPr>
                        <a:t> changes in Figma is reduced. Any changes in Figma are communicated to team via PO and addressed in AEM code.  Hence Visual design related defects are reduced in Sprint 16,17 release.</a:t>
                      </a:r>
                    </a:p>
                  </a:txBody>
                  <a:tcPr marL="68580" marR="68580" marT="0" marB="0" anchor="b"/>
                </a:tc>
                <a:extLst>
                  <a:ext uri="{0D108BD9-81ED-4DB2-BD59-A6C34878D82A}">
                    <a16:rowId xmlns:a16="http://schemas.microsoft.com/office/drawing/2014/main" val="116437162"/>
                  </a:ext>
                </a:extLst>
              </a:tr>
            </a:tbl>
          </a:graphicData>
        </a:graphic>
      </p:graphicFrame>
    </p:spTree>
    <p:extLst>
      <p:ext uri="{BB962C8B-B14F-4D97-AF65-F5344CB8AC3E}">
        <p14:creationId xmlns:p14="http://schemas.microsoft.com/office/powerpoint/2010/main" val="800037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2RRJwtKBST_j7tFhNpU9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1051</Words>
  <Application>Microsoft Office PowerPoint</Application>
  <PresentationFormat>Widescreen</PresentationFormat>
  <Paragraphs>168</Paragraphs>
  <Slides>10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Calibri Light</vt:lpstr>
      <vt:lpstr>DIN-Regular</vt:lpstr>
      <vt:lpstr>Wingdings</vt:lpstr>
      <vt:lpstr>Office Theme</vt:lpstr>
      <vt:lpstr>think-cell Slide</vt:lpstr>
      <vt:lpstr>PowerPoint Presentation</vt:lpstr>
      <vt:lpstr>Agenda and purpose</vt:lpstr>
      <vt:lpstr>PowerPoint Presentation</vt:lpstr>
      <vt:lpstr>PowerPoint Presentation</vt:lpstr>
      <vt:lpstr>For AEM team capabilities and improvement plan</vt:lpstr>
      <vt:lpstr>For AEM team capabilities and improvement plan</vt:lpstr>
      <vt:lpstr>M1 and Adobe Audit Findings and Status for 12 Items</vt:lpstr>
      <vt:lpstr>M1 and Adobe Audit Findings and Status Contd…</vt:lpstr>
      <vt:lpstr>M1 and Adobe Audit Findings and Status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 Improvement Plan</dc:title>
  <dc:creator>Prashant Chakradhar</dc:creator>
  <cp:lastModifiedBy>Umamaheswari Krishnasamy</cp:lastModifiedBy>
  <cp:revision>11</cp:revision>
  <dcterms:created xsi:type="dcterms:W3CDTF">2021-05-10T11:46:29Z</dcterms:created>
  <dcterms:modified xsi:type="dcterms:W3CDTF">2021-05-17T05:14:14Z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Prashant_Chakradhar@ad.infosys.com</vt:lpwstr>
  </property>
  <property fmtid="{D5CDD505-2E9C-101B-9397-08002B2CF9AE}" pid="5" name="MSIP_Label_be4b3411-284d-4d31-bd4f-bc13ef7f1fd6_SetDate">
    <vt:lpwstr>2021-05-10T12:15:25.9201073Z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3601fc3f-2c01-4667-a3ce-233894d35c73</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Prashant_Chakradhar@ad.infosys.com</vt:lpwstr>
  </property>
  <property fmtid="{D5CDD505-2E9C-101B-9397-08002B2CF9AE}" pid="13" name="MSIP_Label_a0819fa7-4367-4500-ba88-dd630d977609_SetDate">
    <vt:lpwstr>2021-05-10T12:15:25.9201073Z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3601fc3f-2c01-4667-a3ce-233894d35c73</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