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07" r:id="rId2"/>
    <p:sldId id="409" r:id="rId3"/>
    <p:sldId id="410" r:id="rId4"/>
    <p:sldId id="411" r:id="rId5"/>
    <p:sldId id="412" r:id="rId6"/>
    <p:sldId id="413" r:id="rId7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it Rewari" initials="MR" lastIdx="2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5B"/>
    <a:srgbClr val="D1F3FF"/>
    <a:srgbClr val="71DAFF"/>
    <a:srgbClr val="CCFF66"/>
    <a:srgbClr val="FFF0C1"/>
    <a:srgbClr val="FFEAA7"/>
    <a:srgbClr val="0094C8"/>
    <a:srgbClr val="FFCC99"/>
    <a:srgbClr val="FFFF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4" autoAdjust="0"/>
    <p:restoredTop sz="98934" autoAdjust="0"/>
  </p:normalViewPr>
  <p:slideViewPr>
    <p:cSldViewPr>
      <p:cViewPr>
        <p:scale>
          <a:sx n="81" d="100"/>
          <a:sy n="81" d="100"/>
        </p:scale>
        <p:origin x="-906" y="20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12EFC-3ABE-4F9D-A84A-1935273858DE}" type="datetimeFigureOut">
              <a:rPr lang="en-GB" smtClean="0"/>
              <a:t>06/06/2016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16B38-19CE-4BCE-9A37-12BCE6B4FBF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7462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D3EA5-12A9-4F2A-9FC3-67349ECD4FF5}" type="datetimeFigureOut">
              <a:rPr lang="en-GB" smtClean="0"/>
              <a:t>06/06/2016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17D81-8E34-4BFA-9607-4008547034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0070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3851277" y="9429751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 anchor="b"/>
          <a:lstStyle/>
          <a:p>
            <a:pPr algn="r" eaLnBrk="0" hangingPunct="0"/>
            <a:fld id="{238E3971-751B-4977-A03B-6322B8C8755A}" type="slidenum">
              <a:rPr lang="en-US" sz="1200"/>
              <a:pPr algn="r" eaLnBrk="0" hangingPunct="0"/>
              <a:t>1</a:t>
            </a:fld>
            <a:endParaRPr lang="en-US" sz="1200" dirty="0"/>
          </a:p>
        </p:txBody>
      </p:sp>
      <p:sp>
        <p:nvSpPr>
          <p:cNvPr id="46083" name="Rectangle 7"/>
          <p:cNvSpPr txBox="1">
            <a:spLocks noGrp="1" noChangeArrowheads="1"/>
          </p:cNvSpPr>
          <p:nvPr/>
        </p:nvSpPr>
        <p:spPr bwMode="auto">
          <a:xfrm>
            <a:off x="3851277" y="9429751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89" tIns="45845" rIns="91689" bIns="45845" anchor="b"/>
          <a:lstStyle/>
          <a:p>
            <a:pPr algn="r" defTabSz="917512" eaLnBrk="0" hangingPunct="0"/>
            <a:fld id="{9EEA69E1-388F-47C4-9307-E6FF5C353F4F}" type="slidenum">
              <a:rPr lang="en-US" sz="1200"/>
              <a:pPr algn="r" defTabSz="917512" eaLnBrk="0" hangingPunct="0"/>
              <a:t>1</a:t>
            </a:fld>
            <a:endParaRPr lang="en-US" sz="1200" dirty="0"/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689" tIns="45845" rIns="91689" bIns="45845"/>
          <a:lstStyle/>
          <a:p>
            <a:endParaRPr lang="en-GB" dirty="0" smtClean="0"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96487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B2BED-EB51-4512-8C14-37FD613F8199}" type="slidenum">
              <a:rPr lang="en-US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B2BED-EB51-4512-8C14-37FD613F8199}" type="slidenum">
              <a:rPr lang="en-US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B2BED-EB51-4512-8C14-37FD613F8199}" type="slidenum">
              <a:rPr lang="en-US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E95AC2-35AE-4570-A42B-664D6197C6CD}" type="slidenum">
              <a:rPr lang="en-US" smtClean="0"/>
              <a:pPr/>
              <a:t>5</a:t>
            </a:fld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owerpoint bann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867400"/>
            <a:ext cx="91440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0700" y="2286000"/>
            <a:ext cx="80899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9588" y="3276600"/>
            <a:ext cx="8101012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solidFill>
                  <a:srgbClr val="FC1B23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527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54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3363" y="228600"/>
            <a:ext cx="2027237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1650" y="228600"/>
            <a:ext cx="5929313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78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8102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1650" y="1447800"/>
            <a:ext cx="3978275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2325" y="1447800"/>
            <a:ext cx="3978275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06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8102600" cy="7881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87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741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650" y="1447800"/>
            <a:ext cx="39782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2325" y="1447800"/>
            <a:ext cx="39782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56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78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67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749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24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273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228600"/>
            <a:ext cx="8102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1650" y="1447800"/>
            <a:ext cx="81089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609600" y="1219200"/>
            <a:ext cx="8001000" cy="0"/>
          </a:xfrm>
          <a:prstGeom prst="line">
            <a:avLst/>
          </a:prstGeom>
          <a:noFill/>
          <a:ln w="28575">
            <a:solidFill>
              <a:srgbClr val="FC1B23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800" dirty="0">
              <a:solidFill>
                <a:srgbClr val="000000"/>
              </a:solidFill>
            </a:endParaRPr>
          </a:p>
        </p:txBody>
      </p:sp>
      <p:pic>
        <p:nvPicPr>
          <p:cNvPr id="1029" name="Picture 5" descr="powerpoint banne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867400"/>
            <a:ext cx="91440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85470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+mj-lt"/>
          <a:ea typeface="+mj-ea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ea typeface="ＭＳ Ｐゴシック" pitchFamily="-32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ea typeface="ＭＳ Ｐゴシック" pitchFamily="-32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ea typeface="ＭＳ Ｐゴシック" pitchFamily="-32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ea typeface="ＭＳ Ｐゴシック" pitchFamily="-32" charset="-128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ea typeface="ＭＳ Ｐゴシック" pitchFamily="-3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ea typeface="ＭＳ Ｐゴシック" pitchFamily="-3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ea typeface="ＭＳ Ｐゴシック" pitchFamily="-3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ea typeface="ＭＳ Ｐゴシック" pitchFamily="-3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C1B23"/>
        </a:buClr>
        <a:buSzPct val="80000"/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C1B23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C1B23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C1B23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C1B23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C1B23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C1B23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C1B23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C1B23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006_PRE1938"/>
          <p:cNvPicPr>
            <a:picLocks noChangeAspect="1" noChangeArrowheads="1"/>
          </p:cNvPicPr>
          <p:nvPr/>
        </p:nvPicPr>
        <p:blipFill>
          <a:blip r:embed="rId3" cstate="print"/>
          <a:srcRect r="16244"/>
          <a:stretch>
            <a:fillRect/>
          </a:stretch>
        </p:blipFill>
        <p:spPr bwMode="auto">
          <a:xfrm>
            <a:off x="0" y="-24"/>
            <a:ext cx="5500694" cy="588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00425" y="0"/>
            <a:ext cx="5743575" cy="584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3149600" y="0"/>
            <a:ext cx="2984500" cy="68580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GB" dirty="0"/>
          </a:p>
        </p:txBody>
      </p:sp>
      <p:pic>
        <p:nvPicPr>
          <p:cNvPr id="4101" name="Picture 31" descr="image00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2038" y="-24"/>
            <a:ext cx="9144000" cy="691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4" name="Rectangle 2"/>
          <p:cNvSpPr>
            <a:spLocks noChangeArrowheads="1"/>
          </p:cNvSpPr>
          <p:nvPr/>
        </p:nvSpPr>
        <p:spPr bwMode="auto">
          <a:xfrm>
            <a:off x="3023828" y="3789040"/>
            <a:ext cx="3096344" cy="198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9F0D13"/>
            </a:outerShdw>
          </a:effectLst>
        </p:spPr>
        <p:txBody>
          <a:bodyPr anchor="ctr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FC1B23"/>
              </a:buClr>
              <a:buSzPct val="80000"/>
              <a:buFont typeface="Wingdings" pitchFamily="2" charset="2"/>
              <a:buNone/>
              <a:defRPr/>
            </a:pPr>
            <a:endParaRPr lang="en-US" sz="2000" dirty="0">
              <a:solidFill>
                <a:schemeClr val="bg1"/>
              </a:solidFill>
              <a:latin typeface="Arial" pitchFamily="34" charset="0"/>
              <a:ea typeface="ＭＳ Ｐゴシック" pitchFamily="-32" charset="-128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FC1B23"/>
              </a:buClr>
              <a:buSzPct val="80000"/>
              <a:buFont typeface="Wingdings" pitchFamily="2" charset="2"/>
              <a:buNone/>
              <a:defRPr/>
            </a:pPr>
            <a:endParaRPr lang="en-US" sz="2000" dirty="0">
              <a:solidFill>
                <a:schemeClr val="bg1"/>
              </a:solidFill>
              <a:latin typeface="Arial" pitchFamily="34" charset="0"/>
              <a:ea typeface="ＭＳ Ｐゴシック" pitchFamily="-32" charset="-128"/>
              <a:cs typeface="Arial" pitchFamily="34" charset="0"/>
            </a:endParaRPr>
          </a:p>
          <a:p>
            <a:pPr algn="ctr" eaLnBrk="0" hangingPunct="0">
              <a:defRPr/>
            </a:pPr>
            <a:endParaRPr lang="en-US" sz="2000" dirty="0">
              <a:solidFill>
                <a:schemeClr val="bg1"/>
              </a:solidFill>
              <a:latin typeface="Arial" pitchFamily="34" charset="0"/>
              <a:ea typeface="ＭＳ Ｐゴシック" pitchFamily="-32" charset="-128"/>
              <a:cs typeface="Arial" pitchFamily="34" charset="0"/>
            </a:endParaRPr>
          </a:p>
          <a:p>
            <a:pPr algn="ctr" eaLnBrk="0" hangingPunct="0">
              <a:defRPr/>
            </a:pPr>
            <a:endParaRPr lang="en-US" sz="1600" b="1" dirty="0">
              <a:solidFill>
                <a:schemeClr val="bg1"/>
              </a:solidFill>
              <a:latin typeface="Arial" pitchFamily="34" charset="0"/>
              <a:ea typeface="ＭＳ Ｐゴシック" pitchFamily="-32" charset="-128"/>
              <a:cs typeface="Arial" pitchFamily="34" charset="0"/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79400" y="5940425"/>
            <a:ext cx="8599488" cy="688975"/>
            <a:chOff x="176" y="3742"/>
            <a:chExt cx="5417" cy="434"/>
          </a:xfrm>
        </p:grpSpPr>
        <p:pic>
          <p:nvPicPr>
            <p:cNvPr id="4105" name="Picture 18" descr="SYW_1lineCMYK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76" y="3895"/>
              <a:ext cx="1940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6" name="Picture 22" descr="G4S_RGB_0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855" y="3742"/>
              <a:ext cx="738" cy="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TextBox 2"/>
          <p:cNvSpPr txBox="1"/>
          <p:nvPr/>
        </p:nvSpPr>
        <p:spPr>
          <a:xfrm>
            <a:off x="3359150" y="2060848"/>
            <a:ext cx="258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spc="-150" dirty="0"/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3275856" y="2253427"/>
            <a:ext cx="285824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+mj-lt"/>
                <a:ea typeface="+mj-ea"/>
                <a:cs typeface="ＭＳ Ｐゴシック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ea typeface="ＭＳ Ｐゴシック" pitchFamily="-32" charset="-128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ea typeface="ＭＳ Ｐゴシック" pitchFamily="-32" charset="-128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ea typeface="ＭＳ Ｐゴシック" pitchFamily="-32" charset="-128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ea typeface="ＭＳ Ｐゴシック" pitchFamily="-32" charset="-128"/>
                <a:cs typeface="ＭＳ Ｐゴシック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ea typeface="ＭＳ Ｐゴシック" pitchFamily="-32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ea typeface="ＭＳ Ｐゴシック" pitchFamily="-32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ea typeface="ＭＳ Ｐゴシック" pitchFamily="-32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ea typeface="ＭＳ Ｐゴシック" pitchFamily="-32" charset="-128"/>
              </a:defRPr>
            </a:lvl9pPr>
          </a:lstStyle>
          <a:p>
            <a:r>
              <a:rPr lang="en-US" dirty="0" err="1" smtClean="0">
                <a:ea typeface="ＭＳ Ｐゴシック" pitchFamily="34" charset="-128"/>
              </a:rPr>
              <a:t>Javeline</a:t>
            </a:r>
            <a:r>
              <a:rPr lang="en-US" dirty="0" smtClean="0">
                <a:ea typeface="ＭＳ Ｐゴシック" pitchFamily="34" charset="-128"/>
              </a:rPr>
              <a:t>: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Quality Management &amp; Test Planning</a:t>
            </a:r>
            <a:endParaRPr lang="en-US" sz="24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403899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loud 57"/>
          <p:cNvSpPr/>
          <p:nvPr/>
        </p:nvSpPr>
        <p:spPr>
          <a:xfrm>
            <a:off x="393331" y="692697"/>
            <a:ext cx="8211118" cy="5414318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383972" y="0"/>
            <a:ext cx="8229600" cy="747713"/>
          </a:xfrm>
        </p:spPr>
        <p:txBody>
          <a:bodyPr/>
          <a:lstStyle/>
          <a:p>
            <a:pPr algn="ctr"/>
            <a:r>
              <a:rPr lang="en-US" u="sng" dirty="0" err="1" smtClean="0">
                <a:ea typeface="ＭＳ Ｐゴシック" pitchFamily="34" charset="-128"/>
              </a:rPr>
              <a:t>Javeline</a:t>
            </a:r>
            <a:r>
              <a:rPr lang="en-US" u="sng" dirty="0" smtClean="0">
                <a:ea typeface="ＭＳ Ｐゴシック" pitchFamily="34" charset="-128"/>
              </a:rPr>
              <a:t> </a:t>
            </a:r>
            <a:r>
              <a:rPr lang="en-US" u="sng" dirty="0" smtClean="0">
                <a:ea typeface="ＭＳ Ｐゴシック" pitchFamily="34" charset="-128"/>
              </a:rPr>
              <a:t>Middleware Platform</a:t>
            </a:r>
            <a:r>
              <a:rPr lang="en-US" u="sng" dirty="0" smtClean="0">
                <a:ea typeface="ＭＳ Ｐゴシック" pitchFamily="34" charset="-128"/>
              </a:rPr>
              <a:t>: Testing Phases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55573" y="1654622"/>
            <a:ext cx="2458192" cy="400989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sz="1400" b="1" dirty="0">
              <a:solidFill>
                <a:srgbClr val="376092"/>
              </a:solidFill>
              <a:latin typeface="Calibri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318166" y="1654591"/>
            <a:ext cx="2458192" cy="400989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sz="1400" b="1" dirty="0">
              <a:solidFill>
                <a:srgbClr val="376092"/>
              </a:solidFill>
              <a:latin typeface="Calibri" pitchFamily="34" charset="0"/>
              <a:ea typeface="ＭＳ Ｐゴシック" pitchFamily="34" charset="-128"/>
              <a:cs typeface="Arial" charset="0"/>
            </a:endParaRPr>
          </a:p>
          <a:p>
            <a:pPr algn="ctr"/>
            <a:endParaRPr lang="en-US" sz="1400" b="1" dirty="0">
              <a:solidFill>
                <a:srgbClr val="376092"/>
              </a:solidFill>
              <a:latin typeface="Calibri" pitchFamily="34" charset="0"/>
              <a:ea typeface="ＭＳ Ｐゴシック" pitchFamily="34" charset="-128"/>
              <a:cs typeface="Arial" charset="0"/>
            </a:endParaRPr>
          </a:p>
          <a:p>
            <a:pPr algn="ctr"/>
            <a:endParaRPr lang="en-US" sz="1400" b="1" dirty="0">
              <a:solidFill>
                <a:srgbClr val="376092"/>
              </a:solidFill>
              <a:latin typeface="Calibri" pitchFamily="34" charset="0"/>
              <a:ea typeface="ＭＳ Ｐゴシック" pitchFamily="34" charset="-128"/>
              <a:cs typeface="Arial" charset="0"/>
            </a:endParaRPr>
          </a:p>
          <a:p>
            <a:pPr algn="ctr"/>
            <a:endParaRPr lang="en-US" sz="1400" b="1" dirty="0">
              <a:solidFill>
                <a:srgbClr val="376092"/>
              </a:solidFill>
              <a:latin typeface="Calibri" pitchFamily="34" charset="0"/>
              <a:ea typeface="ＭＳ Ｐゴシック" pitchFamily="34" charset="-128"/>
              <a:cs typeface="Arial" charset="0"/>
            </a:endParaRPr>
          </a:p>
          <a:p>
            <a:pPr algn="ctr"/>
            <a:endParaRPr lang="en-US" sz="1400" b="1" dirty="0">
              <a:solidFill>
                <a:srgbClr val="376092"/>
              </a:solidFill>
              <a:latin typeface="Calibri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888177" y="1894105"/>
            <a:ext cx="2149433" cy="34438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b="1" dirty="0">
                <a:solidFill>
                  <a:srgbClr val="376092"/>
                </a:solidFill>
                <a:latin typeface="Calibri" pitchFamily="34" charset="0"/>
                <a:ea typeface="ＭＳ Ｐゴシック" pitchFamily="34" charset="-128"/>
                <a:cs typeface="Arial" charset="0"/>
              </a:rPr>
              <a:t>Functional Testing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498275" y="1894105"/>
            <a:ext cx="2137560" cy="35626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b="1" dirty="0">
                <a:solidFill>
                  <a:srgbClr val="376092"/>
                </a:solidFill>
                <a:latin typeface="Calibri" pitchFamily="34" charset="0"/>
                <a:ea typeface="ＭＳ Ｐゴシック" pitchFamily="34" charset="-128"/>
                <a:cs typeface="Arial" charset="0"/>
              </a:rPr>
              <a:t>Non Functional Testing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268187" y="2485890"/>
            <a:ext cx="1460665" cy="36813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chemeClr val="bg2"/>
                </a:solidFill>
              </a:rPr>
              <a:t>Service Component Level Testing</a:t>
            </a:r>
          </a:p>
        </p:txBody>
      </p:sp>
      <p:sp>
        <p:nvSpPr>
          <p:cNvPr id="16" name="Oval 15"/>
          <p:cNvSpPr/>
          <p:nvPr/>
        </p:nvSpPr>
        <p:spPr>
          <a:xfrm>
            <a:off x="3443846" y="2691729"/>
            <a:ext cx="320633" cy="1622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268185" y="3564564"/>
            <a:ext cx="1460665" cy="36813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2"/>
                </a:solidFill>
              </a:rPr>
              <a:t>Service Integration Testing</a:t>
            </a:r>
            <a:endParaRPr lang="en-US" sz="800" b="1" dirty="0">
              <a:solidFill>
                <a:schemeClr val="bg2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280054" y="4623454"/>
            <a:ext cx="1460665" cy="36813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2"/>
                </a:solidFill>
              </a:rPr>
              <a:t>Workflow </a:t>
            </a:r>
          </a:p>
          <a:p>
            <a:r>
              <a:rPr lang="en-US" sz="800" b="1" dirty="0" smtClean="0">
                <a:solidFill>
                  <a:schemeClr val="bg2"/>
                </a:solidFill>
              </a:rPr>
              <a:t>Testing</a:t>
            </a:r>
            <a:endParaRPr lang="en-US" sz="800" b="1" dirty="0">
              <a:solidFill>
                <a:schemeClr val="bg2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276113" y="4098955"/>
            <a:ext cx="1460665" cy="36813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chemeClr val="bg2"/>
                </a:solidFill>
              </a:rPr>
              <a:t>Service </a:t>
            </a:r>
            <a:r>
              <a:rPr lang="en-US" sz="800" b="1" dirty="0" smtClean="0">
                <a:solidFill>
                  <a:schemeClr val="bg2"/>
                </a:solidFill>
              </a:rPr>
              <a:t>Regression Testing</a:t>
            </a:r>
            <a:endParaRPr lang="en-US" sz="800" b="1" dirty="0">
              <a:solidFill>
                <a:schemeClr val="bg2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2254337" y="3006415"/>
            <a:ext cx="1496292" cy="368135"/>
            <a:chOff x="2278087" y="3224140"/>
            <a:chExt cx="1496292" cy="368135"/>
          </a:xfrm>
        </p:grpSpPr>
        <p:sp>
          <p:nvSpPr>
            <p:cNvPr id="29" name="Rounded Rectangle 28"/>
            <p:cNvSpPr/>
            <p:nvPr/>
          </p:nvSpPr>
          <p:spPr>
            <a:xfrm>
              <a:off x="2278087" y="3224140"/>
              <a:ext cx="1460665" cy="36813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bg2"/>
                  </a:solidFill>
                </a:rPr>
                <a:t>Service </a:t>
              </a:r>
              <a:r>
                <a:rPr lang="en-US" sz="800" b="1" dirty="0" smtClean="0">
                  <a:solidFill>
                    <a:schemeClr val="bg2"/>
                  </a:solidFill>
                </a:rPr>
                <a:t>Level </a:t>
              </a:r>
            </a:p>
            <a:p>
              <a:r>
                <a:rPr lang="en-US" sz="800" b="1" dirty="0" smtClean="0">
                  <a:solidFill>
                    <a:schemeClr val="bg2"/>
                  </a:solidFill>
                </a:rPr>
                <a:t>Testing</a:t>
              </a:r>
              <a:endParaRPr lang="en-US" sz="800" b="1" dirty="0">
                <a:solidFill>
                  <a:schemeClr val="bg2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3453746" y="3429979"/>
              <a:ext cx="320633" cy="16229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sp>
        <p:nvSpPr>
          <p:cNvPr id="38" name="Oval 37"/>
          <p:cNvSpPr/>
          <p:nvPr/>
        </p:nvSpPr>
        <p:spPr>
          <a:xfrm>
            <a:off x="3416145" y="3748631"/>
            <a:ext cx="320633" cy="1622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4    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429996" y="4294857"/>
            <a:ext cx="320633" cy="1622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0" name="Oval 39"/>
          <p:cNvSpPr/>
          <p:nvPr/>
        </p:nvSpPr>
        <p:spPr>
          <a:xfrm>
            <a:off x="3453746" y="4769857"/>
            <a:ext cx="320633" cy="1622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2301829" y="5143979"/>
            <a:ext cx="1460665" cy="36813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2"/>
                </a:solidFill>
              </a:rPr>
              <a:t>System </a:t>
            </a:r>
          </a:p>
          <a:p>
            <a:r>
              <a:rPr lang="en-US" sz="800" b="1" dirty="0" smtClean="0">
                <a:solidFill>
                  <a:schemeClr val="bg2"/>
                </a:solidFill>
              </a:rPr>
              <a:t>Testing</a:t>
            </a:r>
            <a:endParaRPr lang="en-US" sz="800" b="1" dirty="0">
              <a:solidFill>
                <a:schemeClr val="bg2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475521" y="5290382"/>
            <a:ext cx="320633" cy="1622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5781303" y="2485889"/>
            <a:ext cx="1460665" cy="36813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2"/>
                </a:solidFill>
              </a:rPr>
              <a:t>Governance </a:t>
            </a:r>
          </a:p>
          <a:p>
            <a:r>
              <a:rPr lang="en-US" sz="800" b="1" dirty="0" smtClean="0">
                <a:solidFill>
                  <a:schemeClr val="bg2"/>
                </a:solidFill>
              </a:rPr>
              <a:t>Testing</a:t>
            </a:r>
            <a:endParaRPr lang="en-US" sz="800" b="1" dirty="0">
              <a:solidFill>
                <a:schemeClr val="bg2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956962" y="2691728"/>
            <a:ext cx="320633" cy="1622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5777353" y="2996519"/>
            <a:ext cx="1460665" cy="36813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2"/>
                </a:solidFill>
              </a:rPr>
              <a:t>Performance</a:t>
            </a:r>
          </a:p>
          <a:p>
            <a:r>
              <a:rPr lang="en-US" sz="800" b="1" dirty="0" smtClean="0">
                <a:solidFill>
                  <a:schemeClr val="bg2"/>
                </a:solidFill>
              </a:rPr>
              <a:t>Testing</a:t>
            </a:r>
            <a:endParaRPr lang="en-US" sz="800" b="1" dirty="0">
              <a:solidFill>
                <a:schemeClr val="bg2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6953012" y="3180586"/>
            <a:ext cx="320633" cy="1622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5777351" y="3562582"/>
            <a:ext cx="1460665" cy="36813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2"/>
                </a:solidFill>
              </a:rPr>
              <a:t>Security </a:t>
            </a:r>
          </a:p>
          <a:p>
            <a:r>
              <a:rPr lang="en-US" sz="800" b="1" dirty="0" smtClean="0">
                <a:solidFill>
                  <a:schemeClr val="bg2"/>
                </a:solidFill>
              </a:rPr>
              <a:t>Testing</a:t>
            </a:r>
            <a:endParaRPr lang="en-US" sz="800" b="1" dirty="0">
              <a:solidFill>
                <a:schemeClr val="bg2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925311" y="3746649"/>
            <a:ext cx="320633" cy="1622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	3    3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5803079" y="4213709"/>
            <a:ext cx="1460665" cy="36813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2"/>
                </a:solidFill>
              </a:rPr>
              <a:t>Deployment</a:t>
            </a:r>
          </a:p>
          <a:p>
            <a:r>
              <a:rPr lang="en-US" sz="800" b="1" dirty="0" smtClean="0">
                <a:solidFill>
                  <a:schemeClr val="bg2"/>
                </a:solidFill>
              </a:rPr>
              <a:t>Testing</a:t>
            </a:r>
            <a:endParaRPr lang="en-US" sz="800" b="1" dirty="0">
              <a:solidFill>
                <a:schemeClr val="bg2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6956962" y="4409611"/>
            <a:ext cx="320633" cy="1622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488870" y="1654591"/>
            <a:ext cx="486888" cy="400989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wrap="none" anchor="ctr"/>
          <a:lstStyle/>
          <a:p>
            <a:r>
              <a:rPr lang="en-US" sz="1400" b="1" dirty="0">
                <a:solidFill>
                  <a:srgbClr val="002060"/>
                </a:solidFill>
                <a:latin typeface="Calibri" pitchFamily="34" charset="0"/>
                <a:cs typeface="Arial" charset="0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Calibri" pitchFamily="34" charset="0"/>
                <a:cs typeface="Arial" charset="0"/>
              </a:rPr>
              <a:t>        </a:t>
            </a:r>
            <a:r>
              <a:rPr lang="en-US" sz="2000" b="1" dirty="0" smtClean="0">
                <a:solidFill>
                  <a:srgbClr val="002060"/>
                </a:solidFill>
                <a:latin typeface="Calibri" pitchFamily="34" charset="0"/>
                <a:cs typeface="Arial" charset="0"/>
              </a:rPr>
              <a:t>Automation  </a:t>
            </a:r>
            <a:endParaRPr lang="en-US" sz="2000" b="1" dirty="0">
              <a:solidFill>
                <a:srgbClr val="002060"/>
              </a:solidFill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44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264303" y="0"/>
            <a:ext cx="4678878" cy="46313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2"/>
                </a:solidFill>
              </a:rPr>
              <a:t>Javeline</a:t>
            </a:r>
            <a:r>
              <a:rPr lang="en-US" sz="1200" b="1" dirty="0" smtClean="0">
                <a:solidFill>
                  <a:schemeClr val="bg2"/>
                </a:solidFill>
              </a:rPr>
              <a:t> Testing Approach</a:t>
            </a:r>
            <a:endParaRPr lang="en-US" sz="1200" b="1" dirty="0">
              <a:solidFill>
                <a:schemeClr val="bg2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07818" y="813057"/>
            <a:ext cx="2553194" cy="1229499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smtClean="0">
                <a:solidFill>
                  <a:schemeClr val="bg2"/>
                </a:solidFill>
              </a:rPr>
              <a:t>Service Component Level Testing</a:t>
            </a:r>
          </a:p>
          <a:p>
            <a:pPr algn="ctr"/>
            <a:endParaRPr lang="en-US" sz="900" b="1" dirty="0" smtClean="0">
              <a:solidFill>
                <a:schemeClr val="bg2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800" dirty="0" smtClean="0">
                <a:solidFill>
                  <a:schemeClr val="bg2"/>
                </a:solidFill>
              </a:rPr>
              <a:t>Review of Code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800" dirty="0" smtClean="0">
                <a:solidFill>
                  <a:schemeClr val="bg2"/>
                </a:solidFill>
              </a:rPr>
              <a:t>Unit Testing of  Smallest  piece of Code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800" dirty="0" smtClean="0">
                <a:solidFill>
                  <a:schemeClr val="bg2"/>
                </a:solidFill>
              </a:rPr>
              <a:t>Coverage Testing at 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800" dirty="0">
                <a:solidFill>
                  <a:schemeClr val="bg2"/>
                </a:solidFill>
              </a:rPr>
              <a:t>	</a:t>
            </a:r>
            <a:r>
              <a:rPr lang="en-US" sz="800" dirty="0" smtClean="0">
                <a:solidFill>
                  <a:schemeClr val="bg2"/>
                </a:solidFill>
              </a:rPr>
              <a:t>Statement 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800" dirty="0">
                <a:solidFill>
                  <a:schemeClr val="bg2"/>
                </a:solidFill>
              </a:rPr>
              <a:t>	</a:t>
            </a:r>
            <a:r>
              <a:rPr lang="en-US" sz="800" dirty="0" smtClean="0">
                <a:solidFill>
                  <a:schemeClr val="bg2"/>
                </a:solidFill>
              </a:rPr>
              <a:t>Condition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800" dirty="0">
                <a:solidFill>
                  <a:schemeClr val="bg2"/>
                </a:solidFill>
              </a:rPr>
              <a:t>	</a:t>
            </a:r>
            <a:r>
              <a:rPr lang="en-US" sz="800" dirty="0" smtClean="0">
                <a:solidFill>
                  <a:schemeClr val="bg2"/>
                </a:solidFill>
              </a:rPr>
              <a:t>Branch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800" dirty="0">
                <a:solidFill>
                  <a:schemeClr val="bg2"/>
                </a:solidFill>
              </a:rPr>
              <a:t>	</a:t>
            </a:r>
            <a:r>
              <a:rPr lang="en-US" sz="800" dirty="0" smtClean="0">
                <a:solidFill>
                  <a:schemeClr val="bg2"/>
                </a:solidFill>
              </a:rPr>
              <a:t>Path Level </a:t>
            </a:r>
          </a:p>
          <a:p>
            <a:r>
              <a:rPr lang="en-US" sz="1000" dirty="0">
                <a:solidFill>
                  <a:schemeClr val="bg2"/>
                </a:solidFill>
              </a:rPr>
              <a:t>	</a:t>
            </a:r>
            <a:endParaRPr lang="en-US" sz="1000" dirty="0" smtClean="0">
              <a:solidFill>
                <a:schemeClr val="bg2"/>
              </a:solidFill>
            </a:endParaRPr>
          </a:p>
          <a:p>
            <a:r>
              <a:rPr lang="en-US" sz="1000" dirty="0">
                <a:solidFill>
                  <a:schemeClr val="bg2"/>
                </a:solidFill>
              </a:rPr>
              <a:t>	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07817" y="2407440"/>
            <a:ext cx="2553195" cy="788727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smtClean="0">
                <a:solidFill>
                  <a:schemeClr val="bg2"/>
                </a:solidFill>
              </a:rPr>
              <a:t>Service Level Testing</a:t>
            </a:r>
          </a:p>
          <a:p>
            <a:pPr algn="ctr"/>
            <a:endParaRPr lang="en-US" sz="1000" b="1" dirty="0" smtClean="0">
              <a:solidFill>
                <a:schemeClr val="bg2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800" dirty="0">
                <a:solidFill>
                  <a:schemeClr val="bg2"/>
                </a:solidFill>
              </a:rPr>
              <a:t>Service Discovery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800" dirty="0">
                <a:solidFill>
                  <a:schemeClr val="bg2"/>
                </a:solidFill>
              </a:rPr>
              <a:t>Configuration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800" dirty="0">
                <a:solidFill>
                  <a:schemeClr val="bg2"/>
                </a:solidFill>
              </a:rPr>
              <a:t>Schema Validation(WSDL/XML)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07815" y="3487855"/>
            <a:ext cx="2553195" cy="994079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smtClean="0">
                <a:solidFill>
                  <a:schemeClr val="bg2"/>
                </a:solidFill>
              </a:rPr>
              <a:t>Service Integration Testing</a:t>
            </a:r>
          </a:p>
          <a:p>
            <a:pPr algn="ctr"/>
            <a:endParaRPr lang="en-US" sz="1000" b="1" dirty="0" smtClean="0">
              <a:solidFill>
                <a:schemeClr val="bg2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800" dirty="0">
                <a:solidFill>
                  <a:schemeClr val="bg2"/>
                </a:solidFill>
              </a:rPr>
              <a:t>Testing of Interface s Signatures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800" dirty="0">
                <a:solidFill>
                  <a:schemeClr val="bg2"/>
                </a:solidFill>
              </a:rPr>
              <a:t>Information Sharing  between Services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800" dirty="0">
                <a:solidFill>
                  <a:schemeClr val="bg2"/>
                </a:solidFill>
              </a:rPr>
              <a:t>Test the services across the Platform &amp; Systems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900" dirty="0">
              <a:solidFill>
                <a:schemeClr val="bg2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07818" y="4789910"/>
            <a:ext cx="2571006" cy="936198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smtClean="0">
                <a:solidFill>
                  <a:schemeClr val="bg2"/>
                </a:solidFill>
              </a:rPr>
              <a:t>Regression Testing</a:t>
            </a:r>
          </a:p>
          <a:p>
            <a:pPr algn="ctr"/>
            <a:endParaRPr lang="en-US" sz="900" b="1" dirty="0" smtClean="0">
              <a:solidFill>
                <a:schemeClr val="bg2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800" dirty="0">
                <a:solidFill>
                  <a:schemeClr val="bg2"/>
                </a:solidFill>
              </a:rPr>
              <a:t>Change or Upgrade in Baseline Code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800" dirty="0">
                <a:solidFill>
                  <a:schemeClr val="bg2"/>
                </a:solidFill>
              </a:rPr>
              <a:t>Upgrade of Service Contract (WSDL) or SLAs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800" dirty="0">
                <a:solidFill>
                  <a:schemeClr val="bg2"/>
                </a:solidFill>
              </a:rPr>
              <a:t>Change in deployment configurations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800" dirty="0">
                <a:solidFill>
                  <a:schemeClr val="bg2"/>
                </a:solidFill>
              </a:rPr>
              <a:t>Change in Backend system or Data source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900" dirty="0" smtClean="0">
              <a:solidFill>
                <a:schemeClr val="bg2"/>
              </a:solidFill>
            </a:endParaRPr>
          </a:p>
          <a:p>
            <a:r>
              <a:rPr lang="en-US" sz="1000" dirty="0">
                <a:solidFill>
                  <a:schemeClr val="bg2"/>
                </a:solidFill>
              </a:rPr>
              <a:t>	</a:t>
            </a:r>
            <a:endParaRPr lang="en-US" sz="1000" dirty="0" smtClean="0">
              <a:solidFill>
                <a:schemeClr val="bg2"/>
              </a:solidFill>
            </a:endParaRPr>
          </a:p>
          <a:p>
            <a:r>
              <a:rPr lang="en-US" sz="1000" dirty="0">
                <a:solidFill>
                  <a:schemeClr val="bg2"/>
                </a:solidFill>
              </a:rPr>
              <a:t>	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3269819" y="788093"/>
            <a:ext cx="2743204" cy="1349465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smtClean="0">
                <a:solidFill>
                  <a:schemeClr val="bg2"/>
                </a:solidFill>
              </a:rPr>
              <a:t>Process/Workflow Testing</a:t>
            </a:r>
          </a:p>
          <a:p>
            <a:pPr algn="ctr"/>
            <a:endParaRPr lang="en-US" sz="900" b="1" dirty="0" smtClean="0">
              <a:solidFill>
                <a:schemeClr val="bg2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800" dirty="0">
                <a:solidFill>
                  <a:schemeClr val="bg2"/>
                </a:solidFill>
              </a:rPr>
              <a:t>ensures services are operating collectively as specified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800" dirty="0">
                <a:solidFill>
                  <a:schemeClr val="bg2"/>
                </a:solidFill>
              </a:rPr>
              <a:t>Test as E2E business work flow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800" dirty="0" smtClean="0">
                <a:solidFill>
                  <a:schemeClr val="bg2"/>
                </a:solidFill>
              </a:rPr>
              <a:t>Business </a:t>
            </a:r>
            <a:r>
              <a:rPr lang="en-US" sz="800" dirty="0">
                <a:solidFill>
                  <a:schemeClr val="bg2"/>
                </a:solidFill>
              </a:rPr>
              <a:t>Rules Validation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800" dirty="0" smtClean="0">
                <a:solidFill>
                  <a:schemeClr val="bg2"/>
                </a:solidFill>
              </a:rPr>
              <a:t>Error </a:t>
            </a:r>
            <a:r>
              <a:rPr lang="en-US" sz="800" dirty="0">
                <a:solidFill>
                  <a:schemeClr val="bg2"/>
                </a:solidFill>
              </a:rPr>
              <a:t>handling &amp; Logging   	</a:t>
            </a:r>
          </a:p>
          <a:p>
            <a:r>
              <a:rPr lang="en-US" sz="1000" dirty="0">
                <a:solidFill>
                  <a:schemeClr val="bg2"/>
                </a:solidFill>
              </a:rPr>
              <a:t>	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269820" y="3913643"/>
            <a:ext cx="2608689" cy="1363607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smtClean="0">
                <a:solidFill>
                  <a:schemeClr val="bg2"/>
                </a:solidFill>
              </a:rPr>
              <a:t>System Testing</a:t>
            </a:r>
          </a:p>
          <a:p>
            <a:pPr algn="ctr"/>
            <a:endParaRPr lang="en-US" sz="900" b="1" dirty="0" smtClean="0">
              <a:solidFill>
                <a:schemeClr val="bg2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800" dirty="0">
                <a:solidFill>
                  <a:schemeClr val="bg2"/>
                </a:solidFill>
              </a:rPr>
              <a:t>ensures services are operating collectively as specified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800" dirty="0">
                <a:solidFill>
                  <a:schemeClr val="bg2"/>
                </a:solidFill>
              </a:rPr>
              <a:t>Test as E2E business work flow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800" dirty="0" smtClean="0">
                <a:solidFill>
                  <a:schemeClr val="bg2"/>
                </a:solidFill>
              </a:rPr>
              <a:t>Business </a:t>
            </a:r>
            <a:r>
              <a:rPr lang="en-US" sz="800" dirty="0">
                <a:solidFill>
                  <a:schemeClr val="bg2"/>
                </a:solidFill>
              </a:rPr>
              <a:t>Rules Validation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800" dirty="0" smtClean="0">
                <a:solidFill>
                  <a:schemeClr val="bg2"/>
                </a:solidFill>
              </a:rPr>
              <a:t>Error </a:t>
            </a:r>
            <a:r>
              <a:rPr lang="en-US" sz="800" dirty="0">
                <a:solidFill>
                  <a:schemeClr val="bg2"/>
                </a:solidFill>
              </a:rPr>
              <a:t>handling &amp; Logging   </a:t>
            </a:r>
          </a:p>
          <a:p>
            <a:r>
              <a:rPr lang="en-US" sz="1000" dirty="0">
                <a:solidFill>
                  <a:schemeClr val="bg2"/>
                </a:solidFill>
              </a:rPr>
              <a:t>	</a:t>
            </a:r>
            <a:endParaRPr lang="en-US" sz="1000" dirty="0" smtClean="0">
              <a:solidFill>
                <a:schemeClr val="bg2"/>
              </a:solidFill>
            </a:endParaRPr>
          </a:p>
          <a:p>
            <a:r>
              <a:rPr lang="en-US" sz="1000" dirty="0">
                <a:solidFill>
                  <a:schemeClr val="bg2"/>
                </a:solidFill>
              </a:rPr>
              <a:t>	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398815" y="788093"/>
            <a:ext cx="2436420" cy="1254463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smtClean="0">
                <a:solidFill>
                  <a:schemeClr val="bg2"/>
                </a:solidFill>
              </a:rPr>
              <a:t>Governance Testing</a:t>
            </a:r>
          </a:p>
          <a:p>
            <a:pPr algn="ctr"/>
            <a:endParaRPr lang="en-US" sz="900" b="1" dirty="0" smtClean="0">
              <a:solidFill>
                <a:schemeClr val="bg2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800" dirty="0" err="1">
                <a:solidFill>
                  <a:schemeClr val="bg2"/>
                </a:solidFill>
              </a:rPr>
              <a:t>QoS</a:t>
            </a:r>
            <a:r>
              <a:rPr lang="en-US" sz="800" dirty="0">
                <a:solidFill>
                  <a:schemeClr val="bg2"/>
                </a:solidFill>
              </a:rPr>
              <a:t>  policies on performance , Security, Transactions.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800" dirty="0">
                <a:solidFill>
                  <a:schemeClr val="bg2"/>
                </a:solidFill>
              </a:rPr>
              <a:t>Regulatory policies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800" dirty="0">
                <a:solidFill>
                  <a:schemeClr val="bg2"/>
                </a:solidFill>
              </a:rPr>
              <a:t>Business policies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800" dirty="0">
                <a:solidFill>
                  <a:schemeClr val="bg2"/>
                </a:solidFill>
              </a:rPr>
              <a:t>Infrastructure policies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800" dirty="0">
                <a:solidFill>
                  <a:schemeClr val="bg2"/>
                </a:solidFill>
              </a:rPr>
              <a:t>SOA guidelines &amp; Standards 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800" dirty="0">
              <a:solidFill>
                <a:schemeClr val="bg2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900" dirty="0" smtClean="0">
              <a:solidFill>
                <a:schemeClr val="bg2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900" dirty="0">
              <a:solidFill>
                <a:schemeClr val="bg2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900" dirty="0" smtClean="0">
              <a:solidFill>
                <a:schemeClr val="bg2"/>
              </a:solidFill>
            </a:endParaRPr>
          </a:p>
          <a:p>
            <a:endParaRPr lang="en-US" sz="900" dirty="0" smtClean="0">
              <a:solidFill>
                <a:schemeClr val="bg2"/>
              </a:solidFill>
            </a:endParaRPr>
          </a:p>
          <a:p>
            <a:r>
              <a:rPr lang="en-US" sz="1000" dirty="0">
                <a:solidFill>
                  <a:schemeClr val="bg2"/>
                </a:solidFill>
              </a:rPr>
              <a:t>	</a:t>
            </a:r>
            <a:endParaRPr lang="en-US" sz="1000" dirty="0" smtClean="0">
              <a:solidFill>
                <a:schemeClr val="bg2"/>
              </a:solidFill>
            </a:endParaRPr>
          </a:p>
          <a:p>
            <a:r>
              <a:rPr lang="en-US" sz="1000" dirty="0">
                <a:solidFill>
                  <a:schemeClr val="bg2"/>
                </a:solidFill>
              </a:rPr>
              <a:t>	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351304" y="4005287"/>
            <a:ext cx="2606636" cy="1569246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smtClean="0">
                <a:solidFill>
                  <a:schemeClr val="bg2"/>
                </a:solidFill>
              </a:rPr>
              <a:t>Security Testing </a:t>
            </a:r>
          </a:p>
          <a:p>
            <a:pPr algn="ctr"/>
            <a:endParaRPr lang="en-US" sz="900" b="1" dirty="0" smtClean="0">
              <a:solidFill>
                <a:schemeClr val="bg2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800" dirty="0">
                <a:solidFill>
                  <a:schemeClr val="bg2"/>
                </a:solidFill>
              </a:rPr>
              <a:t>Confidentiality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800" dirty="0" smtClean="0">
                <a:solidFill>
                  <a:schemeClr val="bg2"/>
                </a:solidFill>
              </a:rPr>
              <a:t>SQL </a:t>
            </a:r>
            <a:r>
              <a:rPr lang="en-US" sz="800" dirty="0">
                <a:solidFill>
                  <a:schemeClr val="bg2"/>
                </a:solidFill>
              </a:rPr>
              <a:t>Injections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800" dirty="0">
                <a:solidFill>
                  <a:schemeClr val="bg2"/>
                </a:solidFill>
              </a:rPr>
              <a:t>Buffer Over Flow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800" dirty="0">
                <a:solidFill>
                  <a:schemeClr val="bg2"/>
                </a:solidFill>
              </a:rPr>
              <a:t>Bad Parameter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800" dirty="0">
                <a:solidFill>
                  <a:schemeClr val="bg2"/>
                </a:solidFill>
              </a:rPr>
              <a:t>Leak testing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800" dirty="0">
                <a:solidFill>
                  <a:schemeClr val="bg2"/>
                </a:solidFill>
              </a:rPr>
              <a:t>Access Control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800" dirty="0">
                <a:solidFill>
                  <a:schemeClr val="bg2"/>
                </a:solidFill>
              </a:rPr>
              <a:t>Security Boundary </a:t>
            </a:r>
          </a:p>
          <a:p>
            <a:r>
              <a:rPr lang="en-US" sz="1000" dirty="0">
                <a:solidFill>
                  <a:schemeClr val="bg2"/>
                </a:solidFill>
              </a:rPr>
              <a:t>	</a:t>
            </a:r>
            <a:endParaRPr lang="en-US" sz="1000" dirty="0" smtClean="0">
              <a:solidFill>
                <a:schemeClr val="bg2"/>
              </a:solidFill>
            </a:endParaRPr>
          </a:p>
          <a:p>
            <a:r>
              <a:rPr lang="en-US" sz="1000" dirty="0">
                <a:solidFill>
                  <a:schemeClr val="bg2"/>
                </a:solidFill>
              </a:rPr>
              <a:t>	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398815" y="2407441"/>
            <a:ext cx="2606636" cy="1458702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smtClean="0">
                <a:solidFill>
                  <a:schemeClr val="bg2"/>
                </a:solidFill>
              </a:rPr>
              <a:t>Performance Testing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900" dirty="0" smtClean="0">
              <a:solidFill>
                <a:schemeClr val="bg2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800" dirty="0">
                <a:solidFill>
                  <a:schemeClr val="bg2"/>
                </a:solidFill>
              </a:rPr>
              <a:t>Load /Stress</a:t>
            </a:r>
          </a:p>
          <a:p>
            <a:pPr marL="628650" lvl="2" indent="-171450">
              <a:buFont typeface="Arial" pitchFamily="34" charset="0"/>
              <a:buChar char="•"/>
            </a:pPr>
            <a:r>
              <a:rPr lang="en-US" sz="800" dirty="0">
                <a:solidFill>
                  <a:schemeClr val="bg2"/>
                </a:solidFill>
              </a:rPr>
              <a:t>Response Time &amp;Throughput </a:t>
            </a:r>
          </a:p>
          <a:p>
            <a:pPr marL="628650" lvl="2" indent="-171450">
              <a:buFont typeface="Arial" pitchFamily="34" charset="0"/>
              <a:buChar char="•"/>
            </a:pPr>
            <a:r>
              <a:rPr lang="en-US" sz="800" dirty="0">
                <a:solidFill>
                  <a:schemeClr val="bg2"/>
                </a:solidFill>
              </a:rPr>
              <a:t>Concurrency</a:t>
            </a:r>
          </a:p>
          <a:p>
            <a:pPr marL="628650" lvl="2" indent="-171450">
              <a:buFont typeface="Arial" pitchFamily="34" charset="0"/>
              <a:buChar char="•"/>
            </a:pPr>
            <a:r>
              <a:rPr lang="en-US" sz="800" dirty="0">
                <a:solidFill>
                  <a:schemeClr val="bg2"/>
                </a:solidFill>
              </a:rPr>
              <a:t>Resource consumption and</a:t>
            </a:r>
          </a:p>
          <a:p>
            <a:pPr marL="628650" lvl="2" indent="-171450">
              <a:buFont typeface="Arial" pitchFamily="34" charset="0"/>
              <a:buChar char="•"/>
            </a:pPr>
            <a:r>
              <a:rPr lang="en-US" sz="800" dirty="0">
                <a:solidFill>
                  <a:schemeClr val="bg2"/>
                </a:solidFill>
              </a:rPr>
              <a:t>Volumetric</a:t>
            </a:r>
          </a:p>
          <a:p>
            <a:pPr marL="171450" lvl="1" indent="-171450">
              <a:buFont typeface="Arial" pitchFamily="34" charset="0"/>
              <a:buChar char="•"/>
            </a:pPr>
            <a:endParaRPr lang="en-US" sz="800" dirty="0">
              <a:solidFill>
                <a:schemeClr val="bg2"/>
              </a:solidFill>
            </a:endParaRPr>
          </a:p>
          <a:p>
            <a:pPr marL="171450" lvl="1" indent="-171450">
              <a:buFont typeface="Arial" pitchFamily="34" charset="0"/>
              <a:buChar char="•"/>
            </a:pPr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269819" y="5425320"/>
            <a:ext cx="2608689" cy="1008346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smtClean="0">
                <a:solidFill>
                  <a:schemeClr val="bg2"/>
                </a:solidFill>
              </a:rPr>
              <a:t>Deployment Testing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800" dirty="0">
              <a:solidFill>
                <a:schemeClr val="bg2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800" dirty="0">
                <a:solidFill>
                  <a:schemeClr val="bg2"/>
                </a:solidFill>
              </a:rPr>
              <a:t>On Demand/Hosted</a:t>
            </a:r>
          </a:p>
          <a:p>
            <a:pPr marL="628650" lvl="2" indent="-171450">
              <a:buFont typeface="Arial" pitchFamily="34" charset="0"/>
              <a:buChar char="•"/>
            </a:pPr>
            <a:r>
              <a:rPr lang="en-US" sz="800" dirty="0" err="1">
                <a:solidFill>
                  <a:schemeClr val="bg2"/>
                </a:solidFill>
              </a:rPr>
              <a:t>Muti</a:t>
            </a:r>
            <a:r>
              <a:rPr lang="en-US" sz="800" dirty="0">
                <a:solidFill>
                  <a:schemeClr val="bg2"/>
                </a:solidFill>
              </a:rPr>
              <a:t> Tenancy </a:t>
            </a:r>
          </a:p>
          <a:p>
            <a:pPr marL="628650" lvl="2" indent="-171450">
              <a:buFont typeface="Arial" pitchFamily="34" charset="0"/>
              <a:buChar char="•"/>
            </a:pPr>
            <a:r>
              <a:rPr lang="en-US" sz="800" dirty="0">
                <a:solidFill>
                  <a:schemeClr val="bg2"/>
                </a:solidFill>
              </a:rPr>
              <a:t>Security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30" name="Cloud 29"/>
          <p:cNvSpPr/>
          <p:nvPr/>
        </p:nvSpPr>
        <p:spPr>
          <a:xfrm>
            <a:off x="3355914" y="2398912"/>
            <a:ext cx="2436497" cy="1203672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2"/>
                </a:solidFill>
              </a:rPr>
              <a:t>Javeline</a:t>
            </a:r>
            <a:endParaRPr lang="en-US" b="1" dirty="0" smtClean="0">
              <a:solidFill>
                <a:schemeClr val="bg2"/>
              </a:solidFill>
            </a:endParaRPr>
          </a:p>
          <a:p>
            <a:pPr algn="ctr"/>
            <a:r>
              <a:rPr lang="en-US" b="1" dirty="0" smtClean="0">
                <a:solidFill>
                  <a:schemeClr val="bg2"/>
                </a:solidFill>
              </a:rPr>
              <a:t>Platform </a:t>
            </a:r>
          </a:p>
          <a:p>
            <a:pPr algn="ctr"/>
            <a:r>
              <a:rPr lang="en-US" b="1" dirty="0" smtClean="0">
                <a:solidFill>
                  <a:schemeClr val="bg2"/>
                </a:solidFill>
              </a:rPr>
              <a:t>Testing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39" name="Straight Arrow Connector 38"/>
          <p:cNvCxnSpPr>
            <a:stCxn id="30" idx="0"/>
            <a:endCxn id="28" idx="1"/>
          </p:cNvCxnSpPr>
          <p:nvPr/>
        </p:nvCxnSpPr>
        <p:spPr>
          <a:xfrm flipV="1">
            <a:off x="5790381" y="1415325"/>
            <a:ext cx="608434" cy="15854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0" idx="2"/>
            <a:endCxn id="12" idx="3"/>
          </p:cNvCxnSpPr>
          <p:nvPr/>
        </p:nvCxnSpPr>
        <p:spPr>
          <a:xfrm flipH="1" flipV="1">
            <a:off x="2761012" y="1427807"/>
            <a:ext cx="602460" cy="15729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3"/>
          </p:cNvCxnSpPr>
          <p:nvPr/>
        </p:nvCxnSpPr>
        <p:spPr>
          <a:xfrm flipH="1" flipV="1">
            <a:off x="4574162" y="2137558"/>
            <a:ext cx="1" cy="330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2"/>
          </p:cNvCxnSpPr>
          <p:nvPr/>
        </p:nvCxnSpPr>
        <p:spPr>
          <a:xfrm flipH="1" flipV="1">
            <a:off x="2761010" y="2801803"/>
            <a:ext cx="602462" cy="1989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623827" y="3660677"/>
            <a:ext cx="2" cy="2648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0" idx="0"/>
            <a:endCxn id="34" idx="3"/>
          </p:cNvCxnSpPr>
          <p:nvPr/>
        </p:nvCxnSpPr>
        <p:spPr>
          <a:xfrm>
            <a:off x="5790381" y="3000748"/>
            <a:ext cx="88127" cy="2928745"/>
          </a:xfrm>
          <a:prstGeom prst="bentConnector3">
            <a:avLst>
              <a:gd name="adj1" fmla="val 35939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703" name="Straight Arrow Connector 29702"/>
          <p:cNvCxnSpPr>
            <a:stCxn id="30" idx="0"/>
          </p:cNvCxnSpPr>
          <p:nvPr/>
        </p:nvCxnSpPr>
        <p:spPr>
          <a:xfrm flipV="1">
            <a:off x="5790381" y="2801803"/>
            <a:ext cx="608434" cy="1989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705" name="Straight Arrow Connector 29704"/>
          <p:cNvCxnSpPr>
            <a:stCxn id="30" idx="0"/>
          </p:cNvCxnSpPr>
          <p:nvPr/>
        </p:nvCxnSpPr>
        <p:spPr>
          <a:xfrm>
            <a:off x="5790381" y="3000748"/>
            <a:ext cx="608434" cy="1128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707" name="Straight Arrow Connector 29706"/>
          <p:cNvCxnSpPr>
            <a:stCxn id="30" idx="2"/>
          </p:cNvCxnSpPr>
          <p:nvPr/>
        </p:nvCxnSpPr>
        <p:spPr>
          <a:xfrm flipH="1">
            <a:off x="2778824" y="3000748"/>
            <a:ext cx="584648" cy="2257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711" name="Straight Arrow Connector 29710"/>
          <p:cNvCxnSpPr>
            <a:stCxn id="30" idx="2"/>
          </p:cNvCxnSpPr>
          <p:nvPr/>
        </p:nvCxnSpPr>
        <p:spPr>
          <a:xfrm flipH="1">
            <a:off x="2778824" y="3000748"/>
            <a:ext cx="584648" cy="9841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6398815" y="5704559"/>
            <a:ext cx="2553195" cy="788727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smtClean="0">
                <a:solidFill>
                  <a:schemeClr val="bg2"/>
                </a:solidFill>
              </a:rPr>
              <a:t>Non Functional (Others)</a:t>
            </a:r>
          </a:p>
          <a:p>
            <a:pPr algn="ctr"/>
            <a:endParaRPr lang="en-US" sz="1000" b="1" dirty="0" smtClean="0">
              <a:solidFill>
                <a:schemeClr val="bg2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800" dirty="0" smtClean="0">
                <a:solidFill>
                  <a:schemeClr val="bg2"/>
                </a:solidFill>
              </a:rPr>
              <a:t>Resource </a:t>
            </a:r>
            <a:r>
              <a:rPr lang="en-US" sz="800" dirty="0" smtClean="0">
                <a:solidFill>
                  <a:schemeClr val="bg2"/>
                </a:solidFill>
              </a:rPr>
              <a:t>Monitoring</a:t>
            </a:r>
            <a:endParaRPr lang="en-US" sz="800" dirty="0">
              <a:solidFill>
                <a:schemeClr val="bg2"/>
              </a:solidFill>
            </a:endParaRPr>
          </a:p>
        </p:txBody>
      </p:sp>
      <p:cxnSp>
        <p:nvCxnSpPr>
          <p:cNvPr id="7" name="Straight Arrow Connector 6"/>
          <p:cNvCxnSpPr>
            <a:endCxn id="26" idx="1"/>
          </p:cNvCxnSpPr>
          <p:nvPr/>
        </p:nvCxnSpPr>
        <p:spPr>
          <a:xfrm>
            <a:off x="5474525" y="3196167"/>
            <a:ext cx="924290" cy="2902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62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506413" y="0"/>
            <a:ext cx="8229600" cy="747713"/>
          </a:xfrm>
        </p:spPr>
        <p:txBody>
          <a:bodyPr/>
          <a:lstStyle/>
          <a:p>
            <a:pPr algn="ctr"/>
            <a:r>
              <a:rPr lang="en-US" u="sng" dirty="0" err="1" smtClean="0">
                <a:ea typeface="ＭＳ Ｐゴシック" pitchFamily="34" charset="-128"/>
              </a:rPr>
              <a:t>Javeline</a:t>
            </a:r>
            <a:r>
              <a:rPr lang="en-US" u="sng" dirty="0" smtClean="0">
                <a:ea typeface="ＭＳ Ｐゴシック" pitchFamily="34" charset="-128"/>
              </a:rPr>
              <a:t>: </a:t>
            </a:r>
            <a:r>
              <a:rPr lang="en-US" u="sng" dirty="0" smtClean="0"/>
              <a:t>Automation Strategy</a:t>
            </a:r>
            <a:endParaRPr lang="en-US" u="sng" dirty="0" smtClean="0">
              <a:ea typeface="ＭＳ Ｐゴシック" pitchFamily="34" charset="-128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4" t="12500" r="21781" b="7955"/>
          <a:stretch/>
        </p:blipFill>
        <p:spPr bwMode="auto">
          <a:xfrm>
            <a:off x="539552" y="913002"/>
            <a:ext cx="8136904" cy="5108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78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40238" y="194668"/>
            <a:ext cx="8072438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u="sng" dirty="0" smtClean="0"/>
              <a:t>Testing Process Workflow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96" name="Rectangle 60"/>
          <p:cNvSpPr>
            <a:spLocks noChangeArrowheads="1"/>
          </p:cNvSpPr>
          <p:nvPr/>
        </p:nvSpPr>
        <p:spPr bwMode="auto">
          <a:xfrm>
            <a:off x="7419599" y="2860056"/>
            <a:ext cx="1420100" cy="1262063"/>
          </a:xfrm>
          <a:prstGeom prst="rect">
            <a:avLst/>
          </a:prstGeom>
          <a:ln w="12700">
            <a:solidFill>
              <a:srgbClr val="8EB6E3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97" name="TextBox 63"/>
          <p:cNvSpPr txBox="1">
            <a:spLocks noChangeArrowheads="1"/>
          </p:cNvSpPr>
          <p:nvPr/>
        </p:nvSpPr>
        <p:spPr bwMode="auto">
          <a:xfrm>
            <a:off x="8245174" y="3124922"/>
            <a:ext cx="762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002060"/>
                </a:solidFill>
                <a:latin typeface="Calibri" pitchFamily="34" charset="0"/>
                <a:cs typeface="Arial" charset="0"/>
              </a:rPr>
              <a:t>Link</a:t>
            </a:r>
          </a:p>
        </p:txBody>
      </p:sp>
      <p:sp>
        <p:nvSpPr>
          <p:cNvPr id="98" name="TextBox 66"/>
          <p:cNvSpPr txBox="1">
            <a:spLocks noChangeArrowheads="1"/>
          </p:cNvSpPr>
          <p:nvPr/>
        </p:nvSpPr>
        <p:spPr bwMode="auto">
          <a:xfrm>
            <a:off x="8221424" y="3356697"/>
            <a:ext cx="762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002060"/>
                </a:solidFill>
                <a:latin typeface="Calibri" pitchFamily="34" charset="0"/>
                <a:cs typeface="Arial" charset="0"/>
              </a:rPr>
              <a:t>Child</a:t>
            </a:r>
          </a:p>
        </p:txBody>
      </p:sp>
      <p:sp>
        <p:nvSpPr>
          <p:cNvPr id="99" name="TextBox 69"/>
          <p:cNvSpPr txBox="1">
            <a:spLocks noChangeArrowheads="1"/>
          </p:cNvSpPr>
          <p:nvPr/>
        </p:nvSpPr>
        <p:spPr bwMode="auto">
          <a:xfrm>
            <a:off x="8055174" y="362816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002060"/>
                </a:solidFill>
                <a:latin typeface="Calibri" pitchFamily="34" charset="0"/>
                <a:cs typeface="Arial" charset="0"/>
              </a:rPr>
              <a:t>Backward </a:t>
            </a:r>
            <a:br>
              <a:rPr lang="en-US" sz="1200" b="1" dirty="0">
                <a:solidFill>
                  <a:srgbClr val="002060"/>
                </a:solidFill>
                <a:latin typeface="Calibri" pitchFamily="34" charset="0"/>
                <a:cs typeface="Arial" charset="0"/>
              </a:rPr>
            </a:br>
            <a:r>
              <a:rPr lang="en-US" sz="1200" b="1" dirty="0">
                <a:solidFill>
                  <a:srgbClr val="002060"/>
                </a:solidFill>
                <a:latin typeface="Calibri" pitchFamily="34" charset="0"/>
                <a:cs typeface="Arial" charset="0"/>
              </a:rPr>
              <a:t>Trace</a:t>
            </a:r>
          </a:p>
        </p:txBody>
      </p:sp>
      <p:sp>
        <p:nvSpPr>
          <p:cNvPr id="100" name="Flowchart: Document 99"/>
          <p:cNvSpPr/>
          <p:nvPr/>
        </p:nvSpPr>
        <p:spPr bwMode="auto">
          <a:xfrm>
            <a:off x="1962149" y="1146897"/>
            <a:ext cx="1143000" cy="1066800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 b="1" dirty="0">
                <a:solidFill>
                  <a:srgbClr val="002060"/>
                </a:solidFill>
                <a:latin typeface="Calibri" pitchFamily="34" charset="0"/>
                <a:cs typeface="Arial" charset="0"/>
              </a:rPr>
              <a:t>Epic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5740399" y="1602510"/>
            <a:ext cx="1143000" cy="1587"/>
          </a:xfrm>
          <a:prstGeom prst="straightConnector1">
            <a:avLst/>
          </a:prstGeom>
          <a:ln>
            <a:solidFill>
              <a:srgbClr val="999999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47"/>
          <p:cNvCxnSpPr>
            <a:cxnSpLocks noChangeShapeType="1"/>
          </p:cNvCxnSpPr>
          <p:nvPr/>
        </p:nvCxnSpPr>
        <p:spPr bwMode="auto">
          <a:xfrm rot="10800000">
            <a:off x="5716587" y="1723160"/>
            <a:ext cx="1143000" cy="1587"/>
          </a:xfrm>
          <a:prstGeom prst="straightConnector1">
            <a:avLst/>
          </a:prstGeom>
          <a:noFill/>
          <a:ln w="9525" algn="ctr">
            <a:solidFill>
              <a:srgbClr val="8EB4E3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" name="Multidocument 6"/>
          <p:cNvSpPr/>
          <p:nvPr/>
        </p:nvSpPr>
        <p:spPr>
          <a:xfrm>
            <a:off x="6915149" y="1223097"/>
            <a:ext cx="1219200" cy="1060450"/>
          </a:xfrm>
          <a:prstGeom prst="flowChartMultidocument">
            <a:avLst/>
          </a:prstGeom>
          <a:gradFill flip="none" rotWithShape="1">
            <a:gsLst>
              <a:gs pos="0">
                <a:srgbClr val="8EB4E3">
                  <a:tint val="66000"/>
                  <a:satMod val="160000"/>
                </a:srgbClr>
              </a:gs>
              <a:gs pos="50000">
                <a:srgbClr val="8EB4E3">
                  <a:tint val="44500"/>
                  <a:satMod val="160000"/>
                </a:srgbClr>
              </a:gs>
              <a:gs pos="100000">
                <a:srgbClr val="8EB4E3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 cap="flat" cmpd="sng" algn="ctr">
            <a:solidFill>
              <a:srgbClr val="376092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400" b="1" dirty="0" smtClean="0">
                <a:solidFill>
                  <a:srgbClr val="376092"/>
                </a:solidFill>
                <a:latin typeface="Calibri" pitchFamily="34" charset="0"/>
                <a:cs typeface="Arial" charset="0"/>
              </a:rPr>
              <a:t>CI &amp;</a:t>
            </a:r>
          </a:p>
          <a:p>
            <a:pPr algn="ctr">
              <a:defRPr/>
            </a:pPr>
            <a:r>
              <a:rPr lang="en-US" sz="1400" b="1" dirty="0" smtClean="0">
                <a:solidFill>
                  <a:srgbClr val="376092"/>
                </a:solidFill>
                <a:latin typeface="Calibri" pitchFamily="34" charset="0"/>
                <a:cs typeface="Arial" charset="0"/>
              </a:rPr>
              <a:t>Unit Testing</a:t>
            </a:r>
            <a:endParaRPr lang="en-US" sz="1400" b="1" dirty="0">
              <a:solidFill>
                <a:srgbClr val="376092"/>
              </a:solidFill>
              <a:latin typeface="Calibri" pitchFamily="34" charset="0"/>
              <a:cs typeface="Arial" charset="0"/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 rot="5400000">
            <a:off x="2215356" y="2652641"/>
            <a:ext cx="952500" cy="1587"/>
          </a:xfrm>
          <a:prstGeom prst="straightConnector1">
            <a:avLst/>
          </a:prstGeom>
          <a:ln>
            <a:solidFill>
              <a:srgbClr val="4E73BE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47"/>
          <p:cNvCxnSpPr>
            <a:cxnSpLocks noChangeShapeType="1"/>
          </p:cNvCxnSpPr>
          <p:nvPr/>
        </p:nvCxnSpPr>
        <p:spPr bwMode="auto">
          <a:xfrm rot="16200000">
            <a:off x="2095500" y="2651847"/>
            <a:ext cx="952500" cy="3175"/>
          </a:xfrm>
          <a:prstGeom prst="straightConnector1">
            <a:avLst/>
          </a:prstGeom>
          <a:noFill/>
          <a:ln w="9525" algn="ctr">
            <a:solidFill>
              <a:srgbClr val="8EB4E3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" name="Multidocument 6"/>
          <p:cNvSpPr/>
          <p:nvPr/>
        </p:nvSpPr>
        <p:spPr>
          <a:xfrm>
            <a:off x="4400549" y="1146897"/>
            <a:ext cx="1219200" cy="1060450"/>
          </a:xfrm>
          <a:prstGeom prst="flowChartMultidocument">
            <a:avLst/>
          </a:prstGeom>
          <a:gradFill flip="none" rotWithShape="1">
            <a:gsLst>
              <a:gs pos="0">
                <a:srgbClr val="8EB4E3">
                  <a:tint val="66000"/>
                  <a:satMod val="160000"/>
                </a:srgbClr>
              </a:gs>
              <a:gs pos="50000">
                <a:srgbClr val="8EB4E3">
                  <a:tint val="44500"/>
                  <a:satMod val="160000"/>
                </a:srgbClr>
              </a:gs>
              <a:gs pos="100000">
                <a:srgbClr val="8EB4E3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 cap="flat" cmpd="sng" algn="ctr">
            <a:solidFill>
              <a:srgbClr val="376092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400" b="1" dirty="0">
                <a:solidFill>
                  <a:srgbClr val="376092"/>
                </a:solidFill>
                <a:latin typeface="Calibri" pitchFamily="34" charset="0"/>
                <a:cs typeface="Arial" charset="0"/>
              </a:rPr>
              <a:t>Feature</a:t>
            </a:r>
          </a:p>
        </p:txBody>
      </p:sp>
      <p:sp>
        <p:nvSpPr>
          <p:cNvPr id="107" name="Multidocument 6"/>
          <p:cNvSpPr/>
          <p:nvPr/>
        </p:nvSpPr>
        <p:spPr>
          <a:xfrm>
            <a:off x="2020075" y="3140551"/>
            <a:ext cx="1219200" cy="1060450"/>
          </a:xfrm>
          <a:prstGeom prst="flowChartMultidocument">
            <a:avLst/>
          </a:prstGeom>
          <a:gradFill flip="none" rotWithShape="1">
            <a:gsLst>
              <a:gs pos="0">
                <a:srgbClr val="8EB4E3">
                  <a:tint val="66000"/>
                  <a:satMod val="160000"/>
                </a:srgbClr>
              </a:gs>
              <a:gs pos="50000">
                <a:srgbClr val="8EB4E3">
                  <a:tint val="44500"/>
                  <a:satMod val="160000"/>
                </a:srgbClr>
              </a:gs>
              <a:gs pos="100000">
                <a:srgbClr val="8EB4E3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 cap="flat" cmpd="sng" algn="ctr">
            <a:solidFill>
              <a:srgbClr val="376092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400" b="1" dirty="0" smtClean="0">
                <a:solidFill>
                  <a:srgbClr val="376092"/>
                </a:solidFill>
                <a:latin typeface="Calibri" pitchFamily="34" charset="0"/>
                <a:cs typeface="Arial" charset="0"/>
              </a:rPr>
              <a:t>Test</a:t>
            </a:r>
            <a:br>
              <a:rPr lang="en-US" sz="1400" b="1" dirty="0" smtClean="0">
                <a:solidFill>
                  <a:srgbClr val="376092"/>
                </a:solidFill>
                <a:latin typeface="Calibri" pitchFamily="34" charset="0"/>
                <a:cs typeface="Arial" charset="0"/>
              </a:rPr>
            </a:br>
            <a:r>
              <a:rPr lang="en-US" sz="1400" b="1" dirty="0" smtClean="0">
                <a:solidFill>
                  <a:srgbClr val="376092"/>
                </a:solidFill>
                <a:latin typeface="Calibri" pitchFamily="34" charset="0"/>
                <a:cs typeface="Arial" charset="0"/>
              </a:rPr>
              <a:t>Scenario</a:t>
            </a:r>
          </a:p>
        </p:txBody>
      </p:sp>
      <p:sp>
        <p:nvSpPr>
          <p:cNvPr id="108" name="Multidocument 6"/>
          <p:cNvSpPr/>
          <p:nvPr/>
        </p:nvSpPr>
        <p:spPr>
          <a:xfrm>
            <a:off x="4400549" y="3128097"/>
            <a:ext cx="1219200" cy="1060450"/>
          </a:xfrm>
          <a:prstGeom prst="flowChartMultidocument">
            <a:avLst/>
          </a:prstGeom>
          <a:gradFill flip="none" rotWithShape="1">
            <a:gsLst>
              <a:gs pos="0">
                <a:srgbClr val="8EB4E3">
                  <a:tint val="66000"/>
                  <a:satMod val="160000"/>
                </a:srgbClr>
              </a:gs>
              <a:gs pos="50000">
                <a:srgbClr val="8EB4E3">
                  <a:tint val="44500"/>
                  <a:satMod val="160000"/>
                </a:srgbClr>
              </a:gs>
              <a:gs pos="100000">
                <a:srgbClr val="8EB4E3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 cap="flat" cmpd="sng" algn="ctr">
            <a:solidFill>
              <a:srgbClr val="376092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400" b="1" dirty="0" smtClean="0">
                <a:solidFill>
                  <a:srgbClr val="376092"/>
                </a:solidFill>
                <a:latin typeface="Calibri" pitchFamily="34" charset="0"/>
                <a:cs typeface="Arial" charset="0"/>
              </a:rPr>
              <a:t>Test</a:t>
            </a:r>
            <a:br>
              <a:rPr lang="en-US" sz="1400" b="1" dirty="0" smtClean="0">
                <a:solidFill>
                  <a:srgbClr val="376092"/>
                </a:solidFill>
                <a:latin typeface="Calibri" pitchFamily="34" charset="0"/>
                <a:cs typeface="Arial" charset="0"/>
              </a:rPr>
            </a:br>
            <a:r>
              <a:rPr lang="en-US" sz="1400" b="1" dirty="0" smtClean="0">
                <a:solidFill>
                  <a:srgbClr val="376092"/>
                </a:solidFill>
                <a:latin typeface="Calibri" pitchFamily="34" charset="0"/>
                <a:cs typeface="Arial" charset="0"/>
              </a:rPr>
              <a:t>Cases*</a:t>
            </a:r>
            <a:endParaRPr lang="en-US" sz="1100" b="1" dirty="0" smtClean="0">
              <a:solidFill>
                <a:srgbClr val="376092"/>
              </a:solidFill>
              <a:latin typeface="Calibri" pitchFamily="34" charset="0"/>
              <a:cs typeface="Arial" charset="0"/>
            </a:endParaRPr>
          </a:p>
          <a:p>
            <a:pPr algn="ctr">
              <a:defRPr/>
            </a:pPr>
            <a:endParaRPr lang="en-US" sz="1400" b="1" dirty="0" smtClean="0">
              <a:solidFill>
                <a:srgbClr val="376092"/>
              </a:solidFill>
              <a:latin typeface="Calibri" pitchFamily="34" charset="0"/>
              <a:cs typeface="Arial" charset="0"/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 rot="5400000">
            <a:off x="4800600" y="2613747"/>
            <a:ext cx="876300" cy="3175"/>
          </a:xfrm>
          <a:prstGeom prst="straightConnector1">
            <a:avLst/>
          </a:prstGeom>
          <a:ln>
            <a:solidFill>
              <a:srgbClr val="4E73BE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47"/>
          <p:cNvCxnSpPr>
            <a:cxnSpLocks noChangeShapeType="1"/>
          </p:cNvCxnSpPr>
          <p:nvPr/>
        </p:nvCxnSpPr>
        <p:spPr bwMode="auto">
          <a:xfrm rot="16200000">
            <a:off x="4669631" y="2614541"/>
            <a:ext cx="876300" cy="1587"/>
          </a:xfrm>
          <a:prstGeom prst="straightConnector1">
            <a:avLst/>
          </a:prstGeom>
          <a:noFill/>
          <a:ln w="9525" algn="ctr">
            <a:solidFill>
              <a:srgbClr val="8EB4E3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" name="Straight Arrow Connector 47"/>
          <p:cNvCxnSpPr>
            <a:cxnSpLocks noChangeShapeType="1"/>
          </p:cNvCxnSpPr>
          <p:nvPr/>
        </p:nvCxnSpPr>
        <p:spPr bwMode="auto">
          <a:xfrm flipH="1" flipV="1">
            <a:off x="1468437" y="5191827"/>
            <a:ext cx="664835" cy="1586"/>
          </a:xfrm>
          <a:prstGeom prst="straightConnector1">
            <a:avLst/>
          </a:prstGeom>
          <a:noFill/>
          <a:ln w="9525" algn="ctr">
            <a:solidFill>
              <a:srgbClr val="8EB4E3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Straight Arrow Connector 114"/>
          <p:cNvCxnSpPr>
            <a:endCxn id="114" idx="0"/>
          </p:cNvCxnSpPr>
          <p:nvPr/>
        </p:nvCxnSpPr>
        <p:spPr>
          <a:xfrm>
            <a:off x="2809548" y="4187325"/>
            <a:ext cx="17200" cy="788341"/>
          </a:xfrm>
          <a:prstGeom prst="straightConnector1">
            <a:avLst/>
          </a:prstGeom>
          <a:ln>
            <a:solidFill>
              <a:srgbClr val="4E73BE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47"/>
          <p:cNvCxnSpPr>
            <a:cxnSpLocks noChangeShapeType="1"/>
          </p:cNvCxnSpPr>
          <p:nvPr/>
        </p:nvCxnSpPr>
        <p:spPr bwMode="auto">
          <a:xfrm flipV="1">
            <a:off x="2559049" y="4187325"/>
            <a:ext cx="14289" cy="743277"/>
          </a:xfrm>
          <a:prstGeom prst="straightConnector1">
            <a:avLst/>
          </a:prstGeom>
          <a:noFill/>
          <a:ln w="9525" algn="ctr">
            <a:solidFill>
              <a:srgbClr val="8EB4E3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" name="Straight Arrow Connector 47"/>
          <p:cNvCxnSpPr>
            <a:cxnSpLocks noChangeShapeType="1"/>
          </p:cNvCxnSpPr>
          <p:nvPr/>
        </p:nvCxnSpPr>
        <p:spPr bwMode="auto">
          <a:xfrm rot="10800000">
            <a:off x="3269455" y="5353108"/>
            <a:ext cx="1063625" cy="1587"/>
          </a:xfrm>
          <a:prstGeom prst="straightConnector1">
            <a:avLst/>
          </a:prstGeom>
          <a:noFill/>
          <a:ln w="9525" algn="ctr">
            <a:solidFill>
              <a:srgbClr val="8EB4E3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8437" name="Group 18436"/>
          <p:cNvGrpSpPr/>
          <p:nvPr/>
        </p:nvGrpSpPr>
        <p:grpSpPr>
          <a:xfrm>
            <a:off x="538162" y="4930602"/>
            <a:ext cx="6224753" cy="1105514"/>
            <a:chOff x="471662" y="5376484"/>
            <a:chExt cx="6224753" cy="1105514"/>
          </a:xfrm>
        </p:grpSpPr>
        <p:sp>
          <p:nvSpPr>
            <p:cNvPr id="109" name="Flowchart: Document 108"/>
            <p:cNvSpPr/>
            <p:nvPr/>
          </p:nvSpPr>
          <p:spPr bwMode="auto">
            <a:xfrm>
              <a:off x="471662" y="5376484"/>
              <a:ext cx="1143000" cy="1066800"/>
            </a:xfrm>
            <a:prstGeom prst="flowChartDocumen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rgbClr val="002060"/>
                  </a:solidFill>
                  <a:latin typeface="Calibri" pitchFamily="34" charset="0"/>
                  <a:cs typeface="Arial" charset="0"/>
                </a:rPr>
                <a:t>Test Plan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>
              <a:off x="1653259" y="5945736"/>
              <a:ext cx="401638" cy="1587"/>
            </a:xfrm>
            <a:prstGeom prst="straightConnector1">
              <a:avLst/>
            </a:prstGeom>
            <a:ln>
              <a:solidFill>
                <a:srgbClr val="4E73BE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Multidocument 6"/>
            <p:cNvSpPr/>
            <p:nvPr/>
          </p:nvSpPr>
          <p:spPr>
            <a:xfrm>
              <a:off x="2066772" y="5421548"/>
              <a:ext cx="1219200" cy="1060450"/>
            </a:xfrm>
            <a:prstGeom prst="flowChartMultidocument">
              <a:avLst/>
            </a:prstGeom>
            <a:gradFill flip="none" rotWithShape="1">
              <a:gsLst>
                <a:gs pos="0">
                  <a:srgbClr val="8EB4E3">
                    <a:tint val="66000"/>
                    <a:satMod val="160000"/>
                  </a:srgbClr>
                </a:gs>
                <a:gs pos="50000">
                  <a:srgbClr val="8EB4E3">
                    <a:tint val="44500"/>
                    <a:satMod val="160000"/>
                  </a:srgbClr>
                </a:gs>
                <a:gs pos="100000">
                  <a:srgbClr val="8EB4E3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 w="12700" cap="flat" cmpd="sng" algn="ctr">
              <a:solidFill>
                <a:srgbClr val="376092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sz="1400" b="1" dirty="0" smtClean="0">
                  <a:solidFill>
                    <a:srgbClr val="376092"/>
                  </a:solidFill>
                  <a:latin typeface="Calibri" pitchFamily="34" charset="0"/>
                  <a:cs typeface="Arial" charset="0"/>
                </a:rPr>
                <a:t>Test</a:t>
              </a:r>
              <a:br>
                <a:rPr lang="en-US" sz="1400" b="1" dirty="0" smtClean="0">
                  <a:solidFill>
                    <a:srgbClr val="376092"/>
                  </a:solidFill>
                  <a:latin typeface="Calibri" pitchFamily="34" charset="0"/>
                  <a:cs typeface="Arial" charset="0"/>
                </a:rPr>
              </a:br>
              <a:r>
                <a:rPr lang="en-US" sz="1400" b="1" dirty="0" smtClean="0">
                  <a:solidFill>
                    <a:srgbClr val="376092"/>
                  </a:solidFill>
                  <a:latin typeface="Calibri" pitchFamily="34" charset="0"/>
                  <a:cs typeface="Arial" charset="0"/>
                </a:rPr>
                <a:t>Execution</a:t>
              </a:r>
              <a:br>
                <a:rPr lang="en-US" sz="1400" b="1" dirty="0" smtClean="0">
                  <a:solidFill>
                    <a:srgbClr val="376092"/>
                  </a:solidFill>
                  <a:latin typeface="Calibri" pitchFamily="34" charset="0"/>
                  <a:cs typeface="Arial" charset="0"/>
                </a:rPr>
              </a:br>
              <a:r>
                <a:rPr lang="en-US" sz="1400" b="1" dirty="0" smtClean="0">
                  <a:solidFill>
                    <a:srgbClr val="376092"/>
                  </a:solidFill>
                  <a:latin typeface="Calibri" pitchFamily="34" charset="0"/>
                  <a:cs typeface="Arial" charset="0"/>
                </a:rPr>
                <a:t>Scenario</a:t>
              </a:r>
            </a:p>
          </p:txBody>
        </p:sp>
        <p:cxnSp>
          <p:nvCxnSpPr>
            <p:cNvPr id="117" name="Straight Arrow Connector 116"/>
            <p:cNvCxnSpPr/>
            <p:nvPr/>
          </p:nvCxnSpPr>
          <p:spPr>
            <a:xfrm>
              <a:off x="3230656" y="5934724"/>
              <a:ext cx="1039812" cy="1588"/>
            </a:xfrm>
            <a:prstGeom prst="straightConnector1">
              <a:avLst/>
            </a:prstGeom>
            <a:ln>
              <a:solidFill>
                <a:srgbClr val="4E73BE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Multidocument 6"/>
            <p:cNvSpPr/>
            <p:nvPr/>
          </p:nvSpPr>
          <p:spPr>
            <a:xfrm>
              <a:off x="4278424" y="5421548"/>
              <a:ext cx="1219200" cy="1060450"/>
            </a:xfrm>
            <a:prstGeom prst="flowChartMultidocument">
              <a:avLst/>
            </a:prstGeom>
            <a:gradFill flip="none" rotWithShape="1">
              <a:gsLst>
                <a:gs pos="0">
                  <a:srgbClr val="8EB4E3">
                    <a:tint val="66000"/>
                    <a:satMod val="160000"/>
                  </a:srgbClr>
                </a:gs>
                <a:gs pos="50000">
                  <a:srgbClr val="8EB4E3">
                    <a:tint val="44500"/>
                    <a:satMod val="160000"/>
                  </a:srgbClr>
                </a:gs>
                <a:gs pos="100000">
                  <a:srgbClr val="8EB4E3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 w="12700" cap="flat" cmpd="sng" algn="ctr">
              <a:solidFill>
                <a:srgbClr val="376092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sz="1400" b="1" dirty="0" smtClean="0">
                  <a:solidFill>
                    <a:srgbClr val="376092"/>
                  </a:solidFill>
                  <a:latin typeface="Calibri" pitchFamily="34" charset="0"/>
                  <a:cs typeface="Arial" charset="0"/>
                </a:rPr>
                <a:t>Test</a:t>
              </a:r>
              <a:br>
                <a:rPr lang="en-US" sz="1400" b="1" dirty="0" smtClean="0">
                  <a:solidFill>
                    <a:srgbClr val="376092"/>
                  </a:solidFill>
                  <a:latin typeface="Calibri" pitchFamily="34" charset="0"/>
                  <a:cs typeface="Arial" charset="0"/>
                </a:rPr>
              </a:br>
              <a:r>
                <a:rPr lang="en-US" sz="1400" b="1" dirty="0" smtClean="0">
                  <a:solidFill>
                    <a:srgbClr val="376092"/>
                  </a:solidFill>
                  <a:latin typeface="Calibri" pitchFamily="34" charset="0"/>
                  <a:cs typeface="Arial" charset="0"/>
                </a:rPr>
                <a:t>Execution</a:t>
              </a:r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>
              <a:off x="5553415" y="5764040"/>
              <a:ext cx="1143000" cy="1587"/>
            </a:xfrm>
            <a:prstGeom prst="straightConnector1">
              <a:avLst/>
            </a:prstGeom>
            <a:ln>
              <a:solidFill>
                <a:srgbClr val="4E73BE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47"/>
            <p:cNvCxnSpPr>
              <a:cxnSpLocks noChangeShapeType="1"/>
            </p:cNvCxnSpPr>
            <p:nvPr/>
          </p:nvCxnSpPr>
          <p:spPr bwMode="auto">
            <a:xfrm rot="10800000">
              <a:off x="5553249" y="5951773"/>
              <a:ext cx="1143000" cy="1587"/>
            </a:xfrm>
            <a:prstGeom prst="straightConnector1">
              <a:avLst/>
            </a:prstGeom>
            <a:noFill/>
            <a:ln w="9525" algn="ctr">
              <a:solidFill>
                <a:srgbClr val="8EB4E3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2" name="Multidocument 6"/>
          <p:cNvSpPr/>
          <p:nvPr/>
        </p:nvSpPr>
        <p:spPr>
          <a:xfrm>
            <a:off x="6153315" y="4969629"/>
            <a:ext cx="1219200" cy="1060450"/>
          </a:xfrm>
          <a:prstGeom prst="flowChartMultidocument">
            <a:avLst/>
          </a:prstGeom>
          <a:gradFill flip="none" rotWithShape="1">
            <a:gsLst>
              <a:gs pos="0">
                <a:srgbClr val="8EB4E3">
                  <a:tint val="66000"/>
                  <a:satMod val="160000"/>
                </a:srgbClr>
              </a:gs>
              <a:gs pos="50000">
                <a:srgbClr val="8EB4E3">
                  <a:tint val="44500"/>
                  <a:satMod val="160000"/>
                </a:srgbClr>
              </a:gs>
              <a:gs pos="100000">
                <a:srgbClr val="8EB4E3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 cap="flat" cmpd="sng" algn="ctr">
            <a:solidFill>
              <a:srgbClr val="376092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400" b="1" dirty="0">
                <a:solidFill>
                  <a:srgbClr val="376092"/>
                </a:solidFill>
                <a:latin typeface="Calibri" pitchFamily="34" charset="0"/>
                <a:cs typeface="Arial" charset="0"/>
              </a:rPr>
              <a:t>Defect</a:t>
            </a:r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3305112" y="3585297"/>
            <a:ext cx="1039812" cy="1588"/>
          </a:xfrm>
          <a:prstGeom prst="straightConnector1">
            <a:avLst/>
          </a:prstGeom>
          <a:ln>
            <a:solidFill>
              <a:srgbClr val="999999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47"/>
          <p:cNvCxnSpPr>
            <a:cxnSpLocks noChangeShapeType="1"/>
          </p:cNvCxnSpPr>
          <p:nvPr/>
        </p:nvCxnSpPr>
        <p:spPr bwMode="auto">
          <a:xfrm rot="10800000">
            <a:off x="3257549" y="3715472"/>
            <a:ext cx="1063625" cy="1588"/>
          </a:xfrm>
          <a:prstGeom prst="straightConnector1">
            <a:avLst/>
          </a:prstGeom>
          <a:noFill/>
          <a:ln w="9525" algn="ctr">
            <a:solidFill>
              <a:srgbClr val="8EB4E3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5" name="Straight Arrow Connector 124"/>
          <p:cNvCxnSpPr/>
          <p:nvPr/>
        </p:nvCxnSpPr>
        <p:spPr>
          <a:xfrm>
            <a:off x="3259137" y="1602510"/>
            <a:ext cx="1039812" cy="1587"/>
          </a:xfrm>
          <a:prstGeom prst="straightConnector1">
            <a:avLst/>
          </a:prstGeom>
          <a:ln>
            <a:solidFill>
              <a:srgbClr val="4E73BE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47"/>
          <p:cNvCxnSpPr>
            <a:cxnSpLocks noChangeShapeType="1"/>
          </p:cNvCxnSpPr>
          <p:nvPr/>
        </p:nvCxnSpPr>
        <p:spPr bwMode="auto">
          <a:xfrm rot="10800000">
            <a:off x="3235324" y="1723160"/>
            <a:ext cx="1063625" cy="1587"/>
          </a:xfrm>
          <a:prstGeom prst="straightConnector1">
            <a:avLst/>
          </a:prstGeom>
          <a:noFill/>
          <a:ln w="9525" algn="ctr">
            <a:solidFill>
              <a:srgbClr val="8EB4E3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" name="Straight Arrow Connector 126"/>
          <p:cNvCxnSpPr/>
          <p:nvPr/>
        </p:nvCxnSpPr>
        <p:spPr>
          <a:xfrm>
            <a:off x="5241925" y="4068536"/>
            <a:ext cx="0" cy="872913"/>
          </a:xfrm>
          <a:prstGeom prst="straightConnector1">
            <a:avLst/>
          </a:prstGeom>
          <a:ln>
            <a:solidFill>
              <a:srgbClr val="4E73BE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47"/>
          <p:cNvCxnSpPr>
            <a:cxnSpLocks noChangeShapeType="1"/>
          </p:cNvCxnSpPr>
          <p:nvPr/>
        </p:nvCxnSpPr>
        <p:spPr bwMode="auto">
          <a:xfrm flipH="1" flipV="1">
            <a:off x="5086350" y="4085361"/>
            <a:ext cx="22225" cy="856088"/>
          </a:xfrm>
          <a:prstGeom prst="straightConnector1">
            <a:avLst/>
          </a:prstGeom>
          <a:noFill/>
          <a:ln w="9525" algn="ctr">
            <a:solidFill>
              <a:srgbClr val="8EB4E3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" name="Straight Arrow Connector 128"/>
          <p:cNvCxnSpPr/>
          <p:nvPr/>
        </p:nvCxnSpPr>
        <p:spPr>
          <a:xfrm>
            <a:off x="7595749" y="3317256"/>
            <a:ext cx="685800" cy="1588"/>
          </a:xfrm>
          <a:prstGeom prst="straightConnector1">
            <a:avLst/>
          </a:prstGeom>
          <a:ln>
            <a:solidFill>
              <a:srgbClr val="4E73BE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7595749" y="3544269"/>
            <a:ext cx="685800" cy="1587"/>
          </a:xfrm>
          <a:prstGeom prst="straightConnector1">
            <a:avLst/>
          </a:prstGeom>
          <a:ln>
            <a:solidFill>
              <a:srgbClr val="999999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47"/>
          <p:cNvCxnSpPr>
            <a:cxnSpLocks noChangeShapeType="1"/>
          </p:cNvCxnSpPr>
          <p:nvPr/>
        </p:nvCxnSpPr>
        <p:spPr bwMode="auto">
          <a:xfrm rot="10800000">
            <a:off x="7501449" y="3774456"/>
            <a:ext cx="685800" cy="1588"/>
          </a:xfrm>
          <a:prstGeom prst="straightConnector1">
            <a:avLst/>
          </a:prstGeom>
          <a:noFill/>
          <a:ln w="9525" algn="ctr">
            <a:solidFill>
              <a:srgbClr val="8EB4E3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2" name="TextBox 63"/>
          <p:cNvSpPr txBox="1">
            <a:spLocks noChangeArrowheads="1"/>
          </p:cNvSpPr>
          <p:nvPr/>
        </p:nvSpPr>
        <p:spPr bwMode="auto">
          <a:xfrm>
            <a:off x="7417124" y="2872510"/>
            <a:ext cx="1434450" cy="304800"/>
          </a:xfrm>
          <a:prstGeom prst="rect">
            <a:avLst/>
          </a:prstGeom>
          <a:solidFill>
            <a:srgbClr val="3760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Legends</a:t>
            </a:r>
            <a:endParaRPr lang="en-US" sz="1400" b="1" dirty="0">
              <a:solidFill>
                <a:schemeClr val="bg1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33" name="Rectangle 40"/>
          <p:cNvSpPr>
            <a:spLocks noChangeArrowheads="1"/>
          </p:cNvSpPr>
          <p:nvPr/>
        </p:nvSpPr>
        <p:spPr bwMode="auto">
          <a:xfrm>
            <a:off x="247648" y="2844017"/>
            <a:ext cx="7158049" cy="1669388"/>
          </a:xfrm>
          <a:prstGeom prst="rect">
            <a:avLst/>
          </a:prstGeom>
          <a:noFill/>
          <a:ln w="3175" algn="ctr">
            <a:solidFill>
              <a:srgbClr val="333333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200" dirty="0">
              <a:cs typeface="Arial" charset="0"/>
            </a:endParaRPr>
          </a:p>
        </p:txBody>
      </p:sp>
      <p:sp>
        <p:nvSpPr>
          <p:cNvPr id="134" name="Rectangle 41"/>
          <p:cNvSpPr>
            <a:spLocks noChangeArrowheads="1"/>
          </p:cNvSpPr>
          <p:nvPr/>
        </p:nvSpPr>
        <p:spPr bwMode="auto">
          <a:xfrm>
            <a:off x="247649" y="994497"/>
            <a:ext cx="8458200" cy="1600200"/>
          </a:xfrm>
          <a:prstGeom prst="rect">
            <a:avLst/>
          </a:prstGeom>
          <a:noFill/>
          <a:ln w="3175" algn="ctr">
            <a:solidFill>
              <a:srgbClr val="333333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200" dirty="0">
              <a:cs typeface="Arial" charset="0"/>
            </a:endParaRPr>
          </a:p>
        </p:txBody>
      </p:sp>
      <p:sp>
        <p:nvSpPr>
          <p:cNvPr id="135" name="Rectangle 42"/>
          <p:cNvSpPr>
            <a:spLocks noChangeArrowheads="1"/>
          </p:cNvSpPr>
          <p:nvPr/>
        </p:nvSpPr>
        <p:spPr bwMode="auto">
          <a:xfrm>
            <a:off x="216724" y="4631657"/>
            <a:ext cx="8515350" cy="1376177"/>
          </a:xfrm>
          <a:prstGeom prst="rect">
            <a:avLst/>
          </a:prstGeom>
          <a:noFill/>
          <a:ln w="3175" algn="ctr">
            <a:solidFill>
              <a:srgbClr val="333333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200" dirty="0">
              <a:cs typeface="Arial" charset="0"/>
            </a:endParaRPr>
          </a:p>
        </p:txBody>
      </p:sp>
      <p:sp>
        <p:nvSpPr>
          <p:cNvPr id="136" name="TextBox 43"/>
          <p:cNvSpPr txBox="1">
            <a:spLocks noChangeArrowheads="1"/>
          </p:cNvSpPr>
          <p:nvPr/>
        </p:nvSpPr>
        <p:spPr bwMode="auto">
          <a:xfrm>
            <a:off x="228598" y="984972"/>
            <a:ext cx="14525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2"/>
                </a:solidFill>
                <a:latin typeface="Calibri" pitchFamily="34" charset="0"/>
                <a:cs typeface="Arial" charset="0"/>
              </a:rPr>
              <a:t>Requirements &amp; Feature Planning</a:t>
            </a:r>
          </a:p>
        </p:txBody>
      </p:sp>
      <p:sp>
        <p:nvSpPr>
          <p:cNvPr id="137" name="TextBox 44"/>
          <p:cNvSpPr txBox="1">
            <a:spLocks noChangeArrowheads="1"/>
          </p:cNvSpPr>
          <p:nvPr/>
        </p:nvSpPr>
        <p:spPr bwMode="auto">
          <a:xfrm>
            <a:off x="285749" y="2914241"/>
            <a:ext cx="1734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2"/>
                </a:solidFill>
                <a:latin typeface="Calibri" pitchFamily="34" charset="0"/>
                <a:cs typeface="Arial" charset="0"/>
              </a:rPr>
              <a:t>Test </a:t>
            </a:r>
            <a:r>
              <a:rPr lang="en-US" sz="1400" b="1" dirty="0" smtClean="0">
                <a:solidFill>
                  <a:schemeClr val="bg2"/>
                </a:solidFill>
                <a:latin typeface="Calibri" pitchFamily="34" charset="0"/>
                <a:cs typeface="Arial" charset="0"/>
              </a:rPr>
              <a:t>Planning &amp;</a:t>
            </a:r>
          </a:p>
          <a:p>
            <a:pPr eaLnBrk="1" hangingPunct="1"/>
            <a:r>
              <a:rPr lang="en-US" sz="1400" b="1" dirty="0" smtClean="0">
                <a:solidFill>
                  <a:schemeClr val="bg2"/>
                </a:solidFill>
                <a:latin typeface="Calibri" pitchFamily="34" charset="0"/>
                <a:cs typeface="Arial" charset="0"/>
              </a:rPr>
              <a:t>Management </a:t>
            </a:r>
            <a:endParaRPr lang="en-US" sz="1400" b="1" dirty="0">
              <a:solidFill>
                <a:schemeClr val="bg2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38" name="TextBox 45"/>
          <p:cNvSpPr txBox="1">
            <a:spLocks noChangeArrowheads="1"/>
          </p:cNvSpPr>
          <p:nvPr/>
        </p:nvSpPr>
        <p:spPr bwMode="auto">
          <a:xfrm>
            <a:off x="299848" y="4670710"/>
            <a:ext cx="13813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2"/>
                </a:solidFill>
                <a:latin typeface="Calibri" pitchFamily="34" charset="0"/>
                <a:cs typeface="Arial" charset="0"/>
              </a:rPr>
              <a:t>Test </a:t>
            </a:r>
            <a:r>
              <a:rPr lang="en-US" sz="1400" b="1" dirty="0" smtClean="0">
                <a:solidFill>
                  <a:schemeClr val="bg2"/>
                </a:solidFill>
                <a:latin typeface="Calibri" pitchFamily="34" charset="0"/>
                <a:cs typeface="Arial" charset="0"/>
              </a:rPr>
              <a:t>Execution </a:t>
            </a:r>
            <a:endParaRPr lang="en-US" sz="1400" b="1" dirty="0">
              <a:solidFill>
                <a:schemeClr val="bg2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40" name="Multidocument 6"/>
          <p:cNvSpPr/>
          <p:nvPr/>
        </p:nvSpPr>
        <p:spPr>
          <a:xfrm>
            <a:off x="6011059" y="3024910"/>
            <a:ext cx="1219200" cy="1060450"/>
          </a:xfrm>
          <a:prstGeom prst="flowChartMultidocument">
            <a:avLst/>
          </a:prstGeom>
          <a:gradFill flip="none" rotWithShape="1">
            <a:gsLst>
              <a:gs pos="0">
                <a:srgbClr val="8EB4E3">
                  <a:tint val="66000"/>
                  <a:satMod val="160000"/>
                </a:srgbClr>
              </a:gs>
              <a:gs pos="50000">
                <a:srgbClr val="8EB4E3">
                  <a:tint val="44500"/>
                  <a:satMod val="160000"/>
                </a:srgbClr>
              </a:gs>
              <a:gs pos="100000">
                <a:srgbClr val="8EB4E3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 cap="flat" cmpd="sng" algn="ctr">
            <a:solidFill>
              <a:srgbClr val="376092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400" b="1" dirty="0" smtClean="0">
                <a:solidFill>
                  <a:srgbClr val="376092"/>
                </a:solidFill>
                <a:latin typeface="Calibri" pitchFamily="34" charset="0"/>
                <a:cs typeface="Arial" charset="0"/>
              </a:rPr>
              <a:t>Automation</a:t>
            </a:r>
            <a:endParaRPr lang="en-US" sz="1400" b="1" dirty="0">
              <a:solidFill>
                <a:srgbClr val="376092"/>
              </a:solidFill>
              <a:latin typeface="Calibri" pitchFamily="34" charset="0"/>
              <a:cs typeface="Arial" charset="0"/>
            </a:endParaRPr>
          </a:p>
        </p:txBody>
      </p:sp>
      <p:cxnSp>
        <p:nvCxnSpPr>
          <p:cNvPr id="141" name="Straight Arrow Connector 140"/>
          <p:cNvCxnSpPr>
            <a:endCxn id="140" idx="1"/>
          </p:cNvCxnSpPr>
          <p:nvPr/>
        </p:nvCxnSpPr>
        <p:spPr>
          <a:xfrm>
            <a:off x="5619749" y="3544917"/>
            <a:ext cx="391310" cy="10218"/>
          </a:xfrm>
          <a:prstGeom prst="straightConnector1">
            <a:avLst/>
          </a:prstGeom>
          <a:ln>
            <a:solidFill>
              <a:srgbClr val="999999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>
            <a:off x="5394325" y="4085360"/>
            <a:ext cx="796923" cy="1008489"/>
          </a:xfrm>
          <a:prstGeom prst="straightConnector1">
            <a:avLst/>
          </a:prstGeom>
          <a:ln>
            <a:solidFill>
              <a:srgbClr val="4E73BE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389715" y="1674320"/>
            <a:ext cx="1330044" cy="8162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 smtClean="0">
                <a:solidFill>
                  <a:schemeClr val="bg2"/>
                </a:solidFill>
              </a:rPr>
              <a:t>Tools</a:t>
            </a:r>
          </a:p>
          <a:p>
            <a:pPr algn="ctr"/>
            <a:endParaRPr lang="en-US" sz="1000" b="1" dirty="0" smtClean="0">
              <a:solidFill>
                <a:schemeClr val="bg2"/>
              </a:solidFill>
            </a:endParaRPr>
          </a:p>
          <a:p>
            <a:pPr marL="171450" lvl="1" indent="-171450">
              <a:buFont typeface="Arial" pitchFamily="34" charset="0"/>
              <a:buChar char="•"/>
            </a:pPr>
            <a:r>
              <a:rPr lang="en-US" sz="800" dirty="0">
                <a:solidFill>
                  <a:schemeClr val="bg2"/>
                </a:solidFill>
              </a:rPr>
              <a:t>JIRA</a:t>
            </a:r>
          </a:p>
          <a:p>
            <a:pPr marL="171450" lvl="1" indent="-171450">
              <a:buFont typeface="Arial" pitchFamily="34" charset="0"/>
              <a:buChar char="•"/>
            </a:pPr>
            <a:r>
              <a:rPr lang="en-US" sz="800" dirty="0" smtClean="0">
                <a:solidFill>
                  <a:schemeClr val="bg2"/>
                </a:solidFill>
              </a:rPr>
              <a:t>QTEST</a:t>
            </a:r>
            <a:endParaRPr lang="en-US" sz="800" dirty="0">
              <a:solidFill>
                <a:schemeClr val="bg2"/>
              </a:solidFill>
            </a:endParaRPr>
          </a:p>
          <a:p>
            <a:pPr marL="171450" lvl="1" indent="-171450">
              <a:buFont typeface="Arial" pitchFamily="34" charset="0"/>
              <a:buChar char="•"/>
            </a:pPr>
            <a:r>
              <a:rPr lang="en-US" sz="800" dirty="0" err="1">
                <a:solidFill>
                  <a:schemeClr val="bg2"/>
                </a:solidFill>
              </a:rPr>
              <a:t>Junit</a:t>
            </a:r>
            <a:endParaRPr lang="en-US" sz="800" dirty="0">
              <a:solidFill>
                <a:schemeClr val="bg2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800" dirty="0">
              <a:solidFill>
                <a:schemeClr val="bg2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89715" y="3491087"/>
            <a:ext cx="1331176" cy="1013905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 smtClean="0">
                <a:solidFill>
                  <a:schemeClr val="bg2"/>
                </a:solidFill>
              </a:rPr>
              <a:t>Automation Tools</a:t>
            </a:r>
            <a:endParaRPr lang="en-US" sz="1000" b="1" dirty="0">
              <a:solidFill>
                <a:schemeClr val="bg2"/>
              </a:solidFill>
            </a:endParaRPr>
          </a:p>
          <a:p>
            <a:pPr marL="171450" lvl="1" indent="-171450">
              <a:buFont typeface="Arial" pitchFamily="34" charset="0"/>
              <a:buChar char="•"/>
            </a:pPr>
            <a:r>
              <a:rPr lang="en-US" sz="800" dirty="0">
                <a:solidFill>
                  <a:schemeClr val="bg2"/>
                </a:solidFill>
              </a:rPr>
              <a:t>JIRA</a:t>
            </a:r>
          </a:p>
          <a:p>
            <a:pPr marL="171450" lvl="1" indent="-171450">
              <a:buFont typeface="Arial" pitchFamily="34" charset="0"/>
              <a:buChar char="•"/>
            </a:pPr>
            <a:r>
              <a:rPr lang="en-US" sz="800" dirty="0" smtClean="0">
                <a:solidFill>
                  <a:schemeClr val="bg2"/>
                </a:solidFill>
              </a:rPr>
              <a:t>POSTMAN</a:t>
            </a:r>
            <a:endParaRPr lang="en-US" sz="800" dirty="0">
              <a:solidFill>
                <a:schemeClr val="bg2"/>
              </a:solidFill>
            </a:endParaRPr>
          </a:p>
          <a:p>
            <a:pPr marL="171450" lvl="1" indent="-171450">
              <a:buFont typeface="Arial" pitchFamily="34" charset="0"/>
              <a:buChar char="•"/>
            </a:pPr>
            <a:r>
              <a:rPr lang="en-US" sz="800" dirty="0">
                <a:solidFill>
                  <a:schemeClr val="bg2"/>
                </a:solidFill>
              </a:rPr>
              <a:t> SOAPUI </a:t>
            </a:r>
          </a:p>
          <a:p>
            <a:pPr marL="171450" lvl="1" indent="-171450">
              <a:buFont typeface="Arial" pitchFamily="34" charset="0"/>
              <a:buChar char="•"/>
            </a:pPr>
            <a:r>
              <a:rPr lang="en-US" sz="800" dirty="0" err="1" smtClean="0">
                <a:solidFill>
                  <a:schemeClr val="bg2"/>
                </a:solidFill>
              </a:rPr>
              <a:t>Jmeter</a:t>
            </a:r>
            <a:endParaRPr lang="en-US" sz="800" dirty="0">
              <a:solidFill>
                <a:schemeClr val="bg2"/>
              </a:solidFill>
            </a:endParaRPr>
          </a:p>
          <a:p>
            <a:pPr marL="171450" lvl="1" indent="-171450">
              <a:buFont typeface="Arial" pitchFamily="34" charset="0"/>
              <a:buChar char="•"/>
            </a:pPr>
            <a:r>
              <a:rPr lang="en-US" sz="800" dirty="0" smtClean="0">
                <a:solidFill>
                  <a:schemeClr val="bg2"/>
                </a:solidFill>
              </a:rPr>
              <a:t>Selenium</a:t>
            </a:r>
            <a:endParaRPr lang="en-US" sz="800" dirty="0">
              <a:solidFill>
                <a:schemeClr val="bg2"/>
              </a:solidFill>
            </a:endParaRPr>
          </a:p>
          <a:p>
            <a:endParaRPr lang="en-US" sz="1000" b="1" dirty="0">
              <a:solidFill>
                <a:schemeClr val="bg2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499656" y="5093754"/>
            <a:ext cx="1126518" cy="708623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 smtClean="0">
                <a:solidFill>
                  <a:schemeClr val="bg2"/>
                </a:solidFill>
              </a:rPr>
              <a:t>Tools</a:t>
            </a:r>
          </a:p>
          <a:p>
            <a:endParaRPr lang="en-US" sz="1000" b="1" dirty="0">
              <a:solidFill>
                <a:schemeClr val="bg2"/>
              </a:solidFill>
            </a:endParaRPr>
          </a:p>
          <a:p>
            <a:pPr marL="171450" lvl="1" indent="-171450">
              <a:buFont typeface="Arial" pitchFamily="34" charset="0"/>
              <a:buChar char="•"/>
            </a:pPr>
            <a:r>
              <a:rPr lang="en-US" sz="800" dirty="0">
                <a:solidFill>
                  <a:schemeClr val="bg2"/>
                </a:solidFill>
              </a:rPr>
              <a:t>JIRA</a:t>
            </a:r>
          </a:p>
          <a:p>
            <a:pPr marL="0" lvl="1"/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90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RACI MATRIX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8711649"/>
              </p:ext>
            </p:extLst>
          </p:nvPr>
        </p:nvGraphicFramePr>
        <p:xfrm>
          <a:off x="395536" y="1700808"/>
          <a:ext cx="8108949" cy="3969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5644"/>
                <a:gridCol w="2209637"/>
                <a:gridCol w="1282006"/>
                <a:gridCol w="823402"/>
                <a:gridCol w="2730777"/>
                <a:gridCol w="677483"/>
              </a:tblGrid>
              <a:tr h="195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S.No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Activity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Responsible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Accountable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Informed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Consulted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/>
                </a:tc>
              </a:tr>
              <a:tr h="1954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Service Component Level Testing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Dev Team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Dev Lead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Dev team, QA team, Ops Lead , Mngm Team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Dev Lead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/>
                </a:tc>
              </a:tr>
              <a:tr h="1954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Service Level Testing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QA Team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QA Lead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Dev team, QA team, Ops Lead , Mngm Team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QA Lead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/>
                </a:tc>
              </a:tr>
              <a:tr h="1954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Service Integration Testing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QA Team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QA Lead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Dev team, QA team, Ops Lead , Mngm Team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QA Lead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/>
                </a:tc>
              </a:tr>
              <a:tr h="1954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Regression Testing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QA Team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QA Lead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Dev team, QA team, Ops Lead , Mngm Team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QA Lead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/>
                </a:tc>
              </a:tr>
              <a:tr h="1954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Process/Workflow Testing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QA Team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QA Lead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Dev team, QA team, Ops Lead , Mngm Team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QA Lead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/>
                </a:tc>
              </a:tr>
              <a:tr h="1954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System Testing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QA Team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QA Lead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Dev team, QA team, Ops Lead , Mngm Team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QA Lead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/>
                </a:tc>
              </a:tr>
              <a:tr h="1954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Deployment Testing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OPS Team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OPS Lead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Dev team, QA team, Ops Lead , Mngm Team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OPS Lead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/>
                </a:tc>
              </a:tr>
              <a:tr h="1954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Governance Testing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QA Team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QA Lead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Dev team, QA team, Ops Lead , Mngm Team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QA Lead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/>
                </a:tc>
              </a:tr>
              <a:tr h="1954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Security Testing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QA Team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QA Lead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Dev team, QA team, Ops Lead , Mngm Team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QA Lead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/>
                </a:tc>
              </a:tr>
              <a:tr h="1954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Performanc Testing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QA Team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QA Lead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Dev team, QA team, Ops Lead , Mngm Team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QA Lead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/>
                </a:tc>
              </a:tr>
              <a:tr h="1954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Non Functional (Others)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QA Team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QA Lead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Dev team, QA team, Ops Lead , Mngm Team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QA Lead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66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G4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0000"/>
      </a:accent1>
      <a:accent2>
        <a:srgbClr val="FF5757"/>
      </a:accent2>
      <a:accent3>
        <a:srgbClr val="FFB9B9"/>
      </a:accent3>
      <a:accent4>
        <a:srgbClr val="7F7F7F"/>
      </a:accent4>
      <a:accent5>
        <a:srgbClr val="BFBFBF"/>
      </a:accent5>
      <a:accent6>
        <a:srgbClr val="3F3F3F"/>
      </a:accent6>
      <a:hlink>
        <a:srgbClr val="FF0000"/>
      </a:hlink>
      <a:folHlink>
        <a:srgbClr val="FF00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26980</TotalTime>
  <Words>527</Words>
  <Application>Microsoft Office PowerPoint</Application>
  <PresentationFormat>On-screen Show (4:3)</PresentationFormat>
  <Paragraphs>242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Blank Presentation</vt:lpstr>
      <vt:lpstr>PowerPoint Presentation</vt:lpstr>
      <vt:lpstr>Javeline Middleware Platform: Testing Phases</vt:lpstr>
      <vt:lpstr>PowerPoint Presentation</vt:lpstr>
      <vt:lpstr>Javeline: Automation Strategy</vt:lpstr>
      <vt:lpstr>PowerPoint Presentation</vt:lpstr>
      <vt:lpstr>RACI MATRIX</vt:lpstr>
    </vt:vector>
  </TitlesOfParts>
  <Company>G4S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Shiwal Goel</dc:creator>
  <cp:lastModifiedBy>Sameer Sukhija</cp:lastModifiedBy>
  <cp:revision>755</cp:revision>
  <cp:lastPrinted>2013-10-17T13:34:04Z</cp:lastPrinted>
  <dcterms:created xsi:type="dcterms:W3CDTF">2013-07-12T10:06:13Z</dcterms:created>
  <dcterms:modified xsi:type="dcterms:W3CDTF">2016-06-13T07:42:01Z</dcterms:modified>
</cp:coreProperties>
</file>