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8" r:id="rId6"/>
    <p:sldId id="259" r:id="rId7"/>
    <p:sldId id="262" r:id="rId8"/>
    <p:sldId id="265" r:id="rId9"/>
    <p:sldId id="267"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8A965D-D59F-4A60-A9F3-4E3CA9E28EBA}"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3460444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8A965D-D59F-4A60-A9F3-4E3CA9E28EBA}"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139215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8A965D-D59F-4A60-A9F3-4E3CA9E28EBA}"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259606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8A965D-D59F-4A60-A9F3-4E3CA9E28EBA}"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251045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A965D-D59F-4A60-A9F3-4E3CA9E28EBA}" type="datetimeFigureOut">
              <a:rPr lang="en-IN" smtClean="0"/>
              <a:t>12-02-2022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378005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8A965D-D59F-4A60-A9F3-4E3CA9E28EBA}" type="datetimeFigureOut">
              <a:rPr lang="en-IN" smtClean="0"/>
              <a:t>12-02-2022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131311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8A965D-D59F-4A60-A9F3-4E3CA9E28EBA}" type="datetimeFigureOut">
              <a:rPr lang="en-IN" smtClean="0"/>
              <a:t>12-02-2022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103072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8A965D-D59F-4A60-A9F3-4E3CA9E28EBA}" type="datetimeFigureOut">
              <a:rPr lang="en-IN" smtClean="0"/>
              <a:t>12-02-2022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3989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A965D-D59F-4A60-A9F3-4E3CA9E28EBA}" type="datetimeFigureOut">
              <a:rPr lang="en-IN" smtClean="0"/>
              <a:t>12-02-2022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1189539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A965D-D59F-4A60-A9F3-4E3CA9E28EBA}" type="datetimeFigureOut">
              <a:rPr lang="en-IN" smtClean="0"/>
              <a:t>12-02-2022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3508665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A965D-D59F-4A60-A9F3-4E3CA9E28EBA}" type="datetimeFigureOut">
              <a:rPr lang="en-IN" smtClean="0"/>
              <a:t>12-02-2022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9E074E-6CB1-482A-9E32-AC3A811FB3F7}" type="slidenum">
              <a:rPr lang="en-IN" smtClean="0"/>
              <a:t>‹#›</a:t>
            </a:fld>
            <a:endParaRPr lang="en-IN"/>
          </a:p>
        </p:txBody>
      </p:sp>
    </p:spTree>
    <p:extLst>
      <p:ext uri="{BB962C8B-B14F-4D97-AF65-F5344CB8AC3E}">
        <p14:creationId xmlns:p14="http://schemas.microsoft.com/office/powerpoint/2010/main" val="3144749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A965D-D59F-4A60-A9F3-4E3CA9E28EBA}" type="datetimeFigureOut">
              <a:rPr lang="en-IN" smtClean="0"/>
              <a:t>12-02-2022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9E074E-6CB1-482A-9E32-AC3A811FB3F7}" type="slidenum">
              <a:rPr lang="en-IN" smtClean="0"/>
              <a:t>‹#›</a:t>
            </a:fld>
            <a:endParaRPr lang="en-IN"/>
          </a:p>
        </p:txBody>
      </p:sp>
    </p:spTree>
    <p:extLst>
      <p:ext uri="{BB962C8B-B14F-4D97-AF65-F5344CB8AC3E}">
        <p14:creationId xmlns:p14="http://schemas.microsoft.com/office/powerpoint/2010/main" val="2598897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n-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Consumer choice models</a:t>
            </a:r>
            <a:endParaRPr lang="en-IN" sz="4000" dirty="0">
              <a:latin typeface="+mn-lt"/>
            </a:endParaRPr>
          </a:p>
        </p:txBody>
      </p:sp>
      <p:sp>
        <p:nvSpPr>
          <p:cNvPr id="3" name="Subtitle 2"/>
          <p:cNvSpPr>
            <a:spLocks noGrp="1"/>
          </p:cNvSpPr>
          <p:nvPr>
            <p:ph type="subTitle" idx="1"/>
          </p:nvPr>
        </p:nvSpPr>
        <p:spPr/>
        <p:txBody>
          <a:bodyPr/>
          <a:lstStyle/>
          <a:p>
            <a:endParaRPr lang="en-US" dirty="0" smtClean="0"/>
          </a:p>
          <a:p>
            <a:r>
              <a:rPr lang="en-US" dirty="0" smtClean="0"/>
              <a:t>Conjoint analysis</a:t>
            </a:r>
            <a:endParaRPr lang="en-IN" dirty="0"/>
          </a:p>
        </p:txBody>
      </p:sp>
    </p:spTree>
    <p:extLst>
      <p:ext uri="{BB962C8B-B14F-4D97-AF65-F5344CB8AC3E}">
        <p14:creationId xmlns:p14="http://schemas.microsoft.com/office/powerpoint/2010/main" val="470621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conjoint analysis</a:t>
            </a:r>
            <a:endParaRPr lang="en-IN"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Pricing</a:t>
            </a:r>
          </a:p>
          <a:p>
            <a:r>
              <a:rPr lang="en-US" dirty="0" smtClean="0"/>
              <a:t>Through conjoint analysis, the </a:t>
            </a:r>
            <a:r>
              <a:rPr lang="en-US" dirty="0" smtClean="0">
                <a:solidFill>
                  <a:srgbClr val="FF0000"/>
                </a:solidFill>
              </a:rPr>
              <a:t>most preferred attributes</a:t>
            </a:r>
            <a:r>
              <a:rPr lang="en-US" dirty="0" smtClean="0"/>
              <a:t> are highlighted.</a:t>
            </a:r>
          </a:p>
          <a:p>
            <a:r>
              <a:rPr lang="en-US" dirty="0" smtClean="0"/>
              <a:t>The organization can then decide to </a:t>
            </a:r>
            <a:r>
              <a:rPr lang="en-US" dirty="0" smtClean="0">
                <a:solidFill>
                  <a:srgbClr val="FF0000"/>
                </a:solidFill>
              </a:rPr>
              <a:t>price the product based on the level of attribute</a:t>
            </a:r>
            <a:r>
              <a:rPr lang="en-US" dirty="0" smtClean="0"/>
              <a:t> present in that variant (if the consumer prefers motorbikes with high powered engine, the motorbike with higher “horse-power” may be sold at </a:t>
            </a:r>
            <a:r>
              <a:rPr lang="en-US" dirty="0" smtClean="0"/>
              <a:t>a premium</a:t>
            </a:r>
            <a:r>
              <a:rPr lang="en-US" dirty="0" smtClean="0"/>
              <a:t>). </a:t>
            </a:r>
          </a:p>
          <a:p>
            <a:r>
              <a:rPr lang="en-US" dirty="0" smtClean="0"/>
              <a:t>Conjoint analysis may also reveal consumer’s </a:t>
            </a:r>
            <a:r>
              <a:rPr lang="en-US" dirty="0" smtClean="0">
                <a:solidFill>
                  <a:srgbClr val="FF0000"/>
                </a:solidFill>
              </a:rPr>
              <a:t>willingness-to-pay</a:t>
            </a:r>
            <a:r>
              <a:rPr lang="en-US" dirty="0" smtClean="0"/>
              <a:t> (WTP) for particular attributes. </a:t>
            </a:r>
            <a:endParaRPr lang="en-IN" dirty="0"/>
          </a:p>
        </p:txBody>
      </p:sp>
    </p:spTree>
    <p:extLst>
      <p:ext uri="{BB962C8B-B14F-4D97-AF65-F5344CB8AC3E}">
        <p14:creationId xmlns:p14="http://schemas.microsoft.com/office/powerpoint/2010/main" val="126513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a:t>
            </a:r>
            <a:endParaRPr lang="en-IN" dirty="0"/>
          </a:p>
        </p:txBody>
      </p:sp>
      <p:sp>
        <p:nvSpPr>
          <p:cNvPr id="3" name="Content Placeholder 2"/>
          <p:cNvSpPr>
            <a:spLocks noGrp="1"/>
          </p:cNvSpPr>
          <p:nvPr>
            <p:ph idx="1"/>
          </p:nvPr>
        </p:nvSpPr>
        <p:spPr/>
        <p:txBody>
          <a:bodyPr/>
          <a:lstStyle/>
          <a:p>
            <a:r>
              <a:rPr lang="en-US" altLang="en-US" dirty="0"/>
              <a:t>By defining products as collections of attributes and having the individual consumer react to a number of </a:t>
            </a:r>
            <a:r>
              <a:rPr lang="en-US" altLang="en-US" dirty="0" smtClean="0"/>
              <a:t>alternatives…</a:t>
            </a:r>
          </a:p>
          <a:p>
            <a:r>
              <a:rPr lang="en-US" altLang="en-US" dirty="0" smtClean="0"/>
              <a:t>One </a:t>
            </a:r>
            <a:r>
              <a:rPr lang="en-US" altLang="en-US" dirty="0"/>
              <a:t>can infer each attribute’s </a:t>
            </a:r>
            <a:endParaRPr lang="en-US" altLang="en-US" dirty="0" smtClean="0"/>
          </a:p>
          <a:p>
            <a:pPr marL="457200" indent="-457200">
              <a:buFont typeface="+mj-lt"/>
              <a:buAutoNum type="alphaLcParenR"/>
            </a:pPr>
            <a:r>
              <a:rPr lang="en-US" altLang="en-US" dirty="0" smtClean="0"/>
              <a:t>importance</a:t>
            </a:r>
            <a:r>
              <a:rPr lang="en-US" altLang="en-US" dirty="0"/>
              <a:t>, </a:t>
            </a:r>
            <a:r>
              <a:rPr lang="en-US" altLang="en-US" dirty="0" smtClean="0"/>
              <a:t>and</a:t>
            </a:r>
          </a:p>
          <a:p>
            <a:pPr marL="457200" indent="-457200">
              <a:buFont typeface="+mj-lt"/>
              <a:buAutoNum type="alphaLcParenR"/>
            </a:pPr>
            <a:r>
              <a:rPr lang="en-US" altLang="en-US" dirty="0" smtClean="0"/>
              <a:t>most </a:t>
            </a:r>
            <a:r>
              <a:rPr lang="en-US" altLang="en-US" dirty="0"/>
              <a:t>desired level for each customer.</a:t>
            </a:r>
            <a:endParaRPr lang="en-IN" dirty="0"/>
          </a:p>
        </p:txBody>
      </p:sp>
    </p:spTree>
    <p:extLst>
      <p:ext uri="{BB962C8B-B14F-4D97-AF65-F5344CB8AC3E}">
        <p14:creationId xmlns:p14="http://schemas.microsoft.com/office/powerpoint/2010/main" val="157404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consumer thinking process</a:t>
            </a:r>
            <a:endParaRPr lang="en-IN" dirty="0"/>
          </a:p>
        </p:txBody>
      </p:sp>
      <p:sp>
        <p:nvSpPr>
          <p:cNvPr id="3" name="Content Placeholder 2"/>
          <p:cNvSpPr>
            <a:spLocks noGrp="1"/>
          </p:cNvSpPr>
          <p:nvPr>
            <p:ph idx="1"/>
          </p:nvPr>
        </p:nvSpPr>
        <p:spPr/>
        <p:txBody>
          <a:bodyPr/>
          <a:lstStyle/>
          <a:p>
            <a:r>
              <a:rPr lang="en-US" dirty="0" smtClean="0"/>
              <a:t>Consider </a:t>
            </a:r>
            <a:r>
              <a:rPr lang="en-US" dirty="0" smtClean="0"/>
              <a:t>a </a:t>
            </a:r>
            <a:r>
              <a:rPr lang="en-US" dirty="0" smtClean="0"/>
              <a:t>consumer </a:t>
            </a:r>
            <a:r>
              <a:rPr lang="en-US" dirty="0" smtClean="0"/>
              <a:t>comparing </a:t>
            </a:r>
            <a:r>
              <a:rPr lang="en-US" dirty="0" smtClean="0"/>
              <a:t>four </a:t>
            </a:r>
            <a:r>
              <a:rPr lang="en-US" dirty="0" smtClean="0"/>
              <a:t>products. </a:t>
            </a:r>
            <a:endParaRPr lang="en-US" dirty="0" smtClean="0"/>
          </a:p>
          <a:p>
            <a:r>
              <a:rPr lang="en-US" dirty="0" smtClean="0"/>
              <a:t>We have data for two attributes on these variants. </a:t>
            </a:r>
          </a:p>
          <a:p>
            <a:r>
              <a:rPr lang="en-US" dirty="0" smtClean="0"/>
              <a:t>We also have consumer choices </a:t>
            </a:r>
            <a:r>
              <a:rPr lang="en-US" dirty="0" smtClean="0"/>
              <a:t>data available for </a:t>
            </a:r>
            <a:r>
              <a:rPr lang="en-US" dirty="0" smtClean="0"/>
              <a:t>us.</a:t>
            </a:r>
          </a:p>
          <a:p>
            <a:endParaRPr lang="en-US" dirty="0"/>
          </a:p>
          <a:p>
            <a:pPr marL="0" indent="0">
              <a:buNone/>
            </a:pPr>
            <a:r>
              <a:rPr lang="en-US" dirty="0" smtClean="0"/>
              <a:t>We wish to know: </a:t>
            </a:r>
          </a:p>
          <a:p>
            <a:r>
              <a:rPr lang="en-US" dirty="0" smtClean="0"/>
              <a:t>How important each attribute is to the consumer? </a:t>
            </a:r>
          </a:p>
          <a:p>
            <a:r>
              <a:rPr lang="en-US" dirty="0" smtClean="0"/>
              <a:t>What are the </a:t>
            </a:r>
            <a:r>
              <a:rPr lang="en-US" dirty="0" smtClean="0"/>
              <a:t>attribute values </a:t>
            </a:r>
            <a:r>
              <a:rPr lang="en-US" dirty="0" smtClean="0"/>
              <a:t>of the “ideal” product (from the perspective of the consumer)? </a:t>
            </a:r>
            <a:endParaRPr lang="en-IN" dirty="0"/>
          </a:p>
        </p:txBody>
      </p:sp>
    </p:spTree>
    <p:extLst>
      <p:ext uri="{BB962C8B-B14F-4D97-AF65-F5344CB8AC3E}">
        <p14:creationId xmlns:p14="http://schemas.microsoft.com/office/powerpoint/2010/main" val="340522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Illustrative example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5708044"/>
              </p:ext>
            </p:extLst>
          </p:nvPr>
        </p:nvGraphicFramePr>
        <p:xfrm>
          <a:off x="838200" y="1825625"/>
          <a:ext cx="4324350" cy="1981200"/>
        </p:xfrm>
        <a:graphic>
          <a:graphicData uri="http://schemas.openxmlformats.org/drawingml/2006/table">
            <a:tbl>
              <a:tblPr firstRow="1" bandRow="1">
                <a:tableStyleId>{5C22544A-7EE6-4342-B048-85BDC9FD1C3A}</a:tableStyleId>
              </a:tblPr>
              <a:tblGrid>
                <a:gridCol w="1304925"/>
                <a:gridCol w="1419225"/>
                <a:gridCol w="1600200"/>
              </a:tblGrid>
              <a:tr h="370840">
                <a:tc>
                  <a:txBody>
                    <a:bodyPr/>
                    <a:lstStyle/>
                    <a:p>
                      <a:endParaRPr lang="en-IN" sz="2000" dirty="0"/>
                    </a:p>
                  </a:txBody>
                  <a:tcPr anchor="ctr"/>
                </a:tc>
                <a:tc>
                  <a:txBody>
                    <a:bodyPr/>
                    <a:lstStyle/>
                    <a:p>
                      <a:r>
                        <a:rPr lang="en-US" sz="2000" dirty="0" smtClean="0"/>
                        <a:t>Attribute 1</a:t>
                      </a:r>
                      <a:endParaRPr lang="en-IN" sz="2000" dirty="0"/>
                    </a:p>
                  </a:txBody>
                  <a:tcPr anchor="ctr"/>
                </a:tc>
                <a:tc>
                  <a:txBody>
                    <a:bodyPr/>
                    <a:lstStyle/>
                    <a:p>
                      <a:r>
                        <a:rPr lang="en-US" sz="2000" dirty="0" smtClean="0"/>
                        <a:t>Attribute 2</a:t>
                      </a:r>
                      <a:endParaRPr lang="en-IN" sz="2000" dirty="0"/>
                    </a:p>
                  </a:txBody>
                  <a:tcPr anchor="ctr"/>
                </a:tc>
              </a:tr>
              <a:tr h="370840">
                <a:tc>
                  <a:txBody>
                    <a:bodyPr/>
                    <a:lstStyle/>
                    <a:p>
                      <a:r>
                        <a:rPr lang="en-US" sz="2000" dirty="0" smtClean="0"/>
                        <a:t>Product </a:t>
                      </a:r>
                      <a:r>
                        <a:rPr lang="en-US" sz="2000" dirty="0" smtClean="0"/>
                        <a:t>1</a:t>
                      </a:r>
                      <a:endParaRPr lang="en-IN" sz="2000" dirty="0"/>
                    </a:p>
                  </a:txBody>
                  <a:tcPr anchor="ctr"/>
                </a:tc>
                <a:tc>
                  <a:txBody>
                    <a:bodyPr/>
                    <a:lstStyle/>
                    <a:p>
                      <a:pPr algn="ctr" fontAlgn="t"/>
                      <a:r>
                        <a:rPr lang="en-IN" sz="2000" b="0" i="0" u="none" strike="noStrike" dirty="0">
                          <a:solidFill>
                            <a:srgbClr val="000000"/>
                          </a:solidFill>
                          <a:effectLst/>
                          <a:latin typeface="Calibri" panose="020F0502020204030204" pitchFamily="34" charset="0"/>
                        </a:rPr>
                        <a:t>1.5</a:t>
                      </a:r>
                    </a:p>
                  </a:txBody>
                  <a:tcPr marL="6350" marR="6350" marT="6350" marB="0" anchor="ctr"/>
                </a:tc>
                <a:tc>
                  <a:txBody>
                    <a:bodyPr/>
                    <a:lstStyle/>
                    <a:p>
                      <a:pPr algn="ctr" fontAlgn="t"/>
                      <a:r>
                        <a:rPr lang="en-IN" sz="2000" b="0" i="0" u="none" strike="noStrike">
                          <a:solidFill>
                            <a:srgbClr val="000000"/>
                          </a:solidFill>
                          <a:effectLst/>
                          <a:latin typeface="Calibri" panose="020F0502020204030204" pitchFamily="34" charset="0"/>
                        </a:rPr>
                        <a:t>12</a:t>
                      </a:r>
                    </a:p>
                  </a:txBody>
                  <a:tcPr marL="6350" marR="6350" marT="6350" marB="0" anchor="ctr"/>
                </a:tc>
              </a:tr>
              <a:tr h="370840">
                <a:tc>
                  <a:txBody>
                    <a:bodyPr/>
                    <a:lstStyle/>
                    <a:p>
                      <a:r>
                        <a:rPr lang="en-US" sz="2000" dirty="0" smtClean="0"/>
                        <a:t>Product </a:t>
                      </a:r>
                      <a:r>
                        <a:rPr lang="en-US" sz="2000" dirty="0" smtClean="0"/>
                        <a:t>2</a:t>
                      </a:r>
                      <a:endParaRPr lang="en-IN" sz="2000" dirty="0"/>
                    </a:p>
                  </a:txBody>
                  <a:tcPr anchor="ctr"/>
                </a:tc>
                <a:tc>
                  <a:txBody>
                    <a:bodyPr/>
                    <a:lstStyle/>
                    <a:p>
                      <a:pPr algn="ctr" fontAlgn="t"/>
                      <a:r>
                        <a:rPr lang="en-IN" sz="2000" b="0" i="0" u="none" strike="noStrike">
                          <a:solidFill>
                            <a:srgbClr val="000000"/>
                          </a:solidFill>
                          <a:effectLst/>
                          <a:latin typeface="Calibri" panose="020F0502020204030204" pitchFamily="34" charset="0"/>
                        </a:rPr>
                        <a:t>10</a:t>
                      </a:r>
                    </a:p>
                  </a:txBody>
                  <a:tcPr marL="6350" marR="6350" marT="6350" marB="0" anchor="ctr"/>
                </a:tc>
                <a:tc>
                  <a:txBody>
                    <a:bodyPr/>
                    <a:lstStyle/>
                    <a:p>
                      <a:pPr algn="ctr" fontAlgn="t"/>
                      <a:r>
                        <a:rPr lang="en-IN" sz="2000" b="0" i="0" u="none" strike="noStrike">
                          <a:solidFill>
                            <a:srgbClr val="000000"/>
                          </a:solidFill>
                          <a:effectLst/>
                          <a:latin typeface="Calibri" panose="020F0502020204030204" pitchFamily="34" charset="0"/>
                        </a:rPr>
                        <a:t>8</a:t>
                      </a:r>
                    </a:p>
                  </a:txBody>
                  <a:tcPr marL="6350" marR="6350" marT="6350" marB="0" anchor="ctr"/>
                </a:tc>
              </a:tr>
              <a:tr h="370840">
                <a:tc>
                  <a:txBody>
                    <a:bodyPr/>
                    <a:lstStyle/>
                    <a:p>
                      <a:r>
                        <a:rPr lang="en-US" sz="2000" dirty="0" smtClean="0"/>
                        <a:t>Product </a:t>
                      </a:r>
                      <a:r>
                        <a:rPr lang="en-US" sz="2000" dirty="0" smtClean="0"/>
                        <a:t>3</a:t>
                      </a:r>
                      <a:endParaRPr lang="en-IN" sz="2000" dirty="0"/>
                    </a:p>
                  </a:txBody>
                  <a:tcPr anchor="ctr"/>
                </a:tc>
                <a:tc>
                  <a:txBody>
                    <a:bodyPr/>
                    <a:lstStyle/>
                    <a:p>
                      <a:pPr algn="ctr" fontAlgn="t"/>
                      <a:r>
                        <a:rPr lang="en-IN" sz="2000" b="0" i="0" u="none" strike="noStrike" dirty="0">
                          <a:solidFill>
                            <a:srgbClr val="000000"/>
                          </a:solidFill>
                          <a:effectLst/>
                          <a:latin typeface="Calibri" panose="020F0502020204030204" pitchFamily="34" charset="0"/>
                        </a:rPr>
                        <a:t>2.3</a:t>
                      </a:r>
                    </a:p>
                  </a:txBody>
                  <a:tcPr marL="6350" marR="6350" marT="6350" marB="0" anchor="ctr"/>
                </a:tc>
                <a:tc>
                  <a:txBody>
                    <a:bodyPr/>
                    <a:lstStyle/>
                    <a:p>
                      <a:pPr algn="ctr" fontAlgn="t"/>
                      <a:r>
                        <a:rPr lang="en-IN" sz="2000" b="0" i="0" u="none" strike="noStrike" dirty="0">
                          <a:solidFill>
                            <a:srgbClr val="000000"/>
                          </a:solidFill>
                          <a:effectLst/>
                          <a:latin typeface="Calibri" panose="020F0502020204030204" pitchFamily="34" charset="0"/>
                        </a:rPr>
                        <a:t>4</a:t>
                      </a:r>
                    </a:p>
                  </a:txBody>
                  <a:tcPr marL="6350" marR="6350" marT="6350" marB="0" anchor="ctr"/>
                </a:tc>
              </a:tr>
              <a:tr h="370840">
                <a:tc>
                  <a:txBody>
                    <a:bodyPr/>
                    <a:lstStyle/>
                    <a:p>
                      <a:r>
                        <a:rPr lang="en-US" sz="2000" dirty="0" smtClean="0"/>
                        <a:t>Product </a:t>
                      </a:r>
                      <a:r>
                        <a:rPr lang="en-US" sz="2000" dirty="0" smtClean="0"/>
                        <a:t>4</a:t>
                      </a:r>
                      <a:endParaRPr lang="en-IN" sz="2000" dirty="0"/>
                    </a:p>
                  </a:txBody>
                  <a:tcPr anchor="ctr"/>
                </a:tc>
                <a:tc>
                  <a:txBody>
                    <a:bodyPr/>
                    <a:lstStyle/>
                    <a:p>
                      <a:pPr algn="ctr" fontAlgn="t"/>
                      <a:r>
                        <a:rPr lang="en-IN" sz="2000" b="0" i="0" u="none" strike="noStrike">
                          <a:solidFill>
                            <a:srgbClr val="000000"/>
                          </a:solidFill>
                          <a:effectLst/>
                          <a:latin typeface="Calibri" panose="020F0502020204030204" pitchFamily="34" charset="0"/>
                        </a:rPr>
                        <a:t>1</a:t>
                      </a:r>
                    </a:p>
                  </a:txBody>
                  <a:tcPr marL="6350" marR="6350" marT="6350" marB="0" anchor="ctr"/>
                </a:tc>
                <a:tc>
                  <a:txBody>
                    <a:bodyPr/>
                    <a:lstStyle/>
                    <a:p>
                      <a:pPr algn="ctr" fontAlgn="t"/>
                      <a:r>
                        <a:rPr lang="en-IN" sz="2000" b="0" i="0" u="none" strike="noStrike" dirty="0">
                          <a:solidFill>
                            <a:srgbClr val="000000"/>
                          </a:solidFill>
                          <a:effectLst/>
                          <a:latin typeface="Calibri" panose="020F0502020204030204" pitchFamily="34" charset="0"/>
                        </a:rPr>
                        <a:t>7</a:t>
                      </a:r>
                    </a:p>
                  </a:txBody>
                  <a:tcPr marL="6350" marR="6350" marT="635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92779089"/>
              </p:ext>
            </p:extLst>
          </p:nvPr>
        </p:nvGraphicFramePr>
        <p:xfrm>
          <a:off x="6838950" y="1815041"/>
          <a:ext cx="3333750" cy="3322320"/>
        </p:xfrm>
        <a:graphic>
          <a:graphicData uri="http://schemas.openxmlformats.org/drawingml/2006/table">
            <a:tbl>
              <a:tblPr firstRow="1" bandRow="1">
                <a:tableStyleId>{5C22544A-7EE6-4342-B048-85BDC9FD1C3A}</a:tableStyleId>
              </a:tblPr>
              <a:tblGrid>
                <a:gridCol w="1143000"/>
                <a:gridCol w="1171575"/>
                <a:gridCol w="1019175"/>
              </a:tblGrid>
              <a:tr h="370840">
                <a:tc rowSpan="2">
                  <a:txBody>
                    <a:bodyPr/>
                    <a:lstStyle/>
                    <a:p>
                      <a:pPr algn="ctr"/>
                      <a:r>
                        <a:rPr lang="en-US" sz="2000" dirty="0" smtClean="0">
                          <a:latin typeface="+mn-lt"/>
                        </a:rPr>
                        <a:t>Pairs</a:t>
                      </a:r>
                      <a:endParaRPr lang="en-IN" sz="2000" dirty="0">
                        <a:latin typeface="+mn-lt"/>
                      </a:endParaRPr>
                    </a:p>
                  </a:txBody>
                  <a:tcPr anchor="ctr"/>
                </a:tc>
                <a:tc gridSpan="2">
                  <a:txBody>
                    <a:bodyPr/>
                    <a:lstStyle/>
                    <a:p>
                      <a:pPr algn="ctr"/>
                      <a:r>
                        <a:rPr lang="en-US" sz="2000" dirty="0" smtClean="0">
                          <a:latin typeface="+mn-lt"/>
                        </a:rPr>
                        <a:t>Pairwise preference data</a:t>
                      </a:r>
                      <a:endParaRPr lang="en-IN" sz="2000" dirty="0">
                        <a:latin typeface="+mn-lt"/>
                      </a:endParaRPr>
                    </a:p>
                  </a:txBody>
                  <a:tcPr anchor="ctr"/>
                </a:tc>
                <a:tc hMerge="1">
                  <a:txBody>
                    <a:bodyPr/>
                    <a:lstStyle/>
                    <a:p>
                      <a:endParaRPr lang="en-IN" dirty="0"/>
                    </a:p>
                  </a:txBody>
                  <a:tcPr/>
                </a:tc>
              </a:tr>
              <a:tr h="370840">
                <a:tc vMerge="1">
                  <a:txBody>
                    <a:bodyPr/>
                    <a:lstStyle/>
                    <a:p>
                      <a:endParaRPr lang="en-IN" sz="2000" dirty="0">
                        <a:latin typeface="+mn-lt"/>
                      </a:endParaRPr>
                    </a:p>
                  </a:txBody>
                  <a:tcPr/>
                </a:tc>
                <a:tc>
                  <a:txBody>
                    <a:bodyPr/>
                    <a:lstStyle/>
                    <a:p>
                      <a:pPr algn="ctr"/>
                      <a:r>
                        <a:rPr lang="en-US" sz="2000" dirty="0" smtClean="0">
                          <a:latin typeface="+mn-lt"/>
                        </a:rPr>
                        <a:t>Prefers</a:t>
                      </a:r>
                      <a:endParaRPr lang="en-IN" sz="2000" dirty="0">
                        <a:latin typeface="+mn-lt"/>
                      </a:endParaRPr>
                    </a:p>
                  </a:txBody>
                  <a:tcPr anchor="ctr"/>
                </a:tc>
                <a:tc>
                  <a:txBody>
                    <a:bodyPr/>
                    <a:lstStyle/>
                    <a:p>
                      <a:pPr algn="ctr"/>
                      <a:r>
                        <a:rPr lang="en-US" sz="2000" dirty="0" smtClean="0">
                          <a:latin typeface="+mn-lt"/>
                        </a:rPr>
                        <a:t>Over</a:t>
                      </a:r>
                      <a:endParaRPr lang="en-IN" sz="2000" dirty="0">
                        <a:latin typeface="+mn-lt"/>
                      </a:endParaRPr>
                    </a:p>
                  </a:txBody>
                  <a:tcPr anchor="ctr"/>
                </a:tc>
              </a:tr>
              <a:tr h="370840">
                <a:tc>
                  <a:txBody>
                    <a:bodyPr/>
                    <a:lstStyle/>
                    <a:p>
                      <a:pPr algn="ctr" fontAlgn="b"/>
                      <a:r>
                        <a:rPr lang="en-IN" sz="2000" b="0" i="0" u="none" strike="noStrike" dirty="0" smtClean="0">
                          <a:solidFill>
                            <a:srgbClr val="000000"/>
                          </a:solidFill>
                          <a:effectLst/>
                          <a:latin typeface="+mn-lt"/>
                        </a:rPr>
                        <a:t>(1,2)</a:t>
                      </a:r>
                      <a:endParaRPr lang="en-IN" sz="2000" b="0" i="0" u="none" strike="noStrike" dirty="0">
                        <a:solidFill>
                          <a:srgbClr val="000000"/>
                        </a:solidFill>
                        <a:effectLst/>
                        <a:latin typeface="+mn-lt"/>
                      </a:endParaRPr>
                    </a:p>
                  </a:txBody>
                  <a:tcPr marL="6350" marR="6350" marT="6350" marB="0" anchor="ctr"/>
                </a:tc>
                <a:tc>
                  <a:txBody>
                    <a:bodyPr/>
                    <a:lstStyle/>
                    <a:p>
                      <a:pPr algn="ctr" fontAlgn="t"/>
                      <a:r>
                        <a:rPr lang="en-IN" sz="2000" b="0" i="0" u="none" strike="noStrike" dirty="0">
                          <a:solidFill>
                            <a:srgbClr val="000000"/>
                          </a:solidFill>
                          <a:effectLst/>
                          <a:latin typeface="+mn-lt"/>
                        </a:rPr>
                        <a:t>1</a:t>
                      </a:r>
                    </a:p>
                  </a:txBody>
                  <a:tcPr marL="6350" marR="6350" marT="6350" marB="0" anchor="ctr"/>
                </a:tc>
                <a:tc>
                  <a:txBody>
                    <a:bodyPr/>
                    <a:lstStyle/>
                    <a:p>
                      <a:pPr algn="ctr" fontAlgn="t"/>
                      <a:r>
                        <a:rPr lang="en-IN" sz="2000" b="0" i="0" u="none" strike="noStrike" dirty="0">
                          <a:solidFill>
                            <a:srgbClr val="000000"/>
                          </a:solidFill>
                          <a:effectLst/>
                          <a:latin typeface="+mn-lt"/>
                        </a:rPr>
                        <a:t>2</a:t>
                      </a:r>
                    </a:p>
                  </a:txBody>
                  <a:tcPr marL="6350" marR="6350" marT="6350" marB="0" anchor="ctr"/>
                </a:tc>
              </a:tr>
              <a:tr h="370840">
                <a:tc>
                  <a:txBody>
                    <a:bodyPr/>
                    <a:lstStyle/>
                    <a:p>
                      <a:pPr algn="ctr" fontAlgn="b"/>
                      <a:r>
                        <a:rPr lang="en-IN" sz="2000" b="0" i="0" u="none" strike="noStrike" dirty="0" smtClean="0">
                          <a:solidFill>
                            <a:srgbClr val="000000"/>
                          </a:solidFill>
                          <a:effectLst/>
                          <a:latin typeface="+mn-lt"/>
                        </a:rPr>
                        <a:t>(1,3)</a:t>
                      </a:r>
                      <a:endParaRPr lang="en-IN" sz="2000" b="0" i="0" u="none" strike="noStrike" dirty="0">
                        <a:solidFill>
                          <a:srgbClr val="000000"/>
                        </a:solidFill>
                        <a:effectLst/>
                        <a:latin typeface="+mn-lt"/>
                      </a:endParaRPr>
                    </a:p>
                  </a:txBody>
                  <a:tcPr marL="6350" marR="6350" marT="6350" marB="0" anchor="ctr"/>
                </a:tc>
                <a:tc>
                  <a:txBody>
                    <a:bodyPr/>
                    <a:lstStyle/>
                    <a:p>
                      <a:pPr algn="ctr" fontAlgn="t"/>
                      <a:r>
                        <a:rPr lang="en-IN" sz="2000" b="0" i="0" u="none" strike="noStrike">
                          <a:solidFill>
                            <a:srgbClr val="000000"/>
                          </a:solidFill>
                          <a:effectLst/>
                          <a:latin typeface="+mn-lt"/>
                        </a:rPr>
                        <a:t>1</a:t>
                      </a:r>
                    </a:p>
                  </a:txBody>
                  <a:tcPr marL="6350" marR="6350" marT="6350" marB="0" anchor="ctr"/>
                </a:tc>
                <a:tc>
                  <a:txBody>
                    <a:bodyPr/>
                    <a:lstStyle/>
                    <a:p>
                      <a:pPr algn="ctr" fontAlgn="t"/>
                      <a:r>
                        <a:rPr lang="en-IN" sz="2000" b="0" i="0" u="none" strike="noStrike">
                          <a:solidFill>
                            <a:srgbClr val="000000"/>
                          </a:solidFill>
                          <a:effectLst/>
                          <a:latin typeface="+mn-lt"/>
                        </a:rPr>
                        <a:t>3</a:t>
                      </a:r>
                    </a:p>
                  </a:txBody>
                  <a:tcPr marL="6350" marR="6350" marT="6350" marB="0" anchor="ctr"/>
                </a:tc>
              </a:tr>
              <a:tr h="370840">
                <a:tc>
                  <a:txBody>
                    <a:bodyPr/>
                    <a:lstStyle/>
                    <a:p>
                      <a:pPr algn="ctr" fontAlgn="b"/>
                      <a:r>
                        <a:rPr lang="en-IN" sz="2000" b="0" i="0" u="none" strike="noStrike" dirty="0" smtClean="0">
                          <a:solidFill>
                            <a:srgbClr val="000000"/>
                          </a:solidFill>
                          <a:effectLst/>
                          <a:latin typeface="+mn-lt"/>
                        </a:rPr>
                        <a:t>(1,4)</a:t>
                      </a:r>
                      <a:endParaRPr lang="en-IN" sz="2000" b="0" i="0" u="none" strike="noStrike" dirty="0">
                        <a:solidFill>
                          <a:srgbClr val="000000"/>
                        </a:solidFill>
                        <a:effectLst/>
                        <a:latin typeface="+mn-lt"/>
                      </a:endParaRPr>
                    </a:p>
                  </a:txBody>
                  <a:tcPr marL="6350" marR="6350" marT="6350" marB="0" anchor="ctr"/>
                </a:tc>
                <a:tc>
                  <a:txBody>
                    <a:bodyPr/>
                    <a:lstStyle/>
                    <a:p>
                      <a:pPr algn="ctr" fontAlgn="t"/>
                      <a:r>
                        <a:rPr lang="en-IN" sz="2000" b="0" i="0" u="none" strike="noStrike" dirty="0">
                          <a:solidFill>
                            <a:srgbClr val="000000"/>
                          </a:solidFill>
                          <a:effectLst/>
                          <a:latin typeface="+mn-lt"/>
                        </a:rPr>
                        <a:t>4</a:t>
                      </a:r>
                    </a:p>
                  </a:txBody>
                  <a:tcPr marL="6350" marR="6350" marT="6350" marB="0" anchor="ctr"/>
                </a:tc>
                <a:tc>
                  <a:txBody>
                    <a:bodyPr/>
                    <a:lstStyle/>
                    <a:p>
                      <a:pPr algn="ctr" fontAlgn="t"/>
                      <a:r>
                        <a:rPr lang="en-IN" sz="2000" b="0" i="0" u="none" strike="noStrike">
                          <a:solidFill>
                            <a:srgbClr val="000000"/>
                          </a:solidFill>
                          <a:effectLst/>
                          <a:latin typeface="+mn-lt"/>
                        </a:rPr>
                        <a:t>1</a:t>
                      </a:r>
                    </a:p>
                  </a:txBody>
                  <a:tcPr marL="6350" marR="6350" marT="6350" marB="0" anchor="ctr"/>
                </a:tc>
              </a:tr>
              <a:tr h="370840">
                <a:tc>
                  <a:txBody>
                    <a:bodyPr/>
                    <a:lstStyle/>
                    <a:p>
                      <a:pPr algn="ctr" fontAlgn="b"/>
                      <a:r>
                        <a:rPr lang="en-IN" sz="2000" b="0" i="0" u="none" strike="noStrike" dirty="0" smtClean="0">
                          <a:solidFill>
                            <a:srgbClr val="000000"/>
                          </a:solidFill>
                          <a:effectLst/>
                          <a:latin typeface="+mn-lt"/>
                        </a:rPr>
                        <a:t>(2,3)</a:t>
                      </a:r>
                      <a:endParaRPr lang="en-IN" sz="2000" b="0" i="0" u="none" strike="noStrike" dirty="0">
                        <a:solidFill>
                          <a:srgbClr val="000000"/>
                        </a:solidFill>
                        <a:effectLst/>
                        <a:latin typeface="+mn-lt"/>
                      </a:endParaRPr>
                    </a:p>
                  </a:txBody>
                  <a:tcPr marL="6350" marR="6350" marT="6350" marB="0" anchor="ctr"/>
                </a:tc>
                <a:tc>
                  <a:txBody>
                    <a:bodyPr/>
                    <a:lstStyle/>
                    <a:p>
                      <a:pPr algn="ctr" fontAlgn="t"/>
                      <a:r>
                        <a:rPr lang="en-IN" sz="2000" b="0" i="0" u="none" strike="noStrike">
                          <a:solidFill>
                            <a:srgbClr val="000000"/>
                          </a:solidFill>
                          <a:effectLst/>
                          <a:latin typeface="+mn-lt"/>
                        </a:rPr>
                        <a:t>2</a:t>
                      </a:r>
                    </a:p>
                  </a:txBody>
                  <a:tcPr marL="6350" marR="6350" marT="6350" marB="0" anchor="ctr"/>
                </a:tc>
                <a:tc>
                  <a:txBody>
                    <a:bodyPr/>
                    <a:lstStyle/>
                    <a:p>
                      <a:pPr algn="ctr" fontAlgn="t"/>
                      <a:r>
                        <a:rPr lang="en-IN" sz="2000" b="0" i="0" u="none" strike="noStrike">
                          <a:solidFill>
                            <a:srgbClr val="000000"/>
                          </a:solidFill>
                          <a:effectLst/>
                          <a:latin typeface="+mn-lt"/>
                        </a:rPr>
                        <a:t>3</a:t>
                      </a:r>
                    </a:p>
                  </a:txBody>
                  <a:tcPr marL="6350" marR="6350" marT="6350" marB="0" anchor="ctr"/>
                </a:tc>
              </a:tr>
              <a:tr h="370840">
                <a:tc>
                  <a:txBody>
                    <a:bodyPr/>
                    <a:lstStyle/>
                    <a:p>
                      <a:pPr algn="ctr" fontAlgn="b"/>
                      <a:r>
                        <a:rPr lang="en-IN" sz="2000" b="0" i="0" u="none" strike="noStrike" dirty="0" smtClean="0">
                          <a:solidFill>
                            <a:srgbClr val="000000"/>
                          </a:solidFill>
                          <a:effectLst/>
                          <a:latin typeface="+mn-lt"/>
                        </a:rPr>
                        <a:t>(2,4)</a:t>
                      </a:r>
                      <a:endParaRPr lang="en-IN" sz="2000" b="0" i="0" u="none" strike="noStrike" dirty="0">
                        <a:solidFill>
                          <a:srgbClr val="000000"/>
                        </a:solidFill>
                        <a:effectLst/>
                        <a:latin typeface="+mn-lt"/>
                      </a:endParaRPr>
                    </a:p>
                  </a:txBody>
                  <a:tcPr marL="6350" marR="6350" marT="6350" marB="0" anchor="ctr"/>
                </a:tc>
                <a:tc>
                  <a:txBody>
                    <a:bodyPr/>
                    <a:lstStyle/>
                    <a:p>
                      <a:pPr algn="ctr" fontAlgn="t"/>
                      <a:r>
                        <a:rPr lang="en-IN" sz="2000" b="0" i="0" u="none" strike="noStrike">
                          <a:solidFill>
                            <a:srgbClr val="000000"/>
                          </a:solidFill>
                          <a:effectLst/>
                          <a:latin typeface="+mn-lt"/>
                        </a:rPr>
                        <a:t>2</a:t>
                      </a:r>
                    </a:p>
                  </a:txBody>
                  <a:tcPr marL="6350" marR="6350" marT="6350" marB="0" anchor="ctr"/>
                </a:tc>
                <a:tc>
                  <a:txBody>
                    <a:bodyPr/>
                    <a:lstStyle/>
                    <a:p>
                      <a:pPr algn="ctr" fontAlgn="t"/>
                      <a:r>
                        <a:rPr lang="en-IN" sz="2000" b="0" i="0" u="none" strike="noStrike">
                          <a:solidFill>
                            <a:srgbClr val="000000"/>
                          </a:solidFill>
                          <a:effectLst/>
                          <a:latin typeface="+mn-lt"/>
                        </a:rPr>
                        <a:t>4</a:t>
                      </a:r>
                    </a:p>
                  </a:txBody>
                  <a:tcPr marL="6350" marR="6350" marT="6350" marB="0" anchor="ctr"/>
                </a:tc>
              </a:tr>
              <a:tr h="370840">
                <a:tc>
                  <a:txBody>
                    <a:bodyPr/>
                    <a:lstStyle/>
                    <a:p>
                      <a:pPr algn="ctr" fontAlgn="b"/>
                      <a:r>
                        <a:rPr lang="en-IN" sz="2000" b="0" i="0" u="none" strike="noStrike" dirty="0" smtClean="0">
                          <a:solidFill>
                            <a:srgbClr val="000000"/>
                          </a:solidFill>
                          <a:effectLst/>
                          <a:latin typeface="+mn-lt"/>
                        </a:rPr>
                        <a:t>(3,4)</a:t>
                      </a:r>
                      <a:endParaRPr lang="en-IN" sz="2000" b="0" i="0" u="none" strike="noStrike" dirty="0">
                        <a:solidFill>
                          <a:srgbClr val="000000"/>
                        </a:solidFill>
                        <a:effectLst/>
                        <a:latin typeface="+mn-lt"/>
                      </a:endParaRPr>
                    </a:p>
                  </a:txBody>
                  <a:tcPr marL="6350" marR="6350" marT="6350" marB="0" anchor="ctr"/>
                </a:tc>
                <a:tc>
                  <a:txBody>
                    <a:bodyPr/>
                    <a:lstStyle/>
                    <a:p>
                      <a:pPr algn="ctr" fontAlgn="t"/>
                      <a:r>
                        <a:rPr lang="en-IN" sz="2000" b="0" i="0" u="none" strike="noStrike" dirty="0">
                          <a:solidFill>
                            <a:srgbClr val="000000"/>
                          </a:solidFill>
                          <a:effectLst/>
                          <a:latin typeface="+mn-lt"/>
                        </a:rPr>
                        <a:t>4</a:t>
                      </a:r>
                    </a:p>
                  </a:txBody>
                  <a:tcPr marL="6350" marR="6350" marT="6350" marB="0" anchor="ctr"/>
                </a:tc>
                <a:tc>
                  <a:txBody>
                    <a:bodyPr/>
                    <a:lstStyle/>
                    <a:p>
                      <a:pPr algn="ctr" fontAlgn="t"/>
                      <a:r>
                        <a:rPr lang="en-IN" sz="2000" b="0" i="0" u="none" strike="noStrike" dirty="0">
                          <a:solidFill>
                            <a:srgbClr val="000000"/>
                          </a:solidFill>
                          <a:effectLst/>
                          <a:latin typeface="+mn-lt"/>
                        </a:rPr>
                        <a:t>3</a:t>
                      </a:r>
                    </a:p>
                  </a:txBody>
                  <a:tcPr marL="6350" marR="6350" marT="6350" marB="0" anchor="ctr"/>
                </a:tc>
              </a:tr>
            </a:tbl>
          </a:graphicData>
        </a:graphic>
      </p:graphicFrame>
    </p:spTree>
    <p:extLst>
      <p:ext uri="{BB962C8B-B14F-4D97-AF65-F5344CB8AC3E}">
        <p14:creationId xmlns:p14="http://schemas.microsoft.com/office/powerpoint/2010/main" val="47947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consumer thinking process</a:t>
            </a:r>
            <a:endParaRPr lang="en-IN"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smtClean="0"/>
              <a:t>commodity</a:t>
            </a:r>
            <a:r>
              <a:rPr lang="en-US" dirty="0" smtClean="0"/>
              <a:t> </a:t>
            </a:r>
            <a:r>
              <a:rPr lang="en-US" dirty="0" smtClean="0"/>
              <a:t>could be potato chips; and the two attributes could be crispiness and quantity in a pack. </a:t>
            </a:r>
          </a:p>
          <a:p>
            <a:r>
              <a:rPr lang="en-US" dirty="0" smtClean="0"/>
              <a:t>The consumer is comparing four different products available in the market. </a:t>
            </a:r>
          </a:p>
          <a:p>
            <a:r>
              <a:rPr lang="en-US" dirty="0" smtClean="0"/>
              <a:t>Consumer </a:t>
            </a:r>
            <a:r>
              <a:rPr lang="en-US" dirty="0" smtClean="0">
                <a:solidFill>
                  <a:srgbClr val="FF0000"/>
                </a:solidFill>
              </a:rPr>
              <a:t>provides her choices</a:t>
            </a:r>
            <a:r>
              <a:rPr lang="en-US" dirty="0" smtClean="0"/>
              <a:t> – </a:t>
            </a:r>
            <a:r>
              <a:rPr lang="en-US" dirty="0" smtClean="0"/>
              <a:t>the choices </a:t>
            </a:r>
            <a:r>
              <a:rPr lang="en-US" dirty="0" smtClean="0"/>
              <a:t>may be </a:t>
            </a:r>
            <a:r>
              <a:rPr lang="en-US" dirty="0" smtClean="0"/>
              <a:t>pairwise, </a:t>
            </a:r>
            <a:r>
              <a:rPr lang="en-US" dirty="0" smtClean="0"/>
              <a:t>or just preferences scores for each of the brands/products. </a:t>
            </a:r>
          </a:p>
          <a:p>
            <a:endParaRPr lang="en-US" dirty="0"/>
          </a:p>
          <a:p>
            <a:r>
              <a:rPr lang="en-US" dirty="0" smtClean="0"/>
              <a:t>The marketer would like to know how important crispiness and quantity </a:t>
            </a:r>
            <a:r>
              <a:rPr lang="en-US" dirty="0" smtClean="0"/>
              <a:t>are</a:t>
            </a:r>
            <a:r>
              <a:rPr lang="en-US" dirty="0" smtClean="0"/>
              <a:t>, </a:t>
            </a:r>
            <a:r>
              <a:rPr lang="en-US" dirty="0" smtClean="0"/>
              <a:t>to this consumer (</a:t>
            </a:r>
            <a:r>
              <a:rPr lang="en-US" dirty="0" smtClean="0">
                <a:solidFill>
                  <a:srgbClr val="FF0000"/>
                </a:solidFill>
              </a:rPr>
              <a:t>weights attached</a:t>
            </a:r>
            <a:r>
              <a:rPr lang="en-US" dirty="0" smtClean="0"/>
              <a:t> by the consumer while providing the choices). </a:t>
            </a:r>
          </a:p>
          <a:p>
            <a:r>
              <a:rPr lang="en-US" dirty="0" smtClean="0"/>
              <a:t>Using this information, can the marketer build the </a:t>
            </a:r>
            <a:r>
              <a:rPr lang="en-US" dirty="0" smtClean="0">
                <a:solidFill>
                  <a:srgbClr val="FF0000"/>
                </a:solidFill>
              </a:rPr>
              <a:t>“ideal”</a:t>
            </a:r>
            <a:r>
              <a:rPr lang="en-US" dirty="0" smtClean="0"/>
              <a:t> chips packet that would be most preferred by this consumer? </a:t>
            </a:r>
            <a:endParaRPr lang="en-IN" dirty="0"/>
          </a:p>
        </p:txBody>
      </p:sp>
    </p:spTree>
    <p:extLst>
      <p:ext uri="{BB962C8B-B14F-4D97-AF65-F5344CB8AC3E}">
        <p14:creationId xmlns:p14="http://schemas.microsoft.com/office/powerpoint/2010/main" val="222882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Conjoint analysis</a:t>
            </a:r>
            <a:endParaRPr lang="en-IN" dirty="0"/>
          </a:p>
        </p:txBody>
      </p:sp>
      <p:sp>
        <p:nvSpPr>
          <p:cNvPr id="3" name="Content Placeholder 2"/>
          <p:cNvSpPr>
            <a:spLocks noGrp="1"/>
          </p:cNvSpPr>
          <p:nvPr>
            <p:ph idx="1"/>
          </p:nvPr>
        </p:nvSpPr>
        <p:spPr/>
        <p:txBody>
          <a:bodyPr/>
          <a:lstStyle/>
          <a:p>
            <a:r>
              <a:rPr lang="en-US" dirty="0" smtClean="0"/>
              <a:t>Literally, conjoint analysis means an </a:t>
            </a:r>
            <a:r>
              <a:rPr lang="en-US" dirty="0" smtClean="0">
                <a:solidFill>
                  <a:srgbClr val="FF0000"/>
                </a:solidFill>
              </a:rPr>
              <a:t>analysis of features considered jointly</a:t>
            </a:r>
            <a:r>
              <a:rPr lang="en-US" dirty="0" smtClean="0"/>
              <a:t>. </a:t>
            </a:r>
          </a:p>
          <a:p>
            <a:endParaRPr lang="en-US" dirty="0"/>
          </a:p>
          <a:p>
            <a:r>
              <a:rPr lang="en-US" dirty="0" smtClean="0"/>
              <a:t>These set of techniques have been around of a long time now. </a:t>
            </a:r>
          </a:p>
          <a:p>
            <a:r>
              <a:rPr lang="en-US" dirty="0" smtClean="0"/>
              <a:t>Conjoint analysis has its origins from a research article published in the Journal of Mathematical Psychology in 1964. </a:t>
            </a:r>
            <a:endParaRPr lang="en-US" dirty="0"/>
          </a:p>
        </p:txBody>
      </p:sp>
    </p:spTree>
    <p:extLst>
      <p:ext uri="{BB962C8B-B14F-4D97-AF65-F5344CB8AC3E}">
        <p14:creationId xmlns:p14="http://schemas.microsoft.com/office/powerpoint/2010/main" val="332092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Conjoint analysis</a:t>
            </a:r>
            <a:endParaRPr lang="en-IN" dirty="0"/>
          </a:p>
        </p:txBody>
      </p:sp>
      <p:sp>
        <p:nvSpPr>
          <p:cNvPr id="3" name="Content Placeholder 2"/>
          <p:cNvSpPr>
            <a:spLocks noGrp="1"/>
          </p:cNvSpPr>
          <p:nvPr>
            <p:ph idx="1"/>
          </p:nvPr>
        </p:nvSpPr>
        <p:spPr/>
        <p:txBody>
          <a:bodyPr/>
          <a:lstStyle/>
          <a:p>
            <a:r>
              <a:rPr lang="en-US" altLang="en-US" dirty="0" smtClean="0"/>
              <a:t>Family of techniques that model </a:t>
            </a:r>
            <a:r>
              <a:rPr lang="en-US" altLang="en-US" dirty="0" smtClean="0">
                <a:solidFill>
                  <a:srgbClr val="FF0000"/>
                </a:solidFill>
              </a:rPr>
              <a:t>choice by decomposing overall preference or evaluation in terms of the relative values of the components or attributes to respondents</a:t>
            </a:r>
            <a:r>
              <a:rPr lang="en-US" altLang="en-US" dirty="0" smtClean="0"/>
              <a:t>.</a:t>
            </a:r>
          </a:p>
          <a:p>
            <a:r>
              <a:rPr lang="en-US" dirty="0" smtClean="0"/>
              <a:t>Conjoint analysis, in that sense, </a:t>
            </a:r>
            <a:r>
              <a:rPr lang="en-US" dirty="0" smtClean="0">
                <a:solidFill>
                  <a:srgbClr val="FF0000"/>
                </a:solidFill>
              </a:rPr>
              <a:t>constructs a value system</a:t>
            </a:r>
            <a:r>
              <a:rPr lang="en-US" dirty="0" smtClean="0"/>
              <a:t> by asking about preferences on a small subset of products and then using the system to make predictions about the relative choices. </a:t>
            </a:r>
          </a:p>
          <a:p>
            <a:r>
              <a:rPr lang="en-US" dirty="0" smtClean="0"/>
              <a:t>Conjoint analysis, in the sense of optimization, can also </a:t>
            </a:r>
            <a:r>
              <a:rPr lang="en-US" dirty="0" smtClean="0">
                <a:solidFill>
                  <a:srgbClr val="FF0000"/>
                </a:solidFill>
              </a:rPr>
              <a:t>be used to arrive at the “best product”</a:t>
            </a:r>
            <a:r>
              <a:rPr lang="en-US" dirty="0" smtClean="0"/>
              <a:t> – a product that has all the attributes at a level desirable (preferable) to the customer.</a:t>
            </a:r>
            <a:endParaRPr lang="en-IN" dirty="0"/>
          </a:p>
        </p:txBody>
      </p:sp>
    </p:spTree>
    <p:extLst>
      <p:ext uri="{BB962C8B-B14F-4D97-AF65-F5344CB8AC3E}">
        <p14:creationId xmlns:p14="http://schemas.microsoft.com/office/powerpoint/2010/main" val="4190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conjoint analysis</a:t>
            </a:r>
            <a:endParaRPr lang="en-IN" dirty="0"/>
          </a:p>
        </p:txBody>
      </p:sp>
      <p:sp>
        <p:nvSpPr>
          <p:cNvPr id="3" name="Content Placeholder 2"/>
          <p:cNvSpPr>
            <a:spLocks noGrp="1"/>
          </p:cNvSpPr>
          <p:nvPr>
            <p:ph idx="1"/>
          </p:nvPr>
        </p:nvSpPr>
        <p:spPr/>
        <p:txBody>
          <a:bodyPr/>
          <a:lstStyle/>
          <a:p>
            <a:r>
              <a:rPr lang="en-US" dirty="0" smtClean="0">
                <a:solidFill>
                  <a:srgbClr val="FF0000"/>
                </a:solidFill>
              </a:rPr>
              <a:t>Choice-Based Conjoint (CBC) analysis</a:t>
            </a:r>
            <a:r>
              <a:rPr lang="en-US" dirty="0" smtClean="0"/>
              <a:t> – most commonly used form of the conjoint analysis. </a:t>
            </a:r>
            <a:r>
              <a:rPr lang="en-US" dirty="0" smtClean="0"/>
              <a:t>The customer chooses their most preferred full-profile produc</a:t>
            </a:r>
            <a:r>
              <a:rPr lang="en-US" dirty="0" smtClean="0"/>
              <a:t>t amongst a set of 3-4 options provided</a:t>
            </a:r>
            <a:r>
              <a:rPr lang="en-US" dirty="0" smtClean="0"/>
              <a:t>. </a:t>
            </a:r>
            <a:endParaRPr lang="en-US" dirty="0" smtClean="0"/>
          </a:p>
          <a:p>
            <a:r>
              <a:rPr lang="en-US" dirty="0" smtClean="0">
                <a:solidFill>
                  <a:srgbClr val="FF0000"/>
                </a:solidFill>
              </a:rPr>
              <a:t>Adaptive Conjoint Analysis (ACA)</a:t>
            </a:r>
            <a:r>
              <a:rPr lang="en-US" dirty="0" smtClean="0"/>
              <a:t> – Each customer asked different set of questions which are dynamically decided based on their responses. </a:t>
            </a:r>
          </a:p>
          <a:p>
            <a:r>
              <a:rPr lang="en-US" dirty="0" smtClean="0">
                <a:solidFill>
                  <a:srgbClr val="FF0000"/>
                </a:solidFill>
              </a:rPr>
              <a:t>Full-profile Conjoint Analysis</a:t>
            </a:r>
            <a:r>
              <a:rPr lang="en-US" dirty="0" smtClean="0"/>
              <a:t> – Full suite of options are presented to the consumer, and their preference is sought on these.   </a:t>
            </a:r>
            <a:endParaRPr lang="en-US" dirty="0" smtClean="0"/>
          </a:p>
          <a:p>
            <a:r>
              <a:rPr lang="en-US" dirty="0" smtClean="0">
                <a:solidFill>
                  <a:srgbClr val="FF0000"/>
                </a:solidFill>
              </a:rPr>
              <a:t>Menu-based conjoint analysis</a:t>
            </a:r>
            <a:r>
              <a:rPr lang="en-US" dirty="0" smtClean="0"/>
              <a:t> – The customer is shown a list of attributes (and their levels) with associated prices. The customer then chooses what they want in their ideal product. They also need to pay attention to the price in their decision. </a:t>
            </a:r>
            <a:endParaRPr lang="en-IN" dirty="0"/>
          </a:p>
        </p:txBody>
      </p:sp>
    </p:spTree>
    <p:extLst>
      <p:ext uri="{BB962C8B-B14F-4D97-AF65-F5344CB8AC3E}">
        <p14:creationId xmlns:p14="http://schemas.microsoft.com/office/powerpoint/2010/main" val="247631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conjoint analysis</a:t>
            </a:r>
            <a:endParaRPr lang="en-IN"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Marketing</a:t>
            </a:r>
          </a:p>
          <a:p>
            <a:r>
              <a:rPr lang="en-US" dirty="0" smtClean="0"/>
              <a:t>Once the attributes </a:t>
            </a:r>
            <a:r>
              <a:rPr lang="en-US" dirty="0"/>
              <a:t>most </a:t>
            </a:r>
            <a:r>
              <a:rPr lang="en-US" dirty="0" smtClean="0"/>
              <a:t>preferred by consumers are known, these can be highlighted in all the </a:t>
            </a:r>
            <a:r>
              <a:rPr lang="en-US" dirty="0" smtClean="0">
                <a:solidFill>
                  <a:srgbClr val="FF0000"/>
                </a:solidFill>
              </a:rPr>
              <a:t>communication channels</a:t>
            </a:r>
            <a:r>
              <a:rPr lang="en-US" dirty="0" smtClean="0"/>
              <a:t> (such as advertising, promotion, etc.)</a:t>
            </a:r>
          </a:p>
          <a:p>
            <a:r>
              <a:rPr lang="en-US" dirty="0" smtClean="0"/>
              <a:t>Consumers may differ in their choices of preferred attributes, and hence conjoint analysis can help in </a:t>
            </a:r>
            <a:r>
              <a:rPr lang="en-US" dirty="0" smtClean="0">
                <a:solidFill>
                  <a:srgbClr val="FF0000"/>
                </a:solidFill>
              </a:rPr>
              <a:t>segmenting the market</a:t>
            </a:r>
            <a:r>
              <a:rPr lang="en-US" dirty="0" smtClean="0"/>
              <a:t>.  </a:t>
            </a:r>
            <a:endParaRPr lang="en-IN" dirty="0"/>
          </a:p>
        </p:txBody>
      </p:sp>
    </p:spTree>
    <p:extLst>
      <p:ext uri="{BB962C8B-B14F-4D97-AF65-F5344CB8AC3E}">
        <p14:creationId xmlns:p14="http://schemas.microsoft.com/office/powerpoint/2010/main" val="71373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conjoint analysis</a:t>
            </a:r>
            <a:endParaRPr lang="en-IN"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Product development</a:t>
            </a:r>
          </a:p>
          <a:p>
            <a:r>
              <a:rPr lang="en-US" dirty="0" smtClean="0"/>
              <a:t>Once the preferred attributes are known, the product development team can focus on </a:t>
            </a:r>
            <a:r>
              <a:rPr lang="en-US" dirty="0" smtClean="0">
                <a:solidFill>
                  <a:srgbClr val="FF0000"/>
                </a:solidFill>
              </a:rPr>
              <a:t>refining these attributes</a:t>
            </a:r>
            <a:r>
              <a:rPr lang="en-US" dirty="0" smtClean="0"/>
              <a:t> and developing something that the consumers would like. </a:t>
            </a:r>
          </a:p>
          <a:p>
            <a:r>
              <a:rPr lang="en-US" dirty="0" smtClean="0"/>
              <a:t>Even at the initial development stage, the choice of attributes to focus on can be narrowed down using conjoint analysis on the products available in the market.   </a:t>
            </a:r>
            <a:endParaRPr lang="en-IN" dirty="0"/>
          </a:p>
        </p:txBody>
      </p:sp>
    </p:spTree>
    <p:extLst>
      <p:ext uri="{BB962C8B-B14F-4D97-AF65-F5344CB8AC3E}">
        <p14:creationId xmlns:p14="http://schemas.microsoft.com/office/powerpoint/2010/main" val="287497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3110</TotalTime>
  <Words>734</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Consumer choice models</vt:lpstr>
      <vt:lpstr>A consumer thinking process</vt:lpstr>
      <vt:lpstr>Illustrative example</vt:lpstr>
      <vt:lpstr>A consumer thinking process</vt:lpstr>
      <vt:lpstr>Conjoint analysis</vt:lpstr>
      <vt:lpstr>Conjoint analysis</vt:lpstr>
      <vt:lpstr>Forms of conjoint analysis</vt:lpstr>
      <vt:lpstr>Applications of conjoint analysis</vt:lpstr>
      <vt:lpstr>Applications of conjoint analysis</vt:lpstr>
      <vt:lpstr>Applications of conjoint analysis</vt:lpstr>
      <vt:lpstr>The process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choice models</dc:title>
  <dc:creator>Dell</dc:creator>
  <cp:lastModifiedBy>Dell</cp:lastModifiedBy>
  <cp:revision>22</cp:revision>
  <dcterms:created xsi:type="dcterms:W3CDTF">2022-02-05T06:44:36Z</dcterms:created>
  <dcterms:modified xsi:type="dcterms:W3CDTF">2022-02-12T06:47:08Z</dcterms:modified>
</cp:coreProperties>
</file>