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"/>
  </p:notesMasterIdLst>
  <p:sldIdLst>
    <p:sldId id="270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0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C4BBA8-6220-48A0-91D1-F7D2E785D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2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1AF1A8-469C-4FC2-AA72-19CCF8BB3D6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0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4BBA8-6220-48A0-91D1-F7D2E785D96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58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B4EF-B3E6-4756-BDB6-627073E8BE3E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87A41-43BC-4E5A-A161-A799367E73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9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6C24F-0729-4684-B3CB-0D51DEE39599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D95D-ABEE-42F3-AB95-C79903BDB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3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BE612-AE2E-4FBA-9E3B-38AA5555221F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029C2-C677-465C-ACA0-D577AE625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4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C0637-7ABE-41AD-9AAB-65CE3C031A0F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2597F-4506-4622-9308-7C2B0639C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5E77C-0958-4CD2-A64F-9C704649FDC4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C3069-C2D1-4563-A04D-C5DB68028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26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FD916-0E12-4331-80C7-7D2A775E87CE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67E74-A1A5-4891-8FAC-A1B46D35F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E14C-DDA7-463D-9A4D-88F459E0400B}" type="datetime1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044ED-B98D-46D8-B47F-82941B084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8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681BF-E961-4EFC-873F-BCD18C06D936}" type="datetime1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9C5FC-F58F-4398-ACDF-ABF38BE23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7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E11C1-4A11-4C80-AFFC-61E991090104}" type="datetime1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ED0B3-0AB5-4490-AAA5-DDCBCFBC6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1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6D44-6B7E-4BF1-8F16-FF9E50EFB1F4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CCBB5-4895-4340-B6D2-E1B69D482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3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912A-AC7E-4A80-87DD-DE8FC7B9EC4C}" type="datetime1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A9BF-DC04-49AA-A390-24B3D7250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5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224CE16-218C-49F0-AAC9-70BBF8E52993}" type="datetime1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F0D6388-C51B-4379-BE3D-C9B350B78F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Conjoint analysis: Statistical method – Linear regression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 How?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traditional conjoint analysis is really just a multiple regression problem.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respondent’s </a:t>
            </a:r>
            <a:r>
              <a:rPr lang="en-IN" dirty="0"/>
              <a:t>ratings for the product concepts form </a:t>
            </a:r>
            <a:r>
              <a:rPr lang="en-IN" dirty="0" smtClean="0"/>
              <a:t>the </a:t>
            </a:r>
            <a:r>
              <a:rPr lang="en-IN" i="1" dirty="0" smtClean="0"/>
              <a:t>dependent </a:t>
            </a:r>
            <a:r>
              <a:rPr lang="en-IN" dirty="0"/>
              <a:t>variable. </a:t>
            </a:r>
            <a:endParaRPr lang="en-IN" dirty="0" smtClean="0"/>
          </a:p>
          <a:p>
            <a:r>
              <a:rPr lang="en-IN" dirty="0" smtClean="0"/>
              <a:t>The</a:t>
            </a:r>
            <a:r>
              <a:rPr lang="en-IN" dirty="0"/>
              <a:t> </a:t>
            </a:r>
            <a:r>
              <a:rPr lang="en-IN" dirty="0" smtClean="0"/>
              <a:t>characteristics </a:t>
            </a:r>
            <a:r>
              <a:rPr lang="en-IN" dirty="0"/>
              <a:t>of the product (the attribute levels) are the </a:t>
            </a:r>
            <a:r>
              <a:rPr lang="en-IN" i="1" dirty="0"/>
              <a:t>independent </a:t>
            </a:r>
            <a:r>
              <a:rPr lang="en-IN" dirty="0"/>
              <a:t>(</a:t>
            </a:r>
            <a:r>
              <a:rPr lang="en-IN" dirty="0" smtClean="0"/>
              <a:t>predictor) variables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estimated </a:t>
            </a:r>
            <a:r>
              <a:rPr lang="en-IN" i="1" dirty="0"/>
              <a:t>betas </a:t>
            </a:r>
            <a:r>
              <a:rPr lang="en-IN" dirty="0"/>
              <a:t>associated with the independent </a:t>
            </a:r>
            <a:r>
              <a:rPr lang="en-IN" dirty="0" smtClean="0"/>
              <a:t>variables are </a:t>
            </a:r>
            <a:r>
              <a:rPr lang="en-IN" dirty="0"/>
              <a:t>the </a:t>
            </a:r>
            <a:r>
              <a:rPr lang="en-IN" i="1" dirty="0" smtClean="0"/>
              <a:t>utilities </a:t>
            </a:r>
            <a:r>
              <a:rPr lang="en-IN" dirty="0" smtClean="0"/>
              <a:t>(preference </a:t>
            </a:r>
            <a:r>
              <a:rPr lang="en-IN" dirty="0"/>
              <a:t>scores) for the levels.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i="1" dirty="0"/>
              <a:t>R-Square </a:t>
            </a:r>
            <a:r>
              <a:rPr lang="en-IN" dirty="0"/>
              <a:t>for the regression characterizes </a:t>
            </a:r>
            <a:r>
              <a:rPr lang="en-IN" dirty="0" smtClean="0"/>
              <a:t>the internal </a:t>
            </a:r>
            <a:r>
              <a:rPr lang="en-IN" dirty="0"/>
              <a:t>consistency of the </a:t>
            </a:r>
            <a:r>
              <a:rPr lang="en-IN" dirty="0" smtClean="0"/>
              <a:t>respondent. 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8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Consumer choice process for a cell phone purchase. </a:t>
            </a:r>
          </a:p>
          <a:p>
            <a:pPr marL="0" indent="0">
              <a:buNone/>
            </a:pPr>
            <a:r>
              <a:rPr lang="en-US" dirty="0" smtClean="0"/>
              <a:t>Three attributes – Brand, Battery size, and the Camera resolution.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three brands to choose from; two options for battery, and three choices for the camera resolution. </a:t>
            </a:r>
            <a:endParaRPr lang="en-IN" dirty="0" smtClean="0"/>
          </a:p>
          <a:p>
            <a:r>
              <a:rPr lang="en-IN" dirty="0" smtClean="0"/>
              <a:t>We assume that this is a full-factorial design. Therefore, the respondent (customer, buyer) is shown all the 18 combinations available. And they provide a preference rank for each of these combinations. </a:t>
            </a:r>
          </a:p>
          <a:p>
            <a:endParaRPr lang="en-IN" dirty="0" smtClean="0"/>
          </a:p>
          <a:p>
            <a:r>
              <a:rPr lang="en-IN" dirty="0" smtClean="0"/>
              <a:t>See the Excel file…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6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Regression statistics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regression equation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=1.334+1.167∗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𝑉𝐼𝑉𝑂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+1.83∗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𝑋𝐼𝑂𝑀𝐼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+2.334∗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𝑚𝐴h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+4.83∗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+2.16∗(13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The regression coefficients are called “part-worth”.</a:t>
                </a:r>
              </a:p>
              <a:p>
                <a:r>
                  <a:rPr lang="en-IN" dirty="0" smtClean="0"/>
                  <a:t>The regression is significant. </a:t>
                </a:r>
              </a:p>
              <a:p>
                <a:r>
                  <a:rPr lang="en-US" dirty="0" smtClean="0"/>
                  <a:t>Each of the explanatory variables also significant. </a:t>
                </a:r>
              </a:p>
              <a:p>
                <a:pPr marL="0" indent="0">
                  <a:buNone/>
                </a:pPr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06401"/>
            <a:ext cx="10972800" cy="1143000"/>
          </a:xfrm>
        </p:spPr>
        <p:txBody>
          <a:bodyPr/>
          <a:lstStyle/>
          <a:p>
            <a:r>
              <a:rPr lang="en-US" dirty="0" err="1" smtClean="0"/>
              <a:t>Partworths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</a:t>
            </a:r>
            <a:r>
              <a:rPr lang="en-US" dirty="0" smtClean="0">
                <a:solidFill>
                  <a:srgbClr val="FF0000"/>
                </a:solidFill>
              </a:rPr>
              <a:t>level utilities</a:t>
            </a:r>
            <a:r>
              <a:rPr lang="en-US" dirty="0" smtClean="0"/>
              <a:t> for the attributes. </a:t>
            </a:r>
          </a:p>
          <a:p>
            <a:r>
              <a:rPr lang="en-US" dirty="0" smtClean="0"/>
              <a:t>The total worth of the product (option) is calculated from multiple attributes and multiple levels of attributes together. 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Utility values for the separate parts</a:t>
            </a:r>
            <a:r>
              <a:rPr lang="en-US" dirty="0" smtClean="0"/>
              <a:t> of the product (assigned to the attributes) are the part </a:t>
            </a:r>
            <a:r>
              <a:rPr lang="en-US" dirty="0" err="1" smtClean="0"/>
              <a:t>worths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Partworth</a:t>
            </a:r>
            <a:r>
              <a:rPr lang="en-US" dirty="0" smtClean="0"/>
              <a:t> for each level of each attribute: 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05674"/>
              </p:ext>
            </p:extLst>
          </p:nvPr>
        </p:nvGraphicFramePr>
        <p:xfrm>
          <a:off x="762000" y="4846320"/>
          <a:ext cx="304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</a:tblGrid>
              <a:tr h="270934">
                <a:tc>
                  <a:txBody>
                    <a:bodyPr/>
                    <a:lstStyle/>
                    <a:p>
                      <a:r>
                        <a:rPr lang="en-US" dirty="0" smtClean="0"/>
                        <a:t>Brand/Manufacturer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Samsung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Xiomi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82683"/>
              </p:ext>
            </p:extLst>
          </p:nvPr>
        </p:nvGraphicFramePr>
        <p:xfrm>
          <a:off x="7772400" y="4693920"/>
          <a:ext cx="304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990600"/>
              </a:tblGrid>
              <a:tr h="270934">
                <a:tc>
                  <a:txBody>
                    <a:bodyPr/>
                    <a:lstStyle/>
                    <a:p>
                      <a:r>
                        <a:rPr lang="en-US" dirty="0" smtClean="0"/>
                        <a:t>Camera</a:t>
                      </a:r>
                      <a:r>
                        <a:rPr lang="en-US" baseline="0" dirty="0" smtClean="0"/>
                        <a:t> resolution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 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 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 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66262"/>
              </p:ext>
            </p:extLst>
          </p:nvPr>
        </p:nvGraphicFramePr>
        <p:xfrm>
          <a:off x="4267200" y="4988560"/>
          <a:ext cx="304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</a:tblGrid>
              <a:tr h="270934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4500 </a:t>
                      </a:r>
                      <a:r>
                        <a:rPr lang="en-US" dirty="0" err="1" smtClean="0"/>
                        <a:t>mAh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6000 </a:t>
                      </a:r>
                      <a:r>
                        <a:rPr lang="en-US" dirty="0" err="1" smtClean="0"/>
                        <a:t>mAh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2.334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998"/>
            <a:ext cx="10972800" cy="1143000"/>
          </a:xfrm>
        </p:spPr>
        <p:txBody>
          <a:bodyPr/>
          <a:lstStyle/>
          <a:p>
            <a:r>
              <a:rPr lang="en-US" dirty="0" smtClean="0"/>
              <a:t>Importance of each attribute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35698"/>
              </p:ext>
            </p:extLst>
          </p:nvPr>
        </p:nvGraphicFramePr>
        <p:xfrm>
          <a:off x="609600" y="1600200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667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Attribute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Partworth</a:t>
                      </a:r>
                      <a:r>
                        <a:rPr lang="en-US" sz="2200" baseline="0" dirty="0" smtClean="0"/>
                        <a:t> range</a:t>
                      </a:r>
                      <a:endParaRPr lang="en-IN" sz="2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Brand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1.834 – 0 = 1.834</a:t>
                      </a:r>
                      <a:endParaRPr lang="en-IN" sz="2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Battery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2.334 – 0 = 2.334</a:t>
                      </a:r>
                      <a:endParaRPr lang="en-IN" sz="2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Camera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4.834 – 0 = 4.834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082561"/>
              </p:ext>
            </p:extLst>
          </p:nvPr>
        </p:nvGraphicFramePr>
        <p:xfrm>
          <a:off x="640080" y="4428529"/>
          <a:ext cx="4084320" cy="196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2514600"/>
              </a:tblGrid>
              <a:tr h="49060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Attribute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Importance</a:t>
                      </a:r>
                      <a:endParaRPr lang="en-IN" sz="2200" dirty="0"/>
                    </a:p>
                  </a:txBody>
                  <a:tcPr/>
                </a:tc>
              </a:tr>
              <a:tr h="49060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Brand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1.834/9 = 20.37%</a:t>
                      </a:r>
                      <a:endParaRPr lang="en-IN" sz="2200" dirty="0"/>
                    </a:p>
                  </a:txBody>
                  <a:tcPr/>
                </a:tc>
              </a:tr>
              <a:tr h="49060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Battery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2.334/9 = 25.92%</a:t>
                      </a:r>
                      <a:endParaRPr lang="en-IN" sz="2200" dirty="0"/>
                    </a:p>
                  </a:txBody>
                  <a:tcPr/>
                </a:tc>
              </a:tr>
              <a:tr h="490602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Camera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4.834/9 = 53.7%</a:t>
                      </a:r>
                      <a:endParaRPr lang="en-IN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3653135"/>
            <a:ext cx="596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Total of ranges = 1.834 + 2.334 + 4.834 = 9.002</a:t>
            </a:r>
            <a:endParaRPr lang="en-IN" sz="24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4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339</Words>
  <Application>Microsoft Office PowerPoint</Application>
  <PresentationFormat>Widescreen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Conjoint analysis: Statistical method – Linear regression</vt:lpstr>
      <vt:lpstr>Introduction: How?</vt:lpstr>
      <vt:lpstr>Example</vt:lpstr>
      <vt:lpstr>Example: Regression statistics</vt:lpstr>
      <vt:lpstr>Partworths </vt:lpstr>
      <vt:lpstr>Importance of each attribute</vt:lpstr>
    </vt:vector>
  </TitlesOfParts>
  <Company>NMSU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R. Hyman</dc:creator>
  <cp:lastModifiedBy>Dell</cp:lastModifiedBy>
  <cp:revision>51</cp:revision>
  <dcterms:created xsi:type="dcterms:W3CDTF">2005-05-06T14:07:10Z</dcterms:created>
  <dcterms:modified xsi:type="dcterms:W3CDTF">2022-02-18T04:37:38Z</dcterms:modified>
</cp:coreProperties>
</file>