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"/>
  </p:notesMasterIdLst>
  <p:sldIdLst>
    <p:sldId id="270" r:id="rId2"/>
    <p:sldId id="308" r:id="rId3"/>
    <p:sldId id="293" r:id="rId4"/>
    <p:sldId id="307" r:id="rId5"/>
    <p:sldId id="294" r:id="rId6"/>
    <p:sldId id="306" r:id="rId7"/>
    <p:sldId id="295" r:id="rId8"/>
    <p:sldId id="296" r:id="rId9"/>
    <p:sldId id="297" r:id="rId10"/>
    <p:sldId id="298" r:id="rId11"/>
    <p:sldId id="300" r:id="rId12"/>
    <p:sldId id="299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103" autoAdjust="0"/>
  </p:normalViewPr>
  <p:slideViewPr>
    <p:cSldViewPr>
      <p:cViewPr varScale="1">
        <p:scale>
          <a:sx n="67" d="100"/>
          <a:sy n="67" d="100"/>
        </p:scale>
        <p:origin x="464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C4BBA8-6220-48A0-91D1-F7D2E785D9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2663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1AF1A8-469C-4FC2-AA72-19CCF8BB3D6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01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4BBA8-6220-48A0-91D1-F7D2E785D961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70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4BBA8-6220-48A0-91D1-F7D2E785D961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7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1DB2D-B208-4CA6-846F-5E7EC2146656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787A41-43BC-4E5A-A161-A799367E73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92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D45A9-F0D7-46A9-B806-D233009BE153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D95D-ABEE-42F3-AB95-C79903BDB8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33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60953-9E0E-40BB-8991-01634C089D59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029C2-C677-465C-ACA0-D577AE625B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46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F5EFE-706C-4D2A-B4C3-6FDC5F29DDE8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2597F-4506-4622-9308-7C2B0639CF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56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6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37A7E-0C46-43BD-93EA-DD117ABC44E8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8C3069-C2D1-4563-A04D-C5DB680281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26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89A25-770C-48AA-BD4A-2484F450DAA5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67E74-A1A5-4891-8FAC-A1B46D35F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0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E5C54-6425-4FC7-8FBE-7D4DC9621445}" type="datetime1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7044ED-B98D-46D8-B47F-82941B084B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8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8E964-DD38-41CF-BB11-E09443E375B1}" type="datetime1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9C5FC-F58F-4398-ACDF-ABF38BE23D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72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9F013-C4C8-4A9B-83C7-475D226B0DB2}" type="datetime1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ED0B3-0AB5-4490-AAA5-DDCBCFBC63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12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9E323-4E3F-4B6E-885D-47C957BECF4D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CCBB5-4895-4340-B6D2-E1B69D4825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03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73AC9-863C-45FF-8B4D-D9B476DAE882}" type="datetime1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79A9BF-DC04-49AA-A390-24B3D72505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5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D7392FC9-5661-4071-94FF-A70F5E11F515}" type="datetime1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Conjoing Analysis @ IIT Madras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F0D6388-C51B-4379-BE3D-C9B350B78F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Conjoint analysis: Optimization method 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134600" cy="2133600"/>
          </a:xfrm>
        </p:spPr>
        <p:txBody>
          <a:bodyPr/>
          <a:lstStyle/>
          <a:p>
            <a:pPr algn="r"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algn="r"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</a:rPr>
              <a:t>Ref: Srinivasan V. and A.D. Shocker (1973), “Linear programming techniques for multidimensional analysis of preferences,” </a:t>
            </a:r>
            <a:r>
              <a:rPr lang="en-US" sz="1800" i="1" dirty="0" err="1">
                <a:solidFill>
                  <a:schemeClr val="tx1"/>
                </a:solidFill>
              </a:rPr>
              <a:t>Psychometrika</a:t>
            </a:r>
            <a:r>
              <a:rPr lang="en-US" sz="1800" dirty="0">
                <a:solidFill>
                  <a:schemeClr val="tx1"/>
                </a:solidFill>
              </a:rPr>
              <a:t>, 38: 337 – 369</a:t>
            </a:r>
            <a:r>
              <a:rPr lang="en-US" sz="2400" dirty="0">
                <a:solidFill>
                  <a:schemeClr val="tx1"/>
                </a:solidFill>
              </a:rPr>
              <a:t>.   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formulation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Let,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𝑗𝑘𝑝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𝑘𝑝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𝑗𝑘𝑝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𝑘𝑝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e>
                      </m:d>
                      <m: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𝑗𝑘𝑝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𝑗𝑘𝑝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d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1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𝑗𝑘𝑝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𝑗𝑘𝑝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4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</a:t>
            </a:r>
            <a:r>
              <a:rPr lang="en-IN" dirty="0" smtClean="0"/>
              <a:t>formulation: LP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Subject to: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𝑗𝑘𝑝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𝑗𝑘𝑝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𝑢𝑛𝑟𝑒𝑠𝑡𝑟𝑖𝑐𝑡𝑒𝑑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9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explanation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133600" y="1882259"/>
            <a:ext cx="5638800" cy="4009470"/>
            <a:chOff x="2133600" y="1600201"/>
            <a:chExt cx="5638800" cy="400947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43200" y="1600201"/>
              <a:ext cx="0" cy="34289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743200" y="5029200"/>
              <a:ext cx="5029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495800" y="5240339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1</a:t>
              </a:r>
              <a:endParaRPr lang="en-IN" dirty="0"/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700148" y="3083416"/>
              <a:ext cx="1236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2</a:t>
              </a:r>
              <a:endParaRPr lang="en-IN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76724" y="2548124"/>
            <a:ext cx="2733677" cy="1647122"/>
            <a:chOff x="4276724" y="2548124"/>
            <a:chExt cx="2733677" cy="1647122"/>
          </a:xfrm>
        </p:grpSpPr>
        <p:sp>
          <p:nvSpPr>
            <p:cNvPr id="14" name="TextBox 13"/>
            <p:cNvSpPr txBox="1"/>
            <p:nvPr/>
          </p:nvSpPr>
          <p:spPr>
            <a:xfrm flipH="1">
              <a:off x="4276724" y="3825914"/>
              <a:ext cx="609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/>
                <a:t>2</a:t>
              </a:r>
              <a:endParaRPr lang="en-IN" baseline="-25000" dirty="0"/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4809117" y="2548124"/>
              <a:ext cx="609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/>
                <a:t>4</a:t>
              </a:r>
              <a:endParaRPr lang="en-IN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 flipH="1">
              <a:off x="6400800" y="3766363"/>
              <a:ext cx="609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/>
                <a:t>3</a:t>
              </a:r>
              <a:endParaRPr lang="en-IN" baseline="-250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914900" y="2192036"/>
            <a:ext cx="5829300" cy="1525681"/>
            <a:chOff x="4914900" y="2192036"/>
            <a:chExt cx="5829300" cy="1525681"/>
          </a:xfrm>
        </p:grpSpPr>
        <p:sp>
          <p:nvSpPr>
            <p:cNvPr id="18" name="TextBox 17"/>
            <p:cNvSpPr txBox="1"/>
            <p:nvPr/>
          </p:nvSpPr>
          <p:spPr>
            <a:xfrm flipH="1">
              <a:off x="4914900" y="3379163"/>
              <a:ext cx="342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x</a:t>
              </a:r>
              <a:endParaRPr lang="en-IN" sz="1600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8991600" y="2192036"/>
              <a:ext cx="1752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i="1" dirty="0" smtClean="0"/>
                <a:t>X</a:t>
              </a:r>
              <a:r>
                <a:rPr lang="en-US" i="1" baseline="-25000" dirty="0" smtClean="0"/>
                <a:t>1</a:t>
              </a:r>
              <a:r>
                <a:rPr lang="en-US" i="1" dirty="0"/>
                <a:t>, </a:t>
              </a:r>
              <a:r>
                <a:rPr lang="en-US" i="1" dirty="0" smtClean="0"/>
                <a:t>X</a:t>
              </a:r>
              <a:r>
                <a:rPr lang="en-US" i="1" baseline="-25000" dirty="0" smtClean="0"/>
                <a:t>2</a:t>
              </a:r>
              <a:r>
                <a:rPr lang="en-US" dirty="0"/>
                <a:t>)</a:t>
              </a:r>
              <a:r>
                <a:rPr lang="en-US" dirty="0" smtClean="0"/>
                <a:t> = Coordinates of the Ideal option</a:t>
              </a:r>
              <a:endParaRPr lang="en-IN" baseline="-250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05198" y="2590800"/>
            <a:ext cx="7696203" cy="1344743"/>
            <a:chOff x="3505198" y="2590800"/>
            <a:chExt cx="7696203" cy="1344743"/>
          </a:xfrm>
        </p:grpSpPr>
        <p:sp>
          <p:nvSpPr>
            <p:cNvPr id="15" name="TextBox 14"/>
            <p:cNvSpPr txBox="1"/>
            <p:nvPr/>
          </p:nvSpPr>
          <p:spPr>
            <a:xfrm flipH="1">
              <a:off x="3505198" y="2590800"/>
              <a:ext cx="609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</a:t>
              </a:r>
              <a:r>
                <a:rPr lang="en-US" baseline="-25000" dirty="0" smtClean="0"/>
                <a:t>1</a:t>
              </a:r>
              <a:endParaRPr lang="en-IN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9020175" y="3289212"/>
              <a:ext cx="21812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i="1" dirty="0" smtClean="0"/>
                <a:t>Y</a:t>
              </a:r>
              <a:r>
                <a:rPr lang="en-US" i="1" baseline="-25000" dirty="0" smtClean="0"/>
                <a:t>11</a:t>
              </a:r>
              <a:r>
                <a:rPr lang="en-US" i="1" dirty="0" smtClean="0"/>
                <a:t>, Y</a:t>
              </a:r>
              <a:r>
                <a:rPr lang="en-US" i="1" baseline="-25000" dirty="0" smtClean="0"/>
                <a:t>12</a:t>
              </a:r>
              <a:r>
                <a:rPr lang="en-US" dirty="0" smtClean="0"/>
                <a:t>) = Coordinates of O</a:t>
              </a:r>
              <a:r>
                <a:rPr lang="en-US" baseline="-25000" dirty="0" smtClean="0"/>
                <a:t>1</a:t>
              </a:r>
              <a:endParaRPr lang="en-IN" baseline="-25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57600" y="2917456"/>
            <a:ext cx="7534276" cy="2115263"/>
            <a:chOff x="3657600" y="2917456"/>
            <a:chExt cx="7534276" cy="2115263"/>
          </a:xfrm>
        </p:grpSpPr>
        <p:grpSp>
          <p:nvGrpSpPr>
            <p:cNvPr id="29" name="Group 28"/>
            <p:cNvGrpSpPr/>
            <p:nvPr/>
          </p:nvGrpSpPr>
          <p:grpSpPr>
            <a:xfrm>
              <a:off x="3657600" y="2917456"/>
              <a:ext cx="2819400" cy="1033573"/>
              <a:chOff x="3657600" y="2917456"/>
              <a:chExt cx="2819400" cy="1033573"/>
            </a:xfrm>
          </p:grpSpPr>
          <p:cxnSp>
            <p:nvCxnSpPr>
              <p:cNvPr id="22" name="Straight Connector 21"/>
              <p:cNvCxnSpPr>
                <a:endCxn id="18" idx="3"/>
              </p:cNvCxnSpPr>
              <p:nvPr/>
            </p:nvCxnSpPr>
            <p:spPr>
              <a:xfrm>
                <a:off x="3657600" y="2917456"/>
                <a:ext cx="1257300" cy="6309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159398" y="3596758"/>
                <a:ext cx="1317602" cy="3542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flipH="1">
                <a:off x="4324349" y="2946341"/>
                <a:ext cx="56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d</a:t>
                </a:r>
                <a:r>
                  <a:rPr lang="en-US" i="1" baseline="-25000" dirty="0" smtClean="0"/>
                  <a:t>1</a:t>
                </a:r>
                <a:endParaRPr lang="en-IN" i="1" baseline="-250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flipH="1">
                <a:off x="5702288" y="3443018"/>
                <a:ext cx="561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d</a:t>
                </a:r>
                <a:r>
                  <a:rPr lang="en-US" i="1" baseline="-25000" dirty="0"/>
                  <a:t>3</a:t>
                </a:r>
                <a:endParaRPr lang="en-IN" i="1" baseline="-250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 flipH="1">
              <a:off x="9010650" y="4109389"/>
              <a:ext cx="21812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= Distance between O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and ideal point</a:t>
              </a:r>
              <a:endParaRPr lang="en-IN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265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6538"/>
            <a:ext cx="10972800" cy="1143000"/>
          </a:xfrm>
        </p:spPr>
        <p:txBody>
          <a:bodyPr/>
          <a:lstStyle/>
          <a:p>
            <a:r>
              <a:rPr lang="en-IN" dirty="0" smtClean="0"/>
              <a:t>The logic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8301"/>
            <a:ext cx="10972800" cy="4525963"/>
          </a:xfrm>
        </p:spPr>
        <p:txBody>
          <a:bodyPr/>
          <a:lstStyle/>
          <a:p>
            <a:pPr marL="363538" indent="-363538"/>
            <a:r>
              <a:rPr lang="en-IN" dirty="0" smtClean="0"/>
              <a:t>A methodology for </a:t>
            </a:r>
            <a:r>
              <a:rPr lang="en-IN" dirty="0" err="1" smtClean="0"/>
              <a:t>analyzing</a:t>
            </a:r>
            <a:r>
              <a:rPr lang="en-IN" dirty="0" smtClean="0"/>
              <a:t> individual differences in preference judgements with regard to a set of options. </a:t>
            </a:r>
          </a:p>
          <a:p>
            <a:pPr marL="363538" indent="-363538"/>
            <a:r>
              <a:rPr lang="en-IN" dirty="0" smtClean="0"/>
              <a:t>The product options are represented as points in a multi-attribute space. </a:t>
            </a:r>
          </a:p>
          <a:p>
            <a:pPr marL="363538" indent="-363538"/>
            <a:r>
              <a:rPr lang="en-IN" dirty="0" smtClean="0"/>
              <a:t>Different subjects correspond to different “ideal points” that denote their “most-preferred” location. </a:t>
            </a:r>
          </a:p>
          <a:p>
            <a:pPr marL="363538" indent="-363538"/>
            <a:r>
              <a:rPr lang="en-IN" dirty="0" smtClean="0"/>
              <a:t>Given two options, the customer is supposed to prefer that option which is “closer” to his/her ideal point. </a:t>
            </a:r>
          </a:p>
          <a:p>
            <a:pPr marL="363538" indent="-363538"/>
            <a:r>
              <a:rPr lang="en-IN" dirty="0" smtClean="0"/>
              <a:t>As a measure of distance, normally either the Euclidean metric or the weighted Euclidean metric is used.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94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Illustrative example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432435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/>
                <a:gridCol w="1419225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 1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Attribute 2</a:t>
                      </a:r>
                      <a:endParaRPr lang="en-IN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Product 1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Product 2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Product 3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Product 4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838950" y="1815041"/>
          <a:ext cx="333375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71575"/>
                <a:gridCol w="1019175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Pairs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Pairwise preference data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Prefers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Over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(1,2)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(1,3)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(1,4)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(2,3)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(2,4)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(3,4)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7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20" y="274638"/>
            <a:ext cx="9052560" cy="1143000"/>
          </a:xfrm>
        </p:spPr>
        <p:txBody>
          <a:bodyPr/>
          <a:lstStyle/>
          <a:p>
            <a:r>
              <a:rPr lang="en-IN" dirty="0" smtClean="0"/>
              <a:t>LP model using pairwise judgements: Notations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Set of options on which the preference judgement is made: </a:t>
                </a:r>
                <a:r>
                  <a:rPr lang="en-IN" i="1" dirty="0" smtClean="0"/>
                  <a:t>J = {1, 2, … , n}</a:t>
                </a:r>
                <a:r>
                  <a:rPr lang="en-IN" dirty="0" smtClean="0"/>
                  <a:t>.</a:t>
                </a:r>
              </a:p>
              <a:p>
                <a:r>
                  <a:rPr lang="en-IN" dirty="0" smtClean="0"/>
                  <a:t>The </a:t>
                </a:r>
                <a:r>
                  <a:rPr lang="en-IN" i="1" dirty="0" smtClean="0"/>
                  <a:t>n</a:t>
                </a:r>
                <a:r>
                  <a:rPr lang="en-IN" dirty="0" smtClean="0"/>
                  <a:t> options are described in terms of </a:t>
                </a:r>
                <a:r>
                  <a:rPr lang="en-IN" i="1" dirty="0" smtClean="0"/>
                  <a:t>t</a:t>
                </a:r>
                <a:r>
                  <a:rPr lang="en-IN" dirty="0" smtClean="0"/>
                  <a:t> dimensions, </a:t>
                </a:r>
                <a:r>
                  <a:rPr lang="en-IN" i="1" dirty="0" smtClean="0"/>
                  <a:t>P = {1, 2, … , t}.</a:t>
                </a:r>
              </a:p>
              <a:p>
                <a:r>
                  <a:rPr lang="en-IN" dirty="0" smtClean="0"/>
                  <a:t>The pre-specified location of the </a:t>
                </a:r>
                <a:r>
                  <a:rPr lang="en-IN" i="1" dirty="0" err="1" smtClean="0"/>
                  <a:t>j</a:t>
                </a:r>
                <a:r>
                  <a:rPr lang="en-IN" dirty="0" err="1" smtClean="0"/>
                  <a:t>th</a:t>
                </a:r>
                <a:r>
                  <a:rPr lang="en-IN" dirty="0" smtClean="0"/>
                  <a:t> option in the </a:t>
                </a:r>
                <a:r>
                  <a:rPr lang="en-IN" i="1" dirty="0" smtClean="0"/>
                  <a:t>t</a:t>
                </a:r>
                <a:r>
                  <a:rPr lang="en-IN" dirty="0" smtClean="0"/>
                  <a:t>-dimensional space is denoted by </a:t>
                </a:r>
                <a:r>
                  <a:rPr lang="en-IN" i="1" dirty="0" err="1" smtClean="0"/>
                  <a:t>Y</a:t>
                </a:r>
                <a:r>
                  <a:rPr lang="en-IN" i="1" baseline="-25000" dirty="0" err="1" smtClean="0"/>
                  <a:t>j</a:t>
                </a:r>
                <a:r>
                  <a:rPr lang="en-IN" dirty="0" smtClean="0"/>
                  <a:t>. That is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ideal point of the subject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 smtClean="0"/>
                  <a:t>, that is, the product location most preferred by the individual. (</a:t>
                </a:r>
                <a:r>
                  <a:rPr lang="en-IN" i="1" dirty="0" err="1" smtClean="0"/>
                  <a:t>x</a:t>
                </a:r>
                <a:r>
                  <a:rPr lang="en-IN" i="1" baseline="-25000" dirty="0" err="1" smtClean="0"/>
                  <a:t>p</a:t>
                </a:r>
                <a:r>
                  <a:rPr lang="en-IN" dirty="0" smtClean="0"/>
                  <a:t> can be positive, negative, or zero).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078" r="-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specific notations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have four variants to be compared: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3, 4.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i="1" dirty="0" smtClean="0"/>
                  <a:t>4 (n = 4)</a:t>
                </a:r>
                <a:r>
                  <a:rPr lang="en-US" dirty="0" smtClean="0"/>
                  <a:t> options are described on </a:t>
                </a:r>
                <a:r>
                  <a:rPr lang="en-US" i="1" dirty="0" smtClean="0"/>
                  <a:t>2</a:t>
                </a:r>
                <a:r>
                  <a:rPr lang="en-US" dirty="0" smtClean="0"/>
                  <a:t> dimensions.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 Specified location of the </a:t>
                </a:r>
                <a:r>
                  <a:rPr lang="en-US" i="1" dirty="0" err="1" smtClean="0"/>
                  <a:t>j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option in the 2-dimensional space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. This has two coordinates: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.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Ideal point for this consumer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endParaRPr lang="en-US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078" r="-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9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LP </a:t>
            </a:r>
            <a:r>
              <a:rPr lang="en-IN" dirty="0"/>
              <a:t>model using pairwise judgements: </a:t>
            </a:r>
            <a:r>
              <a:rPr lang="en-IN" dirty="0" smtClean="0"/>
              <a:t>Notations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Then the unweighted and weighted distance of the </a:t>
                </a:r>
                <a:r>
                  <a:rPr lang="en-IN" i="1" dirty="0" err="1" smtClean="0"/>
                  <a:t>j</a:t>
                </a:r>
                <a:r>
                  <a:rPr lang="en-IN" dirty="0" err="1" smtClean="0"/>
                  <a:t>th</a:t>
                </a:r>
                <a:r>
                  <a:rPr lang="en-IN" dirty="0"/>
                  <a:t> </a:t>
                </a:r>
                <a:r>
                  <a:rPr lang="en-IN" dirty="0" smtClean="0"/>
                  <a:t>option from the ideal point, respectively, is given by: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Weights are non-negative for all the attributes. </a:t>
                </a:r>
              </a:p>
              <a:p>
                <a:r>
                  <a:rPr lang="en-IN" dirty="0" smtClean="0"/>
                  <a:t>Moreover, the squared distance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41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LP model using pairwise judgements: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 smtClean="0"/>
                  <a:t> denote the set of ordered pairs </a:t>
                </a:r>
                <a:r>
                  <a:rPr lang="en-IN" i="1" dirty="0" smtClean="0"/>
                  <a:t>(j, k)</a:t>
                </a:r>
                <a:r>
                  <a:rPr lang="en-IN" dirty="0" smtClean="0"/>
                  <a:t> where </a:t>
                </a:r>
                <a:r>
                  <a:rPr lang="en-IN" i="1" dirty="0" smtClean="0"/>
                  <a:t>j</a:t>
                </a:r>
                <a:r>
                  <a:rPr lang="en-IN" dirty="0" smtClean="0"/>
                  <a:t> designates the preferred product on a forced choice basis resulting from a paired comparison involving </a:t>
                </a:r>
                <a:r>
                  <a:rPr lang="en-IN" i="1" dirty="0" smtClean="0"/>
                  <a:t>j</a:t>
                </a:r>
                <a:r>
                  <a:rPr lang="en-IN" dirty="0" smtClean="0"/>
                  <a:t> and </a:t>
                </a:r>
                <a:r>
                  <a:rPr lang="en-IN" i="1" dirty="0" smtClean="0"/>
                  <a:t>k</a:t>
                </a:r>
                <a:r>
                  <a:rPr lang="en-IN" dirty="0" smtClean="0"/>
                  <a:t>.</a:t>
                </a:r>
              </a:p>
              <a:p>
                <a:endParaRPr lang="en-IN" dirty="0"/>
              </a:p>
              <a:p>
                <a:r>
                  <a:rPr lang="en-IN" dirty="0" smtClean="0"/>
                  <a:t>In this set-up, the only variables are weights (</a:t>
                </a:r>
                <a:r>
                  <a:rPr lang="en-IN" i="1" dirty="0" err="1" smtClean="0"/>
                  <a:t>w</a:t>
                </a:r>
                <a:r>
                  <a:rPr lang="en-IN" i="1" baseline="-25000" dirty="0" err="1" smtClean="0"/>
                  <a:t>p</a:t>
                </a:r>
                <a:r>
                  <a:rPr lang="en-IN" dirty="0" smtClean="0"/>
                  <a:t>) and the ideal point (</a:t>
                </a:r>
                <a:r>
                  <a:rPr lang="en-IN" i="1" dirty="0" err="1" smtClean="0"/>
                  <a:t>x</a:t>
                </a:r>
                <a:r>
                  <a:rPr lang="en-IN" i="1" baseline="-25000" dirty="0" err="1" smtClean="0"/>
                  <a:t>p</a:t>
                </a:r>
                <a:r>
                  <a:rPr lang="en-IN" dirty="0" smtClean="0"/>
                  <a:t>). All the others are parameters and are known </a:t>
                </a:r>
                <a:r>
                  <a:rPr lang="en-IN" dirty="0" err="1" smtClean="0"/>
                  <a:t>apriori</a:t>
                </a:r>
                <a:r>
                  <a:rPr lang="en-IN" dirty="0" smtClean="0"/>
                  <a:t>. </a:t>
                </a:r>
              </a:p>
              <a:p>
                <a:r>
                  <a:rPr lang="en-IN" dirty="0" smtClean="0"/>
                  <a:t>Any optimization problem for which </a:t>
                </a:r>
                <a:r>
                  <a:rPr lang="en-IN" i="1" dirty="0" smtClean="0"/>
                  <a:t>(W, X)</a:t>
                </a:r>
                <a:r>
                  <a:rPr lang="en-IN" dirty="0" smtClean="0"/>
                  <a:t> is the solution, will satisfy the (distance) inequality: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22" t="-1078" r="-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91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LP model using pairwise </a:t>
            </a:r>
            <a:r>
              <a:rPr lang="en-IN" dirty="0" smtClean="0"/>
              <a:t>judgements: Formulation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Given option locations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and the set of ordered pairs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dirty="0" smtClean="0"/>
                  <a:t>, determine the solution </a:t>
                </a:r>
                <a:r>
                  <a:rPr lang="en-IN" i="1" dirty="0" smtClean="0"/>
                  <a:t>(W, X)</a:t>
                </a:r>
                <a:r>
                  <a:rPr lang="en-IN" dirty="0" smtClean="0"/>
                  <a:t> such that </a:t>
                </a:r>
              </a:p>
              <a:p>
                <a:pPr marL="457200" indent="-457200">
                  <a:buAutoNum type="alphaLcParenBoth"/>
                </a:pPr>
                <a:r>
                  <a:rPr lang="en-IN" dirty="0" smtClean="0"/>
                  <a:t>weights are non-negative and </a:t>
                </a:r>
              </a:p>
              <a:p>
                <a:pPr marL="457200" indent="-457200">
                  <a:buAutoNum type="alphaLcParenBoth"/>
                </a:pPr>
                <a:r>
                  <a:rPr lang="en-IN" dirty="0" smtClean="0"/>
                  <a:t>distance inequality is violated as less as possible. </a:t>
                </a:r>
              </a:p>
              <a:p>
                <a:r>
                  <a:rPr lang="en-IN" dirty="0" smtClean="0"/>
                  <a:t>The objective function can be formulated as a minimization function. And the objective function can be defined as the “poorness of fit”: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𝑝𝑜𝑜𝑟𝑛𝑒𝑠𝑠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𝑓𝑖𝑡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89" t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597F-4506-4622-9308-7C2B0639CF8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39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1869</TotalTime>
  <Words>500</Words>
  <Application>Microsoft Office PowerPoint</Application>
  <PresentationFormat>Widescreen</PresentationFormat>
  <Paragraphs>121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Conjoint analysis: Optimization method </vt:lpstr>
      <vt:lpstr>Geometric explanation</vt:lpstr>
      <vt:lpstr>The logic</vt:lpstr>
      <vt:lpstr>Illustrative example</vt:lpstr>
      <vt:lpstr>LP model using pairwise judgements: Notations </vt:lpstr>
      <vt:lpstr>Problem specific notations</vt:lpstr>
      <vt:lpstr>LP model using pairwise judgements: Notations</vt:lpstr>
      <vt:lpstr>LP model using pairwise judgements: Notations</vt:lpstr>
      <vt:lpstr>LP model using pairwise judgements: Formulation</vt:lpstr>
      <vt:lpstr>Final formulation</vt:lpstr>
      <vt:lpstr>Final formulation</vt:lpstr>
      <vt:lpstr>Final formulation: LP</vt:lpstr>
    </vt:vector>
  </TitlesOfParts>
  <Company>NMSU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R. Hyman</dc:creator>
  <cp:lastModifiedBy>Dell</cp:lastModifiedBy>
  <cp:revision>73</cp:revision>
  <dcterms:created xsi:type="dcterms:W3CDTF">2005-05-06T14:07:10Z</dcterms:created>
  <dcterms:modified xsi:type="dcterms:W3CDTF">2022-02-14T06:29:30Z</dcterms:modified>
</cp:coreProperties>
</file>